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4.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Lst>
  <p:notesMasterIdLst>
    <p:notesMasterId r:id="rId72"/>
  </p:notesMasterIdLst>
  <p:handoutMasterIdLst>
    <p:handoutMasterId r:id="rId73"/>
  </p:handoutMasterIdLst>
  <p:sldIdLst>
    <p:sldId id="7611" r:id="rId5"/>
    <p:sldId id="344" r:id="rId6"/>
    <p:sldId id="345" r:id="rId7"/>
    <p:sldId id="334" r:id="rId8"/>
    <p:sldId id="355" r:id="rId9"/>
    <p:sldId id="336" r:id="rId10"/>
    <p:sldId id="378" r:id="rId11"/>
    <p:sldId id="381" r:id="rId12"/>
    <p:sldId id="380" r:id="rId13"/>
    <p:sldId id="379" r:id="rId14"/>
    <p:sldId id="370" r:id="rId15"/>
    <p:sldId id="354" r:id="rId16"/>
    <p:sldId id="7811" r:id="rId17"/>
    <p:sldId id="7824" r:id="rId18"/>
    <p:sldId id="7730" r:id="rId19"/>
    <p:sldId id="524" r:id="rId20"/>
    <p:sldId id="7784" r:id="rId21"/>
    <p:sldId id="281" r:id="rId22"/>
    <p:sldId id="7825" r:id="rId23"/>
    <p:sldId id="353" r:id="rId24"/>
    <p:sldId id="7771" r:id="rId25"/>
    <p:sldId id="7770" r:id="rId26"/>
    <p:sldId id="7769" r:id="rId27"/>
    <p:sldId id="2514" r:id="rId28"/>
    <p:sldId id="421" r:id="rId29"/>
    <p:sldId id="7815" r:id="rId30"/>
    <p:sldId id="368" r:id="rId31"/>
    <p:sldId id="7817" r:id="rId32"/>
    <p:sldId id="7818" r:id="rId33"/>
    <p:sldId id="7820" r:id="rId34"/>
    <p:sldId id="528" r:id="rId35"/>
    <p:sldId id="547" r:id="rId36"/>
    <p:sldId id="553" r:id="rId37"/>
    <p:sldId id="283" r:id="rId38"/>
    <p:sldId id="545" r:id="rId39"/>
    <p:sldId id="546" r:id="rId40"/>
    <p:sldId id="531" r:id="rId41"/>
    <p:sldId id="527" r:id="rId42"/>
    <p:sldId id="529" r:id="rId43"/>
    <p:sldId id="382" r:id="rId44"/>
    <p:sldId id="389" r:id="rId45"/>
    <p:sldId id="7826" r:id="rId46"/>
    <p:sldId id="513" r:id="rId47"/>
    <p:sldId id="7800" r:id="rId48"/>
    <p:sldId id="7799" r:id="rId49"/>
    <p:sldId id="7791" r:id="rId50"/>
    <p:sldId id="7827" r:id="rId51"/>
    <p:sldId id="7532" r:id="rId52"/>
    <p:sldId id="289" r:id="rId53"/>
    <p:sldId id="7531" r:id="rId54"/>
    <p:sldId id="290" r:id="rId55"/>
    <p:sldId id="291" r:id="rId56"/>
    <p:sldId id="292" r:id="rId57"/>
    <p:sldId id="293" r:id="rId58"/>
    <p:sldId id="294" r:id="rId59"/>
    <p:sldId id="295" r:id="rId60"/>
    <p:sldId id="296" r:id="rId61"/>
    <p:sldId id="297" r:id="rId62"/>
    <p:sldId id="298" r:id="rId63"/>
    <p:sldId id="7525" r:id="rId64"/>
    <p:sldId id="7526" r:id="rId65"/>
    <p:sldId id="7527" r:id="rId66"/>
    <p:sldId id="7528" r:id="rId67"/>
    <p:sldId id="7529" r:id="rId68"/>
    <p:sldId id="271" r:id="rId69"/>
    <p:sldId id="272" r:id="rId70"/>
    <p:sldId id="7530" r:id="rId7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ok, George T (Graystone-MS)" initials="CGT(M" lastIdx="1" clrIdx="0">
    <p:extLst>
      <p:ext uri="{19B8F6BF-5375-455C-9EA6-DF929625EA0E}">
        <p15:presenceInfo xmlns:p15="http://schemas.microsoft.com/office/powerpoint/2012/main" userId="S::George.T.Cook@morganstanley.com::ca817fd1-9611-4989-ad30-eda843f7bf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B00"/>
    <a:srgbClr val="808000"/>
    <a:srgbClr val="0085C8"/>
    <a:srgbClr val="008CD2"/>
    <a:srgbClr val="CC3300"/>
    <a:srgbClr val="FF5050"/>
    <a:srgbClr val="FF3333"/>
    <a:srgbClr val="FF6969"/>
    <a:srgbClr val="007CA8"/>
    <a:srgbClr val="008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25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default.DESKTOP-D91JDG6\Downloads\CPIAUCSL%20(6).xls"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stor25ncs1.new-york.ms.com\s29554\george.cook\Downloads\fredgraph%20(17).xls"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stor25ncs1.new-york.ms.com\s29554\george.cook\Downloads\fredgraph%20(14).xls"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oleObject" Target="file:///\\stor25ncs1.new-york.ms.com\s29554\george.cook\Downloads\Downloadable-data-SI-2021.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default.DESKTOP-D91JDG6\Downloads\fredgraph%20(25).xls"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Book4"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3.xml"/><Relationship Id="rId4" Type="http://schemas.openxmlformats.org/officeDocument/2006/relationships/oleObject" Target="Book2"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4.xml"/><Relationship Id="rId4" Type="http://schemas.openxmlformats.org/officeDocument/2006/relationships/oleObject" Target="Book1"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C:\Users\George.Cook\AppData\Local\Microsoft\Windows\INetCache\Content.Outlook\6PLJEG1H\GIC%20Capital%20Market%20Assumptions%20-%20Secular%202023.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5.xml"/><Relationship Id="rId4" Type="http://schemas.openxmlformats.org/officeDocument/2006/relationships/oleObject" Target="file:///C:\Users\George.Cook\AppData\Local\Microsoft\Windows\INetCache\Content.Outlook\6PLJEG1H\Sample%20NACUBO%20Optimizer%202023.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default.DESKTOP-D91JDG6\Dropbox\CapitalMarkets\2023%20Q2\FRED\more%20m2%20and%20inflation.xls"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default.DESKTOP-D91JDG6\Dropbox\CapitalMarkets\2023%20Q1\BLS\202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default.DESKTOP-D91JDG6\Dropbox\CapitalMarkets\2023%20Q1\BLS\oer%20and%20zillow.xls"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default.DESKTOP-D91JDG6\Dropbox\CapitalMarkets\2023%20Q1\BLS\CPIENGSL.xls"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default.DESKTOP-D91JDG6\Dropbox\CapitalMarkets\2023%20Q1\BLS\CPIUFDSL%20(1).xls"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1.xml"/><Relationship Id="rId4" Type="http://schemas.openxmlformats.org/officeDocument/2006/relationships/oleObject" Target="file:///\\stor25ncs1.new-york.ms.com\s29554\george.cook\Downloads\wage-growth-data%20(3).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default.DESKTOP-D91JDG6\Downloads\job%20openings.xls"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928220928905626E-2"/>
          <c:y val="3.3198415678228253E-2"/>
          <c:w val="0.85655648116449212"/>
          <c:h val="0.76218484106545115"/>
        </c:manualLayout>
      </c:layout>
      <c:lineChart>
        <c:grouping val="standard"/>
        <c:varyColors val="0"/>
        <c:ser>
          <c:idx val="0"/>
          <c:order val="0"/>
          <c:tx>
            <c:strRef>
              <c:f>'FRED Graph'!$B$11</c:f>
              <c:strCache>
                <c:ptCount val="1"/>
                <c:pt idx="0">
                  <c:v>Consumer Price Index for All Urban Consumers: All Items in U.S. City Average, Percent Change from Year Ago, Monthly, Seasonally Adjusted</c:v>
                </c:pt>
              </c:strCache>
            </c:strRef>
          </c:tx>
          <c:spPr>
            <a:ln w="63500" cap="rnd">
              <a:solidFill>
                <a:schemeClr val="accent1"/>
              </a:solidFill>
              <a:round/>
            </a:ln>
            <a:effectLst/>
          </c:spPr>
          <c:marker>
            <c:symbol val="none"/>
          </c:marker>
          <c:dLbls>
            <c:dLbl>
              <c:idx val="504"/>
              <c:layout>
                <c:manualLayout>
                  <c:x val="-0.16908212560386474"/>
                  <c:y val="-4.37796374356577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A2-4765-BFCB-97B3E06FBF58}"/>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Graph'!$A$12:$A$516</c:f>
              <c:numCache>
                <c:formatCode>yyyy\-mm\-dd</c:formatCode>
                <c:ptCount val="505"/>
                <c:pt idx="0">
                  <c:v>29618</c:v>
                </c:pt>
                <c:pt idx="1">
                  <c:v>29646</c:v>
                </c:pt>
                <c:pt idx="2">
                  <c:v>29677</c:v>
                </c:pt>
                <c:pt idx="3">
                  <c:v>29707</c:v>
                </c:pt>
                <c:pt idx="4">
                  <c:v>29738</c:v>
                </c:pt>
                <c:pt idx="5">
                  <c:v>29768</c:v>
                </c:pt>
                <c:pt idx="6">
                  <c:v>29799</c:v>
                </c:pt>
                <c:pt idx="7">
                  <c:v>29830</c:v>
                </c:pt>
                <c:pt idx="8">
                  <c:v>29860</c:v>
                </c:pt>
                <c:pt idx="9">
                  <c:v>29891</c:v>
                </c:pt>
                <c:pt idx="10">
                  <c:v>29921</c:v>
                </c:pt>
                <c:pt idx="11">
                  <c:v>29952</c:v>
                </c:pt>
                <c:pt idx="12">
                  <c:v>29983</c:v>
                </c:pt>
                <c:pt idx="13">
                  <c:v>30011</c:v>
                </c:pt>
                <c:pt idx="14">
                  <c:v>30042</c:v>
                </c:pt>
                <c:pt idx="15">
                  <c:v>30072</c:v>
                </c:pt>
                <c:pt idx="16">
                  <c:v>30103</c:v>
                </c:pt>
                <c:pt idx="17">
                  <c:v>30133</c:v>
                </c:pt>
                <c:pt idx="18">
                  <c:v>30164</c:v>
                </c:pt>
                <c:pt idx="19">
                  <c:v>30195</c:v>
                </c:pt>
                <c:pt idx="20">
                  <c:v>30225</c:v>
                </c:pt>
                <c:pt idx="21">
                  <c:v>30256</c:v>
                </c:pt>
                <c:pt idx="22">
                  <c:v>30286</c:v>
                </c:pt>
                <c:pt idx="23">
                  <c:v>30317</c:v>
                </c:pt>
                <c:pt idx="24">
                  <c:v>30348</c:v>
                </c:pt>
                <c:pt idx="25">
                  <c:v>30376</c:v>
                </c:pt>
                <c:pt idx="26">
                  <c:v>30407</c:v>
                </c:pt>
                <c:pt idx="27">
                  <c:v>30437</c:v>
                </c:pt>
                <c:pt idx="28">
                  <c:v>30468</c:v>
                </c:pt>
                <c:pt idx="29">
                  <c:v>30498</c:v>
                </c:pt>
                <c:pt idx="30">
                  <c:v>30529</c:v>
                </c:pt>
                <c:pt idx="31">
                  <c:v>30560</c:v>
                </c:pt>
                <c:pt idx="32">
                  <c:v>30590</c:v>
                </c:pt>
                <c:pt idx="33">
                  <c:v>30621</c:v>
                </c:pt>
                <c:pt idx="34">
                  <c:v>30651</c:v>
                </c:pt>
                <c:pt idx="35">
                  <c:v>30682</c:v>
                </c:pt>
                <c:pt idx="36">
                  <c:v>30713</c:v>
                </c:pt>
                <c:pt idx="37">
                  <c:v>30742</c:v>
                </c:pt>
                <c:pt idx="38">
                  <c:v>30773</c:v>
                </c:pt>
                <c:pt idx="39">
                  <c:v>30803</c:v>
                </c:pt>
                <c:pt idx="40">
                  <c:v>30834</c:v>
                </c:pt>
                <c:pt idx="41">
                  <c:v>30864</c:v>
                </c:pt>
                <c:pt idx="42">
                  <c:v>30895</c:v>
                </c:pt>
                <c:pt idx="43">
                  <c:v>30926</c:v>
                </c:pt>
                <c:pt idx="44">
                  <c:v>30956</c:v>
                </c:pt>
                <c:pt idx="45">
                  <c:v>30987</c:v>
                </c:pt>
                <c:pt idx="46">
                  <c:v>31017</c:v>
                </c:pt>
                <c:pt idx="47">
                  <c:v>31048</c:v>
                </c:pt>
                <c:pt idx="48">
                  <c:v>31079</c:v>
                </c:pt>
                <c:pt idx="49">
                  <c:v>31107</c:v>
                </c:pt>
                <c:pt idx="50">
                  <c:v>31138</c:v>
                </c:pt>
                <c:pt idx="51">
                  <c:v>31168</c:v>
                </c:pt>
                <c:pt idx="52">
                  <c:v>31199</c:v>
                </c:pt>
                <c:pt idx="53">
                  <c:v>31229</c:v>
                </c:pt>
                <c:pt idx="54">
                  <c:v>31260</c:v>
                </c:pt>
                <c:pt idx="55">
                  <c:v>31291</c:v>
                </c:pt>
                <c:pt idx="56">
                  <c:v>31321</c:v>
                </c:pt>
                <c:pt idx="57">
                  <c:v>31352</c:v>
                </c:pt>
                <c:pt idx="58">
                  <c:v>31382</c:v>
                </c:pt>
                <c:pt idx="59">
                  <c:v>31413</c:v>
                </c:pt>
                <c:pt idx="60">
                  <c:v>31444</c:v>
                </c:pt>
                <c:pt idx="61">
                  <c:v>31472</c:v>
                </c:pt>
                <c:pt idx="62">
                  <c:v>31503</c:v>
                </c:pt>
                <c:pt idx="63">
                  <c:v>31533</c:v>
                </c:pt>
                <c:pt idx="64">
                  <c:v>31564</c:v>
                </c:pt>
                <c:pt idx="65">
                  <c:v>31594</c:v>
                </c:pt>
                <c:pt idx="66">
                  <c:v>31625</c:v>
                </c:pt>
                <c:pt idx="67">
                  <c:v>31656</c:v>
                </c:pt>
                <c:pt idx="68">
                  <c:v>31686</c:v>
                </c:pt>
                <c:pt idx="69">
                  <c:v>31717</c:v>
                </c:pt>
                <c:pt idx="70">
                  <c:v>31747</c:v>
                </c:pt>
                <c:pt idx="71">
                  <c:v>31778</c:v>
                </c:pt>
                <c:pt idx="72">
                  <c:v>31809</c:v>
                </c:pt>
                <c:pt idx="73">
                  <c:v>31837</c:v>
                </c:pt>
                <c:pt idx="74">
                  <c:v>31868</c:v>
                </c:pt>
                <c:pt idx="75">
                  <c:v>31898</c:v>
                </c:pt>
                <c:pt idx="76">
                  <c:v>31929</c:v>
                </c:pt>
                <c:pt idx="77">
                  <c:v>31959</c:v>
                </c:pt>
                <c:pt idx="78">
                  <c:v>31990</c:v>
                </c:pt>
                <c:pt idx="79">
                  <c:v>32021</c:v>
                </c:pt>
                <c:pt idx="80">
                  <c:v>32051</c:v>
                </c:pt>
                <c:pt idx="81">
                  <c:v>32082</c:v>
                </c:pt>
                <c:pt idx="82">
                  <c:v>32112</c:v>
                </c:pt>
                <c:pt idx="83">
                  <c:v>32143</c:v>
                </c:pt>
                <c:pt idx="84">
                  <c:v>32174</c:v>
                </c:pt>
                <c:pt idx="85">
                  <c:v>32203</c:v>
                </c:pt>
                <c:pt idx="86">
                  <c:v>32234</c:v>
                </c:pt>
                <c:pt idx="87">
                  <c:v>32264</c:v>
                </c:pt>
                <c:pt idx="88">
                  <c:v>32295</c:v>
                </c:pt>
                <c:pt idx="89">
                  <c:v>32325</c:v>
                </c:pt>
                <c:pt idx="90">
                  <c:v>32356</c:v>
                </c:pt>
                <c:pt idx="91">
                  <c:v>32387</c:v>
                </c:pt>
                <c:pt idx="92">
                  <c:v>32417</c:v>
                </c:pt>
                <c:pt idx="93">
                  <c:v>32448</c:v>
                </c:pt>
                <c:pt idx="94">
                  <c:v>32478</c:v>
                </c:pt>
                <c:pt idx="95">
                  <c:v>32509</c:v>
                </c:pt>
                <c:pt idx="96">
                  <c:v>32540</c:v>
                </c:pt>
                <c:pt idx="97">
                  <c:v>32568</c:v>
                </c:pt>
                <c:pt idx="98">
                  <c:v>32599</c:v>
                </c:pt>
                <c:pt idx="99">
                  <c:v>32629</c:v>
                </c:pt>
                <c:pt idx="100">
                  <c:v>32660</c:v>
                </c:pt>
                <c:pt idx="101">
                  <c:v>32690</c:v>
                </c:pt>
                <c:pt idx="102">
                  <c:v>32721</c:v>
                </c:pt>
                <c:pt idx="103">
                  <c:v>32752</c:v>
                </c:pt>
                <c:pt idx="104">
                  <c:v>32782</c:v>
                </c:pt>
                <c:pt idx="105">
                  <c:v>32813</c:v>
                </c:pt>
                <c:pt idx="106">
                  <c:v>32843</c:v>
                </c:pt>
                <c:pt idx="107">
                  <c:v>32874</c:v>
                </c:pt>
                <c:pt idx="108">
                  <c:v>32905</c:v>
                </c:pt>
                <c:pt idx="109">
                  <c:v>32933</c:v>
                </c:pt>
                <c:pt idx="110">
                  <c:v>32964</c:v>
                </c:pt>
                <c:pt idx="111">
                  <c:v>32994</c:v>
                </c:pt>
                <c:pt idx="112">
                  <c:v>33025</c:v>
                </c:pt>
                <c:pt idx="113">
                  <c:v>33055</c:v>
                </c:pt>
                <c:pt idx="114">
                  <c:v>33086</c:v>
                </c:pt>
                <c:pt idx="115">
                  <c:v>33117</c:v>
                </c:pt>
                <c:pt idx="116">
                  <c:v>33147</c:v>
                </c:pt>
                <c:pt idx="117">
                  <c:v>33178</c:v>
                </c:pt>
                <c:pt idx="118">
                  <c:v>33208</c:v>
                </c:pt>
                <c:pt idx="119">
                  <c:v>33239</c:v>
                </c:pt>
                <c:pt idx="120">
                  <c:v>33270</c:v>
                </c:pt>
                <c:pt idx="121">
                  <c:v>33298</c:v>
                </c:pt>
                <c:pt idx="122">
                  <c:v>33329</c:v>
                </c:pt>
                <c:pt idx="123">
                  <c:v>33359</c:v>
                </c:pt>
                <c:pt idx="124">
                  <c:v>33390</c:v>
                </c:pt>
                <c:pt idx="125">
                  <c:v>33420</c:v>
                </c:pt>
                <c:pt idx="126">
                  <c:v>33451</c:v>
                </c:pt>
                <c:pt idx="127">
                  <c:v>33482</c:v>
                </c:pt>
                <c:pt idx="128">
                  <c:v>33512</c:v>
                </c:pt>
                <c:pt idx="129">
                  <c:v>33543</c:v>
                </c:pt>
                <c:pt idx="130">
                  <c:v>33573</c:v>
                </c:pt>
                <c:pt idx="131">
                  <c:v>33604</c:v>
                </c:pt>
                <c:pt idx="132">
                  <c:v>33635</c:v>
                </c:pt>
                <c:pt idx="133">
                  <c:v>33664</c:v>
                </c:pt>
                <c:pt idx="134">
                  <c:v>33695</c:v>
                </c:pt>
                <c:pt idx="135">
                  <c:v>33725</c:v>
                </c:pt>
                <c:pt idx="136">
                  <c:v>33756</c:v>
                </c:pt>
                <c:pt idx="137">
                  <c:v>33786</c:v>
                </c:pt>
                <c:pt idx="138">
                  <c:v>33817</c:v>
                </c:pt>
                <c:pt idx="139">
                  <c:v>33848</c:v>
                </c:pt>
                <c:pt idx="140">
                  <c:v>33878</c:v>
                </c:pt>
                <c:pt idx="141">
                  <c:v>33909</c:v>
                </c:pt>
                <c:pt idx="142">
                  <c:v>33939</c:v>
                </c:pt>
                <c:pt idx="143">
                  <c:v>33970</c:v>
                </c:pt>
                <c:pt idx="144">
                  <c:v>34001</c:v>
                </c:pt>
                <c:pt idx="145">
                  <c:v>34029</c:v>
                </c:pt>
                <c:pt idx="146">
                  <c:v>34060</c:v>
                </c:pt>
                <c:pt idx="147">
                  <c:v>34090</c:v>
                </c:pt>
                <c:pt idx="148">
                  <c:v>34121</c:v>
                </c:pt>
                <c:pt idx="149">
                  <c:v>34151</c:v>
                </c:pt>
                <c:pt idx="150">
                  <c:v>34182</c:v>
                </c:pt>
                <c:pt idx="151">
                  <c:v>34213</c:v>
                </c:pt>
                <c:pt idx="152">
                  <c:v>34243</c:v>
                </c:pt>
                <c:pt idx="153">
                  <c:v>34274</c:v>
                </c:pt>
                <c:pt idx="154">
                  <c:v>34304</c:v>
                </c:pt>
                <c:pt idx="155">
                  <c:v>34335</c:v>
                </c:pt>
                <c:pt idx="156">
                  <c:v>34366</c:v>
                </c:pt>
                <c:pt idx="157">
                  <c:v>34394</c:v>
                </c:pt>
                <c:pt idx="158">
                  <c:v>34425</c:v>
                </c:pt>
                <c:pt idx="159">
                  <c:v>34455</c:v>
                </c:pt>
                <c:pt idx="160">
                  <c:v>34486</c:v>
                </c:pt>
                <c:pt idx="161">
                  <c:v>34516</c:v>
                </c:pt>
                <c:pt idx="162">
                  <c:v>34547</c:v>
                </c:pt>
                <c:pt idx="163">
                  <c:v>34578</c:v>
                </c:pt>
                <c:pt idx="164">
                  <c:v>34608</c:v>
                </c:pt>
                <c:pt idx="165">
                  <c:v>34639</c:v>
                </c:pt>
                <c:pt idx="166">
                  <c:v>34669</c:v>
                </c:pt>
                <c:pt idx="167">
                  <c:v>34700</c:v>
                </c:pt>
                <c:pt idx="168">
                  <c:v>34731</c:v>
                </c:pt>
                <c:pt idx="169">
                  <c:v>34759</c:v>
                </c:pt>
                <c:pt idx="170">
                  <c:v>34790</c:v>
                </c:pt>
                <c:pt idx="171">
                  <c:v>34820</c:v>
                </c:pt>
                <c:pt idx="172">
                  <c:v>34851</c:v>
                </c:pt>
                <c:pt idx="173">
                  <c:v>34881</c:v>
                </c:pt>
                <c:pt idx="174">
                  <c:v>34912</c:v>
                </c:pt>
                <c:pt idx="175">
                  <c:v>34943</c:v>
                </c:pt>
                <c:pt idx="176">
                  <c:v>34973</c:v>
                </c:pt>
                <c:pt idx="177">
                  <c:v>35004</c:v>
                </c:pt>
                <c:pt idx="178">
                  <c:v>35034</c:v>
                </c:pt>
                <c:pt idx="179">
                  <c:v>35065</c:v>
                </c:pt>
                <c:pt idx="180">
                  <c:v>35096</c:v>
                </c:pt>
                <c:pt idx="181">
                  <c:v>35125</c:v>
                </c:pt>
                <c:pt idx="182">
                  <c:v>35156</c:v>
                </c:pt>
                <c:pt idx="183">
                  <c:v>35186</c:v>
                </c:pt>
                <c:pt idx="184">
                  <c:v>35217</c:v>
                </c:pt>
                <c:pt idx="185">
                  <c:v>35247</c:v>
                </c:pt>
                <c:pt idx="186">
                  <c:v>35278</c:v>
                </c:pt>
                <c:pt idx="187">
                  <c:v>35309</c:v>
                </c:pt>
                <c:pt idx="188">
                  <c:v>35339</c:v>
                </c:pt>
                <c:pt idx="189">
                  <c:v>35370</c:v>
                </c:pt>
                <c:pt idx="190">
                  <c:v>35400</c:v>
                </c:pt>
                <c:pt idx="191">
                  <c:v>35431</c:v>
                </c:pt>
                <c:pt idx="192">
                  <c:v>35462</c:v>
                </c:pt>
                <c:pt idx="193">
                  <c:v>35490</c:v>
                </c:pt>
                <c:pt idx="194">
                  <c:v>35521</c:v>
                </c:pt>
                <c:pt idx="195">
                  <c:v>35551</c:v>
                </c:pt>
                <c:pt idx="196">
                  <c:v>35582</c:v>
                </c:pt>
                <c:pt idx="197">
                  <c:v>35612</c:v>
                </c:pt>
                <c:pt idx="198">
                  <c:v>35643</c:v>
                </c:pt>
                <c:pt idx="199">
                  <c:v>35674</c:v>
                </c:pt>
                <c:pt idx="200">
                  <c:v>35704</c:v>
                </c:pt>
                <c:pt idx="201">
                  <c:v>35735</c:v>
                </c:pt>
                <c:pt idx="202">
                  <c:v>35765</c:v>
                </c:pt>
                <c:pt idx="203">
                  <c:v>35796</c:v>
                </c:pt>
                <c:pt idx="204">
                  <c:v>35827</c:v>
                </c:pt>
                <c:pt idx="205">
                  <c:v>35855</c:v>
                </c:pt>
                <c:pt idx="206">
                  <c:v>35886</c:v>
                </c:pt>
                <c:pt idx="207">
                  <c:v>35916</c:v>
                </c:pt>
                <c:pt idx="208">
                  <c:v>35947</c:v>
                </c:pt>
                <c:pt idx="209">
                  <c:v>35977</c:v>
                </c:pt>
                <c:pt idx="210">
                  <c:v>36008</c:v>
                </c:pt>
                <c:pt idx="211">
                  <c:v>36039</c:v>
                </c:pt>
                <c:pt idx="212">
                  <c:v>36069</c:v>
                </c:pt>
                <c:pt idx="213">
                  <c:v>36100</c:v>
                </c:pt>
                <c:pt idx="214">
                  <c:v>36130</c:v>
                </c:pt>
                <c:pt idx="215">
                  <c:v>36161</c:v>
                </c:pt>
                <c:pt idx="216">
                  <c:v>36192</c:v>
                </c:pt>
                <c:pt idx="217">
                  <c:v>36220</c:v>
                </c:pt>
                <c:pt idx="218">
                  <c:v>36251</c:v>
                </c:pt>
                <c:pt idx="219">
                  <c:v>36281</c:v>
                </c:pt>
                <c:pt idx="220">
                  <c:v>36312</c:v>
                </c:pt>
                <c:pt idx="221">
                  <c:v>36342</c:v>
                </c:pt>
                <c:pt idx="222">
                  <c:v>36373</c:v>
                </c:pt>
                <c:pt idx="223">
                  <c:v>36404</c:v>
                </c:pt>
                <c:pt idx="224">
                  <c:v>36434</c:v>
                </c:pt>
                <c:pt idx="225">
                  <c:v>36465</c:v>
                </c:pt>
                <c:pt idx="226">
                  <c:v>36495</c:v>
                </c:pt>
                <c:pt idx="227">
                  <c:v>36526</c:v>
                </c:pt>
                <c:pt idx="228">
                  <c:v>36557</c:v>
                </c:pt>
                <c:pt idx="229">
                  <c:v>36586</c:v>
                </c:pt>
                <c:pt idx="230">
                  <c:v>36617</c:v>
                </c:pt>
                <c:pt idx="231">
                  <c:v>36647</c:v>
                </c:pt>
                <c:pt idx="232">
                  <c:v>36678</c:v>
                </c:pt>
                <c:pt idx="233">
                  <c:v>36708</c:v>
                </c:pt>
                <c:pt idx="234">
                  <c:v>36739</c:v>
                </c:pt>
                <c:pt idx="235">
                  <c:v>36770</c:v>
                </c:pt>
                <c:pt idx="236">
                  <c:v>36800</c:v>
                </c:pt>
                <c:pt idx="237">
                  <c:v>36831</c:v>
                </c:pt>
                <c:pt idx="238">
                  <c:v>36861</c:v>
                </c:pt>
                <c:pt idx="239">
                  <c:v>36892</c:v>
                </c:pt>
                <c:pt idx="240">
                  <c:v>36923</c:v>
                </c:pt>
                <c:pt idx="241">
                  <c:v>36951</c:v>
                </c:pt>
                <c:pt idx="242">
                  <c:v>36982</c:v>
                </c:pt>
                <c:pt idx="243">
                  <c:v>37012</c:v>
                </c:pt>
                <c:pt idx="244">
                  <c:v>37043</c:v>
                </c:pt>
                <c:pt idx="245">
                  <c:v>37073</c:v>
                </c:pt>
                <c:pt idx="246">
                  <c:v>37104</c:v>
                </c:pt>
                <c:pt idx="247">
                  <c:v>37135</c:v>
                </c:pt>
                <c:pt idx="248">
                  <c:v>37165</c:v>
                </c:pt>
                <c:pt idx="249">
                  <c:v>37196</c:v>
                </c:pt>
                <c:pt idx="250">
                  <c:v>37226</c:v>
                </c:pt>
                <c:pt idx="251">
                  <c:v>37257</c:v>
                </c:pt>
                <c:pt idx="252">
                  <c:v>37288</c:v>
                </c:pt>
                <c:pt idx="253">
                  <c:v>37316</c:v>
                </c:pt>
                <c:pt idx="254">
                  <c:v>37347</c:v>
                </c:pt>
                <c:pt idx="255">
                  <c:v>37377</c:v>
                </c:pt>
                <c:pt idx="256">
                  <c:v>37408</c:v>
                </c:pt>
                <c:pt idx="257">
                  <c:v>37438</c:v>
                </c:pt>
                <c:pt idx="258">
                  <c:v>37469</c:v>
                </c:pt>
                <c:pt idx="259">
                  <c:v>37500</c:v>
                </c:pt>
                <c:pt idx="260">
                  <c:v>37530</c:v>
                </c:pt>
                <c:pt idx="261">
                  <c:v>37561</c:v>
                </c:pt>
                <c:pt idx="262">
                  <c:v>37591</c:v>
                </c:pt>
                <c:pt idx="263">
                  <c:v>37622</c:v>
                </c:pt>
                <c:pt idx="264">
                  <c:v>37653</c:v>
                </c:pt>
                <c:pt idx="265">
                  <c:v>37681</c:v>
                </c:pt>
                <c:pt idx="266">
                  <c:v>37712</c:v>
                </c:pt>
                <c:pt idx="267">
                  <c:v>37742</c:v>
                </c:pt>
                <c:pt idx="268">
                  <c:v>37773</c:v>
                </c:pt>
                <c:pt idx="269">
                  <c:v>37803</c:v>
                </c:pt>
                <c:pt idx="270">
                  <c:v>37834</c:v>
                </c:pt>
                <c:pt idx="271">
                  <c:v>37865</c:v>
                </c:pt>
                <c:pt idx="272">
                  <c:v>37895</c:v>
                </c:pt>
                <c:pt idx="273">
                  <c:v>37926</c:v>
                </c:pt>
                <c:pt idx="274">
                  <c:v>37956</c:v>
                </c:pt>
                <c:pt idx="275">
                  <c:v>37987</c:v>
                </c:pt>
                <c:pt idx="276">
                  <c:v>38018</c:v>
                </c:pt>
                <c:pt idx="277">
                  <c:v>38047</c:v>
                </c:pt>
                <c:pt idx="278">
                  <c:v>38078</c:v>
                </c:pt>
                <c:pt idx="279">
                  <c:v>38108</c:v>
                </c:pt>
                <c:pt idx="280">
                  <c:v>38139</c:v>
                </c:pt>
                <c:pt idx="281">
                  <c:v>38169</c:v>
                </c:pt>
                <c:pt idx="282">
                  <c:v>38200</c:v>
                </c:pt>
                <c:pt idx="283">
                  <c:v>38231</c:v>
                </c:pt>
                <c:pt idx="284">
                  <c:v>38261</c:v>
                </c:pt>
                <c:pt idx="285">
                  <c:v>38292</c:v>
                </c:pt>
                <c:pt idx="286">
                  <c:v>38322</c:v>
                </c:pt>
                <c:pt idx="287">
                  <c:v>38353</c:v>
                </c:pt>
                <c:pt idx="288">
                  <c:v>38384</c:v>
                </c:pt>
                <c:pt idx="289">
                  <c:v>38412</c:v>
                </c:pt>
                <c:pt idx="290">
                  <c:v>38443</c:v>
                </c:pt>
                <c:pt idx="291">
                  <c:v>38473</c:v>
                </c:pt>
                <c:pt idx="292">
                  <c:v>38504</c:v>
                </c:pt>
                <c:pt idx="293">
                  <c:v>38534</c:v>
                </c:pt>
                <c:pt idx="294">
                  <c:v>38565</c:v>
                </c:pt>
                <c:pt idx="295">
                  <c:v>38596</c:v>
                </c:pt>
                <c:pt idx="296">
                  <c:v>38626</c:v>
                </c:pt>
                <c:pt idx="297">
                  <c:v>38657</c:v>
                </c:pt>
                <c:pt idx="298">
                  <c:v>38687</c:v>
                </c:pt>
                <c:pt idx="299">
                  <c:v>38718</c:v>
                </c:pt>
                <c:pt idx="300">
                  <c:v>38749</c:v>
                </c:pt>
                <c:pt idx="301">
                  <c:v>38777</c:v>
                </c:pt>
                <c:pt idx="302">
                  <c:v>38808</c:v>
                </c:pt>
                <c:pt idx="303">
                  <c:v>38838</c:v>
                </c:pt>
                <c:pt idx="304">
                  <c:v>38869</c:v>
                </c:pt>
                <c:pt idx="305">
                  <c:v>38899</c:v>
                </c:pt>
                <c:pt idx="306">
                  <c:v>38930</c:v>
                </c:pt>
                <c:pt idx="307">
                  <c:v>38961</c:v>
                </c:pt>
                <c:pt idx="308">
                  <c:v>38991</c:v>
                </c:pt>
                <c:pt idx="309">
                  <c:v>39022</c:v>
                </c:pt>
                <c:pt idx="310">
                  <c:v>39052</c:v>
                </c:pt>
                <c:pt idx="311">
                  <c:v>39083</c:v>
                </c:pt>
                <c:pt idx="312">
                  <c:v>39114</c:v>
                </c:pt>
                <c:pt idx="313">
                  <c:v>39142</c:v>
                </c:pt>
                <c:pt idx="314">
                  <c:v>39173</c:v>
                </c:pt>
                <c:pt idx="315">
                  <c:v>39203</c:v>
                </c:pt>
                <c:pt idx="316">
                  <c:v>39234</c:v>
                </c:pt>
                <c:pt idx="317">
                  <c:v>39264</c:v>
                </c:pt>
                <c:pt idx="318">
                  <c:v>39295</c:v>
                </c:pt>
                <c:pt idx="319">
                  <c:v>39326</c:v>
                </c:pt>
                <c:pt idx="320">
                  <c:v>39356</c:v>
                </c:pt>
                <c:pt idx="321">
                  <c:v>39387</c:v>
                </c:pt>
                <c:pt idx="322">
                  <c:v>39417</c:v>
                </c:pt>
                <c:pt idx="323">
                  <c:v>39448</c:v>
                </c:pt>
                <c:pt idx="324">
                  <c:v>39479</c:v>
                </c:pt>
                <c:pt idx="325">
                  <c:v>39508</c:v>
                </c:pt>
                <c:pt idx="326">
                  <c:v>39539</c:v>
                </c:pt>
                <c:pt idx="327">
                  <c:v>39569</c:v>
                </c:pt>
                <c:pt idx="328">
                  <c:v>39600</c:v>
                </c:pt>
                <c:pt idx="329">
                  <c:v>39630</c:v>
                </c:pt>
                <c:pt idx="330">
                  <c:v>39661</c:v>
                </c:pt>
                <c:pt idx="331">
                  <c:v>39692</c:v>
                </c:pt>
                <c:pt idx="332">
                  <c:v>39722</c:v>
                </c:pt>
                <c:pt idx="333">
                  <c:v>39753</c:v>
                </c:pt>
                <c:pt idx="334">
                  <c:v>39783</c:v>
                </c:pt>
                <c:pt idx="335">
                  <c:v>39814</c:v>
                </c:pt>
                <c:pt idx="336">
                  <c:v>39845</c:v>
                </c:pt>
                <c:pt idx="337">
                  <c:v>39873</c:v>
                </c:pt>
                <c:pt idx="338">
                  <c:v>39904</c:v>
                </c:pt>
                <c:pt idx="339">
                  <c:v>39934</c:v>
                </c:pt>
                <c:pt idx="340">
                  <c:v>39965</c:v>
                </c:pt>
                <c:pt idx="341">
                  <c:v>39995</c:v>
                </c:pt>
                <c:pt idx="342">
                  <c:v>40026</c:v>
                </c:pt>
                <c:pt idx="343">
                  <c:v>40057</c:v>
                </c:pt>
                <c:pt idx="344">
                  <c:v>40087</c:v>
                </c:pt>
                <c:pt idx="345">
                  <c:v>40118</c:v>
                </c:pt>
                <c:pt idx="346">
                  <c:v>40148</c:v>
                </c:pt>
                <c:pt idx="347">
                  <c:v>40179</c:v>
                </c:pt>
                <c:pt idx="348">
                  <c:v>40210</c:v>
                </c:pt>
                <c:pt idx="349">
                  <c:v>40238</c:v>
                </c:pt>
                <c:pt idx="350">
                  <c:v>40269</c:v>
                </c:pt>
                <c:pt idx="351">
                  <c:v>40299</c:v>
                </c:pt>
                <c:pt idx="352">
                  <c:v>40330</c:v>
                </c:pt>
                <c:pt idx="353">
                  <c:v>40360</c:v>
                </c:pt>
                <c:pt idx="354">
                  <c:v>40391</c:v>
                </c:pt>
                <c:pt idx="355">
                  <c:v>40422</c:v>
                </c:pt>
                <c:pt idx="356">
                  <c:v>40452</c:v>
                </c:pt>
                <c:pt idx="357">
                  <c:v>40483</c:v>
                </c:pt>
                <c:pt idx="358">
                  <c:v>40513</c:v>
                </c:pt>
                <c:pt idx="359">
                  <c:v>40544</c:v>
                </c:pt>
                <c:pt idx="360">
                  <c:v>40575</c:v>
                </c:pt>
                <c:pt idx="361">
                  <c:v>40603</c:v>
                </c:pt>
                <c:pt idx="362">
                  <c:v>40634</c:v>
                </c:pt>
                <c:pt idx="363">
                  <c:v>40664</c:v>
                </c:pt>
                <c:pt idx="364">
                  <c:v>40695</c:v>
                </c:pt>
                <c:pt idx="365">
                  <c:v>40725</c:v>
                </c:pt>
                <c:pt idx="366">
                  <c:v>40756</c:v>
                </c:pt>
                <c:pt idx="367">
                  <c:v>40787</c:v>
                </c:pt>
                <c:pt idx="368">
                  <c:v>40817</c:v>
                </c:pt>
                <c:pt idx="369">
                  <c:v>40848</c:v>
                </c:pt>
                <c:pt idx="370">
                  <c:v>40878</c:v>
                </c:pt>
                <c:pt idx="371">
                  <c:v>40909</c:v>
                </c:pt>
                <c:pt idx="372">
                  <c:v>40940</c:v>
                </c:pt>
                <c:pt idx="373">
                  <c:v>40969</c:v>
                </c:pt>
                <c:pt idx="374">
                  <c:v>41000</c:v>
                </c:pt>
                <c:pt idx="375">
                  <c:v>41030</c:v>
                </c:pt>
                <c:pt idx="376">
                  <c:v>41061</c:v>
                </c:pt>
                <c:pt idx="377">
                  <c:v>41091</c:v>
                </c:pt>
                <c:pt idx="378">
                  <c:v>41122</c:v>
                </c:pt>
                <c:pt idx="379">
                  <c:v>41153</c:v>
                </c:pt>
                <c:pt idx="380">
                  <c:v>41183</c:v>
                </c:pt>
                <c:pt idx="381">
                  <c:v>41214</c:v>
                </c:pt>
                <c:pt idx="382">
                  <c:v>41244</c:v>
                </c:pt>
                <c:pt idx="383">
                  <c:v>41275</c:v>
                </c:pt>
                <c:pt idx="384">
                  <c:v>41306</c:v>
                </c:pt>
                <c:pt idx="385">
                  <c:v>41334</c:v>
                </c:pt>
                <c:pt idx="386">
                  <c:v>41365</c:v>
                </c:pt>
                <c:pt idx="387">
                  <c:v>41395</c:v>
                </c:pt>
                <c:pt idx="388">
                  <c:v>41426</c:v>
                </c:pt>
                <c:pt idx="389">
                  <c:v>41456</c:v>
                </c:pt>
                <c:pt idx="390">
                  <c:v>41487</c:v>
                </c:pt>
                <c:pt idx="391">
                  <c:v>41518</c:v>
                </c:pt>
                <c:pt idx="392">
                  <c:v>41548</c:v>
                </c:pt>
                <c:pt idx="393">
                  <c:v>41579</c:v>
                </c:pt>
                <c:pt idx="394">
                  <c:v>41609</c:v>
                </c:pt>
                <c:pt idx="395">
                  <c:v>41640</c:v>
                </c:pt>
                <c:pt idx="396">
                  <c:v>41671</c:v>
                </c:pt>
                <c:pt idx="397">
                  <c:v>41699</c:v>
                </c:pt>
                <c:pt idx="398">
                  <c:v>41730</c:v>
                </c:pt>
                <c:pt idx="399">
                  <c:v>41760</c:v>
                </c:pt>
                <c:pt idx="400">
                  <c:v>41791</c:v>
                </c:pt>
                <c:pt idx="401">
                  <c:v>41821</c:v>
                </c:pt>
                <c:pt idx="402">
                  <c:v>41852</c:v>
                </c:pt>
                <c:pt idx="403">
                  <c:v>41883</c:v>
                </c:pt>
                <c:pt idx="404">
                  <c:v>41913</c:v>
                </c:pt>
                <c:pt idx="405">
                  <c:v>41944</c:v>
                </c:pt>
                <c:pt idx="406">
                  <c:v>41974</c:v>
                </c:pt>
                <c:pt idx="407">
                  <c:v>42005</c:v>
                </c:pt>
                <c:pt idx="408">
                  <c:v>42036</c:v>
                </c:pt>
                <c:pt idx="409">
                  <c:v>42064</c:v>
                </c:pt>
                <c:pt idx="410">
                  <c:v>42095</c:v>
                </c:pt>
                <c:pt idx="411">
                  <c:v>42125</c:v>
                </c:pt>
                <c:pt idx="412">
                  <c:v>42156</c:v>
                </c:pt>
                <c:pt idx="413">
                  <c:v>42186</c:v>
                </c:pt>
                <c:pt idx="414">
                  <c:v>42217</c:v>
                </c:pt>
                <c:pt idx="415">
                  <c:v>42248</c:v>
                </c:pt>
                <c:pt idx="416">
                  <c:v>42278</c:v>
                </c:pt>
                <c:pt idx="417">
                  <c:v>42309</c:v>
                </c:pt>
                <c:pt idx="418">
                  <c:v>42339</c:v>
                </c:pt>
                <c:pt idx="419">
                  <c:v>42370</c:v>
                </c:pt>
                <c:pt idx="420">
                  <c:v>42401</c:v>
                </c:pt>
                <c:pt idx="421">
                  <c:v>42430</c:v>
                </c:pt>
                <c:pt idx="422">
                  <c:v>42461</c:v>
                </c:pt>
                <c:pt idx="423">
                  <c:v>42491</c:v>
                </c:pt>
                <c:pt idx="424">
                  <c:v>42522</c:v>
                </c:pt>
                <c:pt idx="425">
                  <c:v>42552</c:v>
                </c:pt>
                <c:pt idx="426">
                  <c:v>42583</c:v>
                </c:pt>
                <c:pt idx="427">
                  <c:v>42614</c:v>
                </c:pt>
                <c:pt idx="428">
                  <c:v>42644</c:v>
                </c:pt>
                <c:pt idx="429">
                  <c:v>42675</c:v>
                </c:pt>
                <c:pt idx="430">
                  <c:v>42705</c:v>
                </c:pt>
                <c:pt idx="431">
                  <c:v>42736</c:v>
                </c:pt>
                <c:pt idx="432">
                  <c:v>42767</c:v>
                </c:pt>
                <c:pt idx="433">
                  <c:v>42795</c:v>
                </c:pt>
                <c:pt idx="434">
                  <c:v>42826</c:v>
                </c:pt>
                <c:pt idx="435">
                  <c:v>42856</c:v>
                </c:pt>
                <c:pt idx="436">
                  <c:v>42887</c:v>
                </c:pt>
                <c:pt idx="437">
                  <c:v>42917</c:v>
                </c:pt>
                <c:pt idx="438">
                  <c:v>42948</c:v>
                </c:pt>
                <c:pt idx="439">
                  <c:v>42979</c:v>
                </c:pt>
                <c:pt idx="440">
                  <c:v>43009</c:v>
                </c:pt>
                <c:pt idx="441">
                  <c:v>43040</c:v>
                </c:pt>
                <c:pt idx="442">
                  <c:v>43070</c:v>
                </c:pt>
                <c:pt idx="443">
                  <c:v>43101</c:v>
                </c:pt>
                <c:pt idx="444">
                  <c:v>43132</c:v>
                </c:pt>
                <c:pt idx="445">
                  <c:v>43160</c:v>
                </c:pt>
                <c:pt idx="446">
                  <c:v>43191</c:v>
                </c:pt>
                <c:pt idx="447">
                  <c:v>43221</c:v>
                </c:pt>
                <c:pt idx="448">
                  <c:v>43252</c:v>
                </c:pt>
                <c:pt idx="449">
                  <c:v>43282</c:v>
                </c:pt>
                <c:pt idx="450">
                  <c:v>43313</c:v>
                </c:pt>
                <c:pt idx="451">
                  <c:v>43344</c:v>
                </c:pt>
                <c:pt idx="452">
                  <c:v>43374</c:v>
                </c:pt>
                <c:pt idx="453">
                  <c:v>43405</c:v>
                </c:pt>
                <c:pt idx="454">
                  <c:v>43435</c:v>
                </c:pt>
                <c:pt idx="455">
                  <c:v>43466</c:v>
                </c:pt>
                <c:pt idx="456">
                  <c:v>43497</c:v>
                </c:pt>
                <c:pt idx="457">
                  <c:v>43525</c:v>
                </c:pt>
                <c:pt idx="458">
                  <c:v>43556</c:v>
                </c:pt>
                <c:pt idx="459">
                  <c:v>43586</c:v>
                </c:pt>
                <c:pt idx="460">
                  <c:v>43617</c:v>
                </c:pt>
                <c:pt idx="461">
                  <c:v>43647</c:v>
                </c:pt>
                <c:pt idx="462">
                  <c:v>43678</c:v>
                </c:pt>
                <c:pt idx="463">
                  <c:v>43709</c:v>
                </c:pt>
                <c:pt idx="464">
                  <c:v>43739</c:v>
                </c:pt>
                <c:pt idx="465">
                  <c:v>43770</c:v>
                </c:pt>
                <c:pt idx="466">
                  <c:v>43800</c:v>
                </c:pt>
                <c:pt idx="467">
                  <c:v>43831</c:v>
                </c:pt>
                <c:pt idx="468">
                  <c:v>43862</c:v>
                </c:pt>
                <c:pt idx="469">
                  <c:v>43891</c:v>
                </c:pt>
                <c:pt idx="470">
                  <c:v>43922</c:v>
                </c:pt>
                <c:pt idx="471">
                  <c:v>43952</c:v>
                </c:pt>
                <c:pt idx="472">
                  <c:v>43983</c:v>
                </c:pt>
                <c:pt idx="473">
                  <c:v>44013</c:v>
                </c:pt>
                <c:pt idx="474">
                  <c:v>44044</c:v>
                </c:pt>
                <c:pt idx="475">
                  <c:v>44075</c:v>
                </c:pt>
                <c:pt idx="476">
                  <c:v>44105</c:v>
                </c:pt>
                <c:pt idx="477">
                  <c:v>44136</c:v>
                </c:pt>
                <c:pt idx="478">
                  <c:v>44166</c:v>
                </c:pt>
                <c:pt idx="479">
                  <c:v>44197</c:v>
                </c:pt>
                <c:pt idx="480">
                  <c:v>44228</c:v>
                </c:pt>
                <c:pt idx="481">
                  <c:v>44256</c:v>
                </c:pt>
                <c:pt idx="482">
                  <c:v>44287</c:v>
                </c:pt>
                <c:pt idx="483">
                  <c:v>44317</c:v>
                </c:pt>
                <c:pt idx="484">
                  <c:v>44348</c:v>
                </c:pt>
                <c:pt idx="485">
                  <c:v>44378</c:v>
                </c:pt>
                <c:pt idx="486">
                  <c:v>44409</c:v>
                </c:pt>
                <c:pt idx="487">
                  <c:v>44440</c:v>
                </c:pt>
                <c:pt idx="488">
                  <c:v>44470</c:v>
                </c:pt>
                <c:pt idx="489">
                  <c:v>44501</c:v>
                </c:pt>
                <c:pt idx="490">
                  <c:v>44531</c:v>
                </c:pt>
                <c:pt idx="491">
                  <c:v>44562</c:v>
                </c:pt>
                <c:pt idx="492">
                  <c:v>44593</c:v>
                </c:pt>
                <c:pt idx="493">
                  <c:v>44621</c:v>
                </c:pt>
                <c:pt idx="494">
                  <c:v>44652</c:v>
                </c:pt>
                <c:pt idx="495">
                  <c:v>44682</c:v>
                </c:pt>
                <c:pt idx="496">
                  <c:v>44713</c:v>
                </c:pt>
                <c:pt idx="497">
                  <c:v>44743</c:v>
                </c:pt>
                <c:pt idx="498">
                  <c:v>44774</c:v>
                </c:pt>
                <c:pt idx="499">
                  <c:v>44805</c:v>
                </c:pt>
                <c:pt idx="500">
                  <c:v>44835</c:v>
                </c:pt>
                <c:pt idx="501">
                  <c:v>44866</c:v>
                </c:pt>
                <c:pt idx="502">
                  <c:v>44896</c:v>
                </c:pt>
                <c:pt idx="503">
                  <c:v>44927</c:v>
                </c:pt>
                <c:pt idx="504">
                  <c:v>44958</c:v>
                </c:pt>
              </c:numCache>
            </c:numRef>
          </c:cat>
          <c:val>
            <c:numRef>
              <c:f>'FRED Graph'!$B$12:$B$516</c:f>
              <c:numCache>
                <c:formatCode>0.0</c:formatCode>
                <c:ptCount val="505"/>
                <c:pt idx="0">
                  <c:v>11.39241</c:v>
                </c:pt>
                <c:pt idx="1">
                  <c:v>10.611739999999999</c:v>
                </c:pt>
                <c:pt idx="2">
                  <c:v>10.13597</c:v>
                </c:pt>
                <c:pt idx="3">
                  <c:v>9.7919199999999993</c:v>
                </c:pt>
                <c:pt idx="4">
                  <c:v>9.6969700000000003</c:v>
                </c:pt>
                <c:pt idx="5">
                  <c:v>10.77482</c:v>
                </c:pt>
                <c:pt idx="6">
                  <c:v>10.817310000000001</c:v>
                </c:pt>
                <c:pt idx="7">
                  <c:v>10.965439999999999</c:v>
                </c:pt>
                <c:pt idx="8">
                  <c:v>10.27155</c:v>
                </c:pt>
                <c:pt idx="9">
                  <c:v>9.57944</c:v>
                </c:pt>
                <c:pt idx="10">
                  <c:v>8.9120399999999993</c:v>
                </c:pt>
                <c:pt idx="11">
                  <c:v>8.2568800000000007</c:v>
                </c:pt>
                <c:pt idx="12">
                  <c:v>7.6136400000000002</c:v>
                </c:pt>
                <c:pt idx="13">
                  <c:v>6.8848799999999999</c:v>
                </c:pt>
                <c:pt idx="14">
                  <c:v>6.6217699999999997</c:v>
                </c:pt>
                <c:pt idx="15">
                  <c:v>6.9119299999999999</c:v>
                </c:pt>
                <c:pt idx="16">
                  <c:v>7.1823199999999998</c:v>
                </c:pt>
                <c:pt idx="17">
                  <c:v>6.5573800000000002</c:v>
                </c:pt>
                <c:pt idx="18">
                  <c:v>5.9652900000000004</c:v>
                </c:pt>
                <c:pt idx="19">
                  <c:v>4.9409200000000002</c:v>
                </c:pt>
                <c:pt idx="20">
                  <c:v>5.0321199999999999</c:v>
                </c:pt>
                <c:pt idx="21">
                  <c:v>4.4776100000000003</c:v>
                </c:pt>
                <c:pt idx="22">
                  <c:v>3.82572</c:v>
                </c:pt>
                <c:pt idx="23">
                  <c:v>3.70763</c:v>
                </c:pt>
                <c:pt idx="24">
                  <c:v>3.4846900000000001</c:v>
                </c:pt>
                <c:pt idx="25">
                  <c:v>3.59029</c:v>
                </c:pt>
                <c:pt idx="26">
                  <c:v>4</c:v>
                </c:pt>
                <c:pt idx="27">
                  <c:v>3.4410799999999999</c:v>
                </c:pt>
                <c:pt idx="28">
                  <c:v>2.4742299999999999</c:v>
                </c:pt>
                <c:pt idx="29">
                  <c:v>2.3589699999999998</c:v>
                </c:pt>
                <c:pt idx="30">
                  <c:v>2.4565000000000001</c:v>
                </c:pt>
                <c:pt idx="31">
                  <c:v>2.76356</c:v>
                </c:pt>
                <c:pt idx="32">
                  <c:v>2.7522899999999999</c:v>
                </c:pt>
                <c:pt idx="33">
                  <c:v>3.1632699999999998</c:v>
                </c:pt>
                <c:pt idx="34">
                  <c:v>3.7871000000000001</c:v>
                </c:pt>
                <c:pt idx="35">
                  <c:v>4.2900900000000002</c:v>
                </c:pt>
                <c:pt idx="36">
                  <c:v>4.6938800000000001</c:v>
                </c:pt>
                <c:pt idx="37">
                  <c:v>4.89297</c:v>
                </c:pt>
                <c:pt idx="38">
                  <c:v>4.5546600000000002</c:v>
                </c:pt>
                <c:pt idx="39">
                  <c:v>4.3346799999999996</c:v>
                </c:pt>
                <c:pt idx="40">
                  <c:v>4.3259600000000002</c:v>
                </c:pt>
                <c:pt idx="41">
                  <c:v>4.3086200000000003</c:v>
                </c:pt>
                <c:pt idx="42">
                  <c:v>4.2957000000000001</c:v>
                </c:pt>
                <c:pt idx="43">
                  <c:v>4.28287</c:v>
                </c:pt>
                <c:pt idx="44">
                  <c:v>4.2658699999999996</c:v>
                </c:pt>
                <c:pt idx="45">
                  <c:v>4.1543000000000001</c:v>
                </c:pt>
                <c:pt idx="46">
                  <c:v>4.0433899999999996</c:v>
                </c:pt>
                <c:pt idx="47">
                  <c:v>3.5259499999999999</c:v>
                </c:pt>
                <c:pt idx="48">
                  <c:v>3.6062400000000001</c:v>
                </c:pt>
                <c:pt idx="49">
                  <c:v>3.7900900000000002</c:v>
                </c:pt>
                <c:pt idx="50">
                  <c:v>3.5817999999999999</c:v>
                </c:pt>
                <c:pt idx="51">
                  <c:v>3.5748799999999998</c:v>
                </c:pt>
                <c:pt idx="52">
                  <c:v>3.6644199999999998</c:v>
                </c:pt>
                <c:pt idx="53">
                  <c:v>3.4582099999999998</c:v>
                </c:pt>
                <c:pt idx="54">
                  <c:v>3.35249</c:v>
                </c:pt>
                <c:pt idx="55">
                  <c:v>3.2473700000000001</c:v>
                </c:pt>
                <c:pt idx="56">
                  <c:v>3.2350099999999999</c:v>
                </c:pt>
                <c:pt idx="57">
                  <c:v>3.5137700000000001</c:v>
                </c:pt>
                <c:pt idx="58">
                  <c:v>3.7914699999999999</c:v>
                </c:pt>
                <c:pt idx="59">
                  <c:v>3.9735100000000001</c:v>
                </c:pt>
                <c:pt idx="60">
                  <c:v>3.1984900000000001</c:v>
                </c:pt>
                <c:pt idx="61">
                  <c:v>2.1535600000000001</c:v>
                </c:pt>
                <c:pt idx="62">
                  <c:v>1.5887899999999999</c:v>
                </c:pt>
                <c:pt idx="63">
                  <c:v>1.6791</c:v>
                </c:pt>
                <c:pt idx="64">
                  <c:v>1.7674399999999999</c:v>
                </c:pt>
                <c:pt idx="65">
                  <c:v>1.6713100000000001</c:v>
                </c:pt>
                <c:pt idx="66">
                  <c:v>1.5755300000000001</c:v>
                </c:pt>
                <c:pt idx="67">
                  <c:v>1.75763</c:v>
                </c:pt>
                <c:pt idx="68">
                  <c:v>1.5668200000000001</c:v>
                </c:pt>
                <c:pt idx="69">
                  <c:v>1.2844</c:v>
                </c:pt>
                <c:pt idx="70">
                  <c:v>1.1872100000000001</c:v>
                </c:pt>
                <c:pt idx="71">
                  <c:v>1.3648800000000001</c:v>
                </c:pt>
                <c:pt idx="72">
                  <c:v>1.91431</c:v>
                </c:pt>
                <c:pt idx="73">
                  <c:v>2.8414299999999999</c:v>
                </c:pt>
                <c:pt idx="74">
                  <c:v>3.6798500000000001</c:v>
                </c:pt>
                <c:pt idx="75">
                  <c:v>3.6697199999999999</c:v>
                </c:pt>
                <c:pt idx="76">
                  <c:v>3.7477100000000001</c:v>
                </c:pt>
                <c:pt idx="77">
                  <c:v>3.9269400000000001</c:v>
                </c:pt>
                <c:pt idx="78">
                  <c:v>4.2883199999999997</c:v>
                </c:pt>
                <c:pt idx="79">
                  <c:v>4.2727300000000001</c:v>
                </c:pt>
                <c:pt idx="80">
                  <c:v>4.3557199999999998</c:v>
                </c:pt>
                <c:pt idx="81">
                  <c:v>4.5289900000000003</c:v>
                </c:pt>
                <c:pt idx="82">
                  <c:v>4.3321300000000003</c:v>
                </c:pt>
                <c:pt idx="83">
                  <c:v>4.1292600000000004</c:v>
                </c:pt>
                <c:pt idx="84">
                  <c:v>3.9356</c:v>
                </c:pt>
                <c:pt idx="85">
                  <c:v>3.8324400000000001</c:v>
                </c:pt>
                <c:pt idx="86">
                  <c:v>3.9929000000000001</c:v>
                </c:pt>
                <c:pt idx="87">
                  <c:v>3.9823</c:v>
                </c:pt>
                <c:pt idx="88">
                  <c:v>3.9647600000000001</c:v>
                </c:pt>
                <c:pt idx="89">
                  <c:v>4.1300499999999998</c:v>
                </c:pt>
                <c:pt idx="90">
                  <c:v>4.1119899999999996</c:v>
                </c:pt>
                <c:pt idx="91">
                  <c:v>4.1848299999999998</c:v>
                </c:pt>
                <c:pt idx="92">
                  <c:v>4.2608699999999997</c:v>
                </c:pt>
                <c:pt idx="93">
                  <c:v>4.2461000000000002</c:v>
                </c:pt>
                <c:pt idx="94">
                  <c:v>4.4117600000000001</c:v>
                </c:pt>
                <c:pt idx="95">
                  <c:v>4.4827599999999999</c:v>
                </c:pt>
                <c:pt idx="96">
                  <c:v>4.6471600000000004</c:v>
                </c:pt>
                <c:pt idx="97">
                  <c:v>4.8926999999999996</c:v>
                </c:pt>
                <c:pt idx="98">
                  <c:v>5.0341300000000002</c:v>
                </c:pt>
                <c:pt idx="99">
                  <c:v>5.2766000000000002</c:v>
                </c:pt>
                <c:pt idx="100">
                  <c:v>5.1694899999999997</c:v>
                </c:pt>
                <c:pt idx="101">
                  <c:v>5.0632900000000003</c:v>
                </c:pt>
                <c:pt idx="102">
                  <c:v>4.6218500000000002</c:v>
                </c:pt>
                <c:pt idx="103">
                  <c:v>4.4351500000000001</c:v>
                </c:pt>
                <c:pt idx="104">
                  <c:v>4.5871599999999999</c:v>
                </c:pt>
                <c:pt idx="105">
                  <c:v>4.65503</c:v>
                </c:pt>
                <c:pt idx="106">
                  <c:v>4.6395999999999997</c:v>
                </c:pt>
                <c:pt idx="107">
                  <c:v>5.1980199999999996</c:v>
                </c:pt>
                <c:pt idx="108">
                  <c:v>5.2631600000000001</c:v>
                </c:pt>
                <c:pt idx="109">
                  <c:v>5.2373200000000004</c:v>
                </c:pt>
                <c:pt idx="110">
                  <c:v>4.7116199999999999</c:v>
                </c:pt>
                <c:pt idx="111">
                  <c:v>4.3654000000000002</c:v>
                </c:pt>
                <c:pt idx="112">
                  <c:v>4.6736500000000003</c:v>
                </c:pt>
                <c:pt idx="113">
                  <c:v>4.81928</c:v>
                </c:pt>
                <c:pt idx="114">
                  <c:v>5.7028100000000004</c:v>
                </c:pt>
                <c:pt idx="115">
                  <c:v>6.1698700000000004</c:v>
                </c:pt>
                <c:pt idx="116">
                  <c:v>6.3795900000000003</c:v>
                </c:pt>
                <c:pt idx="117">
                  <c:v>6.1953899999999997</c:v>
                </c:pt>
                <c:pt idx="118">
                  <c:v>6.25495</c:v>
                </c:pt>
                <c:pt idx="119">
                  <c:v>5.6470599999999997</c:v>
                </c:pt>
                <c:pt idx="120">
                  <c:v>5.3125</c:v>
                </c:pt>
                <c:pt idx="121">
                  <c:v>4.8211500000000003</c:v>
                </c:pt>
                <c:pt idx="122">
                  <c:v>4.8099299999999996</c:v>
                </c:pt>
                <c:pt idx="123">
                  <c:v>5.0348600000000001</c:v>
                </c:pt>
                <c:pt idx="124">
                  <c:v>4.6959200000000001</c:v>
                </c:pt>
                <c:pt idx="125">
                  <c:v>4.36782</c:v>
                </c:pt>
                <c:pt idx="126">
                  <c:v>3.7993899999999998</c:v>
                </c:pt>
                <c:pt idx="127">
                  <c:v>3.3962300000000001</c:v>
                </c:pt>
                <c:pt idx="128">
                  <c:v>2.8485800000000001</c:v>
                </c:pt>
                <c:pt idx="129">
                  <c:v>3.06657</c:v>
                </c:pt>
                <c:pt idx="130">
                  <c:v>2.9806300000000001</c:v>
                </c:pt>
                <c:pt idx="131">
                  <c:v>2.6726100000000002</c:v>
                </c:pt>
                <c:pt idx="132">
                  <c:v>2.8189899999999999</c:v>
                </c:pt>
                <c:pt idx="133">
                  <c:v>3.1899099999999998</c:v>
                </c:pt>
                <c:pt idx="134">
                  <c:v>3.18283</c:v>
                </c:pt>
                <c:pt idx="135">
                  <c:v>3.0236000000000001</c:v>
                </c:pt>
                <c:pt idx="136">
                  <c:v>3.01471</c:v>
                </c:pt>
                <c:pt idx="137">
                  <c:v>3.1571199999999999</c:v>
                </c:pt>
                <c:pt idx="138">
                  <c:v>3.0746699999999998</c:v>
                </c:pt>
                <c:pt idx="139">
                  <c:v>2.9927000000000001</c:v>
                </c:pt>
                <c:pt idx="140">
                  <c:v>3.2798799999999999</c:v>
                </c:pt>
                <c:pt idx="141">
                  <c:v>3.12046</c:v>
                </c:pt>
                <c:pt idx="142">
                  <c:v>2.96671</c:v>
                </c:pt>
                <c:pt idx="143">
                  <c:v>3.2538</c:v>
                </c:pt>
                <c:pt idx="144">
                  <c:v>3.24675</c:v>
                </c:pt>
                <c:pt idx="145">
                  <c:v>3.0194100000000001</c:v>
                </c:pt>
                <c:pt idx="146">
                  <c:v>3.15638</c:v>
                </c:pt>
                <c:pt idx="147">
                  <c:v>3.22119</c:v>
                </c:pt>
                <c:pt idx="148">
                  <c:v>2.9978600000000002</c:v>
                </c:pt>
                <c:pt idx="149">
                  <c:v>2.8469799999999998</c:v>
                </c:pt>
                <c:pt idx="150">
                  <c:v>2.84091</c:v>
                </c:pt>
                <c:pt idx="151">
                  <c:v>2.7639999999999998</c:v>
                </c:pt>
                <c:pt idx="152">
                  <c:v>2.7522899999999999</c:v>
                </c:pt>
                <c:pt idx="153">
                  <c:v>2.7445499999999998</c:v>
                </c:pt>
                <c:pt idx="154">
                  <c:v>2.8109600000000001</c:v>
                </c:pt>
                <c:pt idx="155">
                  <c:v>2.4509799999999999</c:v>
                </c:pt>
                <c:pt idx="156">
                  <c:v>2.51572</c:v>
                </c:pt>
                <c:pt idx="157">
                  <c:v>2.65178</c:v>
                </c:pt>
                <c:pt idx="158">
                  <c:v>2.3643900000000002</c:v>
                </c:pt>
                <c:pt idx="159">
                  <c:v>2.2884899999999999</c:v>
                </c:pt>
                <c:pt idx="160">
                  <c:v>2.4948000000000001</c:v>
                </c:pt>
                <c:pt idx="161">
                  <c:v>2.69896</c:v>
                </c:pt>
                <c:pt idx="162">
                  <c:v>2.90055</c:v>
                </c:pt>
                <c:pt idx="163">
                  <c:v>2.9655200000000002</c:v>
                </c:pt>
                <c:pt idx="164">
                  <c:v>2.60989</c:v>
                </c:pt>
                <c:pt idx="165">
                  <c:v>2.6027399999999998</c:v>
                </c:pt>
                <c:pt idx="166">
                  <c:v>2.5973999999999999</c:v>
                </c:pt>
                <c:pt idx="167">
                  <c:v>2.8708100000000001</c:v>
                </c:pt>
                <c:pt idx="168">
                  <c:v>2.8629899999999999</c:v>
                </c:pt>
                <c:pt idx="169">
                  <c:v>2.78722</c:v>
                </c:pt>
                <c:pt idx="170">
                  <c:v>3.125</c:v>
                </c:pt>
                <c:pt idx="171">
                  <c:v>3.1186400000000001</c:v>
                </c:pt>
                <c:pt idx="172">
                  <c:v>3.0426000000000002</c:v>
                </c:pt>
                <c:pt idx="173">
                  <c:v>2.83019</c:v>
                </c:pt>
                <c:pt idx="174">
                  <c:v>2.6174499999999998</c:v>
                </c:pt>
                <c:pt idx="175">
                  <c:v>2.54521</c:v>
                </c:pt>
                <c:pt idx="176">
                  <c:v>2.74431</c:v>
                </c:pt>
                <c:pt idx="177">
                  <c:v>2.6034700000000002</c:v>
                </c:pt>
                <c:pt idx="178">
                  <c:v>2.53165</c:v>
                </c:pt>
                <c:pt idx="179">
                  <c:v>2.7907000000000002</c:v>
                </c:pt>
                <c:pt idx="180">
                  <c:v>2.7170299999999998</c:v>
                </c:pt>
                <c:pt idx="181">
                  <c:v>2.8439199999999998</c:v>
                </c:pt>
                <c:pt idx="182">
                  <c:v>2.8326699999999998</c:v>
                </c:pt>
                <c:pt idx="183">
                  <c:v>2.8270900000000001</c:v>
                </c:pt>
                <c:pt idx="184">
                  <c:v>2.82152</c:v>
                </c:pt>
                <c:pt idx="185">
                  <c:v>2.8833600000000001</c:v>
                </c:pt>
                <c:pt idx="186">
                  <c:v>2.8123</c:v>
                </c:pt>
                <c:pt idx="187">
                  <c:v>3.0045700000000002</c:v>
                </c:pt>
                <c:pt idx="188">
                  <c:v>3.06189</c:v>
                </c:pt>
                <c:pt idx="189">
                  <c:v>3.2530899999999998</c:v>
                </c:pt>
                <c:pt idx="190">
                  <c:v>3.3788200000000002</c:v>
                </c:pt>
                <c:pt idx="191">
                  <c:v>3.0381399999999998</c:v>
                </c:pt>
                <c:pt idx="192">
                  <c:v>3.03226</c:v>
                </c:pt>
                <c:pt idx="193">
                  <c:v>2.7652700000000001</c:v>
                </c:pt>
                <c:pt idx="194">
                  <c:v>2.4343400000000002</c:v>
                </c:pt>
                <c:pt idx="195">
                  <c:v>2.2378499999999999</c:v>
                </c:pt>
                <c:pt idx="196">
                  <c:v>2.2335699999999998</c:v>
                </c:pt>
                <c:pt idx="197">
                  <c:v>2.16561</c:v>
                </c:pt>
                <c:pt idx="198">
                  <c:v>2.2900800000000001</c:v>
                </c:pt>
                <c:pt idx="199">
                  <c:v>2.2193999999999998</c:v>
                </c:pt>
                <c:pt idx="200">
                  <c:v>2.0859700000000001</c:v>
                </c:pt>
                <c:pt idx="201">
                  <c:v>1.89036</c:v>
                </c:pt>
                <c:pt idx="202">
                  <c:v>1.6970499999999999</c:v>
                </c:pt>
                <c:pt idx="203">
                  <c:v>1.6311199999999999</c:v>
                </c:pt>
                <c:pt idx="204">
                  <c:v>1.4401999999999999</c:v>
                </c:pt>
                <c:pt idx="205">
                  <c:v>1.3767199999999999</c:v>
                </c:pt>
                <c:pt idx="206">
                  <c:v>1.4383999999999999</c:v>
                </c:pt>
                <c:pt idx="207">
                  <c:v>1.6885600000000001</c:v>
                </c:pt>
                <c:pt idx="208">
                  <c:v>1.62297</c:v>
                </c:pt>
                <c:pt idx="209">
                  <c:v>1.7456400000000001</c:v>
                </c:pt>
                <c:pt idx="210">
                  <c:v>1.6169199999999999</c:v>
                </c:pt>
                <c:pt idx="211">
                  <c:v>1.4268000000000001</c:v>
                </c:pt>
                <c:pt idx="212">
                  <c:v>1.48607</c:v>
                </c:pt>
                <c:pt idx="213">
                  <c:v>1.4842299999999999</c:v>
                </c:pt>
                <c:pt idx="214">
                  <c:v>1.6069199999999999</c:v>
                </c:pt>
                <c:pt idx="215">
                  <c:v>1.6666700000000001</c:v>
                </c:pt>
                <c:pt idx="216">
                  <c:v>1.6666700000000001</c:v>
                </c:pt>
                <c:pt idx="217">
                  <c:v>1.7283999999999999</c:v>
                </c:pt>
                <c:pt idx="218">
                  <c:v>2.2811300000000001</c:v>
                </c:pt>
                <c:pt idx="219">
                  <c:v>2.0910199999999999</c:v>
                </c:pt>
                <c:pt idx="220">
                  <c:v>1.9656</c:v>
                </c:pt>
                <c:pt idx="221">
                  <c:v>2.1446100000000001</c:v>
                </c:pt>
                <c:pt idx="222">
                  <c:v>2.2643800000000001</c:v>
                </c:pt>
                <c:pt idx="223">
                  <c:v>2.6299700000000001</c:v>
                </c:pt>
                <c:pt idx="224">
                  <c:v>2.5625399999999998</c:v>
                </c:pt>
                <c:pt idx="225">
                  <c:v>2.6203500000000002</c:v>
                </c:pt>
                <c:pt idx="226">
                  <c:v>2.6764000000000001</c:v>
                </c:pt>
                <c:pt idx="227">
                  <c:v>2.7929599999999999</c:v>
                </c:pt>
                <c:pt idx="228">
                  <c:v>3.2179700000000002</c:v>
                </c:pt>
                <c:pt idx="229">
                  <c:v>3.76214</c:v>
                </c:pt>
                <c:pt idx="230">
                  <c:v>3.0138600000000002</c:v>
                </c:pt>
                <c:pt idx="231">
                  <c:v>3.13253</c:v>
                </c:pt>
                <c:pt idx="232">
                  <c:v>3.7349399999999999</c:v>
                </c:pt>
                <c:pt idx="233">
                  <c:v>3.5992799999999998</c:v>
                </c:pt>
                <c:pt idx="234">
                  <c:v>3.3512900000000001</c:v>
                </c:pt>
                <c:pt idx="235">
                  <c:v>3.4565000000000001</c:v>
                </c:pt>
                <c:pt idx="236">
                  <c:v>3.4503300000000001</c:v>
                </c:pt>
                <c:pt idx="237">
                  <c:v>3.4441799999999998</c:v>
                </c:pt>
                <c:pt idx="238">
                  <c:v>3.4360200000000001</c:v>
                </c:pt>
                <c:pt idx="239">
                  <c:v>3.7212000000000001</c:v>
                </c:pt>
                <c:pt idx="240">
                  <c:v>3.5294099999999999</c:v>
                </c:pt>
                <c:pt idx="241">
                  <c:v>2.9824600000000001</c:v>
                </c:pt>
                <c:pt idx="242">
                  <c:v>3.2182599999999999</c:v>
                </c:pt>
                <c:pt idx="243">
                  <c:v>3.5630799999999998</c:v>
                </c:pt>
                <c:pt idx="244">
                  <c:v>3.1939600000000001</c:v>
                </c:pt>
                <c:pt idx="245">
                  <c:v>2.7214800000000001</c:v>
                </c:pt>
                <c:pt idx="246">
                  <c:v>2.7214800000000001</c:v>
                </c:pt>
                <c:pt idx="247">
                  <c:v>2.5921699999999999</c:v>
                </c:pt>
                <c:pt idx="248">
                  <c:v>2.1276600000000001</c:v>
                </c:pt>
                <c:pt idx="249">
                  <c:v>1.8943700000000001</c:v>
                </c:pt>
                <c:pt idx="250">
                  <c:v>1.6036699999999999</c:v>
                </c:pt>
                <c:pt idx="251">
                  <c:v>1.1959</c:v>
                </c:pt>
                <c:pt idx="252">
                  <c:v>1.13636</c:v>
                </c:pt>
                <c:pt idx="253">
                  <c:v>1.36286</c:v>
                </c:pt>
                <c:pt idx="254">
                  <c:v>1.6439900000000001</c:v>
                </c:pt>
                <c:pt idx="255">
                  <c:v>1.2408300000000001</c:v>
                </c:pt>
                <c:pt idx="256">
                  <c:v>1.0692200000000001</c:v>
                </c:pt>
                <c:pt idx="257">
                  <c:v>1.4656100000000001</c:v>
                </c:pt>
                <c:pt idx="258">
                  <c:v>1.74746</c:v>
                </c:pt>
                <c:pt idx="259">
                  <c:v>1.516</c:v>
                </c:pt>
                <c:pt idx="260">
                  <c:v>2.0270299999999999</c:v>
                </c:pt>
                <c:pt idx="261">
                  <c:v>2.25352</c:v>
                </c:pt>
                <c:pt idx="262">
                  <c:v>2.48027</c:v>
                </c:pt>
                <c:pt idx="263">
                  <c:v>2.75746</c:v>
                </c:pt>
                <c:pt idx="264">
                  <c:v>3.1460699999999999</c:v>
                </c:pt>
                <c:pt idx="265">
                  <c:v>3.02521</c:v>
                </c:pt>
                <c:pt idx="266">
                  <c:v>2.1751299999999998</c:v>
                </c:pt>
                <c:pt idx="267">
                  <c:v>1.89415</c:v>
                </c:pt>
                <c:pt idx="268">
                  <c:v>1.94878</c:v>
                </c:pt>
                <c:pt idx="269">
                  <c:v>2.0555599999999998</c:v>
                </c:pt>
                <c:pt idx="270">
                  <c:v>2.2160700000000002</c:v>
                </c:pt>
                <c:pt idx="271">
                  <c:v>2.37832</c:v>
                </c:pt>
                <c:pt idx="272">
                  <c:v>2.0419399999999999</c:v>
                </c:pt>
                <c:pt idx="273">
                  <c:v>1.9283699999999999</c:v>
                </c:pt>
                <c:pt idx="274">
                  <c:v>2.0352000000000001</c:v>
                </c:pt>
                <c:pt idx="275">
                  <c:v>2.0262899999999999</c:v>
                </c:pt>
                <c:pt idx="276">
                  <c:v>1.68845</c:v>
                </c:pt>
                <c:pt idx="277">
                  <c:v>1.7400800000000001</c:v>
                </c:pt>
                <c:pt idx="278">
                  <c:v>2.2925800000000001</c:v>
                </c:pt>
                <c:pt idx="279">
                  <c:v>2.8977599999999999</c:v>
                </c:pt>
                <c:pt idx="280">
                  <c:v>3.1676700000000002</c:v>
                </c:pt>
                <c:pt idx="281">
                  <c:v>2.9395799999999999</c:v>
                </c:pt>
                <c:pt idx="282">
                  <c:v>2.5474299999999999</c:v>
                </c:pt>
                <c:pt idx="283">
                  <c:v>2.5391699999999999</c:v>
                </c:pt>
                <c:pt idx="284">
                  <c:v>3.1909100000000001</c:v>
                </c:pt>
                <c:pt idx="285">
                  <c:v>3.6216200000000001</c:v>
                </c:pt>
                <c:pt idx="286">
                  <c:v>3.34232</c:v>
                </c:pt>
                <c:pt idx="287">
                  <c:v>2.8448699999999998</c:v>
                </c:pt>
                <c:pt idx="288">
                  <c:v>3.0530300000000001</c:v>
                </c:pt>
                <c:pt idx="289">
                  <c:v>3.2068400000000001</c:v>
                </c:pt>
                <c:pt idx="290">
                  <c:v>3.3617900000000001</c:v>
                </c:pt>
                <c:pt idx="291">
                  <c:v>2.8692899999999999</c:v>
                </c:pt>
                <c:pt idx="292">
                  <c:v>2.5410300000000001</c:v>
                </c:pt>
                <c:pt idx="293">
                  <c:v>3.0671599999999999</c:v>
                </c:pt>
                <c:pt idx="294">
                  <c:v>3.6469299999999998</c:v>
                </c:pt>
                <c:pt idx="295">
                  <c:v>4.7418300000000002</c:v>
                </c:pt>
                <c:pt idx="296">
                  <c:v>4.3501000000000003</c:v>
                </c:pt>
                <c:pt idx="297">
                  <c:v>3.3385500000000001</c:v>
                </c:pt>
                <c:pt idx="298">
                  <c:v>3.3385500000000001</c:v>
                </c:pt>
                <c:pt idx="299">
                  <c:v>4.0187900000000001</c:v>
                </c:pt>
                <c:pt idx="300">
                  <c:v>3.6382500000000002</c:v>
                </c:pt>
                <c:pt idx="301">
                  <c:v>3.4179200000000001</c:v>
                </c:pt>
                <c:pt idx="302">
                  <c:v>3.6138400000000002</c:v>
                </c:pt>
                <c:pt idx="303">
                  <c:v>3.9772699999999999</c:v>
                </c:pt>
                <c:pt idx="304">
                  <c:v>4.1817200000000003</c:v>
                </c:pt>
                <c:pt idx="305">
                  <c:v>4.1046699999999996</c:v>
                </c:pt>
                <c:pt idx="306">
                  <c:v>3.9265699999999999</c:v>
                </c:pt>
                <c:pt idx="307">
                  <c:v>2.01207</c:v>
                </c:pt>
                <c:pt idx="308">
                  <c:v>1.4063300000000001</c:v>
                </c:pt>
                <c:pt idx="309">
                  <c:v>1.9686999999999999</c:v>
                </c:pt>
                <c:pt idx="310">
                  <c:v>2.5239799999999999</c:v>
                </c:pt>
                <c:pt idx="311">
                  <c:v>2.0757699999999999</c:v>
                </c:pt>
                <c:pt idx="312">
                  <c:v>2.4202599999999999</c:v>
                </c:pt>
                <c:pt idx="313">
                  <c:v>2.7982</c:v>
                </c:pt>
                <c:pt idx="314">
                  <c:v>2.5929199999999999</c:v>
                </c:pt>
                <c:pt idx="315">
                  <c:v>2.7098900000000001</c:v>
                </c:pt>
                <c:pt idx="316">
                  <c:v>2.6927699999999999</c:v>
                </c:pt>
                <c:pt idx="317">
                  <c:v>2.3178899999999998</c:v>
                </c:pt>
                <c:pt idx="318">
                  <c:v>1.8974500000000001</c:v>
                </c:pt>
                <c:pt idx="319">
                  <c:v>2.8338299999999998</c:v>
                </c:pt>
                <c:pt idx="320">
                  <c:v>3.6107</c:v>
                </c:pt>
                <c:pt idx="321">
                  <c:v>4.3732699999999998</c:v>
                </c:pt>
                <c:pt idx="322">
                  <c:v>4.1088100000000001</c:v>
                </c:pt>
                <c:pt idx="323">
                  <c:v>4.2946999999999997</c:v>
                </c:pt>
                <c:pt idx="324">
                  <c:v>4.1429600000000004</c:v>
                </c:pt>
                <c:pt idx="325">
                  <c:v>3.9748999999999999</c:v>
                </c:pt>
                <c:pt idx="326">
                  <c:v>3.9037600000000001</c:v>
                </c:pt>
                <c:pt idx="327">
                  <c:v>4.0884099999999997</c:v>
                </c:pt>
                <c:pt idx="328">
                  <c:v>4.9359700000000002</c:v>
                </c:pt>
                <c:pt idx="329">
                  <c:v>5.4975100000000001</c:v>
                </c:pt>
                <c:pt idx="330">
                  <c:v>5.30802</c:v>
                </c:pt>
                <c:pt idx="331">
                  <c:v>4.9533199999999997</c:v>
                </c:pt>
                <c:pt idx="332">
                  <c:v>3.7310599999999998</c:v>
                </c:pt>
                <c:pt idx="333">
                  <c:v>1.09992</c:v>
                </c:pt>
                <c:pt idx="334">
                  <c:v>-2.223E-2</c:v>
                </c:pt>
                <c:pt idx="335">
                  <c:v>-0.11359</c:v>
                </c:pt>
                <c:pt idx="336">
                  <c:v>8.4600000000000005E-3</c:v>
                </c:pt>
                <c:pt idx="337">
                  <c:v>-0.44647999999999999</c:v>
                </c:pt>
                <c:pt idx="338">
                  <c:v>-0.57632000000000005</c:v>
                </c:pt>
                <c:pt idx="339">
                  <c:v>-1.01576</c:v>
                </c:pt>
                <c:pt idx="340">
                  <c:v>-1.2291700000000001</c:v>
                </c:pt>
                <c:pt idx="341">
                  <c:v>-1.9587600000000001</c:v>
                </c:pt>
                <c:pt idx="342">
                  <c:v>-1.48384</c:v>
                </c:pt>
                <c:pt idx="343">
                  <c:v>-1.3779399999999999</c:v>
                </c:pt>
                <c:pt idx="344">
                  <c:v>-0.22397</c:v>
                </c:pt>
                <c:pt idx="345">
                  <c:v>1.91459</c:v>
                </c:pt>
                <c:pt idx="346">
                  <c:v>2.81412</c:v>
                </c:pt>
                <c:pt idx="347">
                  <c:v>2.6211099999999998</c:v>
                </c:pt>
                <c:pt idx="348">
                  <c:v>2.1513399999999998</c:v>
                </c:pt>
                <c:pt idx="349">
                  <c:v>2.2861699999999998</c:v>
                </c:pt>
                <c:pt idx="350">
                  <c:v>2.2067700000000001</c:v>
                </c:pt>
                <c:pt idx="351">
                  <c:v>2.0035500000000002</c:v>
                </c:pt>
                <c:pt idx="352">
                  <c:v>1.1215599999999999</c:v>
                </c:pt>
                <c:pt idx="353">
                  <c:v>1.3407800000000001</c:v>
                </c:pt>
                <c:pt idx="354">
                  <c:v>1.15018</c:v>
                </c:pt>
                <c:pt idx="355">
                  <c:v>1.1183099999999999</c:v>
                </c:pt>
                <c:pt idx="356">
                  <c:v>1.1667000000000001</c:v>
                </c:pt>
                <c:pt idx="357">
                  <c:v>1.0845400000000001</c:v>
                </c:pt>
                <c:pt idx="358">
                  <c:v>1.4377899999999999</c:v>
                </c:pt>
                <c:pt idx="359">
                  <c:v>1.70078</c:v>
                </c:pt>
                <c:pt idx="360">
                  <c:v>2.1248999999999998</c:v>
                </c:pt>
                <c:pt idx="361">
                  <c:v>2.61924</c:v>
                </c:pt>
                <c:pt idx="362">
                  <c:v>3.0772300000000001</c:v>
                </c:pt>
                <c:pt idx="363">
                  <c:v>3.4589699999999999</c:v>
                </c:pt>
                <c:pt idx="364">
                  <c:v>3.5023200000000001</c:v>
                </c:pt>
                <c:pt idx="365">
                  <c:v>3.5798800000000002</c:v>
                </c:pt>
                <c:pt idx="366">
                  <c:v>3.7549999999999999</c:v>
                </c:pt>
                <c:pt idx="367">
                  <c:v>3.8126199999999999</c:v>
                </c:pt>
                <c:pt idx="368">
                  <c:v>3.5222699999999998</c:v>
                </c:pt>
                <c:pt idx="369">
                  <c:v>3.4514300000000002</c:v>
                </c:pt>
                <c:pt idx="370">
                  <c:v>3.0620699999999998</c:v>
                </c:pt>
                <c:pt idx="371">
                  <c:v>3.0087700000000002</c:v>
                </c:pt>
                <c:pt idx="372">
                  <c:v>2.89818</c:v>
                </c:pt>
                <c:pt idx="373">
                  <c:v>2.5828799999999998</c:v>
                </c:pt>
                <c:pt idx="374">
                  <c:v>2.2731599999999998</c:v>
                </c:pt>
                <c:pt idx="375">
                  <c:v>1.73794</c:v>
                </c:pt>
                <c:pt idx="376">
                  <c:v>1.65387</c:v>
                </c:pt>
                <c:pt idx="377">
                  <c:v>1.41751</c:v>
                </c:pt>
                <c:pt idx="378">
                  <c:v>1.6859299999999999</c:v>
                </c:pt>
                <c:pt idx="379">
                  <c:v>1.9497199999999999</c:v>
                </c:pt>
                <c:pt idx="380">
                  <c:v>2.1556799999999998</c:v>
                </c:pt>
                <c:pt idx="381">
                  <c:v>1.7960199999999999</c:v>
                </c:pt>
                <c:pt idx="382">
                  <c:v>1.7595000000000001</c:v>
                </c:pt>
                <c:pt idx="383">
                  <c:v>1.6840599999999999</c:v>
                </c:pt>
                <c:pt idx="384">
                  <c:v>2.0181399999999998</c:v>
                </c:pt>
                <c:pt idx="385">
                  <c:v>1.51875</c:v>
                </c:pt>
                <c:pt idx="386">
                  <c:v>1.1388100000000001</c:v>
                </c:pt>
                <c:pt idx="387">
                  <c:v>1.39039</c:v>
                </c:pt>
                <c:pt idx="388">
                  <c:v>1.7157899999999999</c:v>
                </c:pt>
                <c:pt idx="389">
                  <c:v>1.88547</c:v>
                </c:pt>
                <c:pt idx="390">
                  <c:v>1.53881</c:v>
                </c:pt>
                <c:pt idx="391">
                  <c:v>1.09473</c:v>
                </c:pt>
                <c:pt idx="392">
                  <c:v>0.87680000000000002</c:v>
                </c:pt>
                <c:pt idx="393">
                  <c:v>1.2328699999999999</c:v>
                </c:pt>
                <c:pt idx="394">
                  <c:v>1.51284</c:v>
                </c:pt>
                <c:pt idx="395">
                  <c:v>1.55776</c:v>
                </c:pt>
                <c:pt idx="396">
                  <c:v>1.1204700000000001</c:v>
                </c:pt>
                <c:pt idx="397">
                  <c:v>1.61269</c:v>
                </c:pt>
                <c:pt idx="398">
                  <c:v>2.0151300000000001</c:v>
                </c:pt>
                <c:pt idx="399">
                  <c:v>2.1669499999999999</c:v>
                </c:pt>
                <c:pt idx="400">
                  <c:v>2.05898</c:v>
                </c:pt>
                <c:pt idx="401">
                  <c:v>1.97424</c:v>
                </c:pt>
                <c:pt idx="402">
                  <c:v>1.7151000000000001</c:v>
                </c:pt>
                <c:pt idx="403">
                  <c:v>1.68405</c:v>
                </c:pt>
                <c:pt idx="404">
                  <c:v>1.60954</c:v>
                </c:pt>
                <c:pt idx="405">
                  <c:v>1.2315199999999999</c:v>
                </c:pt>
                <c:pt idx="406">
                  <c:v>0.65312000000000003</c:v>
                </c:pt>
                <c:pt idx="407">
                  <c:v>-0.22993</c:v>
                </c:pt>
                <c:pt idx="408">
                  <c:v>-8.7029999999999996E-2</c:v>
                </c:pt>
                <c:pt idx="409">
                  <c:v>-2.2030000000000001E-2</c:v>
                </c:pt>
                <c:pt idx="410">
                  <c:v>-0.10403</c:v>
                </c:pt>
                <c:pt idx="411">
                  <c:v>3.5029999999999999E-2</c:v>
                </c:pt>
                <c:pt idx="412">
                  <c:v>0.17957000000000001</c:v>
                </c:pt>
                <c:pt idx="413">
                  <c:v>0.22569</c:v>
                </c:pt>
                <c:pt idx="414">
                  <c:v>0.24129999999999999</c:v>
                </c:pt>
                <c:pt idx="415">
                  <c:v>8.8400000000000006E-3</c:v>
                </c:pt>
                <c:pt idx="416">
                  <c:v>0.12762000000000001</c:v>
                </c:pt>
                <c:pt idx="417">
                  <c:v>0.43631999999999999</c:v>
                </c:pt>
                <c:pt idx="418">
                  <c:v>0.63871999999999995</c:v>
                </c:pt>
                <c:pt idx="419">
                  <c:v>1.2375</c:v>
                </c:pt>
                <c:pt idx="420">
                  <c:v>0.84728000000000003</c:v>
                </c:pt>
                <c:pt idx="421">
                  <c:v>0.89161999999999997</c:v>
                </c:pt>
                <c:pt idx="422">
                  <c:v>1.1726300000000001</c:v>
                </c:pt>
                <c:pt idx="423">
                  <c:v>1.0784800000000001</c:v>
                </c:pt>
                <c:pt idx="424">
                  <c:v>1.0792900000000001</c:v>
                </c:pt>
                <c:pt idx="425">
                  <c:v>0.86836000000000002</c:v>
                </c:pt>
                <c:pt idx="426">
                  <c:v>1.05532</c:v>
                </c:pt>
                <c:pt idx="427">
                  <c:v>1.54864</c:v>
                </c:pt>
                <c:pt idx="428">
                  <c:v>1.6859200000000001</c:v>
                </c:pt>
                <c:pt idx="429">
                  <c:v>1.6843300000000001</c:v>
                </c:pt>
                <c:pt idx="430">
                  <c:v>2.0508000000000002</c:v>
                </c:pt>
                <c:pt idx="431">
                  <c:v>2.5103900000000001</c:v>
                </c:pt>
                <c:pt idx="432">
                  <c:v>2.8103600000000002</c:v>
                </c:pt>
                <c:pt idx="433">
                  <c:v>2.4411999999999998</c:v>
                </c:pt>
                <c:pt idx="434">
                  <c:v>2.1762199999999998</c:v>
                </c:pt>
                <c:pt idx="435">
                  <c:v>1.8563400000000001</c:v>
                </c:pt>
                <c:pt idx="436">
                  <c:v>1.6405700000000001</c:v>
                </c:pt>
                <c:pt idx="437">
                  <c:v>1.7251099999999999</c:v>
                </c:pt>
                <c:pt idx="438">
                  <c:v>1.9281200000000001</c:v>
                </c:pt>
                <c:pt idx="439">
                  <c:v>2.1805699999999999</c:v>
                </c:pt>
                <c:pt idx="440">
                  <c:v>2.0207600000000001</c:v>
                </c:pt>
                <c:pt idx="441">
                  <c:v>2.1724899999999998</c:v>
                </c:pt>
                <c:pt idx="442">
                  <c:v>2.1299299999999999</c:v>
                </c:pt>
                <c:pt idx="443">
                  <c:v>2.1513200000000001</c:v>
                </c:pt>
                <c:pt idx="444">
                  <c:v>2.2634699999999999</c:v>
                </c:pt>
                <c:pt idx="445">
                  <c:v>2.3309500000000001</c:v>
                </c:pt>
                <c:pt idx="446">
                  <c:v>2.4710000000000001</c:v>
                </c:pt>
                <c:pt idx="447">
                  <c:v>2.7819199999999999</c:v>
                </c:pt>
                <c:pt idx="448">
                  <c:v>2.80755</c:v>
                </c:pt>
                <c:pt idx="449">
                  <c:v>2.85412</c:v>
                </c:pt>
                <c:pt idx="450">
                  <c:v>2.6429200000000002</c:v>
                </c:pt>
                <c:pt idx="451">
                  <c:v>2.3320599999999998</c:v>
                </c:pt>
                <c:pt idx="452">
                  <c:v>2.4920300000000002</c:v>
                </c:pt>
                <c:pt idx="453">
                  <c:v>2.1473300000000002</c:v>
                </c:pt>
                <c:pt idx="454">
                  <c:v>2.00238</c:v>
                </c:pt>
                <c:pt idx="455">
                  <c:v>1.5506800000000001</c:v>
                </c:pt>
                <c:pt idx="456">
                  <c:v>1.52006</c:v>
                </c:pt>
                <c:pt idx="457">
                  <c:v>1.85314</c:v>
                </c:pt>
                <c:pt idx="458">
                  <c:v>1.9917899999999999</c:v>
                </c:pt>
                <c:pt idx="459">
                  <c:v>1.79352</c:v>
                </c:pt>
                <c:pt idx="460">
                  <c:v>1.64968</c:v>
                </c:pt>
                <c:pt idx="461">
                  <c:v>1.77976</c:v>
                </c:pt>
                <c:pt idx="462">
                  <c:v>1.74678</c:v>
                </c:pt>
                <c:pt idx="463">
                  <c:v>1.71662</c:v>
                </c:pt>
                <c:pt idx="464">
                  <c:v>1.76918</c:v>
                </c:pt>
                <c:pt idx="465">
                  <c:v>2.0621999999999998</c:v>
                </c:pt>
                <c:pt idx="466">
                  <c:v>2.31399</c:v>
                </c:pt>
                <c:pt idx="467">
                  <c:v>2.5004200000000001</c:v>
                </c:pt>
                <c:pt idx="468">
                  <c:v>2.3393199999999998</c:v>
                </c:pt>
                <c:pt idx="469">
                  <c:v>1.54287</c:v>
                </c:pt>
                <c:pt idx="470">
                  <c:v>0.34520000000000001</c:v>
                </c:pt>
                <c:pt idx="471">
                  <c:v>0.22641</c:v>
                </c:pt>
                <c:pt idx="472">
                  <c:v>0.71601999999999999</c:v>
                </c:pt>
                <c:pt idx="473">
                  <c:v>1.01414</c:v>
                </c:pt>
                <c:pt idx="474">
                  <c:v>1.30907</c:v>
                </c:pt>
                <c:pt idx="475">
                  <c:v>1.37148</c:v>
                </c:pt>
                <c:pt idx="476">
                  <c:v>1.1825300000000001</c:v>
                </c:pt>
                <c:pt idx="477">
                  <c:v>1.1675599999999999</c:v>
                </c:pt>
                <c:pt idx="478">
                  <c:v>1.3220400000000001</c:v>
                </c:pt>
                <c:pt idx="479">
                  <c:v>1.3947799999999999</c:v>
                </c:pt>
                <c:pt idx="480">
                  <c:v>1.69336</c:v>
                </c:pt>
                <c:pt idx="481">
                  <c:v>2.6305200000000002</c:v>
                </c:pt>
                <c:pt idx="482">
                  <c:v>4.1305500000000004</c:v>
                </c:pt>
                <c:pt idx="483">
                  <c:v>4.9150299999999998</c:v>
                </c:pt>
                <c:pt idx="484">
                  <c:v>5.2816099999999997</c:v>
                </c:pt>
                <c:pt idx="485">
                  <c:v>5.2215100000000003</c:v>
                </c:pt>
                <c:pt idx="486">
                  <c:v>5.1882900000000003</c:v>
                </c:pt>
                <c:pt idx="487">
                  <c:v>5.3836300000000001</c:v>
                </c:pt>
                <c:pt idx="488">
                  <c:v>6.2377500000000001</c:v>
                </c:pt>
                <c:pt idx="489">
                  <c:v>6.8623900000000004</c:v>
                </c:pt>
                <c:pt idx="490">
                  <c:v>7.1944600000000003</c:v>
                </c:pt>
                <c:pt idx="491">
                  <c:v>7.5952799999999998</c:v>
                </c:pt>
                <c:pt idx="492">
                  <c:v>7.9548500000000004</c:v>
                </c:pt>
                <c:pt idx="493">
                  <c:v>8.5152199999999993</c:v>
                </c:pt>
                <c:pt idx="494">
                  <c:v>8.2277699999999996</c:v>
                </c:pt>
                <c:pt idx="495">
                  <c:v>8.5023300000000006</c:v>
                </c:pt>
                <c:pt idx="496">
                  <c:v>8.9329900000000002</c:v>
                </c:pt>
                <c:pt idx="497">
                  <c:v>8.4131800000000005</c:v>
                </c:pt>
                <c:pt idx="498">
                  <c:v>8.2273599999999991</c:v>
                </c:pt>
                <c:pt idx="499">
                  <c:v>8.2148500000000002</c:v>
                </c:pt>
                <c:pt idx="500">
                  <c:v>7.7624899999999997</c:v>
                </c:pt>
                <c:pt idx="501">
                  <c:v>7.1353499999999999</c:v>
                </c:pt>
                <c:pt idx="502">
                  <c:v>6.4449399999999999</c:v>
                </c:pt>
                <c:pt idx="503">
                  <c:v>6.3471599999999997</c:v>
                </c:pt>
                <c:pt idx="504">
                  <c:v>5.98644</c:v>
                </c:pt>
              </c:numCache>
            </c:numRef>
          </c:val>
          <c:smooth val="0"/>
          <c:extLst>
            <c:ext xmlns:c16="http://schemas.microsoft.com/office/drawing/2014/chart" uri="{C3380CC4-5D6E-409C-BE32-E72D297353CC}">
              <c16:uniqueId val="{00000000-E9A2-4765-BFCB-97B3E06FBF58}"/>
            </c:ext>
          </c:extLst>
        </c:ser>
        <c:dLbls>
          <c:showLegendKey val="0"/>
          <c:showVal val="0"/>
          <c:showCatName val="0"/>
          <c:showSerName val="0"/>
          <c:showPercent val="0"/>
          <c:showBubbleSize val="0"/>
        </c:dLbls>
        <c:smooth val="0"/>
        <c:axId val="417732208"/>
        <c:axId val="417727888"/>
      </c:lineChart>
      <c:dateAx>
        <c:axId val="417732208"/>
        <c:scaling>
          <c:orientation val="minMax"/>
        </c:scaling>
        <c:delete val="0"/>
        <c:axPos val="b"/>
        <c:numFmt formatCode="yyyy\-mm\-dd"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17727888"/>
        <c:crosses val="autoZero"/>
        <c:auto val="1"/>
        <c:lblOffset val="100"/>
        <c:baseTimeUnit val="months"/>
      </c:dateAx>
      <c:valAx>
        <c:axId val="417727888"/>
        <c:scaling>
          <c:orientation val="minMax"/>
          <c:max val="12"/>
          <c:min val="-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1773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'FRED Graph'!$B$11</c:f>
              <c:strCache>
                <c:ptCount val="1"/>
                <c:pt idx="0">
                  <c:v>10 Year Treasury Yield Less Inflation</c:v>
                </c:pt>
              </c:strCache>
            </c:strRef>
          </c:tx>
          <c:spPr>
            <a:ln w="63500" cap="rnd">
              <a:solidFill>
                <a:schemeClr val="accent1"/>
              </a:solidFill>
              <a:round/>
            </a:ln>
            <a:effectLst/>
          </c:spPr>
          <c:marker>
            <c:symbol val="none"/>
          </c:marker>
          <c:dLbls>
            <c:dLbl>
              <c:idx val="120"/>
              <c:layout>
                <c:manualLayout>
                  <c:x val="-1.5432098765432212E-2"/>
                  <c:y val="-0.290127602417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39-4327-94D2-8A6840613246}"/>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Graph'!$A$12:$A$132</c:f>
              <c:numCache>
                <c:formatCode>yyyy\-mm\-dd</c:formatCode>
                <c:ptCount val="121"/>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pt idx="73">
                  <c:v>43525</c:v>
                </c:pt>
                <c:pt idx="74">
                  <c:v>43556</c:v>
                </c:pt>
                <c:pt idx="75">
                  <c:v>43586</c:v>
                </c:pt>
                <c:pt idx="76">
                  <c:v>43617</c:v>
                </c:pt>
                <c:pt idx="77">
                  <c:v>43647</c:v>
                </c:pt>
                <c:pt idx="78">
                  <c:v>43678</c:v>
                </c:pt>
                <c:pt idx="79">
                  <c:v>43709</c:v>
                </c:pt>
                <c:pt idx="80">
                  <c:v>43739</c:v>
                </c:pt>
                <c:pt idx="81">
                  <c:v>43770</c:v>
                </c:pt>
                <c:pt idx="82">
                  <c:v>43800</c:v>
                </c:pt>
                <c:pt idx="83">
                  <c:v>43831</c:v>
                </c:pt>
                <c:pt idx="84">
                  <c:v>43862</c:v>
                </c:pt>
                <c:pt idx="85">
                  <c:v>43891</c:v>
                </c:pt>
                <c:pt idx="86">
                  <c:v>43922</c:v>
                </c:pt>
                <c:pt idx="87">
                  <c:v>43952</c:v>
                </c:pt>
                <c:pt idx="88">
                  <c:v>43983</c:v>
                </c:pt>
                <c:pt idx="89">
                  <c:v>44013</c:v>
                </c:pt>
                <c:pt idx="90">
                  <c:v>44044</c:v>
                </c:pt>
                <c:pt idx="91">
                  <c:v>44075</c:v>
                </c:pt>
                <c:pt idx="92">
                  <c:v>44105</c:v>
                </c:pt>
                <c:pt idx="93">
                  <c:v>44136</c:v>
                </c:pt>
                <c:pt idx="94">
                  <c:v>44166</c:v>
                </c:pt>
                <c:pt idx="95">
                  <c:v>44197</c:v>
                </c:pt>
                <c:pt idx="96">
                  <c:v>44228</c:v>
                </c:pt>
                <c:pt idx="97">
                  <c:v>44256</c:v>
                </c:pt>
                <c:pt idx="98">
                  <c:v>44287</c:v>
                </c:pt>
                <c:pt idx="99">
                  <c:v>44317</c:v>
                </c:pt>
                <c:pt idx="100">
                  <c:v>44348</c:v>
                </c:pt>
                <c:pt idx="101">
                  <c:v>44378</c:v>
                </c:pt>
                <c:pt idx="102">
                  <c:v>44409</c:v>
                </c:pt>
                <c:pt idx="103">
                  <c:v>44440</c:v>
                </c:pt>
                <c:pt idx="104">
                  <c:v>44470</c:v>
                </c:pt>
                <c:pt idx="105">
                  <c:v>44501</c:v>
                </c:pt>
                <c:pt idx="106">
                  <c:v>44531</c:v>
                </c:pt>
                <c:pt idx="107">
                  <c:v>44562</c:v>
                </c:pt>
                <c:pt idx="108">
                  <c:v>44593</c:v>
                </c:pt>
                <c:pt idx="109">
                  <c:v>44621</c:v>
                </c:pt>
                <c:pt idx="110">
                  <c:v>44652</c:v>
                </c:pt>
                <c:pt idx="111">
                  <c:v>44682</c:v>
                </c:pt>
                <c:pt idx="112">
                  <c:v>44713</c:v>
                </c:pt>
                <c:pt idx="113">
                  <c:v>44743</c:v>
                </c:pt>
                <c:pt idx="114">
                  <c:v>44774</c:v>
                </c:pt>
                <c:pt idx="115">
                  <c:v>44805</c:v>
                </c:pt>
                <c:pt idx="116">
                  <c:v>44835</c:v>
                </c:pt>
                <c:pt idx="117">
                  <c:v>44866</c:v>
                </c:pt>
                <c:pt idx="118">
                  <c:v>44896</c:v>
                </c:pt>
                <c:pt idx="119">
                  <c:v>44927</c:v>
                </c:pt>
                <c:pt idx="120">
                  <c:v>44958</c:v>
                </c:pt>
              </c:numCache>
            </c:numRef>
          </c:cat>
          <c:val>
            <c:numRef>
              <c:f>'FRED Graph'!$B$12:$B$132</c:f>
              <c:numCache>
                <c:formatCode>0.00000</c:formatCode>
                <c:ptCount val="121"/>
                <c:pt idx="0">
                  <c:v>-3.3929473684210502E-2</c:v>
                </c:pt>
                <c:pt idx="1">
                  <c:v>0.43874999999999997</c:v>
                </c:pt>
                <c:pt idx="2">
                  <c:v>0.62028090909090905</c:v>
                </c:pt>
                <c:pt idx="3">
                  <c:v>0.5377918181818182</c:v>
                </c:pt>
                <c:pt idx="4">
                  <c:v>0.58421000000000001</c:v>
                </c:pt>
                <c:pt idx="5">
                  <c:v>0.6968027272727273</c:v>
                </c:pt>
                <c:pt idx="6">
                  <c:v>1.1984627272727273</c:v>
                </c:pt>
                <c:pt idx="7">
                  <c:v>1.7147699999999999</c:v>
                </c:pt>
                <c:pt idx="8">
                  <c:v>1.7391090909090909</c:v>
                </c:pt>
                <c:pt idx="9">
                  <c:v>1.4855510526315789</c:v>
                </c:pt>
                <c:pt idx="10">
                  <c:v>1.3890647619047618</c:v>
                </c:pt>
                <c:pt idx="11">
                  <c:v>1.3003352380952382</c:v>
                </c:pt>
                <c:pt idx="12">
                  <c:v>1.5890036842105264</c:v>
                </c:pt>
                <c:pt idx="13">
                  <c:v>1.1106433333333332</c:v>
                </c:pt>
                <c:pt idx="14">
                  <c:v>0.69010809523809524</c:v>
                </c:pt>
                <c:pt idx="15">
                  <c:v>0.39209761904761897</c:v>
                </c:pt>
                <c:pt idx="16">
                  <c:v>0.53959142857142861</c:v>
                </c:pt>
                <c:pt idx="17">
                  <c:v>0.56803272727272724</c:v>
                </c:pt>
                <c:pt idx="18">
                  <c:v>0.70489999999999997</c:v>
                </c:pt>
                <c:pt idx="19">
                  <c:v>0.85023571428571432</c:v>
                </c:pt>
                <c:pt idx="20">
                  <c:v>0.69455090909090911</c:v>
                </c:pt>
                <c:pt idx="21">
                  <c:v>1.0940355555555556</c:v>
                </c:pt>
                <c:pt idx="22">
                  <c:v>1.5541527272727274</c:v>
                </c:pt>
                <c:pt idx="23">
                  <c:v>2.1114299999999999</c:v>
                </c:pt>
                <c:pt idx="24">
                  <c:v>2.0622931578947368</c:v>
                </c:pt>
                <c:pt idx="25">
                  <c:v>2.0647572727272725</c:v>
                </c:pt>
                <c:pt idx="26">
                  <c:v>2.0390299999999999</c:v>
                </c:pt>
                <c:pt idx="27">
                  <c:v>2.1624699999999999</c:v>
                </c:pt>
                <c:pt idx="28">
                  <c:v>2.1840663636363638</c:v>
                </c:pt>
                <c:pt idx="29">
                  <c:v>2.0988554545454545</c:v>
                </c:pt>
                <c:pt idx="30">
                  <c:v>1.9258428571428572</c:v>
                </c:pt>
                <c:pt idx="31">
                  <c:v>2.1640171428571429</c:v>
                </c:pt>
                <c:pt idx="32">
                  <c:v>1.94238</c:v>
                </c:pt>
                <c:pt idx="33">
                  <c:v>1.826837894736842</c:v>
                </c:pt>
                <c:pt idx="34">
                  <c:v>1.6040072727272727</c:v>
                </c:pt>
                <c:pt idx="35">
                  <c:v>0.84776315789473677</c:v>
                </c:pt>
                <c:pt idx="36">
                  <c:v>0.93222000000000005</c:v>
                </c:pt>
                <c:pt idx="37">
                  <c:v>0.99747090909090907</c:v>
                </c:pt>
                <c:pt idx="38">
                  <c:v>0.63260809523809525</c:v>
                </c:pt>
                <c:pt idx="39">
                  <c:v>0.72771047619047624</c:v>
                </c:pt>
                <c:pt idx="40">
                  <c:v>0.56480090909090908</c:v>
                </c:pt>
                <c:pt idx="41">
                  <c:v>0.63563999999999998</c:v>
                </c:pt>
                <c:pt idx="42">
                  <c:v>0.50120173913043475</c:v>
                </c:pt>
                <c:pt idx="43">
                  <c:v>8.1836190476190507E-2</c:v>
                </c:pt>
                <c:pt idx="44">
                  <c:v>7.8579999999999997E-2</c:v>
                </c:pt>
                <c:pt idx="45">
                  <c:v>0.45767000000000002</c:v>
                </c:pt>
                <c:pt idx="46">
                  <c:v>0.44110476190476189</c:v>
                </c:pt>
                <c:pt idx="47">
                  <c:v>-7.7890000000000001E-2</c:v>
                </c:pt>
                <c:pt idx="48">
                  <c:v>-0.3914126315789474</c:v>
                </c:pt>
                <c:pt idx="49">
                  <c:v>4.0539130434782598E-2</c:v>
                </c:pt>
                <c:pt idx="50">
                  <c:v>0.1211484210526316</c:v>
                </c:pt>
                <c:pt idx="51">
                  <c:v>0.4472963636363636</c:v>
                </c:pt>
                <c:pt idx="52">
                  <c:v>0.5462481818181818</c:v>
                </c:pt>
                <c:pt idx="53">
                  <c:v>0.59289000000000003</c:v>
                </c:pt>
                <c:pt idx="54">
                  <c:v>0.28101043478260868</c:v>
                </c:pt>
                <c:pt idx="55">
                  <c:v>2.1430000000000001E-2</c:v>
                </c:pt>
                <c:pt idx="56">
                  <c:v>0.33923999999999999</c:v>
                </c:pt>
                <c:pt idx="57">
                  <c:v>0.1808433333333333</c:v>
                </c:pt>
                <c:pt idx="58">
                  <c:v>0.27256999999999998</c:v>
                </c:pt>
                <c:pt idx="59">
                  <c:v>0.43248952380952382</c:v>
                </c:pt>
                <c:pt idx="60">
                  <c:v>0.59547736842105259</c:v>
                </c:pt>
                <c:pt idx="61">
                  <c:v>0.51143095238095237</c:v>
                </c:pt>
                <c:pt idx="62">
                  <c:v>0.39804761904761898</c:v>
                </c:pt>
                <c:pt idx="63">
                  <c:v>0.19580727272727269</c:v>
                </c:pt>
                <c:pt idx="64">
                  <c:v>0.1048309523809524</c:v>
                </c:pt>
                <c:pt idx="65">
                  <c:v>3.4927619047618999E-2</c:v>
                </c:pt>
                <c:pt idx="66">
                  <c:v>0.24621043478260871</c:v>
                </c:pt>
                <c:pt idx="67">
                  <c:v>0.67215052631578953</c:v>
                </c:pt>
                <c:pt idx="68">
                  <c:v>0.66024272727272726</c:v>
                </c:pt>
                <c:pt idx="69">
                  <c:v>0.96967000000000003</c:v>
                </c:pt>
                <c:pt idx="70">
                  <c:v>0.83025157894736845</c:v>
                </c:pt>
                <c:pt idx="71">
                  <c:v>1.1631295238095238</c:v>
                </c:pt>
                <c:pt idx="72">
                  <c:v>1.1562557894736842</c:v>
                </c:pt>
                <c:pt idx="73">
                  <c:v>0.71781238095238098</c:v>
                </c:pt>
                <c:pt idx="74">
                  <c:v>0.54059095238095245</c:v>
                </c:pt>
                <c:pt idx="75">
                  <c:v>0.60148000000000001</c:v>
                </c:pt>
                <c:pt idx="76">
                  <c:v>0.42431999999999997</c:v>
                </c:pt>
                <c:pt idx="77">
                  <c:v>0.27933090909090907</c:v>
                </c:pt>
                <c:pt idx="78">
                  <c:v>-0.1204163636363636</c:v>
                </c:pt>
                <c:pt idx="79">
                  <c:v>-1.712E-2</c:v>
                </c:pt>
                <c:pt idx="80">
                  <c:v>-6.2361818181818199E-2</c:v>
                </c:pt>
                <c:pt idx="81">
                  <c:v>-0.25009473684210531</c:v>
                </c:pt>
                <c:pt idx="82">
                  <c:v>-0.45113285714285711</c:v>
                </c:pt>
                <c:pt idx="83">
                  <c:v>-0.74280095238095245</c:v>
                </c:pt>
                <c:pt idx="84">
                  <c:v>-0.83510947368421051</c:v>
                </c:pt>
                <c:pt idx="85">
                  <c:v>-0.67286999999999997</c:v>
                </c:pt>
                <c:pt idx="86">
                  <c:v>0.3124190476190476</c:v>
                </c:pt>
                <c:pt idx="87">
                  <c:v>0.44758999999999999</c:v>
                </c:pt>
                <c:pt idx="88">
                  <c:v>1.2616363636363636E-2</c:v>
                </c:pt>
                <c:pt idx="89">
                  <c:v>-0.39050363636363639</c:v>
                </c:pt>
                <c:pt idx="90">
                  <c:v>-0.65907000000000004</c:v>
                </c:pt>
                <c:pt idx="91">
                  <c:v>-0.6919561904761905</c:v>
                </c:pt>
                <c:pt idx="92">
                  <c:v>-0.39538714285714288</c:v>
                </c:pt>
                <c:pt idx="93">
                  <c:v>-0.29755999999999999</c:v>
                </c:pt>
                <c:pt idx="94">
                  <c:v>-0.38840363636363634</c:v>
                </c:pt>
                <c:pt idx="95">
                  <c:v>-0.31372736842105259</c:v>
                </c:pt>
                <c:pt idx="96">
                  <c:v>-0.43546526315789469</c:v>
                </c:pt>
                <c:pt idx="97">
                  <c:v>-1.0196504347826087</c:v>
                </c:pt>
                <c:pt idx="98">
                  <c:v>-2.4955500000000002</c:v>
                </c:pt>
                <c:pt idx="99">
                  <c:v>-3.2940299999999998</c:v>
                </c:pt>
                <c:pt idx="100">
                  <c:v>-3.7625190909090911</c:v>
                </c:pt>
                <c:pt idx="101">
                  <c:v>-3.9029385714285714</c:v>
                </c:pt>
                <c:pt idx="102">
                  <c:v>-3.9051081818181816</c:v>
                </c:pt>
                <c:pt idx="103">
                  <c:v>-4.0088680952380953</c:v>
                </c:pt>
                <c:pt idx="104">
                  <c:v>-4.6552499999999997</c:v>
                </c:pt>
                <c:pt idx="105">
                  <c:v>-5.3028899999999997</c:v>
                </c:pt>
                <c:pt idx="106">
                  <c:v>-5.7294600000000004</c:v>
                </c:pt>
                <c:pt idx="107">
                  <c:v>-5.8312799999999996</c:v>
                </c:pt>
                <c:pt idx="108">
                  <c:v>-6.0206394736842102</c:v>
                </c:pt>
                <c:pt idx="109">
                  <c:v>-6.3873939130434785</c:v>
                </c:pt>
                <c:pt idx="110">
                  <c:v>-5.48027</c:v>
                </c:pt>
                <c:pt idx="111">
                  <c:v>-5.6042347619047623</c:v>
                </c:pt>
                <c:pt idx="112">
                  <c:v>-5.7896566666666667</c:v>
                </c:pt>
                <c:pt idx="113">
                  <c:v>-5.5171799999999998</c:v>
                </c:pt>
                <c:pt idx="114">
                  <c:v>-5.3295339130434787</c:v>
                </c:pt>
                <c:pt idx="115">
                  <c:v>-4.6958023809523812</c:v>
                </c:pt>
                <c:pt idx="116">
                  <c:v>-3.7789899999999998</c:v>
                </c:pt>
                <c:pt idx="117">
                  <c:v>-3.2443499999999998</c:v>
                </c:pt>
                <c:pt idx="118">
                  <c:v>-2.8287495238095239</c:v>
                </c:pt>
                <c:pt idx="119">
                  <c:v>-2.8156599999999998</c:v>
                </c:pt>
                <c:pt idx="120">
                  <c:v>-2.2395978947368422</c:v>
                </c:pt>
              </c:numCache>
            </c:numRef>
          </c:val>
          <c:smooth val="0"/>
          <c:extLst>
            <c:ext xmlns:c16="http://schemas.microsoft.com/office/drawing/2014/chart" uri="{C3380CC4-5D6E-409C-BE32-E72D297353CC}">
              <c16:uniqueId val="{00000000-EB39-4327-94D2-8A6840613246}"/>
            </c:ext>
          </c:extLst>
        </c:ser>
        <c:dLbls>
          <c:showLegendKey val="0"/>
          <c:showVal val="0"/>
          <c:showCatName val="0"/>
          <c:showSerName val="0"/>
          <c:showPercent val="0"/>
          <c:showBubbleSize val="0"/>
        </c:dLbls>
        <c:smooth val="0"/>
        <c:axId val="823639160"/>
        <c:axId val="823640800"/>
      </c:lineChart>
      <c:dateAx>
        <c:axId val="823639160"/>
        <c:scaling>
          <c:orientation val="minMax"/>
        </c:scaling>
        <c:delete val="0"/>
        <c:axPos val="b"/>
        <c:numFmt formatCode="yyyy\-mm\-dd" sourceLinked="1"/>
        <c:majorTickMark val="out"/>
        <c:minorTickMark val="none"/>
        <c:tickLblPos val="low"/>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23640800"/>
        <c:crosses val="autoZero"/>
        <c:auto val="1"/>
        <c:lblOffset val="100"/>
        <c:baseTimeUnit val="months"/>
      </c:dateAx>
      <c:valAx>
        <c:axId val="8236408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23639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529916399338972E-2"/>
          <c:y val="3.966430992633644E-2"/>
          <c:w val="0.84487374842033636"/>
          <c:h val="0.81451209129416247"/>
        </c:manualLayout>
      </c:layout>
      <c:lineChart>
        <c:grouping val="standard"/>
        <c:varyColors val="0"/>
        <c:ser>
          <c:idx val="1"/>
          <c:order val="1"/>
          <c:tx>
            <c:strRef>
              <c:f>'FRED Graph'!$F$12</c:f>
              <c:strCache>
                <c:ptCount val="1"/>
                <c:pt idx="0">
                  <c:v>Real M2</c:v>
                </c:pt>
              </c:strCache>
            </c:strRef>
          </c:tx>
          <c:spPr>
            <a:ln w="44450" cap="rnd">
              <a:solidFill>
                <a:srgbClr val="C00000"/>
              </a:solidFill>
              <a:round/>
            </a:ln>
            <a:effectLst/>
          </c:spPr>
          <c:marker>
            <c:symbol val="none"/>
          </c:marker>
          <c:cat>
            <c:numRef>
              <c:f>'FRED Graph'!$D$13:$D$4187</c:f>
              <c:numCache>
                <c:formatCode>yyyy\-mm\-dd</c:formatCode>
                <c:ptCount val="4175"/>
                <c:pt idx="0">
                  <c:v>39101</c:v>
                </c:pt>
                <c:pt idx="1">
                  <c:v>39104</c:v>
                </c:pt>
                <c:pt idx="2">
                  <c:v>39105</c:v>
                </c:pt>
                <c:pt idx="3">
                  <c:v>39106</c:v>
                </c:pt>
                <c:pt idx="4">
                  <c:v>39107</c:v>
                </c:pt>
                <c:pt idx="5">
                  <c:v>39108</c:v>
                </c:pt>
                <c:pt idx="6">
                  <c:v>39111</c:v>
                </c:pt>
                <c:pt idx="7">
                  <c:v>39112</c:v>
                </c:pt>
                <c:pt idx="8">
                  <c:v>39113</c:v>
                </c:pt>
                <c:pt idx="9">
                  <c:v>39114</c:v>
                </c:pt>
                <c:pt idx="10">
                  <c:v>39115</c:v>
                </c:pt>
                <c:pt idx="11">
                  <c:v>39118</c:v>
                </c:pt>
                <c:pt idx="12">
                  <c:v>39119</c:v>
                </c:pt>
                <c:pt idx="13">
                  <c:v>39120</c:v>
                </c:pt>
                <c:pt idx="14">
                  <c:v>39121</c:v>
                </c:pt>
                <c:pt idx="15">
                  <c:v>39122</c:v>
                </c:pt>
                <c:pt idx="16">
                  <c:v>39125</c:v>
                </c:pt>
                <c:pt idx="17">
                  <c:v>39126</c:v>
                </c:pt>
                <c:pt idx="18">
                  <c:v>39127</c:v>
                </c:pt>
                <c:pt idx="19">
                  <c:v>39128</c:v>
                </c:pt>
                <c:pt idx="20">
                  <c:v>39129</c:v>
                </c:pt>
                <c:pt idx="21">
                  <c:v>39132</c:v>
                </c:pt>
                <c:pt idx="22">
                  <c:v>39133</c:v>
                </c:pt>
                <c:pt idx="23">
                  <c:v>39134</c:v>
                </c:pt>
                <c:pt idx="24">
                  <c:v>39135</c:v>
                </c:pt>
                <c:pt idx="25">
                  <c:v>39136</c:v>
                </c:pt>
                <c:pt idx="26">
                  <c:v>39139</c:v>
                </c:pt>
                <c:pt idx="27">
                  <c:v>39140</c:v>
                </c:pt>
                <c:pt idx="28">
                  <c:v>39141</c:v>
                </c:pt>
                <c:pt idx="29">
                  <c:v>39142</c:v>
                </c:pt>
                <c:pt idx="30">
                  <c:v>39143</c:v>
                </c:pt>
                <c:pt idx="31">
                  <c:v>39146</c:v>
                </c:pt>
                <c:pt idx="32">
                  <c:v>39147</c:v>
                </c:pt>
                <c:pt idx="33">
                  <c:v>39148</c:v>
                </c:pt>
                <c:pt idx="34">
                  <c:v>39149</c:v>
                </c:pt>
                <c:pt idx="35">
                  <c:v>39150</c:v>
                </c:pt>
                <c:pt idx="36">
                  <c:v>39153</c:v>
                </c:pt>
                <c:pt idx="37">
                  <c:v>39154</c:v>
                </c:pt>
                <c:pt idx="38">
                  <c:v>39155</c:v>
                </c:pt>
                <c:pt idx="39">
                  <c:v>39156</c:v>
                </c:pt>
                <c:pt idx="40">
                  <c:v>39157</c:v>
                </c:pt>
                <c:pt idx="41">
                  <c:v>39160</c:v>
                </c:pt>
                <c:pt idx="42">
                  <c:v>39161</c:v>
                </c:pt>
                <c:pt idx="43">
                  <c:v>39162</c:v>
                </c:pt>
                <c:pt idx="44">
                  <c:v>39163</c:v>
                </c:pt>
                <c:pt idx="45">
                  <c:v>39164</c:v>
                </c:pt>
                <c:pt idx="46">
                  <c:v>39167</c:v>
                </c:pt>
                <c:pt idx="47">
                  <c:v>39168</c:v>
                </c:pt>
                <c:pt idx="48">
                  <c:v>39169</c:v>
                </c:pt>
                <c:pt idx="49">
                  <c:v>39170</c:v>
                </c:pt>
                <c:pt idx="50">
                  <c:v>39171</c:v>
                </c:pt>
                <c:pt idx="51">
                  <c:v>39174</c:v>
                </c:pt>
                <c:pt idx="52">
                  <c:v>39175</c:v>
                </c:pt>
                <c:pt idx="53">
                  <c:v>39176</c:v>
                </c:pt>
                <c:pt idx="54">
                  <c:v>39177</c:v>
                </c:pt>
                <c:pt idx="55">
                  <c:v>39178</c:v>
                </c:pt>
                <c:pt idx="56">
                  <c:v>39181</c:v>
                </c:pt>
                <c:pt idx="57">
                  <c:v>39182</c:v>
                </c:pt>
                <c:pt idx="58">
                  <c:v>39183</c:v>
                </c:pt>
                <c:pt idx="59">
                  <c:v>39184</c:v>
                </c:pt>
                <c:pt idx="60">
                  <c:v>39185</c:v>
                </c:pt>
                <c:pt idx="61">
                  <c:v>39188</c:v>
                </c:pt>
                <c:pt idx="62">
                  <c:v>39189</c:v>
                </c:pt>
                <c:pt idx="63">
                  <c:v>39190</c:v>
                </c:pt>
                <c:pt idx="64">
                  <c:v>39191</c:v>
                </c:pt>
                <c:pt idx="65">
                  <c:v>39192</c:v>
                </c:pt>
                <c:pt idx="66">
                  <c:v>39195</c:v>
                </c:pt>
                <c:pt idx="67">
                  <c:v>39196</c:v>
                </c:pt>
                <c:pt idx="68">
                  <c:v>39197</c:v>
                </c:pt>
                <c:pt idx="69">
                  <c:v>39198</c:v>
                </c:pt>
                <c:pt idx="70">
                  <c:v>39199</c:v>
                </c:pt>
                <c:pt idx="71">
                  <c:v>39202</c:v>
                </c:pt>
                <c:pt idx="72">
                  <c:v>39203</c:v>
                </c:pt>
                <c:pt idx="73">
                  <c:v>39204</c:v>
                </c:pt>
                <c:pt idx="74">
                  <c:v>39205</c:v>
                </c:pt>
                <c:pt idx="75">
                  <c:v>39206</c:v>
                </c:pt>
                <c:pt idx="76">
                  <c:v>39209</c:v>
                </c:pt>
                <c:pt idx="77">
                  <c:v>39210</c:v>
                </c:pt>
                <c:pt idx="78">
                  <c:v>39211</c:v>
                </c:pt>
                <c:pt idx="79">
                  <c:v>39212</c:v>
                </c:pt>
                <c:pt idx="80">
                  <c:v>39213</c:v>
                </c:pt>
                <c:pt idx="81">
                  <c:v>39216</c:v>
                </c:pt>
                <c:pt idx="82">
                  <c:v>39217</c:v>
                </c:pt>
                <c:pt idx="83">
                  <c:v>39218</c:v>
                </c:pt>
                <c:pt idx="84">
                  <c:v>39219</c:v>
                </c:pt>
                <c:pt idx="85">
                  <c:v>39220</c:v>
                </c:pt>
                <c:pt idx="86">
                  <c:v>39223</c:v>
                </c:pt>
                <c:pt idx="87">
                  <c:v>39224</c:v>
                </c:pt>
                <c:pt idx="88">
                  <c:v>39225</c:v>
                </c:pt>
                <c:pt idx="89">
                  <c:v>39226</c:v>
                </c:pt>
                <c:pt idx="90">
                  <c:v>39227</c:v>
                </c:pt>
                <c:pt idx="91">
                  <c:v>39230</c:v>
                </c:pt>
                <c:pt idx="92">
                  <c:v>39231</c:v>
                </c:pt>
                <c:pt idx="93">
                  <c:v>39232</c:v>
                </c:pt>
                <c:pt idx="94">
                  <c:v>39233</c:v>
                </c:pt>
                <c:pt idx="95">
                  <c:v>39234</c:v>
                </c:pt>
                <c:pt idx="96">
                  <c:v>39237</c:v>
                </c:pt>
                <c:pt idx="97">
                  <c:v>39238</c:v>
                </c:pt>
                <c:pt idx="98">
                  <c:v>39239</c:v>
                </c:pt>
                <c:pt idx="99">
                  <c:v>39240</c:v>
                </c:pt>
                <c:pt idx="100">
                  <c:v>39241</c:v>
                </c:pt>
                <c:pt idx="101">
                  <c:v>39244</c:v>
                </c:pt>
                <c:pt idx="102">
                  <c:v>39245</c:v>
                </c:pt>
                <c:pt idx="103">
                  <c:v>39246</c:v>
                </c:pt>
                <c:pt idx="104">
                  <c:v>39247</c:v>
                </c:pt>
                <c:pt idx="105">
                  <c:v>39248</c:v>
                </c:pt>
                <c:pt idx="106">
                  <c:v>39251</c:v>
                </c:pt>
                <c:pt idx="107">
                  <c:v>39252</c:v>
                </c:pt>
                <c:pt idx="108">
                  <c:v>39253</c:v>
                </c:pt>
                <c:pt idx="109">
                  <c:v>39254</c:v>
                </c:pt>
                <c:pt idx="110">
                  <c:v>39255</c:v>
                </c:pt>
                <c:pt idx="111">
                  <c:v>39258</c:v>
                </c:pt>
                <c:pt idx="112">
                  <c:v>39259</c:v>
                </c:pt>
                <c:pt idx="113">
                  <c:v>39260</c:v>
                </c:pt>
                <c:pt idx="114">
                  <c:v>39261</c:v>
                </c:pt>
                <c:pt idx="115">
                  <c:v>39262</c:v>
                </c:pt>
                <c:pt idx="116">
                  <c:v>39265</c:v>
                </c:pt>
                <c:pt idx="117">
                  <c:v>39266</c:v>
                </c:pt>
                <c:pt idx="118">
                  <c:v>39267</c:v>
                </c:pt>
                <c:pt idx="119">
                  <c:v>39268</c:v>
                </c:pt>
                <c:pt idx="120">
                  <c:v>39269</c:v>
                </c:pt>
                <c:pt idx="121">
                  <c:v>39272</c:v>
                </c:pt>
                <c:pt idx="122">
                  <c:v>39273</c:v>
                </c:pt>
                <c:pt idx="123">
                  <c:v>39274</c:v>
                </c:pt>
                <c:pt idx="124">
                  <c:v>39275</c:v>
                </c:pt>
                <c:pt idx="125">
                  <c:v>39276</c:v>
                </c:pt>
                <c:pt idx="126">
                  <c:v>39279</c:v>
                </c:pt>
                <c:pt idx="127">
                  <c:v>39280</c:v>
                </c:pt>
                <c:pt idx="128">
                  <c:v>39281</c:v>
                </c:pt>
                <c:pt idx="129">
                  <c:v>39282</c:v>
                </c:pt>
                <c:pt idx="130">
                  <c:v>39283</c:v>
                </c:pt>
                <c:pt idx="131">
                  <c:v>39286</c:v>
                </c:pt>
                <c:pt idx="132">
                  <c:v>39287</c:v>
                </c:pt>
                <c:pt idx="133">
                  <c:v>39288</c:v>
                </c:pt>
                <c:pt idx="134">
                  <c:v>39289</c:v>
                </c:pt>
                <c:pt idx="135">
                  <c:v>39290</c:v>
                </c:pt>
                <c:pt idx="136">
                  <c:v>39293</c:v>
                </c:pt>
                <c:pt idx="137">
                  <c:v>39294</c:v>
                </c:pt>
                <c:pt idx="138">
                  <c:v>39295</c:v>
                </c:pt>
                <c:pt idx="139">
                  <c:v>39296</c:v>
                </c:pt>
                <c:pt idx="140">
                  <c:v>39297</c:v>
                </c:pt>
                <c:pt idx="141">
                  <c:v>39300</c:v>
                </c:pt>
                <c:pt idx="142">
                  <c:v>39301</c:v>
                </c:pt>
                <c:pt idx="143">
                  <c:v>39302</c:v>
                </c:pt>
                <c:pt idx="144">
                  <c:v>39303</c:v>
                </c:pt>
                <c:pt idx="145">
                  <c:v>39304</c:v>
                </c:pt>
                <c:pt idx="146">
                  <c:v>39307</c:v>
                </c:pt>
                <c:pt idx="147">
                  <c:v>39308</c:v>
                </c:pt>
                <c:pt idx="148">
                  <c:v>39309</c:v>
                </c:pt>
                <c:pt idx="149">
                  <c:v>39310</c:v>
                </c:pt>
                <c:pt idx="150">
                  <c:v>39311</c:v>
                </c:pt>
                <c:pt idx="151">
                  <c:v>39314</c:v>
                </c:pt>
                <c:pt idx="152">
                  <c:v>39315</c:v>
                </c:pt>
                <c:pt idx="153">
                  <c:v>39316</c:v>
                </c:pt>
                <c:pt idx="154">
                  <c:v>39317</c:v>
                </c:pt>
                <c:pt idx="155">
                  <c:v>39318</c:v>
                </c:pt>
                <c:pt idx="156">
                  <c:v>39321</c:v>
                </c:pt>
                <c:pt idx="157">
                  <c:v>39322</c:v>
                </c:pt>
                <c:pt idx="158">
                  <c:v>39323</c:v>
                </c:pt>
                <c:pt idx="159">
                  <c:v>39324</c:v>
                </c:pt>
                <c:pt idx="160">
                  <c:v>39325</c:v>
                </c:pt>
                <c:pt idx="161">
                  <c:v>39328</c:v>
                </c:pt>
                <c:pt idx="162">
                  <c:v>39329</c:v>
                </c:pt>
                <c:pt idx="163">
                  <c:v>39330</c:v>
                </c:pt>
                <c:pt idx="164">
                  <c:v>39331</c:v>
                </c:pt>
                <c:pt idx="165">
                  <c:v>39332</c:v>
                </c:pt>
                <c:pt idx="166">
                  <c:v>39335</c:v>
                </c:pt>
                <c:pt idx="167">
                  <c:v>39336</c:v>
                </c:pt>
                <c:pt idx="168">
                  <c:v>39337</c:v>
                </c:pt>
                <c:pt idx="169">
                  <c:v>39338</c:v>
                </c:pt>
                <c:pt idx="170">
                  <c:v>39339</c:v>
                </c:pt>
                <c:pt idx="171">
                  <c:v>39342</c:v>
                </c:pt>
                <c:pt idx="172">
                  <c:v>39343</c:v>
                </c:pt>
                <c:pt idx="173">
                  <c:v>39344</c:v>
                </c:pt>
                <c:pt idx="174">
                  <c:v>39345</c:v>
                </c:pt>
                <c:pt idx="175">
                  <c:v>39346</c:v>
                </c:pt>
                <c:pt idx="176">
                  <c:v>39349</c:v>
                </c:pt>
                <c:pt idx="177">
                  <c:v>39350</c:v>
                </c:pt>
                <c:pt idx="178">
                  <c:v>39351</c:v>
                </c:pt>
                <c:pt idx="179">
                  <c:v>39352</c:v>
                </c:pt>
                <c:pt idx="180">
                  <c:v>39353</c:v>
                </c:pt>
                <c:pt idx="181">
                  <c:v>39356</c:v>
                </c:pt>
                <c:pt idx="182">
                  <c:v>39357</c:v>
                </c:pt>
                <c:pt idx="183">
                  <c:v>39358</c:v>
                </c:pt>
                <c:pt idx="184">
                  <c:v>39359</c:v>
                </c:pt>
                <c:pt idx="185">
                  <c:v>39360</c:v>
                </c:pt>
                <c:pt idx="186">
                  <c:v>39363</c:v>
                </c:pt>
                <c:pt idx="187">
                  <c:v>39364</c:v>
                </c:pt>
                <c:pt idx="188">
                  <c:v>39365</c:v>
                </c:pt>
                <c:pt idx="189">
                  <c:v>39366</c:v>
                </c:pt>
                <c:pt idx="190">
                  <c:v>39367</c:v>
                </c:pt>
                <c:pt idx="191">
                  <c:v>39370</c:v>
                </c:pt>
                <c:pt idx="192">
                  <c:v>39371</c:v>
                </c:pt>
                <c:pt idx="193">
                  <c:v>39372</c:v>
                </c:pt>
                <c:pt idx="194">
                  <c:v>39373</c:v>
                </c:pt>
                <c:pt idx="195">
                  <c:v>39374</c:v>
                </c:pt>
                <c:pt idx="196">
                  <c:v>39377</c:v>
                </c:pt>
                <c:pt idx="197">
                  <c:v>39378</c:v>
                </c:pt>
                <c:pt idx="198">
                  <c:v>39379</c:v>
                </c:pt>
                <c:pt idx="199">
                  <c:v>39380</c:v>
                </c:pt>
                <c:pt idx="200">
                  <c:v>39381</c:v>
                </c:pt>
                <c:pt idx="201">
                  <c:v>39384</c:v>
                </c:pt>
                <c:pt idx="202">
                  <c:v>39385</c:v>
                </c:pt>
                <c:pt idx="203">
                  <c:v>39386</c:v>
                </c:pt>
                <c:pt idx="204">
                  <c:v>39387</c:v>
                </c:pt>
                <c:pt idx="205">
                  <c:v>39388</c:v>
                </c:pt>
                <c:pt idx="206">
                  <c:v>39391</c:v>
                </c:pt>
                <c:pt idx="207">
                  <c:v>39392</c:v>
                </c:pt>
                <c:pt idx="208">
                  <c:v>39393</c:v>
                </c:pt>
                <c:pt idx="209">
                  <c:v>39394</c:v>
                </c:pt>
                <c:pt idx="210">
                  <c:v>39395</c:v>
                </c:pt>
                <c:pt idx="211">
                  <c:v>39398</c:v>
                </c:pt>
                <c:pt idx="212">
                  <c:v>39399</c:v>
                </c:pt>
                <c:pt idx="213">
                  <c:v>39400</c:v>
                </c:pt>
                <c:pt idx="214">
                  <c:v>39401</c:v>
                </c:pt>
                <c:pt idx="215">
                  <c:v>39402</c:v>
                </c:pt>
                <c:pt idx="216">
                  <c:v>39405</c:v>
                </c:pt>
                <c:pt idx="217">
                  <c:v>39406</c:v>
                </c:pt>
                <c:pt idx="218">
                  <c:v>39407</c:v>
                </c:pt>
                <c:pt idx="219">
                  <c:v>39408</c:v>
                </c:pt>
                <c:pt idx="220">
                  <c:v>39409</c:v>
                </c:pt>
                <c:pt idx="221">
                  <c:v>39412</c:v>
                </c:pt>
                <c:pt idx="222">
                  <c:v>39413</c:v>
                </c:pt>
                <c:pt idx="223">
                  <c:v>39414</c:v>
                </c:pt>
                <c:pt idx="224">
                  <c:v>39415</c:v>
                </c:pt>
                <c:pt idx="225">
                  <c:v>39416</c:v>
                </c:pt>
                <c:pt idx="226">
                  <c:v>39419</c:v>
                </c:pt>
                <c:pt idx="227">
                  <c:v>39420</c:v>
                </c:pt>
                <c:pt idx="228">
                  <c:v>39421</c:v>
                </c:pt>
                <c:pt idx="229">
                  <c:v>39422</c:v>
                </c:pt>
                <c:pt idx="230">
                  <c:v>39423</c:v>
                </c:pt>
                <c:pt idx="231">
                  <c:v>39426</c:v>
                </c:pt>
                <c:pt idx="232">
                  <c:v>39427</c:v>
                </c:pt>
                <c:pt idx="233">
                  <c:v>39428</c:v>
                </c:pt>
                <c:pt idx="234">
                  <c:v>39429</c:v>
                </c:pt>
                <c:pt idx="235">
                  <c:v>39430</c:v>
                </c:pt>
                <c:pt idx="236">
                  <c:v>39433</c:v>
                </c:pt>
                <c:pt idx="237">
                  <c:v>39434</c:v>
                </c:pt>
                <c:pt idx="238">
                  <c:v>39435</c:v>
                </c:pt>
                <c:pt idx="239">
                  <c:v>39436</c:v>
                </c:pt>
                <c:pt idx="240">
                  <c:v>39437</c:v>
                </c:pt>
                <c:pt idx="241">
                  <c:v>39440</c:v>
                </c:pt>
                <c:pt idx="242">
                  <c:v>39441</c:v>
                </c:pt>
                <c:pt idx="243">
                  <c:v>39442</c:v>
                </c:pt>
                <c:pt idx="244">
                  <c:v>39443</c:v>
                </c:pt>
                <c:pt idx="245">
                  <c:v>39444</c:v>
                </c:pt>
                <c:pt idx="246">
                  <c:v>39447</c:v>
                </c:pt>
                <c:pt idx="247">
                  <c:v>39448</c:v>
                </c:pt>
                <c:pt idx="248">
                  <c:v>39449</c:v>
                </c:pt>
                <c:pt idx="249">
                  <c:v>39450</c:v>
                </c:pt>
                <c:pt idx="250">
                  <c:v>39451</c:v>
                </c:pt>
                <c:pt idx="251">
                  <c:v>39454</c:v>
                </c:pt>
                <c:pt idx="252">
                  <c:v>39455</c:v>
                </c:pt>
                <c:pt idx="253">
                  <c:v>39456</c:v>
                </c:pt>
                <c:pt idx="254">
                  <c:v>39457</c:v>
                </c:pt>
                <c:pt idx="255">
                  <c:v>39458</c:v>
                </c:pt>
                <c:pt idx="256">
                  <c:v>39461</c:v>
                </c:pt>
                <c:pt idx="257">
                  <c:v>39462</c:v>
                </c:pt>
                <c:pt idx="258">
                  <c:v>39463</c:v>
                </c:pt>
                <c:pt idx="259">
                  <c:v>39464</c:v>
                </c:pt>
                <c:pt idx="260">
                  <c:v>39465</c:v>
                </c:pt>
                <c:pt idx="261">
                  <c:v>39468</c:v>
                </c:pt>
                <c:pt idx="262">
                  <c:v>39469</c:v>
                </c:pt>
                <c:pt idx="263">
                  <c:v>39470</c:v>
                </c:pt>
                <c:pt idx="264">
                  <c:v>39471</c:v>
                </c:pt>
                <c:pt idx="265">
                  <c:v>39472</c:v>
                </c:pt>
                <c:pt idx="266">
                  <c:v>39475</c:v>
                </c:pt>
                <c:pt idx="267">
                  <c:v>39476</c:v>
                </c:pt>
                <c:pt idx="268">
                  <c:v>39477</c:v>
                </c:pt>
                <c:pt idx="269">
                  <c:v>39478</c:v>
                </c:pt>
                <c:pt idx="270">
                  <c:v>39479</c:v>
                </c:pt>
                <c:pt idx="271">
                  <c:v>39482</c:v>
                </c:pt>
                <c:pt idx="272">
                  <c:v>39483</c:v>
                </c:pt>
                <c:pt idx="273">
                  <c:v>39484</c:v>
                </c:pt>
                <c:pt idx="274">
                  <c:v>39485</c:v>
                </c:pt>
                <c:pt idx="275">
                  <c:v>39486</c:v>
                </c:pt>
                <c:pt idx="276">
                  <c:v>39489</c:v>
                </c:pt>
                <c:pt idx="277">
                  <c:v>39490</c:v>
                </c:pt>
                <c:pt idx="278">
                  <c:v>39491</c:v>
                </c:pt>
                <c:pt idx="279">
                  <c:v>39492</c:v>
                </c:pt>
                <c:pt idx="280">
                  <c:v>39493</c:v>
                </c:pt>
                <c:pt idx="281">
                  <c:v>39496</c:v>
                </c:pt>
                <c:pt idx="282">
                  <c:v>39497</c:v>
                </c:pt>
                <c:pt idx="283">
                  <c:v>39498</c:v>
                </c:pt>
                <c:pt idx="284">
                  <c:v>39499</c:v>
                </c:pt>
                <c:pt idx="285">
                  <c:v>39500</c:v>
                </c:pt>
                <c:pt idx="286">
                  <c:v>39503</c:v>
                </c:pt>
                <c:pt idx="287">
                  <c:v>39504</c:v>
                </c:pt>
                <c:pt idx="288">
                  <c:v>39505</c:v>
                </c:pt>
                <c:pt idx="289">
                  <c:v>39506</c:v>
                </c:pt>
                <c:pt idx="290">
                  <c:v>39507</c:v>
                </c:pt>
                <c:pt idx="291">
                  <c:v>39510</c:v>
                </c:pt>
                <c:pt idx="292">
                  <c:v>39511</c:v>
                </c:pt>
                <c:pt idx="293">
                  <c:v>39512</c:v>
                </c:pt>
                <c:pt idx="294">
                  <c:v>39513</c:v>
                </c:pt>
                <c:pt idx="295">
                  <c:v>39514</c:v>
                </c:pt>
                <c:pt idx="296">
                  <c:v>39517</c:v>
                </c:pt>
                <c:pt idx="297">
                  <c:v>39518</c:v>
                </c:pt>
                <c:pt idx="298">
                  <c:v>39519</c:v>
                </c:pt>
                <c:pt idx="299">
                  <c:v>39520</c:v>
                </c:pt>
                <c:pt idx="300">
                  <c:v>39521</c:v>
                </c:pt>
                <c:pt idx="301">
                  <c:v>39524</c:v>
                </c:pt>
                <c:pt idx="302">
                  <c:v>39525</c:v>
                </c:pt>
                <c:pt idx="303">
                  <c:v>39526</c:v>
                </c:pt>
                <c:pt idx="304">
                  <c:v>39527</c:v>
                </c:pt>
                <c:pt idx="305">
                  <c:v>39528</c:v>
                </c:pt>
                <c:pt idx="306">
                  <c:v>39531</c:v>
                </c:pt>
                <c:pt idx="307">
                  <c:v>39532</c:v>
                </c:pt>
                <c:pt idx="308">
                  <c:v>39533</c:v>
                </c:pt>
                <c:pt idx="309">
                  <c:v>39534</c:v>
                </c:pt>
                <c:pt idx="310">
                  <c:v>39535</c:v>
                </c:pt>
                <c:pt idx="311">
                  <c:v>39538</c:v>
                </c:pt>
                <c:pt idx="312">
                  <c:v>39539</c:v>
                </c:pt>
                <c:pt idx="313">
                  <c:v>39540</c:v>
                </c:pt>
                <c:pt idx="314">
                  <c:v>39541</c:v>
                </c:pt>
                <c:pt idx="315">
                  <c:v>39542</c:v>
                </c:pt>
                <c:pt idx="316">
                  <c:v>39545</c:v>
                </c:pt>
                <c:pt idx="317">
                  <c:v>39546</c:v>
                </c:pt>
                <c:pt idx="318">
                  <c:v>39547</c:v>
                </c:pt>
                <c:pt idx="319">
                  <c:v>39548</c:v>
                </c:pt>
                <c:pt idx="320">
                  <c:v>39549</c:v>
                </c:pt>
                <c:pt idx="321">
                  <c:v>39552</c:v>
                </c:pt>
                <c:pt idx="322">
                  <c:v>39553</c:v>
                </c:pt>
                <c:pt idx="323">
                  <c:v>39554</c:v>
                </c:pt>
                <c:pt idx="324">
                  <c:v>39555</c:v>
                </c:pt>
                <c:pt idx="325">
                  <c:v>39556</c:v>
                </c:pt>
                <c:pt idx="326">
                  <c:v>39559</c:v>
                </c:pt>
                <c:pt idx="327">
                  <c:v>39560</c:v>
                </c:pt>
                <c:pt idx="328">
                  <c:v>39561</c:v>
                </c:pt>
                <c:pt idx="329">
                  <c:v>39562</c:v>
                </c:pt>
                <c:pt idx="330">
                  <c:v>39563</c:v>
                </c:pt>
                <c:pt idx="331">
                  <c:v>39566</c:v>
                </c:pt>
                <c:pt idx="332">
                  <c:v>39567</c:v>
                </c:pt>
                <c:pt idx="333">
                  <c:v>39568</c:v>
                </c:pt>
                <c:pt idx="334">
                  <c:v>39569</c:v>
                </c:pt>
                <c:pt idx="335">
                  <c:v>39570</c:v>
                </c:pt>
                <c:pt idx="336">
                  <c:v>39573</c:v>
                </c:pt>
                <c:pt idx="337">
                  <c:v>39574</c:v>
                </c:pt>
                <c:pt idx="338">
                  <c:v>39575</c:v>
                </c:pt>
                <c:pt idx="339">
                  <c:v>39576</c:v>
                </c:pt>
                <c:pt idx="340">
                  <c:v>39577</c:v>
                </c:pt>
                <c:pt idx="341">
                  <c:v>39580</c:v>
                </c:pt>
                <c:pt idx="342">
                  <c:v>39581</c:v>
                </c:pt>
                <c:pt idx="343">
                  <c:v>39582</c:v>
                </c:pt>
                <c:pt idx="344">
                  <c:v>39583</c:v>
                </c:pt>
                <c:pt idx="345">
                  <c:v>39584</c:v>
                </c:pt>
                <c:pt idx="346">
                  <c:v>39587</c:v>
                </c:pt>
                <c:pt idx="347">
                  <c:v>39588</c:v>
                </c:pt>
                <c:pt idx="348">
                  <c:v>39589</c:v>
                </c:pt>
                <c:pt idx="349">
                  <c:v>39590</c:v>
                </c:pt>
                <c:pt idx="350">
                  <c:v>39591</c:v>
                </c:pt>
                <c:pt idx="351">
                  <c:v>39594</c:v>
                </c:pt>
                <c:pt idx="352">
                  <c:v>39595</c:v>
                </c:pt>
                <c:pt idx="353">
                  <c:v>39596</c:v>
                </c:pt>
                <c:pt idx="354">
                  <c:v>39597</c:v>
                </c:pt>
                <c:pt idx="355">
                  <c:v>39598</c:v>
                </c:pt>
                <c:pt idx="356">
                  <c:v>39601</c:v>
                </c:pt>
                <c:pt idx="357">
                  <c:v>39602</c:v>
                </c:pt>
                <c:pt idx="358">
                  <c:v>39603</c:v>
                </c:pt>
                <c:pt idx="359">
                  <c:v>39604</c:v>
                </c:pt>
                <c:pt idx="360">
                  <c:v>39605</c:v>
                </c:pt>
                <c:pt idx="361">
                  <c:v>39608</c:v>
                </c:pt>
                <c:pt idx="362">
                  <c:v>39609</c:v>
                </c:pt>
                <c:pt idx="363">
                  <c:v>39610</c:v>
                </c:pt>
                <c:pt idx="364">
                  <c:v>39611</c:v>
                </c:pt>
                <c:pt idx="365">
                  <c:v>39612</c:v>
                </c:pt>
                <c:pt idx="366">
                  <c:v>39615</c:v>
                </c:pt>
                <c:pt idx="367">
                  <c:v>39616</c:v>
                </c:pt>
                <c:pt idx="368">
                  <c:v>39617</c:v>
                </c:pt>
                <c:pt idx="369">
                  <c:v>39618</c:v>
                </c:pt>
                <c:pt idx="370">
                  <c:v>39619</c:v>
                </c:pt>
                <c:pt idx="371">
                  <c:v>39622</c:v>
                </c:pt>
                <c:pt idx="372">
                  <c:v>39623</c:v>
                </c:pt>
                <c:pt idx="373">
                  <c:v>39624</c:v>
                </c:pt>
                <c:pt idx="374">
                  <c:v>39625</c:v>
                </c:pt>
                <c:pt idx="375">
                  <c:v>39626</c:v>
                </c:pt>
                <c:pt idx="376">
                  <c:v>39629</c:v>
                </c:pt>
                <c:pt idx="377">
                  <c:v>39630</c:v>
                </c:pt>
                <c:pt idx="378">
                  <c:v>39631</c:v>
                </c:pt>
                <c:pt idx="379">
                  <c:v>39632</c:v>
                </c:pt>
                <c:pt idx="380">
                  <c:v>39633</c:v>
                </c:pt>
                <c:pt idx="381">
                  <c:v>39636</c:v>
                </c:pt>
                <c:pt idx="382">
                  <c:v>39637</c:v>
                </c:pt>
                <c:pt idx="383">
                  <c:v>39638</c:v>
                </c:pt>
                <c:pt idx="384">
                  <c:v>39639</c:v>
                </c:pt>
                <c:pt idx="385">
                  <c:v>39640</c:v>
                </c:pt>
                <c:pt idx="386">
                  <c:v>39643</c:v>
                </c:pt>
                <c:pt idx="387">
                  <c:v>39644</c:v>
                </c:pt>
                <c:pt idx="388">
                  <c:v>39645</c:v>
                </c:pt>
                <c:pt idx="389">
                  <c:v>39646</c:v>
                </c:pt>
                <c:pt idx="390">
                  <c:v>39647</c:v>
                </c:pt>
                <c:pt idx="391">
                  <c:v>39650</c:v>
                </c:pt>
                <c:pt idx="392">
                  <c:v>39651</c:v>
                </c:pt>
                <c:pt idx="393">
                  <c:v>39652</c:v>
                </c:pt>
                <c:pt idx="394">
                  <c:v>39653</c:v>
                </c:pt>
                <c:pt idx="395">
                  <c:v>39654</c:v>
                </c:pt>
                <c:pt idx="396">
                  <c:v>39657</c:v>
                </c:pt>
                <c:pt idx="397">
                  <c:v>39658</c:v>
                </c:pt>
                <c:pt idx="398">
                  <c:v>39659</c:v>
                </c:pt>
                <c:pt idx="399">
                  <c:v>39660</c:v>
                </c:pt>
                <c:pt idx="400">
                  <c:v>39661</c:v>
                </c:pt>
                <c:pt idx="401">
                  <c:v>39664</c:v>
                </c:pt>
                <c:pt idx="402">
                  <c:v>39665</c:v>
                </c:pt>
                <c:pt idx="403">
                  <c:v>39666</c:v>
                </c:pt>
                <c:pt idx="404">
                  <c:v>39667</c:v>
                </c:pt>
                <c:pt idx="405">
                  <c:v>39668</c:v>
                </c:pt>
                <c:pt idx="406">
                  <c:v>39671</c:v>
                </c:pt>
                <c:pt idx="407">
                  <c:v>39672</c:v>
                </c:pt>
                <c:pt idx="408">
                  <c:v>39673</c:v>
                </c:pt>
                <c:pt idx="409">
                  <c:v>39674</c:v>
                </c:pt>
                <c:pt idx="410">
                  <c:v>39675</c:v>
                </c:pt>
                <c:pt idx="411">
                  <c:v>39678</c:v>
                </c:pt>
                <c:pt idx="412">
                  <c:v>39679</c:v>
                </c:pt>
                <c:pt idx="413">
                  <c:v>39680</c:v>
                </c:pt>
                <c:pt idx="414">
                  <c:v>39681</c:v>
                </c:pt>
                <c:pt idx="415">
                  <c:v>39682</c:v>
                </c:pt>
                <c:pt idx="416">
                  <c:v>39685</c:v>
                </c:pt>
                <c:pt idx="417">
                  <c:v>39686</c:v>
                </c:pt>
                <c:pt idx="418">
                  <c:v>39687</c:v>
                </c:pt>
                <c:pt idx="419">
                  <c:v>39688</c:v>
                </c:pt>
                <c:pt idx="420">
                  <c:v>39689</c:v>
                </c:pt>
                <c:pt idx="421">
                  <c:v>39692</c:v>
                </c:pt>
                <c:pt idx="422">
                  <c:v>39693</c:v>
                </c:pt>
                <c:pt idx="423">
                  <c:v>39694</c:v>
                </c:pt>
                <c:pt idx="424">
                  <c:v>39695</c:v>
                </c:pt>
                <c:pt idx="425">
                  <c:v>39696</c:v>
                </c:pt>
                <c:pt idx="426">
                  <c:v>39699</c:v>
                </c:pt>
                <c:pt idx="427">
                  <c:v>39700</c:v>
                </c:pt>
                <c:pt idx="428">
                  <c:v>39701</c:v>
                </c:pt>
                <c:pt idx="429">
                  <c:v>39702</c:v>
                </c:pt>
                <c:pt idx="430">
                  <c:v>39703</c:v>
                </c:pt>
                <c:pt idx="431">
                  <c:v>39706</c:v>
                </c:pt>
                <c:pt idx="432">
                  <c:v>39707</c:v>
                </c:pt>
                <c:pt idx="433">
                  <c:v>39708</c:v>
                </c:pt>
                <c:pt idx="434">
                  <c:v>39709</c:v>
                </c:pt>
                <c:pt idx="435">
                  <c:v>39710</c:v>
                </c:pt>
                <c:pt idx="436">
                  <c:v>39713</c:v>
                </c:pt>
                <c:pt idx="437">
                  <c:v>39714</c:v>
                </c:pt>
                <c:pt idx="438">
                  <c:v>39715</c:v>
                </c:pt>
                <c:pt idx="439">
                  <c:v>39716</c:v>
                </c:pt>
                <c:pt idx="440">
                  <c:v>39717</c:v>
                </c:pt>
                <c:pt idx="441">
                  <c:v>39720</c:v>
                </c:pt>
                <c:pt idx="442">
                  <c:v>39721</c:v>
                </c:pt>
                <c:pt idx="443">
                  <c:v>39722</c:v>
                </c:pt>
                <c:pt idx="444">
                  <c:v>39723</c:v>
                </c:pt>
                <c:pt idx="445">
                  <c:v>39724</c:v>
                </c:pt>
                <c:pt idx="446">
                  <c:v>39727</c:v>
                </c:pt>
                <c:pt idx="447">
                  <c:v>39728</c:v>
                </c:pt>
                <c:pt idx="448">
                  <c:v>39729</c:v>
                </c:pt>
                <c:pt idx="449">
                  <c:v>39730</c:v>
                </c:pt>
                <c:pt idx="450">
                  <c:v>39731</c:v>
                </c:pt>
                <c:pt idx="451">
                  <c:v>39734</c:v>
                </c:pt>
                <c:pt idx="452">
                  <c:v>39735</c:v>
                </c:pt>
                <c:pt idx="453">
                  <c:v>39736</c:v>
                </c:pt>
                <c:pt idx="454">
                  <c:v>39737</c:v>
                </c:pt>
                <c:pt idx="455">
                  <c:v>39738</c:v>
                </c:pt>
                <c:pt idx="456">
                  <c:v>39741</c:v>
                </c:pt>
                <c:pt idx="457">
                  <c:v>39742</c:v>
                </c:pt>
                <c:pt idx="458">
                  <c:v>39743</c:v>
                </c:pt>
                <c:pt idx="459">
                  <c:v>39744</c:v>
                </c:pt>
                <c:pt idx="460">
                  <c:v>39745</c:v>
                </c:pt>
                <c:pt idx="461">
                  <c:v>39748</c:v>
                </c:pt>
                <c:pt idx="462">
                  <c:v>39749</c:v>
                </c:pt>
                <c:pt idx="463">
                  <c:v>39750</c:v>
                </c:pt>
                <c:pt idx="464">
                  <c:v>39751</c:v>
                </c:pt>
                <c:pt idx="465">
                  <c:v>39752</c:v>
                </c:pt>
                <c:pt idx="466">
                  <c:v>39755</c:v>
                </c:pt>
                <c:pt idx="467">
                  <c:v>39756</c:v>
                </c:pt>
                <c:pt idx="468">
                  <c:v>39757</c:v>
                </c:pt>
                <c:pt idx="469">
                  <c:v>39758</c:v>
                </c:pt>
                <c:pt idx="470">
                  <c:v>39759</c:v>
                </c:pt>
                <c:pt idx="471">
                  <c:v>39762</c:v>
                </c:pt>
                <c:pt idx="472">
                  <c:v>39763</c:v>
                </c:pt>
                <c:pt idx="473">
                  <c:v>39764</c:v>
                </c:pt>
                <c:pt idx="474">
                  <c:v>39765</c:v>
                </c:pt>
                <c:pt idx="475">
                  <c:v>39766</c:v>
                </c:pt>
                <c:pt idx="476">
                  <c:v>39769</c:v>
                </c:pt>
                <c:pt idx="477">
                  <c:v>39770</c:v>
                </c:pt>
                <c:pt idx="478">
                  <c:v>39771</c:v>
                </c:pt>
                <c:pt idx="479">
                  <c:v>39772</c:v>
                </c:pt>
                <c:pt idx="480">
                  <c:v>39773</c:v>
                </c:pt>
                <c:pt idx="481">
                  <c:v>39776</c:v>
                </c:pt>
                <c:pt idx="482">
                  <c:v>39777</c:v>
                </c:pt>
                <c:pt idx="483">
                  <c:v>39778</c:v>
                </c:pt>
                <c:pt idx="484">
                  <c:v>39779</c:v>
                </c:pt>
                <c:pt idx="485">
                  <c:v>39780</c:v>
                </c:pt>
                <c:pt idx="486">
                  <c:v>39783</c:v>
                </c:pt>
                <c:pt idx="487">
                  <c:v>39784</c:v>
                </c:pt>
                <c:pt idx="488">
                  <c:v>39785</c:v>
                </c:pt>
                <c:pt idx="489">
                  <c:v>39786</c:v>
                </c:pt>
                <c:pt idx="490">
                  <c:v>39787</c:v>
                </c:pt>
                <c:pt idx="491">
                  <c:v>39790</c:v>
                </c:pt>
                <c:pt idx="492">
                  <c:v>39791</c:v>
                </c:pt>
                <c:pt idx="493">
                  <c:v>39792</c:v>
                </c:pt>
                <c:pt idx="494">
                  <c:v>39793</c:v>
                </c:pt>
                <c:pt idx="495">
                  <c:v>39794</c:v>
                </c:pt>
                <c:pt idx="496">
                  <c:v>39797</c:v>
                </c:pt>
                <c:pt idx="497">
                  <c:v>39798</c:v>
                </c:pt>
                <c:pt idx="498">
                  <c:v>39799</c:v>
                </c:pt>
                <c:pt idx="499">
                  <c:v>39800</c:v>
                </c:pt>
                <c:pt idx="500">
                  <c:v>39801</c:v>
                </c:pt>
                <c:pt idx="501">
                  <c:v>39804</c:v>
                </c:pt>
                <c:pt idx="502">
                  <c:v>39805</c:v>
                </c:pt>
                <c:pt idx="503">
                  <c:v>39806</c:v>
                </c:pt>
                <c:pt idx="504">
                  <c:v>39807</c:v>
                </c:pt>
                <c:pt idx="505">
                  <c:v>39808</c:v>
                </c:pt>
                <c:pt idx="506">
                  <c:v>39811</c:v>
                </c:pt>
                <c:pt idx="507">
                  <c:v>39812</c:v>
                </c:pt>
                <c:pt idx="508">
                  <c:v>39813</c:v>
                </c:pt>
                <c:pt idx="509">
                  <c:v>39814</c:v>
                </c:pt>
                <c:pt idx="510">
                  <c:v>39815</c:v>
                </c:pt>
                <c:pt idx="511">
                  <c:v>39818</c:v>
                </c:pt>
                <c:pt idx="512">
                  <c:v>39819</c:v>
                </c:pt>
                <c:pt idx="513">
                  <c:v>39820</c:v>
                </c:pt>
                <c:pt idx="514">
                  <c:v>39821</c:v>
                </c:pt>
                <c:pt idx="515">
                  <c:v>39822</c:v>
                </c:pt>
                <c:pt idx="516">
                  <c:v>39825</c:v>
                </c:pt>
                <c:pt idx="517">
                  <c:v>39826</c:v>
                </c:pt>
                <c:pt idx="518">
                  <c:v>39827</c:v>
                </c:pt>
                <c:pt idx="519">
                  <c:v>39828</c:v>
                </c:pt>
                <c:pt idx="520">
                  <c:v>39829</c:v>
                </c:pt>
                <c:pt idx="521">
                  <c:v>39832</c:v>
                </c:pt>
                <c:pt idx="522">
                  <c:v>39833</c:v>
                </c:pt>
                <c:pt idx="523">
                  <c:v>39834</c:v>
                </c:pt>
                <c:pt idx="524">
                  <c:v>39835</c:v>
                </c:pt>
                <c:pt idx="525">
                  <c:v>39836</c:v>
                </c:pt>
                <c:pt idx="526">
                  <c:v>39839</c:v>
                </c:pt>
                <c:pt idx="527">
                  <c:v>39840</c:v>
                </c:pt>
                <c:pt idx="528">
                  <c:v>39841</c:v>
                </c:pt>
                <c:pt idx="529">
                  <c:v>39842</c:v>
                </c:pt>
                <c:pt idx="530">
                  <c:v>39843</c:v>
                </c:pt>
                <c:pt idx="531">
                  <c:v>39846</c:v>
                </c:pt>
                <c:pt idx="532">
                  <c:v>39847</c:v>
                </c:pt>
                <c:pt idx="533">
                  <c:v>39848</c:v>
                </c:pt>
                <c:pt idx="534">
                  <c:v>39849</c:v>
                </c:pt>
                <c:pt idx="535">
                  <c:v>39850</c:v>
                </c:pt>
                <c:pt idx="536">
                  <c:v>39853</c:v>
                </c:pt>
                <c:pt idx="537">
                  <c:v>39854</c:v>
                </c:pt>
                <c:pt idx="538">
                  <c:v>39855</c:v>
                </c:pt>
                <c:pt idx="539">
                  <c:v>39856</c:v>
                </c:pt>
                <c:pt idx="540">
                  <c:v>39857</c:v>
                </c:pt>
                <c:pt idx="541">
                  <c:v>39860</c:v>
                </c:pt>
                <c:pt idx="542">
                  <c:v>39861</c:v>
                </c:pt>
                <c:pt idx="543">
                  <c:v>39862</c:v>
                </c:pt>
                <c:pt idx="544">
                  <c:v>39863</c:v>
                </c:pt>
                <c:pt idx="545">
                  <c:v>39864</c:v>
                </c:pt>
                <c:pt idx="546">
                  <c:v>39867</c:v>
                </c:pt>
                <c:pt idx="547">
                  <c:v>39868</c:v>
                </c:pt>
                <c:pt idx="548">
                  <c:v>39869</c:v>
                </c:pt>
                <c:pt idx="549">
                  <c:v>39870</c:v>
                </c:pt>
                <c:pt idx="550">
                  <c:v>39871</c:v>
                </c:pt>
                <c:pt idx="551">
                  <c:v>39874</c:v>
                </c:pt>
                <c:pt idx="552">
                  <c:v>39875</c:v>
                </c:pt>
                <c:pt idx="553">
                  <c:v>39876</c:v>
                </c:pt>
                <c:pt idx="554">
                  <c:v>39877</c:v>
                </c:pt>
                <c:pt idx="555">
                  <c:v>39878</c:v>
                </c:pt>
                <c:pt idx="556">
                  <c:v>39881</c:v>
                </c:pt>
                <c:pt idx="557">
                  <c:v>39882</c:v>
                </c:pt>
                <c:pt idx="558">
                  <c:v>39883</c:v>
                </c:pt>
                <c:pt idx="559">
                  <c:v>39884</c:v>
                </c:pt>
                <c:pt idx="560">
                  <c:v>39885</c:v>
                </c:pt>
                <c:pt idx="561">
                  <c:v>39888</c:v>
                </c:pt>
                <c:pt idx="562">
                  <c:v>39889</c:v>
                </c:pt>
                <c:pt idx="563">
                  <c:v>39890</c:v>
                </c:pt>
                <c:pt idx="564">
                  <c:v>39891</c:v>
                </c:pt>
                <c:pt idx="565">
                  <c:v>39892</c:v>
                </c:pt>
                <c:pt idx="566">
                  <c:v>39895</c:v>
                </c:pt>
                <c:pt idx="567">
                  <c:v>39896</c:v>
                </c:pt>
                <c:pt idx="568">
                  <c:v>39897</c:v>
                </c:pt>
                <c:pt idx="569">
                  <c:v>39898</c:v>
                </c:pt>
                <c:pt idx="570">
                  <c:v>39899</c:v>
                </c:pt>
                <c:pt idx="571">
                  <c:v>39902</c:v>
                </c:pt>
                <c:pt idx="572">
                  <c:v>39903</c:v>
                </c:pt>
                <c:pt idx="573">
                  <c:v>39904</c:v>
                </c:pt>
                <c:pt idx="574">
                  <c:v>39905</c:v>
                </c:pt>
                <c:pt idx="575">
                  <c:v>39906</c:v>
                </c:pt>
                <c:pt idx="576">
                  <c:v>39909</c:v>
                </c:pt>
                <c:pt idx="577">
                  <c:v>39910</c:v>
                </c:pt>
                <c:pt idx="578">
                  <c:v>39911</c:v>
                </c:pt>
                <c:pt idx="579">
                  <c:v>39912</c:v>
                </c:pt>
                <c:pt idx="580">
                  <c:v>39913</c:v>
                </c:pt>
                <c:pt idx="581">
                  <c:v>39916</c:v>
                </c:pt>
                <c:pt idx="582">
                  <c:v>39917</c:v>
                </c:pt>
                <c:pt idx="583">
                  <c:v>39918</c:v>
                </c:pt>
                <c:pt idx="584">
                  <c:v>39919</c:v>
                </c:pt>
                <c:pt idx="585">
                  <c:v>39920</c:v>
                </c:pt>
                <c:pt idx="586">
                  <c:v>39923</c:v>
                </c:pt>
                <c:pt idx="587">
                  <c:v>39924</c:v>
                </c:pt>
                <c:pt idx="588">
                  <c:v>39925</c:v>
                </c:pt>
                <c:pt idx="589">
                  <c:v>39926</c:v>
                </c:pt>
                <c:pt idx="590">
                  <c:v>39927</c:v>
                </c:pt>
                <c:pt idx="591">
                  <c:v>39930</c:v>
                </c:pt>
                <c:pt idx="592">
                  <c:v>39931</c:v>
                </c:pt>
                <c:pt idx="593">
                  <c:v>39932</c:v>
                </c:pt>
                <c:pt idx="594">
                  <c:v>39933</c:v>
                </c:pt>
                <c:pt idx="595">
                  <c:v>39934</c:v>
                </c:pt>
                <c:pt idx="596">
                  <c:v>39937</c:v>
                </c:pt>
                <c:pt idx="597">
                  <c:v>39938</c:v>
                </c:pt>
                <c:pt idx="598">
                  <c:v>39939</c:v>
                </c:pt>
                <c:pt idx="599">
                  <c:v>39940</c:v>
                </c:pt>
                <c:pt idx="600">
                  <c:v>39941</c:v>
                </c:pt>
                <c:pt idx="601">
                  <c:v>39944</c:v>
                </c:pt>
                <c:pt idx="602">
                  <c:v>39945</c:v>
                </c:pt>
                <c:pt idx="603">
                  <c:v>39946</c:v>
                </c:pt>
                <c:pt idx="604">
                  <c:v>39947</c:v>
                </c:pt>
                <c:pt idx="605">
                  <c:v>39948</c:v>
                </c:pt>
                <c:pt idx="606">
                  <c:v>39951</c:v>
                </c:pt>
                <c:pt idx="607">
                  <c:v>39952</c:v>
                </c:pt>
                <c:pt idx="608">
                  <c:v>39953</c:v>
                </c:pt>
                <c:pt idx="609">
                  <c:v>39954</c:v>
                </c:pt>
                <c:pt idx="610">
                  <c:v>39955</c:v>
                </c:pt>
                <c:pt idx="611">
                  <c:v>39958</c:v>
                </c:pt>
                <c:pt idx="612">
                  <c:v>39959</c:v>
                </c:pt>
                <c:pt idx="613">
                  <c:v>39960</c:v>
                </c:pt>
                <c:pt idx="614">
                  <c:v>39961</c:v>
                </c:pt>
                <c:pt idx="615">
                  <c:v>39962</c:v>
                </c:pt>
                <c:pt idx="616">
                  <c:v>39965</c:v>
                </c:pt>
                <c:pt idx="617">
                  <c:v>39966</c:v>
                </c:pt>
                <c:pt idx="618">
                  <c:v>39967</c:v>
                </c:pt>
                <c:pt idx="619">
                  <c:v>39968</c:v>
                </c:pt>
                <c:pt idx="620">
                  <c:v>39969</c:v>
                </c:pt>
                <c:pt idx="621">
                  <c:v>39972</c:v>
                </c:pt>
                <c:pt idx="622">
                  <c:v>39973</c:v>
                </c:pt>
                <c:pt idx="623">
                  <c:v>39974</c:v>
                </c:pt>
                <c:pt idx="624">
                  <c:v>39975</c:v>
                </c:pt>
                <c:pt idx="625">
                  <c:v>39976</c:v>
                </c:pt>
                <c:pt idx="626">
                  <c:v>39979</c:v>
                </c:pt>
                <c:pt idx="627">
                  <c:v>39980</c:v>
                </c:pt>
                <c:pt idx="628">
                  <c:v>39981</c:v>
                </c:pt>
                <c:pt idx="629">
                  <c:v>39982</c:v>
                </c:pt>
                <c:pt idx="630">
                  <c:v>39983</c:v>
                </c:pt>
                <c:pt idx="631">
                  <c:v>39986</c:v>
                </c:pt>
                <c:pt idx="632">
                  <c:v>39987</c:v>
                </c:pt>
                <c:pt idx="633">
                  <c:v>39988</c:v>
                </c:pt>
                <c:pt idx="634">
                  <c:v>39989</c:v>
                </c:pt>
                <c:pt idx="635">
                  <c:v>39990</c:v>
                </c:pt>
                <c:pt idx="636">
                  <c:v>39993</c:v>
                </c:pt>
                <c:pt idx="637">
                  <c:v>39994</c:v>
                </c:pt>
                <c:pt idx="638">
                  <c:v>39995</c:v>
                </c:pt>
                <c:pt idx="639">
                  <c:v>39996</c:v>
                </c:pt>
                <c:pt idx="640">
                  <c:v>39997</c:v>
                </c:pt>
                <c:pt idx="641">
                  <c:v>40000</c:v>
                </c:pt>
                <c:pt idx="642">
                  <c:v>40001</c:v>
                </c:pt>
                <c:pt idx="643">
                  <c:v>40002</c:v>
                </c:pt>
                <c:pt idx="644">
                  <c:v>40003</c:v>
                </c:pt>
                <c:pt idx="645">
                  <c:v>40004</c:v>
                </c:pt>
                <c:pt idx="646">
                  <c:v>40007</c:v>
                </c:pt>
                <c:pt idx="647">
                  <c:v>40008</c:v>
                </c:pt>
                <c:pt idx="648">
                  <c:v>40009</c:v>
                </c:pt>
                <c:pt idx="649">
                  <c:v>40010</c:v>
                </c:pt>
                <c:pt idx="650">
                  <c:v>40011</c:v>
                </c:pt>
                <c:pt idx="651">
                  <c:v>40014</c:v>
                </c:pt>
                <c:pt idx="652">
                  <c:v>40015</c:v>
                </c:pt>
                <c:pt idx="653">
                  <c:v>40016</c:v>
                </c:pt>
                <c:pt idx="654">
                  <c:v>40017</c:v>
                </c:pt>
                <c:pt idx="655">
                  <c:v>40018</c:v>
                </c:pt>
                <c:pt idx="656">
                  <c:v>40021</c:v>
                </c:pt>
                <c:pt idx="657">
                  <c:v>40022</c:v>
                </c:pt>
                <c:pt idx="658">
                  <c:v>40023</c:v>
                </c:pt>
                <c:pt idx="659">
                  <c:v>40024</c:v>
                </c:pt>
                <c:pt idx="660">
                  <c:v>40025</c:v>
                </c:pt>
                <c:pt idx="661">
                  <c:v>40028</c:v>
                </c:pt>
                <c:pt idx="662">
                  <c:v>40029</c:v>
                </c:pt>
                <c:pt idx="663">
                  <c:v>40030</c:v>
                </c:pt>
                <c:pt idx="664">
                  <c:v>40031</c:v>
                </c:pt>
                <c:pt idx="665">
                  <c:v>40032</c:v>
                </c:pt>
                <c:pt idx="666">
                  <c:v>40035</c:v>
                </c:pt>
                <c:pt idx="667">
                  <c:v>40036</c:v>
                </c:pt>
                <c:pt idx="668">
                  <c:v>40037</c:v>
                </c:pt>
                <c:pt idx="669">
                  <c:v>40038</c:v>
                </c:pt>
                <c:pt idx="670">
                  <c:v>40039</c:v>
                </c:pt>
                <c:pt idx="671">
                  <c:v>40042</c:v>
                </c:pt>
                <c:pt idx="672">
                  <c:v>40043</c:v>
                </c:pt>
                <c:pt idx="673">
                  <c:v>40044</c:v>
                </c:pt>
                <c:pt idx="674">
                  <c:v>40045</c:v>
                </c:pt>
                <c:pt idx="675">
                  <c:v>40046</c:v>
                </c:pt>
                <c:pt idx="676">
                  <c:v>40049</c:v>
                </c:pt>
                <c:pt idx="677">
                  <c:v>40050</c:v>
                </c:pt>
                <c:pt idx="678">
                  <c:v>40051</c:v>
                </c:pt>
                <c:pt idx="679">
                  <c:v>40052</c:v>
                </c:pt>
                <c:pt idx="680">
                  <c:v>40053</c:v>
                </c:pt>
                <c:pt idx="681">
                  <c:v>40056</c:v>
                </c:pt>
                <c:pt idx="682">
                  <c:v>40057</c:v>
                </c:pt>
                <c:pt idx="683">
                  <c:v>40058</c:v>
                </c:pt>
                <c:pt idx="684">
                  <c:v>40059</c:v>
                </c:pt>
                <c:pt idx="685">
                  <c:v>40060</c:v>
                </c:pt>
                <c:pt idx="686">
                  <c:v>40063</c:v>
                </c:pt>
                <c:pt idx="687">
                  <c:v>40064</c:v>
                </c:pt>
                <c:pt idx="688">
                  <c:v>40065</c:v>
                </c:pt>
                <c:pt idx="689">
                  <c:v>40066</c:v>
                </c:pt>
                <c:pt idx="690">
                  <c:v>40067</c:v>
                </c:pt>
                <c:pt idx="691">
                  <c:v>40070</c:v>
                </c:pt>
                <c:pt idx="692">
                  <c:v>40071</c:v>
                </c:pt>
                <c:pt idx="693">
                  <c:v>40072</c:v>
                </c:pt>
                <c:pt idx="694">
                  <c:v>40073</c:v>
                </c:pt>
                <c:pt idx="695">
                  <c:v>40074</c:v>
                </c:pt>
                <c:pt idx="696">
                  <c:v>40077</c:v>
                </c:pt>
                <c:pt idx="697">
                  <c:v>40078</c:v>
                </c:pt>
                <c:pt idx="698">
                  <c:v>40079</c:v>
                </c:pt>
                <c:pt idx="699">
                  <c:v>40080</c:v>
                </c:pt>
                <c:pt idx="700">
                  <c:v>40081</c:v>
                </c:pt>
                <c:pt idx="701">
                  <c:v>40084</c:v>
                </c:pt>
                <c:pt idx="702">
                  <c:v>40085</c:v>
                </c:pt>
                <c:pt idx="703">
                  <c:v>40086</c:v>
                </c:pt>
                <c:pt idx="704">
                  <c:v>40087</c:v>
                </c:pt>
                <c:pt idx="705">
                  <c:v>40088</c:v>
                </c:pt>
                <c:pt idx="706">
                  <c:v>40091</c:v>
                </c:pt>
                <c:pt idx="707">
                  <c:v>40092</c:v>
                </c:pt>
                <c:pt idx="708">
                  <c:v>40093</c:v>
                </c:pt>
                <c:pt idx="709">
                  <c:v>40094</c:v>
                </c:pt>
                <c:pt idx="710">
                  <c:v>40095</c:v>
                </c:pt>
                <c:pt idx="711">
                  <c:v>40098</c:v>
                </c:pt>
                <c:pt idx="712">
                  <c:v>40099</c:v>
                </c:pt>
                <c:pt idx="713">
                  <c:v>40100</c:v>
                </c:pt>
                <c:pt idx="714">
                  <c:v>40101</c:v>
                </c:pt>
                <c:pt idx="715">
                  <c:v>40102</c:v>
                </c:pt>
                <c:pt idx="716">
                  <c:v>40105</c:v>
                </c:pt>
                <c:pt idx="717">
                  <c:v>40106</c:v>
                </c:pt>
                <c:pt idx="718">
                  <c:v>40107</c:v>
                </c:pt>
                <c:pt idx="719">
                  <c:v>40108</c:v>
                </c:pt>
                <c:pt idx="720">
                  <c:v>40109</c:v>
                </c:pt>
                <c:pt idx="721">
                  <c:v>40112</c:v>
                </c:pt>
                <c:pt idx="722">
                  <c:v>40113</c:v>
                </c:pt>
                <c:pt idx="723">
                  <c:v>40114</c:v>
                </c:pt>
                <c:pt idx="724">
                  <c:v>40115</c:v>
                </c:pt>
                <c:pt idx="725">
                  <c:v>40116</c:v>
                </c:pt>
                <c:pt idx="726">
                  <c:v>40119</c:v>
                </c:pt>
                <c:pt idx="727">
                  <c:v>40120</c:v>
                </c:pt>
                <c:pt idx="728">
                  <c:v>40121</c:v>
                </c:pt>
                <c:pt idx="729">
                  <c:v>40122</c:v>
                </c:pt>
                <c:pt idx="730">
                  <c:v>40123</c:v>
                </c:pt>
                <c:pt idx="731">
                  <c:v>40126</c:v>
                </c:pt>
                <c:pt idx="732">
                  <c:v>40127</c:v>
                </c:pt>
                <c:pt idx="733">
                  <c:v>40128</c:v>
                </c:pt>
                <c:pt idx="734">
                  <c:v>40129</c:v>
                </c:pt>
                <c:pt idx="735">
                  <c:v>40130</c:v>
                </c:pt>
                <c:pt idx="736">
                  <c:v>40133</c:v>
                </c:pt>
                <c:pt idx="737">
                  <c:v>40134</c:v>
                </c:pt>
                <c:pt idx="738">
                  <c:v>40135</c:v>
                </c:pt>
                <c:pt idx="739">
                  <c:v>40136</c:v>
                </c:pt>
                <c:pt idx="740">
                  <c:v>40137</c:v>
                </c:pt>
                <c:pt idx="741">
                  <c:v>40140</c:v>
                </c:pt>
                <c:pt idx="742">
                  <c:v>40141</c:v>
                </c:pt>
                <c:pt idx="743">
                  <c:v>40142</c:v>
                </c:pt>
                <c:pt idx="744">
                  <c:v>40143</c:v>
                </c:pt>
                <c:pt idx="745">
                  <c:v>40144</c:v>
                </c:pt>
                <c:pt idx="746">
                  <c:v>40147</c:v>
                </c:pt>
                <c:pt idx="747">
                  <c:v>40148</c:v>
                </c:pt>
                <c:pt idx="748">
                  <c:v>40149</c:v>
                </c:pt>
                <c:pt idx="749">
                  <c:v>40150</c:v>
                </c:pt>
                <c:pt idx="750">
                  <c:v>40151</c:v>
                </c:pt>
                <c:pt idx="751">
                  <c:v>40154</c:v>
                </c:pt>
                <c:pt idx="752">
                  <c:v>40155</c:v>
                </c:pt>
                <c:pt idx="753">
                  <c:v>40156</c:v>
                </c:pt>
                <c:pt idx="754">
                  <c:v>40157</c:v>
                </c:pt>
                <c:pt idx="755">
                  <c:v>40158</c:v>
                </c:pt>
                <c:pt idx="756">
                  <c:v>40161</c:v>
                </c:pt>
                <c:pt idx="757">
                  <c:v>40162</c:v>
                </c:pt>
                <c:pt idx="758">
                  <c:v>40163</c:v>
                </c:pt>
                <c:pt idx="759">
                  <c:v>40164</c:v>
                </c:pt>
                <c:pt idx="760">
                  <c:v>40165</c:v>
                </c:pt>
                <c:pt idx="761">
                  <c:v>40168</c:v>
                </c:pt>
                <c:pt idx="762">
                  <c:v>40169</c:v>
                </c:pt>
                <c:pt idx="763">
                  <c:v>40170</c:v>
                </c:pt>
                <c:pt idx="764">
                  <c:v>40171</c:v>
                </c:pt>
                <c:pt idx="765">
                  <c:v>40172</c:v>
                </c:pt>
                <c:pt idx="766">
                  <c:v>40175</c:v>
                </c:pt>
                <c:pt idx="767">
                  <c:v>40176</c:v>
                </c:pt>
                <c:pt idx="768">
                  <c:v>40177</c:v>
                </c:pt>
                <c:pt idx="769">
                  <c:v>40178</c:v>
                </c:pt>
                <c:pt idx="770">
                  <c:v>40179</c:v>
                </c:pt>
                <c:pt idx="771">
                  <c:v>40182</c:v>
                </c:pt>
                <c:pt idx="772">
                  <c:v>40183</c:v>
                </c:pt>
                <c:pt idx="773">
                  <c:v>40184</c:v>
                </c:pt>
                <c:pt idx="774">
                  <c:v>40185</c:v>
                </c:pt>
                <c:pt idx="775">
                  <c:v>40186</c:v>
                </c:pt>
                <c:pt idx="776">
                  <c:v>40189</c:v>
                </c:pt>
                <c:pt idx="777">
                  <c:v>40190</c:v>
                </c:pt>
                <c:pt idx="778">
                  <c:v>40191</c:v>
                </c:pt>
                <c:pt idx="779">
                  <c:v>40192</c:v>
                </c:pt>
                <c:pt idx="780">
                  <c:v>40193</c:v>
                </c:pt>
                <c:pt idx="781">
                  <c:v>40196</c:v>
                </c:pt>
                <c:pt idx="782">
                  <c:v>40197</c:v>
                </c:pt>
                <c:pt idx="783">
                  <c:v>40198</c:v>
                </c:pt>
                <c:pt idx="784">
                  <c:v>40199</c:v>
                </c:pt>
                <c:pt idx="785">
                  <c:v>40200</c:v>
                </c:pt>
                <c:pt idx="786">
                  <c:v>40203</c:v>
                </c:pt>
                <c:pt idx="787">
                  <c:v>40204</c:v>
                </c:pt>
                <c:pt idx="788">
                  <c:v>40205</c:v>
                </c:pt>
                <c:pt idx="789">
                  <c:v>40206</c:v>
                </c:pt>
                <c:pt idx="790">
                  <c:v>40207</c:v>
                </c:pt>
                <c:pt idx="791">
                  <c:v>40210</c:v>
                </c:pt>
                <c:pt idx="792">
                  <c:v>40211</c:v>
                </c:pt>
                <c:pt idx="793">
                  <c:v>40212</c:v>
                </c:pt>
                <c:pt idx="794">
                  <c:v>40213</c:v>
                </c:pt>
                <c:pt idx="795">
                  <c:v>40214</c:v>
                </c:pt>
                <c:pt idx="796">
                  <c:v>40217</c:v>
                </c:pt>
                <c:pt idx="797">
                  <c:v>40218</c:v>
                </c:pt>
                <c:pt idx="798">
                  <c:v>40219</c:v>
                </c:pt>
                <c:pt idx="799">
                  <c:v>40220</c:v>
                </c:pt>
                <c:pt idx="800">
                  <c:v>40221</c:v>
                </c:pt>
                <c:pt idx="801">
                  <c:v>40224</c:v>
                </c:pt>
                <c:pt idx="802">
                  <c:v>40225</c:v>
                </c:pt>
                <c:pt idx="803">
                  <c:v>40226</c:v>
                </c:pt>
                <c:pt idx="804">
                  <c:v>40227</c:v>
                </c:pt>
                <c:pt idx="805">
                  <c:v>40228</c:v>
                </c:pt>
                <c:pt idx="806">
                  <c:v>40231</c:v>
                </c:pt>
                <c:pt idx="807">
                  <c:v>40232</c:v>
                </c:pt>
                <c:pt idx="808">
                  <c:v>40233</c:v>
                </c:pt>
                <c:pt idx="809">
                  <c:v>40234</c:v>
                </c:pt>
                <c:pt idx="810">
                  <c:v>40235</c:v>
                </c:pt>
                <c:pt idx="811">
                  <c:v>40238</c:v>
                </c:pt>
                <c:pt idx="812">
                  <c:v>40239</c:v>
                </c:pt>
                <c:pt idx="813">
                  <c:v>40240</c:v>
                </c:pt>
                <c:pt idx="814">
                  <c:v>40241</c:v>
                </c:pt>
                <c:pt idx="815">
                  <c:v>40242</c:v>
                </c:pt>
                <c:pt idx="816">
                  <c:v>40245</c:v>
                </c:pt>
                <c:pt idx="817">
                  <c:v>40246</c:v>
                </c:pt>
                <c:pt idx="818">
                  <c:v>40247</c:v>
                </c:pt>
                <c:pt idx="819">
                  <c:v>40248</c:v>
                </c:pt>
                <c:pt idx="820">
                  <c:v>40249</c:v>
                </c:pt>
                <c:pt idx="821">
                  <c:v>40252</c:v>
                </c:pt>
                <c:pt idx="822">
                  <c:v>40253</c:v>
                </c:pt>
                <c:pt idx="823">
                  <c:v>40254</c:v>
                </c:pt>
                <c:pt idx="824">
                  <c:v>40255</c:v>
                </c:pt>
                <c:pt idx="825">
                  <c:v>40256</c:v>
                </c:pt>
                <c:pt idx="826">
                  <c:v>40259</c:v>
                </c:pt>
                <c:pt idx="827">
                  <c:v>40260</c:v>
                </c:pt>
                <c:pt idx="828">
                  <c:v>40261</c:v>
                </c:pt>
                <c:pt idx="829">
                  <c:v>40262</c:v>
                </c:pt>
                <c:pt idx="830">
                  <c:v>40263</c:v>
                </c:pt>
                <c:pt idx="831">
                  <c:v>40266</c:v>
                </c:pt>
                <c:pt idx="832">
                  <c:v>40267</c:v>
                </c:pt>
                <c:pt idx="833">
                  <c:v>40268</c:v>
                </c:pt>
                <c:pt idx="834">
                  <c:v>40269</c:v>
                </c:pt>
                <c:pt idx="835">
                  <c:v>40270</c:v>
                </c:pt>
                <c:pt idx="836">
                  <c:v>40273</c:v>
                </c:pt>
                <c:pt idx="837">
                  <c:v>40274</c:v>
                </c:pt>
                <c:pt idx="838">
                  <c:v>40275</c:v>
                </c:pt>
                <c:pt idx="839">
                  <c:v>40276</c:v>
                </c:pt>
                <c:pt idx="840">
                  <c:v>40277</c:v>
                </c:pt>
                <c:pt idx="841">
                  <c:v>40280</c:v>
                </c:pt>
                <c:pt idx="842">
                  <c:v>40281</c:v>
                </c:pt>
                <c:pt idx="843">
                  <c:v>40282</c:v>
                </c:pt>
                <c:pt idx="844">
                  <c:v>40283</c:v>
                </c:pt>
                <c:pt idx="845">
                  <c:v>40284</c:v>
                </c:pt>
                <c:pt idx="846">
                  <c:v>40287</c:v>
                </c:pt>
                <c:pt idx="847">
                  <c:v>40288</c:v>
                </c:pt>
                <c:pt idx="848">
                  <c:v>40289</c:v>
                </c:pt>
                <c:pt idx="849">
                  <c:v>40290</c:v>
                </c:pt>
                <c:pt idx="850">
                  <c:v>40291</c:v>
                </c:pt>
                <c:pt idx="851">
                  <c:v>40294</c:v>
                </c:pt>
                <c:pt idx="852">
                  <c:v>40295</c:v>
                </c:pt>
                <c:pt idx="853">
                  <c:v>40296</c:v>
                </c:pt>
                <c:pt idx="854">
                  <c:v>40297</c:v>
                </c:pt>
                <c:pt idx="855">
                  <c:v>40298</c:v>
                </c:pt>
                <c:pt idx="856">
                  <c:v>40301</c:v>
                </c:pt>
                <c:pt idx="857">
                  <c:v>40302</c:v>
                </c:pt>
                <c:pt idx="858">
                  <c:v>40303</c:v>
                </c:pt>
                <c:pt idx="859">
                  <c:v>40304</c:v>
                </c:pt>
                <c:pt idx="860">
                  <c:v>40305</c:v>
                </c:pt>
                <c:pt idx="861">
                  <c:v>40308</c:v>
                </c:pt>
                <c:pt idx="862">
                  <c:v>40309</c:v>
                </c:pt>
                <c:pt idx="863">
                  <c:v>40310</c:v>
                </c:pt>
                <c:pt idx="864">
                  <c:v>40311</c:v>
                </c:pt>
                <c:pt idx="865">
                  <c:v>40312</c:v>
                </c:pt>
                <c:pt idx="866">
                  <c:v>40315</c:v>
                </c:pt>
                <c:pt idx="867">
                  <c:v>40316</c:v>
                </c:pt>
                <c:pt idx="868">
                  <c:v>40317</c:v>
                </c:pt>
                <c:pt idx="869">
                  <c:v>40318</c:v>
                </c:pt>
                <c:pt idx="870">
                  <c:v>40319</c:v>
                </c:pt>
                <c:pt idx="871">
                  <c:v>40322</c:v>
                </c:pt>
                <c:pt idx="872">
                  <c:v>40323</c:v>
                </c:pt>
                <c:pt idx="873">
                  <c:v>40324</c:v>
                </c:pt>
                <c:pt idx="874">
                  <c:v>40325</c:v>
                </c:pt>
                <c:pt idx="875">
                  <c:v>40326</c:v>
                </c:pt>
                <c:pt idx="876">
                  <c:v>40329</c:v>
                </c:pt>
                <c:pt idx="877">
                  <c:v>40330</c:v>
                </c:pt>
                <c:pt idx="878">
                  <c:v>40331</c:v>
                </c:pt>
                <c:pt idx="879">
                  <c:v>40332</c:v>
                </c:pt>
                <c:pt idx="880">
                  <c:v>40333</c:v>
                </c:pt>
                <c:pt idx="881">
                  <c:v>40336</c:v>
                </c:pt>
                <c:pt idx="882">
                  <c:v>40337</c:v>
                </c:pt>
                <c:pt idx="883">
                  <c:v>40338</c:v>
                </c:pt>
                <c:pt idx="884">
                  <c:v>40339</c:v>
                </c:pt>
                <c:pt idx="885">
                  <c:v>40340</c:v>
                </c:pt>
                <c:pt idx="886">
                  <c:v>40343</c:v>
                </c:pt>
                <c:pt idx="887">
                  <c:v>40344</c:v>
                </c:pt>
                <c:pt idx="888">
                  <c:v>40345</c:v>
                </c:pt>
                <c:pt idx="889">
                  <c:v>40346</c:v>
                </c:pt>
                <c:pt idx="890">
                  <c:v>40347</c:v>
                </c:pt>
                <c:pt idx="891">
                  <c:v>40350</c:v>
                </c:pt>
                <c:pt idx="892">
                  <c:v>40351</c:v>
                </c:pt>
                <c:pt idx="893">
                  <c:v>40352</c:v>
                </c:pt>
                <c:pt idx="894">
                  <c:v>40353</c:v>
                </c:pt>
                <c:pt idx="895">
                  <c:v>40354</c:v>
                </c:pt>
                <c:pt idx="896">
                  <c:v>40357</c:v>
                </c:pt>
                <c:pt idx="897">
                  <c:v>40358</c:v>
                </c:pt>
                <c:pt idx="898">
                  <c:v>40359</c:v>
                </c:pt>
                <c:pt idx="899">
                  <c:v>40360</c:v>
                </c:pt>
                <c:pt idx="900">
                  <c:v>40361</c:v>
                </c:pt>
                <c:pt idx="901">
                  <c:v>40364</c:v>
                </c:pt>
                <c:pt idx="902">
                  <c:v>40365</c:v>
                </c:pt>
                <c:pt idx="903">
                  <c:v>40366</c:v>
                </c:pt>
                <c:pt idx="904">
                  <c:v>40367</c:v>
                </c:pt>
                <c:pt idx="905">
                  <c:v>40368</c:v>
                </c:pt>
                <c:pt idx="906">
                  <c:v>40371</c:v>
                </c:pt>
                <c:pt idx="907">
                  <c:v>40372</c:v>
                </c:pt>
                <c:pt idx="908">
                  <c:v>40373</c:v>
                </c:pt>
                <c:pt idx="909">
                  <c:v>40374</c:v>
                </c:pt>
                <c:pt idx="910">
                  <c:v>40375</c:v>
                </c:pt>
                <c:pt idx="911">
                  <c:v>40378</c:v>
                </c:pt>
                <c:pt idx="912">
                  <c:v>40379</c:v>
                </c:pt>
                <c:pt idx="913">
                  <c:v>40380</c:v>
                </c:pt>
                <c:pt idx="914">
                  <c:v>40381</c:v>
                </c:pt>
                <c:pt idx="915">
                  <c:v>40382</c:v>
                </c:pt>
                <c:pt idx="916">
                  <c:v>40385</c:v>
                </c:pt>
                <c:pt idx="917">
                  <c:v>40386</c:v>
                </c:pt>
                <c:pt idx="918">
                  <c:v>40387</c:v>
                </c:pt>
                <c:pt idx="919">
                  <c:v>40388</c:v>
                </c:pt>
                <c:pt idx="920">
                  <c:v>40389</c:v>
                </c:pt>
                <c:pt idx="921">
                  <c:v>40392</c:v>
                </c:pt>
                <c:pt idx="922">
                  <c:v>40393</c:v>
                </c:pt>
                <c:pt idx="923">
                  <c:v>40394</c:v>
                </c:pt>
                <c:pt idx="924">
                  <c:v>40395</c:v>
                </c:pt>
                <c:pt idx="925">
                  <c:v>40396</c:v>
                </c:pt>
                <c:pt idx="926">
                  <c:v>40399</c:v>
                </c:pt>
                <c:pt idx="927">
                  <c:v>40400</c:v>
                </c:pt>
                <c:pt idx="928">
                  <c:v>40401</c:v>
                </c:pt>
                <c:pt idx="929">
                  <c:v>40402</c:v>
                </c:pt>
                <c:pt idx="930">
                  <c:v>40403</c:v>
                </c:pt>
                <c:pt idx="931">
                  <c:v>40406</c:v>
                </c:pt>
                <c:pt idx="932">
                  <c:v>40407</c:v>
                </c:pt>
                <c:pt idx="933">
                  <c:v>40408</c:v>
                </c:pt>
                <c:pt idx="934">
                  <c:v>40409</c:v>
                </c:pt>
                <c:pt idx="935">
                  <c:v>40410</c:v>
                </c:pt>
                <c:pt idx="936">
                  <c:v>40413</c:v>
                </c:pt>
                <c:pt idx="937">
                  <c:v>40414</c:v>
                </c:pt>
                <c:pt idx="938">
                  <c:v>40415</c:v>
                </c:pt>
                <c:pt idx="939">
                  <c:v>40416</c:v>
                </c:pt>
                <c:pt idx="940">
                  <c:v>40417</c:v>
                </c:pt>
                <c:pt idx="941">
                  <c:v>40420</c:v>
                </c:pt>
                <c:pt idx="942">
                  <c:v>40421</c:v>
                </c:pt>
                <c:pt idx="943">
                  <c:v>40422</c:v>
                </c:pt>
                <c:pt idx="944">
                  <c:v>40423</c:v>
                </c:pt>
                <c:pt idx="945">
                  <c:v>40424</c:v>
                </c:pt>
                <c:pt idx="946">
                  <c:v>40427</c:v>
                </c:pt>
                <c:pt idx="947">
                  <c:v>40428</c:v>
                </c:pt>
                <c:pt idx="948">
                  <c:v>40429</c:v>
                </c:pt>
                <c:pt idx="949">
                  <c:v>40430</c:v>
                </c:pt>
                <c:pt idx="950">
                  <c:v>40431</c:v>
                </c:pt>
                <c:pt idx="951">
                  <c:v>40434</c:v>
                </c:pt>
                <c:pt idx="952">
                  <c:v>40435</c:v>
                </c:pt>
                <c:pt idx="953">
                  <c:v>40436</c:v>
                </c:pt>
                <c:pt idx="954">
                  <c:v>40437</c:v>
                </c:pt>
                <c:pt idx="955">
                  <c:v>40438</c:v>
                </c:pt>
                <c:pt idx="956">
                  <c:v>40441</c:v>
                </c:pt>
                <c:pt idx="957">
                  <c:v>40442</c:v>
                </c:pt>
                <c:pt idx="958">
                  <c:v>40443</c:v>
                </c:pt>
                <c:pt idx="959">
                  <c:v>40444</c:v>
                </c:pt>
                <c:pt idx="960">
                  <c:v>40445</c:v>
                </c:pt>
                <c:pt idx="961">
                  <c:v>40448</c:v>
                </c:pt>
                <c:pt idx="962">
                  <c:v>40449</c:v>
                </c:pt>
                <c:pt idx="963">
                  <c:v>40450</c:v>
                </c:pt>
                <c:pt idx="964">
                  <c:v>40451</c:v>
                </c:pt>
                <c:pt idx="965">
                  <c:v>40452</c:v>
                </c:pt>
                <c:pt idx="966">
                  <c:v>40455</c:v>
                </c:pt>
                <c:pt idx="967">
                  <c:v>40456</c:v>
                </c:pt>
                <c:pt idx="968">
                  <c:v>40457</c:v>
                </c:pt>
                <c:pt idx="969">
                  <c:v>40458</c:v>
                </c:pt>
                <c:pt idx="970">
                  <c:v>40459</c:v>
                </c:pt>
                <c:pt idx="971">
                  <c:v>40462</c:v>
                </c:pt>
                <c:pt idx="972">
                  <c:v>40463</c:v>
                </c:pt>
                <c:pt idx="973">
                  <c:v>40464</c:v>
                </c:pt>
                <c:pt idx="974">
                  <c:v>40465</c:v>
                </c:pt>
                <c:pt idx="975">
                  <c:v>40466</c:v>
                </c:pt>
                <c:pt idx="976">
                  <c:v>40469</c:v>
                </c:pt>
                <c:pt idx="977">
                  <c:v>40470</c:v>
                </c:pt>
                <c:pt idx="978">
                  <c:v>40471</c:v>
                </c:pt>
                <c:pt idx="979">
                  <c:v>40472</c:v>
                </c:pt>
                <c:pt idx="980">
                  <c:v>40473</c:v>
                </c:pt>
                <c:pt idx="981">
                  <c:v>40476</c:v>
                </c:pt>
                <c:pt idx="982">
                  <c:v>40477</c:v>
                </c:pt>
                <c:pt idx="983">
                  <c:v>40478</c:v>
                </c:pt>
                <c:pt idx="984">
                  <c:v>40479</c:v>
                </c:pt>
                <c:pt idx="985">
                  <c:v>40480</c:v>
                </c:pt>
                <c:pt idx="986">
                  <c:v>40483</c:v>
                </c:pt>
                <c:pt idx="987">
                  <c:v>40484</c:v>
                </c:pt>
                <c:pt idx="988">
                  <c:v>40485</c:v>
                </c:pt>
                <c:pt idx="989">
                  <c:v>40486</c:v>
                </c:pt>
                <c:pt idx="990">
                  <c:v>40487</c:v>
                </c:pt>
                <c:pt idx="991">
                  <c:v>40490</c:v>
                </c:pt>
                <c:pt idx="992">
                  <c:v>40491</c:v>
                </c:pt>
                <c:pt idx="993">
                  <c:v>40492</c:v>
                </c:pt>
                <c:pt idx="994">
                  <c:v>40493</c:v>
                </c:pt>
                <c:pt idx="995">
                  <c:v>40494</c:v>
                </c:pt>
                <c:pt idx="996">
                  <c:v>40497</c:v>
                </c:pt>
                <c:pt idx="997">
                  <c:v>40498</c:v>
                </c:pt>
                <c:pt idx="998">
                  <c:v>40499</c:v>
                </c:pt>
                <c:pt idx="999">
                  <c:v>40500</c:v>
                </c:pt>
                <c:pt idx="1000">
                  <c:v>40501</c:v>
                </c:pt>
                <c:pt idx="1001">
                  <c:v>40504</c:v>
                </c:pt>
                <c:pt idx="1002">
                  <c:v>40505</c:v>
                </c:pt>
                <c:pt idx="1003">
                  <c:v>40506</c:v>
                </c:pt>
                <c:pt idx="1004">
                  <c:v>40507</c:v>
                </c:pt>
                <c:pt idx="1005">
                  <c:v>40508</c:v>
                </c:pt>
                <c:pt idx="1006">
                  <c:v>40511</c:v>
                </c:pt>
                <c:pt idx="1007">
                  <c:v>40512</c:v>
                </c:pt>
                <c:pt idx="1008">
                  <c:v>40513</c:v>
                </c:pt>
                <c:pt idx="1009">
                  <c:v>40514</c:v>
                </c:pt>
                <c:pt idx="1010">
                  <c:v>40515</c:v>
                </c:pt>
                <c:pt idx="1011">
                  <c:v>40518</c:v>
                </c:pt>
                <c:pt idx="1012">
                  <c:v>40519</c:v>
                </c:pt>
                <c:pt idx="1013">
                  <c:v>40520</c:v>
                </c:pt>
                <c:pt idx="1014">
                  <c:v>40521</c:v>
                </c:pt>
                <c:pt idx="1015">
                  <c:v>40522</c:v>
                </c:pt>
                <c:pt idx="1016">
                  <c:v>40525</c:v>
                </c:pt>
                <c:pt idx="1017">
                  <c:v>40526</c:v>
                </c:pt>
                <c:pt idx="1018">
                  <c:v>40527</c:v>
                </c:pt>
                <c:pt idx="1019">
                  <c:v>40528</c:v>
                </c:pt>
                <c:pt idx="1020">
                  <c:v>40529</c:v>
                </c:pt>
                <c:pt idx="1021">
                  <c:v>40532</c:v>
                </c:pt>
                <c:pt idx="1022">
                  <c:v>40533</c:v>
                </c:pt>
                <c:pt idx="1023">
                  <c:v>40534</c:v>
                </c:pt>
                <c:pt idx="1024">
                  <c:v>40535</c:v>
                </c:pt>
                <c:pt idx="1025">
                  <c:v>40536</c:v>
                </c:pt>
                <c:pt idx="1026">
                  <c:v>40539</c:v>
                </c:pt>
                <c:pt idx="1027">
                  <c:v>40540</c:v>
                </c:pt>
                <c:pt idx="1028">
                  <c:v>40541</c:v>
                </c:pt>
                <c:pt idx="1029">
                  <c:v>40542</c:v>
                </c:pt>
                <c:pt idx="1030">
                  <c:v>40543</c:v>
                </c:pt>
                <c:pt idx="1031">
                  <c:v>40546</c:v>
                </c:pt>
                <c:pt idx="1032">
                  <c:v>40547</c:v>
                </c:pt>
                <c:pt idx="1033">
                  <c:v>40548</c:v>
                </c:pt>
                <c:pt idx="1034">
                  <c:v>40549</c:v>
                </c:pt>
                <c:pt idx="1035">
                  <c:v>40550</c:v>
                </c:pt>
                <c:pt idx="1036">
                  <c:v>40553</c:v>
                </c:pt>
                <c:pt idx="1037">
                  <c:v>40554</c:v>
                </c:pt>
                <c:pt idx="1038">
                  <c:v>40555</c:v>
                </c:pt>
                <c:pt idx="1039">
                  <c:v>40556</c:v>
                </c:pt>
                <c:pt idx="1040">
                  <c:v>40557</c:v>
                </c:pt>
                <c:pt idx="1041">
                  <c:v>40560</c:v>
                </c:pt>
                <c:pt idx="1042">
                  <c:v>40561</c:v>
                </c:pt>
                <c:pt idx="1043">
                  <c:v>40562</c:v>
                </c:pt>
                <c:pt idx="1044">
                  <c:v>40563</c:v>
                </c:pt>
                <c:pt idx="1045">
                  <c:v>40564</c:v>
                </c:pt>
                <c:pt idx="1046">
                  <c:v>40567</c:v>
                </c:pt>
                <c:pt idx="1047">
                  <c:v>40568</c:v>
                </c:pt>
                <c:pt idx="1048">
                  <c:v>40569</c:v>
                </c:pt>
                <c:pt idx="1049">
                  <c:v>40570</c:v>
                </c:pt>
                <c:pt idx="1050">
                  <c:v>40571</c:v>
                </c:pt>
                <c:pt idx="1051">
                  <c:v>40574</c:v>
                </c:pt>
                <c:pt idx="1052">
                  <c:v>40575</c:v>
                </c:pt>
                <c:pt idx="1053">
                  <c:v>40576</c:v>
                </c:pt>
                <c:pt idx="1054">
                  <c:v>40577</c:v>
                </c:pt>
                <c:pt idx="1055">
                  <c:v>40578</c:v>
                </c:pt>
                <c:pt idx="1056">
                  <c:v>40581</c:v>
                </c:pt>
                <c:pt idx="1057">
                  <c:v>40582</c:v>
                </c:pt>
                <c:pt idx="1058">
                  <c:v>40583</c:v>
                </c:pt>
                <c:pt idx="1059">
                  <c:v>40584</c:v>
                </c:pt>
                <c:pt idx="1060">
                  <c:v>40585</c:v>
                </c:pt>
                <c:pt idx="1061">
                  <c:v>40588</c:v>
                </c:pt>
                <c:pt idx="1062">
                  <c:v>40589</c:v>
                </c:pt>
                <c:pt idx="1063">
                  <c:v>40590</c:v>
                </c:pt>
                <c:pt idx="1064">
                  <c:v>40591</c:v>
                </c:pt>
                <c:pt idx="1065">
                  <c:v>40592</c:v>
                </c:pt>
                <c:pt idx="1066">
                  <c:v>40595</c:v>
                </c:pt>
                <c:pt idx="1067">
                  <c:v>40596</c:v>
                </c:pt>
                <c:pt idx="1068">
                  <c:v>40597</c:v>
                </c:pt>
                <c:pt idx="1069">
                  <c:v>40598</c:v>
                </c:pt>
                <c:pt idx="1070">
                  <c:v>40599</c:v>
                </c:pt>
                <c:pt idx="1071">
                  <c:v>40602</c:v>
                </c:pt>
                <c:pt idx="1072">
                  <c:v>40603</c:v>
                </c:pt>
                <c:pt idx="1073">
                  <c:v>40604</c:v>
                </c:pt>
                <c:pt idx="1074">
                  <c:v>40605</c:v>
                </c:pt>
                <c:pt idx="1075">
                  <c:v>40606</c:v>
                </c:pt>
                <c:pt idx="1076">
                  <c:v>40609</c:v>
                </c:pt>
                <c:pt idx="1077">
                  <c:v>40610</c:v>
                </c:pt>
                <c:pt idx="1078">
                  <c:v>40611</c:v>
                </c:pt>
                <c:pt idx="1079">
                  <c:v>40612</c:v>
                </c:pt>
                <c:pt idx="1080">
                  <c:v>40613</c:v>
                </c:pt>
                <c:pt idx="1081">
                  <c:v>40616</c:v>
                </c:pt>
                <c:pt idx="1082">
                  <c:v>40617</c:v>
                </c:pt>
                <c:pt idx="1083">
                  <c:v>40618</c:v>
                </c:pt>
                <c:pt idx="1084">
                  <c:v>40619</c:v>
                </c:pt>
                <c:pt idx="1085">
                  <c:v>40620</c:v>
                </c:pt>
                <c:pt idx="1086">
                  <c:v>40623</c:v>
                </c:pt>
                <c:pt idx="1087">
                  <c:v>40624</c:v>
                </c:pt>
                <c:pt idx="1088">
                  <c:v>40625</c:v>
                </c:pt>
                <c:pt idx="1089">
                  <c:v>40626</c:v>
                </c:pt>
                <c:pt idx="1090">
                  <c:v>40627</c:v>
                </c:pt>
                <c:pt idx="1091">
                  <c:v>40630</c:v>
                </c:pt>
                <c:pt idx="1092">
                  <c:v>40631</c:v>
                </c:pt>
                <c:pt idx="1093">
                  <c:v>40632</c:v>
                </c:pt>
                <c:pt idx="1094">
                  <c:v>40633</c:v>
                </c:pt>
                <c:pt idx="1095">
                  <c:v>40634</c:v>
                </c:pt>
                <c:pt idx="1096">
                  <c:v>40637</c:v>
                </c:pt>
                <c:pt idx="1097">
                  <c:v>40638</c:v>
                </c:pt>
                <c:pt idx="1098">
                  <c:v>40639</c:v>
                </c:pt>
                <c:pt idx="1099">
                  <c:v>40640</c:v>
                </c:pt>
                <c:pt idx="1100">
                  <c:v>40641</c:v>
                </c:pt>
                <c:pt idx="1101">
                  <c:v>40644</c:v>
                </c:pt>
                <c:pt idx="1102">
                  <c:v>40645</c:v>
                </c:pt>
                <c:pt idx="1103">
                  <c:v>40646</c:v>
                </c:pt>
                <c:pt idx="1104">
                  <c:v>40647</c:v>
                </c:pt>
                <c:pt idx="1105">
                  <c:v>40648</c:v>
                </c:pt>
                <c:pt idx="1106">
                  <c:v>40651</c:v>
                </c:pt>
                <c:pt idx="1107">
                  <c:v>40652</c:v>
                </c:pt>
                <c:pt idx="1108">
                  <c:v>40653</c:v>
                </c:pt>
                <c:pt idx="1109">
                  <c:v>40654</c:v>
                </c:pt>
                <c:pt idx="1110">
                  <c:v>40655</c:v>
                </c:pt>
                <c:pt idx="1111">
                  <c:v>40658</c:v>
                </c:pt>
                <c:pt idx="1112">
                  <c:v>40659</c:v>
                </c:pt>
                <c:pt idx="1113">
                  <c:v>40660</c:v>
                </c:pt>
                <c:pt idx="1114">
                  <c:v>40661</c:v>
                </c:pt>
                <c:pt idx="1115">
                  <c:v>40662</c:v>
                </c:pt>
                <c:pt idx="1116">
                  <c:v>40665</c:v>
                </c:pt>
                <c:pt idx="1117">
                  <c:v>40666</c:v>
                </c:pt>
                <c:pt idx="1118">
                  <c:v>40667</c:v>
                </c:pt>
                <c:pt idx="1119">
                  <c:v>40668</c:v>
                </c:pt>
                <c:pt idx="1120">
                  <c:v>40669</c:v>
                </c:pt>
                <c:pt idx="1121">
                  <c:v>40672</c:v>
                </c:pt>
                <c:pt idx="1122">
                  <c:v>40673</c:v>
                </c:pt>
                <c:pt idx="1123">
                  <c:v>40674</c:v>
                </c:pt>
                <c:pt idx="1124">
                  <c:v>40675</c:v>
                </c:pt>
                <c:pt idx="1125">
                  <c:v>40676</c:v>
                </c:pt>
                <c:pt idx="1126">
                  <c:v>40679</c:v>
                </c:pt>
                <c:pt idx="1127">
                  <c:v>40680</c:v>
                </c:pt>
                <c:pt idx="1128">
                  <c:v>40681</c:v>
                </c:pt>
                <c:pt idx="1129">
                  <c:v>40682</c:v>
                </c:pt>
                <c:pt idx="1130">
                  <c:v>40683</c:v>
                </c:pt>
                <c:pt idx="1131">
                  <c:v>40686</c:v>
                </c:pt>
                <c:pt idx="1132">
                  <c:v>40687</c:v>
                </c:pt>
                <c:pt idx="1133">
                  <c:v>40688</c:v>
                </c:pt>
                <c:pt idx="1134">
                  <c:v>40689</c:v>
                </c:pt>
                <c:pt idx="1135">
                  <c:v>40690</c:v>
                </c:pt>
                <c:pt idx="1136">
                  <c:v>40693</c:v>
                </c:pt>
                <c:pt idx="1137">
                  <c:v>40694</c:v>
                </c:pt>
                <c:pt idx="1138">
                  <c:v>40695</c:v>
                </c:pt>
                <c:pt idx="1139">
                  <c:v>40696</c:v>
                </c:pt>
                <c:pt idx="1140">
                  <c:v>40697</c:v>
                </c:pt>
                <c:pt idx="1141">
                  <c:v>40700</c:v>
                </c:pt>
                <c:pt idx="1142">
                  <c:v>40701</c:v>
                </c:pt>
                <c:pt idx="1143">
                  <c:v>40702</c:v>
                </c:pt>
                <c:pt idx="1144">
                  <c:v>40703</c:v>
                </c:pt>
                <c:pt idx="1145">
                  <c:v>40704</c:v>
                </c:pt>
                <c:pt idx="1146">
                  <c:v>40707</c:v>
                </c:pt>
                <c:pt idx="1147">
                  <c:v>40708</c:v>
                </c:pt>
                <c:pt idx="1148">
                  <c:v>40709</c:v>
                </c:pt>
                <c:pt idx="1149">
                  <c:v>40710</c:v>
                </c:pt>
                <c:pt idx="1150">
                  <c:v>40711</c:v>
                </c:pt>
                <c:pt idx="1151">
                  <c:v>40714</c:v>
                </c:pt>
                <c:pt idx="1152">
                  <c:v>40715</c:v>
                </c:pt>
                <c:pt idx="1153">
                  <c:v>40716</c:v>
                </c:pt>
                <c:pt idx="1154">
                  <c:v>40717</c:v>
                </c:pt>
                <c:pt idx="1155">
                  <c:v>40718</c:v>
                </c:pt>
                <c:pt idx="1156">
                  <c:v>40721</c:v>
                </c:pt>
                <c:pt idx="1157">
                  <c:v>40722</c:v>
                </c:pt>
                <c:pt idx="1158">
                  <c:v>40723</c:v>
                </c:pt>
                <c:pt idx="1159">
                  <c:v>40724</c:v>
                </c:pt>
                <c:pt idx="1160">
                  <c:v>40725</c:v>
                </c:pt>
                <c:pt idx="1161">
                  <c:v>40728</c:v>
                </c:pt>
                <c:pt idx="1162">
                  <c:v>40729</c:v>
                </c:pt>
                <c:pt idx="1163">
                  <c:v>40730</c:v>
                </c:pt>
                <c:pt idx="1164">
                  <c:v>40731</c:v>
                </c:pt>
                <c:pt idx="1165">
                  <c:v>40732</c:v>
                </c:pt>
                <c:pt idx="1166">
                  <c:v>40735</c:v>
                </c:pt>
                <c:pt idx="1167">
                  <c:v>40736</c:v>
                </c:pt>
                <c:pt idx="1168">
                  <c:v>40737</c:v>
                </c:pt>
                <c:pt idx="1169">
                  <c:v>40738</c:v>
                </c:pt>
                <c:pt idx="1170">
                  <c:v>40739</c:v>
                </c:pt>
                <c:pt idx="1171">
                  <c:v>40742</c:v>
                </c:pt>
                <c:pt idx="1172">
                  <c:v>40743</c:v>
                </c:pt>
                <c:pt idx="1173">
                  <c:v>40744</c:v>
                </c:pt>
                <c:pt idx="1174">
                  <c:v>40745</c:v>
                </c:pt>
                <c:pt idx="1175">
                  <c:v>40746</c:v>
                </c:pt>
                <c:pt idx="1176">
                  <c:v>40749</c:v>
                </c:pt>
                <c:pt idx="1177">
                  <c:v>40750</c:v>
                </c:pt>
                <c:pt idx="1178">
                  <c:v>40751</c:v>
                </c:pt>
                <c:pt idx="1179">
                  <c:v>40752</c:v>
                </c:pt>
                <c:pt idx="1180">
                  <c:v>40753</c:v>
                </c:pt>
                <c:pt idx="1181">
                  <c:v>40756</c:v>
                </c:pt>
                <c:pt idx="1182">
                  <c:v>40757</c:v>
                </c:pt>
                <c:pt idx="1183">
                  <c:v>40758</c:v>
                </c:pt>
                <c:pt idx="1184">
                  <c:v>40759</c:v>
                </c:pt>
                <c:pt idx="1185">
                  <c:v>40760</c:v>
                </c:pt>
                <c:pt idx="1186">
                  <c:v>40763</c:v>
                </c:pt>
                <c:pt idx="1187">
                  <c:v>40764</c:v>
                </c:pt>
                <c:pt idx="1188">
                  <c:v>40765</c:v>
                </c:pt>
                <c:pt idx="1189">
                  <c:v>40766</c:v>
                </c:pt>
                <c:pt idx="1190">
                  <c:v>40767</c:v>
                </c:pt>
                <c:pt idx="1191">
                  <c:v>40770</c:v>
                </c:pt>
                <c:pt idx="1192">
                  <c:v>40771</c:v>
                </c:pt>
                <c:pt idx="1193">
                  <c:v>40772</c:v>
                </c:pt>
                <c:pt idx="1194">
                  <c:v>40773</c:v>
                </c:pt>
                <c:pt idx="1195">
                  <c:v>40774</c:v>
                </c:pt>
                <c:pt idx="1196">
                  <c:v>40777</c:v>
                </c:pt>
                <c:pt idx="1197">
                  <c:v>40778</c:v>
                </c:pt>
                <c:pt idx="1198">
                  <c:v>40779</c:v>
                </c:pt>
                <c:pt idx="1199">
                  <c:v>40780</c:v>
                </c:pt>
                <c:pt idx="1200">
                  <c:v>40781</c:v>
                </c:pt>
                <c:pt idx="1201">
                  <c:v>40784</c:v>
                </c:pt>
                <c:pt idx="1202">
                  <c:v>40785</c:v>
                </c:pt>
                <c:pt idx="1203">
                  <c:v>40786</c:v>
                </c:pt>
                <c:pt idx="1204">
                  <c:v>40787</c:v>
                </c:pt>
                <c:pt idx="1205">
                  <c:v>40788</c:v>
                </c:pt>
                <c:pt idx="1206">
                  <c:v>40791</c:v>
                </c:pt>
                <c:pt idx="1207">
                  <c:v>40792</c:v>
                </c:pt>
                <c:pt idx="1208">
                  <c:v>40793</c:v>
                </c:pt>
                <c:pt idx="1209">
                  <c:v>40794</c:v>
                </c:pt>
                <c:pt idx="1210">
                  <c:v>40795</c:v>
                </c:pt>
                <c:pt idx="1211">
                  <c:v>40798</c:v>
                </c:pt>
                <c:pt idx="1212">
                  <c:v>40799</c:v>
                </c:pt>
                <c:pt idx="1213">
                  <c:v>40800</c:v>
                </c:pt>
                <c:pt idx="1214">
                  <c:v>40801</c:v>
                </c:pt>
                <c:pt idx="1215">
                  <c:v>40802</c:v>
                </c:pt>
                <c:pt idx="1216">
                  <c:v>40805</c:v>
                </c:pt>
                <c:pt idx="1217">
                  <c:v>40806</c:v>
                </c:pt>
                <c:pt idx="1218">
                  <c:v>40807</c:v>
                </c:pt>
                <c:pt idx="1219">
                  <c:v>40808</c:v>
                </c:pt>
                <c:pt idx="1220">
                  <c:v>40809</c:v>
                </c:pt>
                <c:pt idx="1221">
                  <c:v>40812</c:v>
                </c:pt>
                <c:pt idx="1222">
                  <c:v>40813</c:v>
                </c:pt>
                <c:pt idx="1223">
                  <c:v>40814</c:v>
                </c:pt>
                <c:pt idx="1224">
                  <c:v>40815</c:v>
                </c:pt>
                <c:pt idx="1225">
                  <c:v>40816</c:v>
                </c:pt>
                <c:pt idx="1226">
                  <c:v>40819</c:v>
                </c:pt>
                <c:pt idx="1227">
                  <c:v>40820</c:v>
                </c:pt>
                <c:pt idx="1228">
                  <c:v>40821</c:v>
                </c:pt>
                <c:pt idx="1229">
                  <c:v>40822</c:v>
                </c:pt>
                <c:pt idx="1230">
                  <c:v>40823</c:v>
                </c:pt>
                <c:pt idx="1231">
                  <c:v>40826</c:v>
                </c:pt>
                <c:pt idx="1232">
                  <c:v>40827</c:v>
                </c:pt>
                <c:pt idx="1233">
                  <c:v>40828</c:v>
                </c:pt>
                <c:pt idx="1234">
                  <c:v>40829</c:v>
                </c:pt>
                <c:pt idx="1235">
                  <c:v>40830</c:v>
                </c:pt>
                <c:pt idx="1236">
                  <c:v>40833</c:v>
                </c:pt>
                <c:pt idx="1237">
                  <c:v>40834</c:v>
                </c:pt>
                <c:pt idx="1238">
                  <c:v>40835</c:v>
                </c:pt>
                <c:pt idx="1239">
                  <c:v>40836</c:v>
                </c:pt>
                <c:pt idx="1240">
                  <c:v>40837</c:v>
                </c:pt>
                <c:pt idx="1241">
                  <c:v>40840</c:v>
                </c:pt>
                <c:pt idx="1242">
                  <c:v>40841</c:v>
                </c:pt>
                <c:pt idx="1243">
                  <c:v>40842</c:v>
                </c:pt>
                <c:pt idx="1244">
                  <c:v>40843</c:v>
                </c:pt>
                <c:pt idx="1245">
                  <c:v>40844</c:v>
                </c:pt>
                <c:pt idx="1246">
                  <c:v>40847</c:v>
                </c:pt>
                <c:pt idx="1247">
                  <c:v>40848</c:v>
                </c:pt>
                <c:pt idx="1248">
                  <c:v>40849</c:v>
                </c:pt>
                <c:pt idx="1249">
                  <c:v>40850</c:v>
                </c:pt>
                <c:pt idx="1250">
                  <c:v>40851</c:v>
                </c:pt>
                <c:pt idx="1251">
                  <c:v>40854</c:v>
                </c:pt>
                <c:pt idx="1252">
                  <c:v>40855</c:v>
                </c:pt>
                <c:pt idx="1253">
                  <c:v>40856</c:v>
                </c:pt>
                <c:pt idx="1254">
                  <c:v>40857</c:v>
                </c:pt>
                <c:pt idx="1255">
                  <c:v>40858</c:v>
                </c:pt>
                <c:pt idx="1256">
                  <c:v>40861</c:v>
                </c:pt>
                <c:pt idx="1257">
                  <c:v>40862</c:v>
                </c:pt>
                <c:pt idx="1258">
                  <c:v>40863</c:v>
                </c:pt>
                <c:pt idx="1259">
                  <c:v>40864</c:v>
                </c:pt>
                <c:pt idx="1260">
                  <c:v>40865</c:v>
                </c:pt>
                <c:pt idx="1261">
                  <c:v>40868</c:v>
                </c:pt>
                <c:pt idx="1262">
                  <c:v>40869</c:v>
                </c:pt>
                <c:pt idx="1263">
                  <c:v>40870</c:v>
                </c:pt>
                <c:pt idx="1264">
                  <c:v>40871</c:v>
                </c:pt>
                <c:pt idx="1265">
                  <c:v>40872</c:v>
                </c:pt>
                <c:pt idx="1266">
                  <c:v>40875</c:v>
                </c:pt>
                <c:pt idx="1267">
                  <c:v>40876</c:v>
                </c:pt>
                <c:pt idx="1268">
                  <c:v>40877</c:v>
                </c:pt>
                <c:pt idx="1269">
                  <c:v>40878</c:v>
                </c:pt>
                <c:pt idx="1270">
                  <c:v>40879</c:v>
                </c:pt>
                <c:pt idx="1271">
                  <c:v>40882</c:v>
                </c:pt>
                <c:pt idx="1272">
                  <c:v>40883</c:v>
                </c:pt>
                <c:pt idx="1273">
                  <c:v>40884</c:v>
                </c:pt>
                <c:pt idx="1274">
                  <c:v>40885</c:v>
                </c:pt>
                <c:pt idx="1275">
                  <c:v>40886</c:v>
                </c:pt>
                <c:pt idx="1276">
                  <c:v>40889</c:v>
                </c:pt>
                <c:pt idx="1277">
                  <c:v>40890</c:v>
                </c:pt>
                <c:pt idx="1278">
                  <c:v>40891</c:v>
                </c:pt>
                <c:pt idx="1279">
                  <c:v>40892</c:v>
                </c:pt>
                <c:pt idx="1280">
                  <c:v>40893</c:v>
                </c:pt>
                <c:pt idx="1281">
                  <c:v>40896</c:v>
                </c:pt>
                <c:pt idx="1282">
                  <c:v>40897</c:v>
                </c:pt>
                <c:pt idx="1283">
                  <c:v>40898</c:v>
                </c:pt>
                <c:pt idx="1284">
                  <c:v>40899</c:v>
                </c:pt>
                <c:pt idx="1285">
                  <c:v>40900</c:v>
                </c:pt>
                <c:pt idx="1286">
                  <c:v>40903</c:v>
                </c:pt>
                <c:pt idx="1287">
                  <c:v>40904</c:v>
                </c:pt>
                <c:pt idx="1288">
                  <c:v>40905</c:v>
                </c:pt>
                <c:pt idx="1289">
                  <c:v>40906</c:v>
                </c:pt>
                <c:pt idx="1290">
                  <c:v>40907</c:v>
                </c:pt>
                <c:pt idx="1291">
                  <c:v>40910</c:v>
                </c:pt>
                <c:pt idx="1292">
                  <c:v>40911</c:v>
                </c:pt>
                <c:pt idx="1293">
                  <c:v>40912</c:v>
                </c:pt>
                <c:pt idx="1294">
                  <c:v>40913</c:v>
                </c:pt>
                <c:pt idx="1295">
                  <c:v>40914</c:v>
                </c:pt>
                <c:pt idx="1296">
                  <c:v>40917</c:v>
                </c:pt>
                <c:pt idx="1297">
                  <c:v>40918</c:v>
                </c:pt>
                <c:pt idx="1298">
                  <c:v>40919</c:v>
                </c:pt>
                <c:pt idx="1299">
                  <c:v>40920</c:v>
                </c:pt>
                <c:pt idx="1300">
                  <c:v>40921</c:v>
                </c:pt>
                <c:pt idx="1301">
                  <c:v>40924</c:v>
                </c:pt>
                <c:pt idx="1302">
                  <c:v>40925</c:v>
                </c:pt>
                <c:pt idx="1303">
                  <c:v>40926</c:v>
                </c:pt>
                <c:pt idx="1304">
                  <c:v>40927</c:v>
                </c:pt>
                <c:pt idx="1305">
                  <c:v>40928</c:v>
                </c:pt>
                <c:pt idx="1306">
                  <c:v>40931</c:v>
                </c:pt>
                <c:pt idx="1307">
                  <c:v>40932</c:v>
                </c:pt>
                <c:pt idx="1308">
                  <c:v>40933</c:v>
                </c:pt>
                <c:pt idx="1309">
                  <c:v>40934</c:v>
                </c:pt>
                <c:pt idx="1310">
                  <c:v>40935</c:v>
                </c:pt>
                <c:pt idx="1311">
                  <c:v>40938</c:v>
                </c:pt>
                <c:pt idx="1312">
                  <c:v>40939</c:v>
                </c:pt>
                <c:pt idx="1313">
                  <c:v>40940</c:v>
                </c:pt>
                <c:pt idx="1314">
                  <c:v>40941</c:v>
                </c:pt>
                <c:pt idx="1315">
                  <c:v>40942</c:v>
                </c:pt>
                <c:pt idx="1316">
                  <c:v>40945</c:v>
                </c:pt>
                <c:pt idx="1317">
                  <c:v>40946</c:v>
                </c:pt>
                <c:pt idx="1318">
                  <c:v>40947</c:v>
                </c:pt>
                <c:pt idx="1319">
                  <c:v>40948</c:v>
                </c:pt>
                <c:pt idx="1320">
                  <c:v>40949</c:v>
                </c:pt>
                <c:pt idx="1321">
                  <c:v>40952</c:v>
                </c:pt>
                <c:pt idx="1322">
                  <c:v>40953</c:v>
                </c:pt>
                <c:pt idx="1323">
                  <c:v>40954</c:v>
                </c:pt>
                <c:pt idx="1324">
                  <c:v>40955</c:v>
                </c:pt>
                <c:pt idx="1325">
                  <c:v>40956</c:v>
                </c:pt>
                <c:pt idx="1326">
                  <c:v>40959</c:v>
                </c:pt>
                <c:pt idx="1327">
                  <c:v>40960</c:v>
                </c:pt>
                <c:pt idx="1328">
                  <c:v>40961</c:v>
                </c:pt>
                <c:pt idx="1329">
                  <c:v>40962</c:v>
                </c:pt>
                <c:pt idx="1330">
                  <c:v>40963</c:v>
                </c:pt>
                <c:pt idx="1331">
                  <c:v>40966</c:v>
                </c:pt>
                <c:pt idx="1332">
                  <c:v>40967</c:v>
                </c:pt>
                <c:pt idx="1333">
                  <c:v>40968</c:v>
                </c:pt>
                <c:pt idx="1334">
                  <c:v>40969</c:v>
                </c:pt>
                <c:pt idx="1335">
                  <c:v>40970</c:v>
                </c:pt>
                <c:pt idx="1336">
                  <c:v>40973</c:v>
                </c:pt>
                <c:pt idx="1337">
                  <c:v>40974</c:v>
                </c:pt>
                <c:pt idx="1338">
                  <c:v>40975</c:v>
                </c:pt>
                <c:pt idx="1339">
                  <c:v>40976</c:v>
                </c:pt>
                <c:pt idx="1340">
                  <c:v>40977</c:v>
                </c:pt>
                <c:pt idx="1341">
                  <c:v>40980</c:v>
                </c:pt>
                <c:pt idx="1342">
                  <c:v>40981</c:v>
                </c:pt>
                <c:pt idx="1343">
                  <c:v>40982</c:v>
                </c:pt>
                <c:pt idx="1344">
                  <c:v>40983</c:v>
                </c:pt>
                <c:pt idx="1345">
                  <c:v>40984</c:v>
                </c:pt>
                <c:pt idx="1346">
                  <c:v>40987</c:v>
                </c:pt>
                <c:pt idx="1347">
                  <c:v>40988</c:v>
                </c:pt>
                <c:pt idx="1348">
                  <c:v>40989</c:v>
                </c:pt>
                <c:pt idx="1349">
                  <c:v>40990</c:v>
                </c:pt>
                <c:pt idx="1350">
                  <c:v>40991</c:v>
                </c:pt>
                <c:pt idx="1351">
                  <c:v>40994</c:v>
                </c:pt>
                <c:pt idx="1352">
                  <c:v>40995</c:v>
                </c:pt>
                <c:pt idx="1353">
                  <c:v>40996</c:v>
                </c:pt>
                <c:pt idx="1354">
                  <c:v>40997</c:v>
                </c:pt>
                <c:pt idx="1355">
                  <c:v>40998</c:v>
                </c:pt>
                <c:pt idx="1356">
                  <c:v>41001</c:v>
                </c:pt>
                <c:pt idx="1357">
                  <c:v>41002</c:v>
                </c:pt>
                <c:pt idx="1358">
                  <c:v>41003</c:v>
                </c:pt>
                <c:pt idx="1359">
                  <c:v>41004</c:v>
                </c:pt>
                <c:pt idx="1360">
                  <c:v>41005</c:v>
                </c:pt>
                <c:pt idx="1361">
                  <c:v>41008</c:v>
                </c:pt>
                <c:pt idx="1362">
                  <c:v>41009</c:v>
                </c:pt>
                <c:pt idx="1363">
                  <c:v>41010</c:v>
                </c:pt>
                <c:pt idx="1364">
                  <c:v>41011</c:v>
                </c:pt>
                <c:pt idx="1365">
                  <c:v>41012</c:v>
                </c:pt>
                <c:pt idx="1366">
                  <c:v>41015</c:v>
                </c:pt>
                <c:pt idx="1367">
                  <c:v>41016</c:v>
                </c:pt>
                <c:pt idx="1368">
                  <c:v>41017</c:v>
                </c:pt>
                <c:pt idx="1369">
                  <c:v>41018</c:v>
                </c:pt>
                <c:pt idx="1370">
                  <c:v>41019</c:v>
                </c:pt>
                <c:pt idx="1371">
                  <c:v>41022</c:v>
                </c:pt>
                <c:pt idx="1372">
                  <c:v>41023</c:v>
                </c:pt>
                <c:pt idx="1373">
                  <c:v>41024</c:v>
                </c:pt>
                <c:pt idx="1374">
                  <c:v>41025</c:v>
                </c:pt>
                <c:pt idx="1375">
                  <c:v>41026</c:v>
                </c:pt>
                <c:pt idx="1376">
                  <c:v>41029</c:v>
                </c:pt>
                <c:pt idx="1377">
                  <c:v>41030</c:v>
                </c:pt>
                <c:pt idx="1378">
                  <c:v>41031</c:v>
                </c:pt>
                <c:pt idx="1379">
                  <c:v>41032</c:v>
                </c:pt>
                <c:pt idx="1380">
                  <c:v>41033</c:v>
                </c:pt>
                <c:pt idx="1381">
                  <c:v>41036</c:v>
                </c:pt>
                <c:pt idx="1382">
                  <c:v>41037</c:v>
                </c:pt>
                <c:pt idx="1383">
                  <c:v>41038</c:v>
                </c:pt>
                <c:pt idx="1384">
                  <c:v>41039</c:v>
                </c:pt>
                <c:pt idx="1385">
                  <c:v>41040</c:v>
                </c:pt>
                <c:pt idx="1386">
                  <c:v>41043</c:v>
                </c:pt>
                <c:pt idx="1387">
                  <c:v>41044</c:v>
                </c:pt>
                <c:pt idx="1388">
                  <c:v>41045</c:v>
                </c:pt>
                <c:pt idx="1389">
                  <c:v>41046</c:v>
                </c:pt>
                <c:pt idx="1390">
                  <c:v>41047</c:v>
                </c:pt>
                <c:pt idx="1391">
                  <c:v>41050</c:v>
                </c:pt>
                <c:pt idx="1392">
                  <c:v>41051</c:v>
                </c:pt>
                <c:pt idx="1393">
                  <c:v>41052</c:v>
                </c:pt>
                <c:pt idx="1394">
                  <c:v>41053</c:v>
                </c:pt>
                <c:pt idx="1395">
                  <c:v>41054</c:v>
                </c:pt>
                <c:pt idx="1396">
                  <c:v>41057</c:v>
                </c:pt>
                <c:pt idx="1397">
                  <c:v>41058</c:v>
                </c:pt>
                <c:pt idx="1398">
                  <c:v>41059</c:v>
                </c:pt>
                <c:pt idx="1399">
                  <c:v>41060</c:v>
                </c:pt>
                <c:pt idx="1400">
                  <c:v>41061</c:v>
                </c:pt>
                <c:pt idx="1401">
                  <c:v>41064</c:v>
                </c:pt>
                <c:pt idx="1402">
                  <c:v>41065</c:v>
                </c:pt>
                <c:pt idx="1403">
                  <c:v>41066</c:v>
                </c:pt>
                <c:pt idx="1404">
                  <c:v>41067</c:v>
                </c:pt>
                <c:pt idx="1405">
                  <c:v>41068</c:v>
                </c:pt>
                <c:pt idx="1406">
                  <c:v>41071</c:v>
                </c:pt>
                <c:pt idx="1407">
                  <c:v>41072</c:v>
                </c:pt>
                <c:pt idx="1408">
                  <c:v>41073</c:v>
                </c:pt>
                <c:pt idx="1409">
                  <c:v>41074</c:v>
                </c:pt>
                <c:pt idx="1410">
                  <c:v>41075</c:v>
                </c:pt>
                <c:pt idx="1411">
                  <c:v>41078</c:v>
                </c:pt>
                <c:pt idx="1412">
                  <c:v>41079</c:v>
                </c:pt>
                <c:pt idx="1413">
                  <c:v>41080</c:v>
                </c:pt>
                <c:pt idx="1414">
                  <c:v>41081</c:v>
                </c:pt>
                <c:pt idx="1415">
                  <c:v>41082</c:v>
                </c:pt>
                <c:pt idx="1416">
                  <c:v>41085</c:v>
                </c:pt>
                <c:pt idx="1417">
                  <c:v>41086</c:v>
                </c:pt>
                <c:pt idx="1418">
                  <c:v>41087</c:v>
                </c:pt>
                <c:pt idx="1419">
                  <c:v>41088</c:v>
                </c:pt>
                <c:pt idx="1420">
                  <c:v>41089</c:v>
                </c:pt>
                <c:pt idx="1421">
                  <c:v>41092</c:v>
                </c:pt>
                <c:pt idx="1422">
                  <c:v>41093</c:v>
                </c:pt>
                <c:pt idx="1423">
                  <c:v>41094</c:v>
                </c:pt>
                <c:pt idx="1424">
                  <c:v>41095</c:v>
                </c:pt>
                <c:pt idx="1425">
                  <c:v>41096</c:v>
                </c:pt>
                <c:pt idx="1426">
                  <c:v>41099</c:v>
                </c:pt>
                <c:pt idx="1427">
                  <c:v>41100</c:v>
                </c:pt>
                <c:pt idx="1428">
                  <c:v>41101</c:v>
                </c:pt>
                <c:pt idx="1429">
                  <c:v>41102</c:v>
                </c:pt>
                <c:pt idx="1430">
                  <c:v>41103</c:v>
                </c:pt>
                <c:pt idx="1431">
                  <c:v>41106</c:v>
                </c:pt>
                <c:pt idx="1432">
                  <c:v>41107</c:v>
                </c:pt>
                <c:pt idx="1433">
                  <c:v>41108</c:v>
                </c:pt>
                <c:pt idx="1434">
                  <c:v>41109</c:v>
                </c:pt>
                <c:pt idx="1435">
                  <c:v>41110</c:v>
                </c:pt>
                <c:pt idx="1436">
                  <c:v>41113</c:v>
                </c:pt>
                <c:pt idx="1437">
                  <c:v>41114</c:v>
                </c:pt>
                <c:pt idx="1438">
                  <c:v>41115</c:v>
                </c:pt>
                <c:pt idx="1439">
                  <c:v>41116</c:v>
                </c:pt>
                <c:pt idx="1440">
                  <c:v>41117</c:v>
                </c:pt>
                <c:pt idx="1441">
                  <c:v>41120</c:v>
                </c:pt>
                <c:pt idx="1442">
                  <c:v>41121</c:v>
                </c:pt>
                <c:pt idx="1443">
                  <c:v>41122</c:v>
                </c:pt>
                <c:pt idx="1444">
                  <c:v>41123</c:v>
                </c:pt>
                <c:pt idx="1445">
                  <c:v>41124</c:v>
                </c:pt>
                <c:pt idx="1446">
                  <c:v>41127</c:v>
                </c:pt>
                <c:pt idx="1447">
                  <c:v>41128</c:v>
                </c:pt>
                <c:pt idx="1448">
                  <c:v>41129</c:v>
                </c:pt>
                <c:pt idx="1449">
                  <c:v>41130</c:v>
                </c:pt>
                <c:pt idx="1450">
                  <c:v>41131</c:v>
                </c:pt>
                <c:pt idx="1451">
                  <c:v>41134</c:v>
                </c:pt>
                <c:pt idx="1452">
                  <c:v>41135</c:v>
                </c:pt>
                <c:pt idx="1453">
                  <c:v>41136</c:v>
                </c:pt>
                <c:pt idx="1454">
                  <c:v>41137</c:v>
                </c:pt>
                <c:pt idx="1455">
                  <c:v>41138</c:v>
                </c:pt>
                <c:pt idx="1456">
                  <c:v>41141</c:v>
                </c:pt>
                <c:pt idx="1457">
                  <c:v>41142</c:v>
                </c:pt>
                <c:pt idx="1458">
                  <c:v>41143</c:v>
                </c:pt>
                <c:pt idx="1459">
                  <c:v>41144</c:v>
                </c:pt>
                <c:pt idx="1460">
                  <c:v>41145</c:v>
                </c:pt>
                <c:pt idx="1461">
                  <c:v>41148</c:v>
                </c:pt>
                <c:pt idx="1462">
                  <c:v>41149</c:v>
                </c:pt>
                <c:pt idx="1463">
                  <c:v>41150</c:v>
                </c:pt>
                <c:pt idx="1464">
                  <c:v>41151</c:v>
                </c:pt>
                <c:pt idx="1465">
                  <c:v>41152</c:v>
                </c:pt>
                <c:pt idx="1466">
                  <c:v>41155</c:v>
                </c:pt>
                <c:pt idx="1467">
                  <c:v>41156</c:v>
                </c:pt>
                <c:pt idx="1468">
                  <c:v>41157</c:v>
                </c:pt>
                <c:pt idx="1469">
                  <c:v>41158</c:v>
                </c:pt>
                <c:pt idx="1470">
                  <c:v>41159</c:v>
                </c:pt>
                <c:pt idx="1471">
                  <c:v>41162</c:v>
                </c:pt>
                <c:pt idx="1472">
                  <c:v>41163</c:v>
                </c:pt>
                <c:pt idx="1473">
                  <c:v>41164</c:v>
                </c:pt>
                <c:pt idx="1474">
                  <c:v>41165</c:v>
                </c:pt>
                <c:pt idx="1475">
                  <c:v>41166</c:v>
                </c:pt>
                <c:pt idx="1476">
                  <c:v>41169</c:v>
                </c:pt>
                <c:pt idx="1477">
                  <c:v>41170</c:v>
                </c:pt>
                <c:pt idx="1478">
                  <c:v>41171</c:v>
                </c:pt>
                <c:pt idx="1479">
                  <c:v>41172</c:v>
                </c:pt>
                <c:pt idx="1480">
                  <c:v>41173</c:v>
                </c:pt>
                <c:pt idx="1481">
                  <c:v>41176</c:v>
                </c:pt>
                <c:pt idx="1482">
                  <c:v>41177</c:v>
                </c:pt>
                <c:pt idx="1483">
                  <c:v>41178</c:v>
                </c:pt>
                <c:pt idx="1484">
                  <c:v>41179</c:v>
                </c:pt>
                <c:pt idx="1485">
                  <c:v>41180</c:v>
                </c:pt>
                <c:pt idx="1486">
                  <c:v>41183</c:v>
                </c:pt>
                <c:pt idx="1487">
                  <c:v>41184</c:v>
                </c:pt>
                <c:pt idx="1488">
                  <c:v>41185</c:v>
                </c:pt>
                <c:pt idx="1489">
                  <c:v>41186</c:v>
                </c:pt>
                <c:pt idx="1490">
                  <c:v>41187</c:v>
                </c:pt>
                <c:pt idx="1491">
                  <c:v>41190</c:v>
                </c:pt>
                <c:pt idx="1492">
                  <c:v>41191</c:v>
                </c:pt>
                <c:pt idx="1493">
                  <c:v>41192</c:v>
                </c:pt>
                <c:pt idx="1494">
                  <c:v>41193</c:v>
                </c:pt>
                <c:pt idx="1495">
                  <c:v>41194</c:v>
                </c:pt>
                <c:pt idx="1496">
                  <c:v>41197</c:v>
                </c:pt>
                <c:pt idx="1497">
                  <c:v>41198</c:v>
                </c:pt>
                <c:pt idx="1498">
                  <c:v>41199</c:v>
                </c:pt>
                <c:pt idx="1499">
                  <c:v>41200</c:v>
                </c:pt>
                <c:pt idx="1500">
                  <c:v>41201</c:v>
                </c:pt>
                <c:pt idx="1501">
                  <c:v>41204</c:v>
                </c:pt>
                <c:pt idx="1502">
                  <c:v>41205</c:v>
                </c:pt>
                <c:pt idx="1503">
                  <c:v>41206</c:v>
                </c:pt>
                <c:pt idx="1504">
                  <c:v>41207</c:v>
                </c:pt>
                <c:pt idx="1505">
                  <c:v>41208</c:v>
                </c:pt>
                <c:pt idx="1506">
                  <c:v>41211</c:v>
                </c:pt>
                <c:pt idx="1507">
                  <c:v>41212</c:v>
                </c:pt>
                <c:pt idx="1508">
                  <c:v>41213</c:v>
                </c:pt>
                <c:pt idx="1509">
                  <c:v>41214</c:v>
                </c:pt>
                <c:pt idx="1510">
                  <c:v>41215</c:v>
                </c:pt>
                <c:pt idx="1511">
                  <c:v>41218</c:v>
                </c:pt>
                <c:pt idx="1512">
                  <c:v>41219</c:v>
                </c:pt>
                <c:pt idx="1513">
                  <c:v>41220</c:v>
                </c:pt>
                <c:pt idx="1514">
                  <c:v>41221</c:v>
                </c:pt>
                <c:pt idx="1515">
                  <c:v>41222</c:v>
                </c:pt>
                <c:pt idx="1516">
                  <c:v>41225</c:v>
                </c:pt>
                <c:pt idx="1517">
                  <c:v>41226</c:v>
                </c:pt>
                <c:pt idx="1518">
                  <c:v>41227</c:v>
                </c:pt>
                <c:pt idx="1519">
                  <c:v>41228</c:v>
                </c:pt>
                <c:pt idx="1520">
                  <c:v>41229</c:v>
                </c:pt>
                <c:pt idx="1521">
                  <c:v>41232</c:v>
                </c:pt>
                <c:pt idx="1522">
                  <c:v>41233</c:v>
                </c:pt>
                <c:pt idx="1523">
                  <c:v>41234</c:v>
                </c:pt>
                <c:pt idx="1524">
                  <c:v>41235</c:v>
                </c:pt>
                <c:pt idx="1525">
                  <c:v>41236</c:v>
                </c:pt>
                <c:pt idx="1526">
                  <c:v>41239</c:v>
                </c:pt>
                <c:pt idx="1527">
                  <c:v>41240</c:v>
                </c:pt>
                <c:pt idx="1528">
                  <c:v>41241</c:v>
                </c:pt>
                <c:pt idx="1529">
                  <c:v>41242</c:v>
                </c:pt>
                <c:pt idx="1530">
                  <c:v>41243</c:v>
                </c:pt>
                <c:pt idx="1531">
                  <c:v>41246</c:v>
                </c:pt>
                <c:pt idx="1532">
                  <c:v>41247</c:v>
                </c:pt>
                <c:pt idx="1533">
                  <c:v>41248</c:v>
                </c:pt>
                <c:pt idx="1534">
                  <c:v>41249</c:v>
                </c:pt>
                <c:pt idx="1535">
                  <c:v>41250</c:v>
                </c:pt>
                <c:pt idx="1536">
                  <c:v>41253</c:v>
                </c:pt>
                <c:pt idx="1537">
                  <c:v>41254</c:v>
                </c:pt>
                <c:pt idx="1538">
                  <c:v>41255</c:v>
                </c:pt>
                <c:pt idx="1539">
                  <c:v>41256</c:v>
                </c:pt>
                <c:pt idx="1540">
                  <c:v>41257</c:v>
                </c:pt>
                <c:pt idx="1541">
                  <c:v>41260</c:v>
                </c:pt>
                <c:pt idx="1542">
                  <c:v>41261</c:v>
                </c:pt>
                <c:pt idx="1543">
                  <c:v>41262</c:v>
                </c:pt>
                <c:pt idx="1544">
                  <c:v>41263</c:v>
                </c:pt>
                <c:pt idx="1545">
                  <c:v>41264</c:v>
                </c:pt>
                <c:pt idx="1546">
                  <c:v>41267</c:v>
                </c:pt>
                <c:pt idx="1547">
                  <c:v>41268</c:v>
                </c:pt>
                <c:pt idx="1548">
                  <c:v>41269</c:v>
                </c:pt>
                <c:pt idx="1549">
                  <c:v>41270</c:v>
                </c:pt>
                <c:pt idx="1550">
                  <c:v>41271</c:v>
                </c:pt>
                <c:pt idx="1551">
                  <c:v>41274</c:v>
                </c:pt>
                <c:pt idx="1552">
                  <c:v>41275</c:v>
                </c:pt>
                <c:pt idx="1553">
                  <c:v>41276</c:v>
                </c:pt>
                <c:pt idx="1554">
                  <c:v>41277</c:v>
                </c:pt>
                <c:pt idx="1555">
                  <c:v>41278</c:v>
                </c:pt>
                <c:pt idx="1556">
                  <c:v>41281</c:v>
                </c:pt>
                <c:pt idx="1557">
                  <c:v>41282</c:v>
                </c:pt>
                <c:pt idx="1558">
                  <c:v>41283</c:v>
                </c:pt>
                <c:pt idx="1559">
                  <c:v>41284</c:v>
                </c:pt>
                <c:pt idx="1560">
                  <c:v>41285</c:v>
                </c:pt>
                <c:pt idx="1561">
                  <c:v>41288</c:v>
                </c:pt>
                <c:pt idx="1562">
                  <c:v>41289</c:v>
                </c:pt>
                <c:pt idx="1563">
                  <c:v>41290</c:v>
                </c:pt>
                <c:pt idx="1564">
                  <c:v>41291</c:v>
                </c:pt>
                <c:pt idx="1565">
                  <c:v>41292</c:v>
                </c:pt>
                <c:pt idx="1566">
                  <c:v>41295</c:v>
                </c:pt>
                <c:pt idx="1567">
                  <c:v>41296</c:v>
                </c:pt>
                <c:pt idx="1568">
                  <c:v>41297</c:v>
                </c:pt>
                <c:pt idx="1569">
                  <c:v>41298</c:v>
                </c:pt>
                <c:pt idx="1570">
                  <c:v>41299</c:v>
                </c:pt>
                <c:pt idx="1571">
                  <c:v>41302</c:v>
                </c:pt>
                <c:pt idx="1572">
                  <c:v>41303</c:v>
                </c:pt>
                <c:pt idx="1573">
                  <c:v>41304</c:v>
                </c:pt>
                <c:pt idx="1574">
                  <c:v>41305</c:v>
                </c:pt>
                <c:pt idx="1575">
                  <c:v>41306</c:v>
                </c:pt>
                <c:pt idx="1576">
                  <c:v>41309</c:v>
                </c:pt>
                <c:pt idx="1577">
                  <c:v>41310</c:v>
                </c:pt>
                <c:pt idx="1578">
                  <c:v>41311</c:v>
                </c:pt>
                <c:pt idx="1579">
                  <c:v>41312</c:v>
                </c:pt>
                <c:pt idx="1580">
                  <c:v>41313</c:v>
                </c:pt>
                <c:pt idx="1581">
                  <c:v>41316</c:v>
                </c:pt>
                <c:pt idx="1582">
                  <c:v>41317</c:v>
                </c:pt>
                <c:pt idx="1583">
                  <c:v>41318</c:v>
                </c:pt>
                <c:pt idx="1584">
                  <c:v>41319</c:v>
                </c:pt>
                <c:pt idx="1585">
                  <c:v>41320</c:v>
                </c:pt>
                <c:pt idx="1586">
                  <c:v>41323</c:v>
                </c:pt>
                <c:pt idx="1587">
                  <c:v>41324</c:v>
                </c:pt>
                <c:pt idx="1588">
                  <c:v>41325</c:v>
                </c:pt>
                <c:pt idx="1589">
                  <c:v>41326</c:v>
                </c:pt>
                <c:pt idx="1590">
                  <c:v>41327</c:v>
                </c:pt>
                <c:pt idx="1591">
                  <c:v>41330</c:v>
                </c:pt>
                <c:pt idx="1592">
                  <c:v>41331</c:v>
                </c:pt>
                <c:pt idx="1593">
                  <c:v>41332</c:v>
                </c:pt>
                <c:pt idx="1594">
                  <c:v>41333</c:v>
                </c:pt>
                <c:pt idx="1595">
                  <c:v>41334</c:v>
                </c:pt>
                <c:pt idx="1596">
                  <c:v>41337</c:v>
                </c:pt>
                <c:pt idx="1597">
                  <c:v>41338</c:v>
                </c:pt>
                <c:pt idx="1598">
                  <c:v>41339</c:v>
                </c:pt>
                <c:pt idx="1599">
                  <c:v>41340</c:v>
                </c:pt>
                <c:pt idx="1600">
                  <c:v>41341</c:v>
                </c:pt>
                <c:pt idx="1601">
                  <c:v>41344</c:v>
                </c:pt>
                <c:pt idx="1602">
                  <c:v>41345</c:v>
                </c:pt>
                <c:pt idx="1603">
                  <c:v>41346</c:v>
                </c:pt>
                <c:pt idx="1604">
                  <c:v>41347</c:v>
                </c:pt>
                <c:pt idx="1605">
                  <c:v>41348</c:v>
                </c:pt>
                <c:pt idx="1606">
                  <c:v>41351</c:v>
                </c:pt>
                <c:pt idx="1607">
                  <c:v>41352</c:v>
                </c:pt>
                <c:pt idx="1608">
                  <c:v>41353</c:v>
                </c:pt>
                <c:pt idx="1609">
                  <c:v>41354</c:v>
                </c:pt>
                <c:pt idx="1610">
                  <c:v>41355</c:v>
                </c:pt>
                <c:pt idx="1611">
                  <c:v>41358</c:v>
                </c:pt>
                <c:pt idx="1612">
                  <c:v>41359</c:v>
                </c:pt>
                <c:pt idx="1613">
                  <c:v>41360</c:v>
                </c:pt>
                <c:pt idx="1614">
                  <c:v>41361</c:v>
                </c:pt>
                <c:pt idx="1615">
                  <c:v>41362</c:v>
                </c:pt>
                <c:pt idx="1616">
                  <c:v>41365</c:v>
                </c:pt>
                <c:pt idx="1617">
                  <c:v>41366</c:v>
                </c:pt>
                <c:pt idx="1618">
                  <c:v>41367</c:v>
                </c:pt>
                <c:pt idx="1619">
                  <c:v>41368</c:v>
                </c:pt>
                <c:pt idx="1620">
                  <c:v>41369</c:v>
                </c:pt>
                <c:pt idx="1621">
                  <c:v>41372</c:v>
                </c:pt>
                <c:pt idx="1622">
                  <c:v>41373</c:v>
                </c:pt>
                <c:pt idx="1623">
                  <c:v>41374</c:v>
                </c:pt>
                <c:pt idx="1624">
                  <c:v>41375</c:v>
                </c:pt>
                <c:pt idx="1625">
                  <c:v>41376</c:v>
                </c:pt>
                <c:pt idx="1626">
                  <c:v>41379</c:v>
                </c:pt>
                <c:pt idx="1627">
                  <c:v>41380</c:v>
                </c:pt>
                <c:pt idx="1628">
                  <c:v>41381</c:v>
                </c:pt>
                <c:pt idx="1629">
                  <c:v>41382</c:v>
                </c:pt>
                <c:pt idx="1630">
                  <c:v>41383</c:v>
                </c:pt>
                <c:pt idx="1631">
                  <c:v>41386</c:v>
                </c:pt>
                <c:pt idx="1632">
                  <c:v>41387</c:v>
                </c:pt>
                <c:pt idx="1633">
                  <c:v>41388</c:v>
                </c:pt>
                <c:pt idx="1634">
                  <c:v>41389</c:v>
                </c:pt>
                <c:pt idx="1635">
                  <c:v>41390</c:v>
                </c:pt>
                <c:pt idx="1636">
                  <c:v>41393</c:v>
                </c:pt>
                <c:pt idx="1637">
                  <c:v>41394</c:v>
                </c:pt>
                <c:pt idx="1638">
                  <c:v>41395</c:v>
                </c:pt>
                <c:pt idx="1639">
                  <c:v>41396</c:v>
                </c:pt>
                <c:pt idx="1640">
                  <c:v>41397</c:v>
                </c:pt>
                <c:pt idx="1641">
                  <c:v>41400</c:v>
                </c:pt>
                <c:pt idx="1642">
                  <c:v>41401</c:v>
                </c:pt>
                <c:pt idx="1643">
                  <c:v>41402</c:v>
                </c:pt>
                <c:pt idx="1644">
                  <c:v>41403</c:v>
                </c:pt>
                <c:pt idx="1645">
                  <c:v>41404</c:v>
                </c:pt>
                <c:pt idx="1646">
                  <c:v>41407</c:v>
                </c:pt>
                <c:pt idx="1647">
                  <c:v>41408</c:v>
                </c:pt>
                <c:pt idx="1648">
                  <c:v>41409</c:v>
                </c:pt>
                <c:pt idx="1649">
                  <c:v>41410</c:v>
                </c:pt>
                <c:pt idx="1650">
                  <c:v>41411</c:v>
                </c:pt>
                <c:pt idx="1651">
                  <c:v>41414</c:v>
                </c:pt>
                <c:pt idx="1652">
                  <c:v>41415</c:v>
                </c:pt>
                <c:pt idx="1653">
                  <c:v>41416</c:v>
                </c:pt>
                <c:pt idx="1654">
                  <c:v>41417</c:v>
                </c:pt>
                <c:pt idx="1655">
                  <c:v>41418</c:v>
                </c:pt>
                <c:pt idx="1656">
                  <c:v>41421</c:v>
                </c:pt>
                <c:pt idx="1657">
                  <c:v>41422</c:v>
                </c:pt>
                <c:pt idx="1658">
                  <c:v>41423</c:v>
                </c:pt>
                <c:pt idx="1659">
                  <c:v>41424</c:v>
                </c:pt>
                <c:pt idx="1660">
                  <c:v>41425</c:v>
                </c:pt>
                <c:pt idx="1661">
                  <c:v>41428</c:v>
                </c:pt>
                <c:pt idx="1662">
                  <c:v>41429</c:v>
                </c:pt>
                <c:pt idx="1663">
                  <c:v>41430</c:v>
                </c:pt>
                <c:pt idx="1664">
                  <c:v>41431</c:v>
                </c:pt>
                <c:pt idx="1665">
                  <c:v>41432</c:v>
                </c:pt>
                <c:pt idx="1666">
                  <c:v>41435</c:v>
                </c:pt>
                <c:pt idx="1667">
                  <c:v>41436</c:v>
                </c:pt>
                <c:pt idx="1668">
                  <c:v>41437</c:v>
                </c:pt>
                <c:pt idx="1669">
                  <c:v>41438</c:v>
                </c:pt>
                <c:pt idx="1670">
                  <c:v>41439</c:v>
                </c:pt>
                <c:pt idx="1671">
                  <c:v>41442</c:v>
                </c:pt>
                <c:pt idx="1672">
                  <c:v>41443</c:v>
                </c:pt>
                <c:pt idx="1673">
                  <c:v>41444</c:v>
                </c:pt>
                <c:pt idx="1674">
                  <c:v>41445</c:v>
                </c:pt>
                <c:pt idx="1675">
                  <c:v>41446</c:v>
                </c:pt>
                <c:pt idx="1676">
                  <c:v>41449</c:v>
                </c:pt>
                <c:pt idx="1677">
                  <c:v>41450</c:v>
                </c:pt>
                <c:pt idx="1678">
                  <c:v>41451</c:v>
                </c:pt>
                <c:pt idx="1679">
                  <c:v>41452</c:v>
                </c:pt>
                <c:pt idx="1680">
                  <c:v>41453</c:v>
                </c:pt>
                <c:pt idx="1681">
                  <c:v>41456</c:v>
                </c:pt>
                <c:pt idx="1682">
                  <c:v>41457</c:v>
                </c:pt>
                <c:pt idx="1683">
                  <c:v>41458</c:v>
                </c:pt>
                <c:pt idx="1684">
                  <c:v>41459</c:v>
                </c:pt>
                <c:pt idx="1685">
                  <c:v>41460</c:v>
                </c:pt>
                <c:pt idx="1686">
                  <c:v>41463</c:v>
                </c:pt>
                <c:pt idx="1687">
                  <c:v>41464</c:v>
                </c:pt>
                <c:pt idx="1688">
                  <c:v>41465</c:v>
                </c:pt>
                <c:pt idx="1689">
                  <c:v>41466</c:v>
                </c:pt>
                <c:pt idx="1690">
                  <c:v>41467</c:v>
                </c:pt>
                <c:pt idx="1691">
                  <c:v>41470</c:v>
                </c:pt>
                <c:pt idx="1692">
                  <c:v>41471</c:v>
                </c:pt>
                <c:pt idx="1693">
                  <c:v>41472</c:v>
                </c:pt>
                <c:pt idx="1694">
                  <c:v>41473</c:v>
                </c:pt>
                <c:pt idx="1695">
                  <c:v>41474</c:v>
                </c:pt>
                <c:pt idx="1696">
                  <c:v>41477</c:v>
                </c:pt>
                <c:pt idx="1697">
                  <c:v>41478</c:v>
                </c:pt>
                <c:pt idx="1698">
                  <c:v>41479</c:v>
                </c:pt>
                <c:pt idx="1699">
                  <c:v>41480</c:v>
                </c:pt>
                <c:pt idx="1700">
                  <c:v>41481</c:v>
                </c:pt>
                <c:pt idx="1701">
                  <c:v>41484</c:v>
                </c:pt>
                <c:pt idx="1702">
                  <c:v>41485</c:v>
                </c:pt>
                <c:pt idx="1703">
                  <c:v>41486</c:v>
                </c:pt>
                <c:pt idx="1704">
                  <c:v>41487</c:v>
                </c:pt>
                <c:pt idx="1705">
                  <c:v>41488</c:v>
                </c:pt>
                <c:pt idx="1706">
                  <c:v>41491</c:v>
                </c:pt>
                <c:pt idx="1707">
                  <c:v>41492</c:v>
                </c:pt>
                <c:pt idx="1708">
                  <c:v>41493</c:v>
                </c:pt>
                <c:pt idx="1709">
                  <c:v>41494</c:v>
                </c:pt>
                <c:pt idx="1710">
                  <c:v>41495</c:v>
                </c:pt>
                <c:pt idx="1711">
                  <c:v>41498</c:v>
                </c:pt>
                <c:pt idx="1712">
                  <c:v>41499</c:v>
                </c:pt>
                <c:pt idx="1713">
                  <c:v>41500</c:v>
                </c:pt>
                <c:pt idx="1714">
                  <c:v>41501</c:v>
                </c:pt>
                <c:pt idx="1715">
                  <c:v>41502</c:v>
                </c:pt>
                <c:pt idx="1716">
                  <c:v>41505</c:v>
                </c:pt>
                <c:pt idx="1717">
                  <c:v>41506</c:v>
                </c:pt>
                <c:pt idx="1718">
                  <c:v>41507</c:v>
                </c:pt>
                <c:pt idx="1719">
                  <c:v>41508</c:v>
                </c:pt>
                <c:pt idx="1720">
                  <c:v>41509</c:v>
                </c:pt>
                <c:pt idx="1721">
                  <c:v>41512</c:v>
                </c:pt>
                <c:pt idx="1722">
                  <c:v>41513</c:v>
                </c:pt>
                <c:pt idx="1723">
                  <c:v>41514</c:v>
                </c:pt>
                <c:pt idx="1724">
                  <c:v>41515</c:v>
                </c:pt>
                <c:pt idx="1725">
                  <c:v>41516</c:v>
                </c:pt>
                <c:pt idx="1726">
                  <c:v>41519</c:v>
                </c:pt>
                <c:pt idx="1727">
                  <c:v>41520</c:v>
                </c:pt>
                <c:pt idx="1728">
                  <c:v>41521</c:v>
                </c:pt>
                <c:pt idx="1729">
                  <c:v>41522</c:v>
                </c:pt>
                <c:pt idx="1730">
                  <c:v>41523</c:v>
                </c:pt>
                <c:pt idx="1731">
                  <c:v>41526</c:v>
                </c:pt>
                <c:pt idx="1732">
                  <c:v>41527</c:v>
                </c:pt>
                <c:pt idx="1733">
                  <c:v>41528</c:v>
                </c:pt>
                <c:pt idx="1734">
                  <c:v>41529</c:v>
                </c:pt>
                <c:pt idx="1735">
                  <c:v>41530</c:v>
                </c:pt>
                <c:pt idx="1736">
                  <c:v>41533</c:v>
                </c:pt>
                <c:pt idx="1737">
                  <c:v>41534</c:v>
                </c:pt>
                <c:pt idx="1738">
                  <c:v>41535</c:v>
                </c:pt>
                <c:pt idx="1739">
                  <c:v>41536</c:v>
                </c:pt>
                <c:pt idx="1740">
                  <c:v>41537</c:v>
                </c:pt>
                <c:pt idx="1741">
                  <c:v>41540</c:v>
                </c:pt>
                <c:pt idx="1742">
                  <c:v>41541</c:v>
                </c:pt>
                <c:pt idx="1743">
                  <c:v>41542</c:v>
                </c:pt>
                <c:pt idx="1744">
                  <c:v>41543</c:v>
                </c:pt>
                <c:pt idx="1745">
                  <c:v>41544</c:v>
                </c:pt>
                <c:pt idx="1746">
                  <c:v>41547</c:v>
                </c:pt>
                <c:pt idx="1747">
                  <c:v>41548</c:v>
                </c:pt>
                <c:pt idx="1748">
                  <c:v>41549</c:v>
                </c:pt>
                <c:pt idx="1749">
                  <c:v>41550</c:v>
                </c:pt>
                <c:pt idx="1750">
                  <c:v>41551</c:v>
                </c:pt>
                <c:pt idx="1751">
                  <c:v>41554</c:v>
                </c:pt>
                <c:pt idx="1752">
                  <c:v>41555</c:v>
                </c:pt>
                <c:pt idx="1753">
                  <c:v>41556</c:v>
                </c:pt>
                <c:pt idx="1754">
                  <c:v>41557</c:v>
                </c:pt>
                <c:pt idx="1755">
                  <c:v>41558</c:v>
                </c:pt>
                <c:pt idx="1756">
                  <c:v>41561</c:v>
                </c:pt>
                <c:pt idx="1757">
                  <c:v>41562</c:v>
                </c:pt>
                <c:pt idx="1758">
                  <c:v>41563</c:v>
                </c:pt>
                <c:pt idx="1759">
                  <c:v>41564</c:v>
                </c:pt>
                <c:pt idx="1760">
                  <c:v>41565</c:v>
                </c:pt>
                <c:pt idx="1761">
                  <c:v>41568</c:v>
                </c:pt>
                <c:pt idx="1762">
                  <c:v>41569</c:v>
                </c:pt>
                <c:pt idx="1763">
                  <c:v>41570</c:v>
                </c:pt>
                <c:pt idx="1764">
                  <c:v>41571</c:v>
                </c:pt>
                <c:pt idx="1765">
                  <c:v>41572</c:v>
                </c:pt>
                <c:pt idx="1766">
                  <c:v>41575</c:v>
                </c:pt>
                <c:pt idx="1767">
                  <c:v>41576</c:v>
                </c:pt>
                <c:pt idx="1768">
                  <c:v>41577</c:v>
                </c:pt>
                <c:pt idx="1769">
                  <c:v>41578</c:v>
                </c:pt>
                <c:pt idx="1770">
                  <c:v>41579</c:v>
                </c:pt>
                <c:pt idx="1771">
                  <c:v>41582</c:v>
                </c:pt>
                <c:pt idx="1772">
                  <c:v>41583</c:v>
                </c:pt>
                <c:pt idx="1773">
                  <c:v>41584</c:v>
                </c:pt>
                <c:pt idx="1774">
                  <c:v>41585</c:v>
                </c:pt>
                <c:pt idx="1775">
                  <c:v>41586</c:v>
                </c:pt>
                <c:pt idx="1776">
                  <c:v>41589</c:v>
                </c:pt>
                <c:pt idx="1777">
                  <c:v>41590</c:v>
                </c:pt>
                <c:pt idx="1778">
                  <c:v>41591</c:v>
                </c:pt>
                <c:pt idx="1779">
                  <c:v>41592</c:v>
                </c:pt>
                <c:pt idx="1780">
                  <c:v>41593</c:v>
                </c:pt>
                <c:pt idx="1781">
                  <c:v>41596</c:v>
                </c:pt>
                <c:pt idx="1782">
                  <c:v>41597</c:v>
                </c:pt>
                <c:pt idx="1783">
                  <c:v>41598</c:v>
                </c:pt>
                <c:pt idx="1784">
                  <c:v>41599</c:v>
                </c:pt>
                <c:pt idx="1785">
                  <c:v>41600</c:v>
                </c:pt>
                <c:pt idx="1786">
                  <c:v>41603</c:v>
                </c:pt>
                <c:pt idx="1787">
                  <c:v>41604</c:v>
                </c:pt>
                <c:pt idx="1788">
                  <c:v>41605</c:v>
                </c:pt>
                <c:pt idx="1789">
                  <c:v>41606</c:v>
                </c:pt>
                <c:pt idx="1790">
                  <c:v>41607</c:v>
                </c:pt>
                <c:pt idx="1791">
                  <c:v>41610</c:v>
                </c:pt>
                <c:pt idx="1792">
                  <c:v>41611</c:v>
                </c:pt>
                <c:pt idx="1793">
                  <c:v>41612</c:v>
                </c:pt>
                <c:pt idx="1794">
                  <c:v>41613</c:v>
                </c:pt>
                <c:pt idx="1795">
                  <c:v>41614</c:v>
                </c:pt>
                <c:pt idx="1796">
                  <c:v>41617</c:v>
                </c:pt>
                <c:pt idx="1797">
                  <c:v>41618</c:v>
                </c:pt>
                <c:pt idx="1798">
                  <c:v>41619</c:v>
                </c:pt>
                <c:pt idx="1799">
                  <c:v>41620</c:v>
                </c:pt>
                <c:pt idx="1800">
                  <c:v>41621</c:v>
                </c:pt>
                <c:pt idx="1801">
                  <c:v>41624</c:v>
                </c:pt>
                <c:pt idx="1802">
                  <c:v>41625</c:v>
                </c:pt>
                <c:pt idx="1803">
                  <c:v>41626</c:v>
                </c:pt>
                <c:pt idx="1804">
                  <c:v>41627</c:v>
                </c:pt>
                <c:pt idx="1805">
                  <c:v>41628</c:v>
                </c:pt>
                <c:pt idx="1806">
                  <c:v>41631</c:v>
                </c:pt>
                <c:pt idx="1807">
                  <c:v>41632</c:v>
                </c:pt>
                <c:pt idx="1808">
                  <c:v>41633</c:v>
                </c:pt>
                <c:pt idx="1809">
                  <c:v>41634</c:v>
                </c:pt>
                <c:pt idx="1810">
                  <c:v>41635</c:v>
                </c:pt>
                <c:pt idx="1811">
                  <c:v>41638</c:v>
                </c:pt>
                <c:pt idx="1812">
                  <c:v>41639</c:v>
                </c:pt>
                <c:pt idx="1813">
                  <c:v>41640</c:v>
                </c:pt>
                <c:pt idx="1814">
                  <c:v>41641</c:v>
                </c:pt>
                <c:pt idx="1815">
                  <c:v>41642</c:v>
                </c:pt>
                <c:pt idx="1816">
                  <c:v>41645</c:v>
                </c:pt>
                <c:pt idx="1817">
                  <c:v>41646</c:v>
                </c:pt>
                <c:pt idx="1818">
                  <c:v>41647</c:v>
                </c:pt>
                <c:pt idx="1819">
                  <c:v>41648</c:v>
                </c:pt>
                <c:pt idx="1820">
                  <c:v>41649</c:v>
                </c:pt>
                <c:pt idx="1821">
                  <c:v>41652</c:v>
                </c:pt>
                <c:pt idx="1822">
                  <c:v>41653</c:v>
                </c:pt>
                <c:pt idx="1823">
                  <c:v>41654</c:v>
                </c:pt>
                <c:pt idx="1824">
                  <c:v>41655</c:v>
                </c:pt>
                <c:pt idx="1825">
                  <c:v>41656</c:v>
                </c:pt>
                <c:pt idx="1826">
                  <c:v>41659</c:v>
                </c:pt>
                <c:pt idx="1827">
                  <c:v>41660</c:v>
                </c:pt>
                <c:pt idx="1828">
                  <c:v>41661</c:v>
                </c:pt>
                <c:pt idx="1829">
                  <c:v>41662</c:v>
                </c:pt>
                <c:pt idx="1830">
                  <c:v>41663</c:v>
                </c:pt>
                <c:pt idx="1831">
                  <c:v>41666</c:v>
                </c:pt>
                <c:pt idx="1832">
                  <c:v>41667</c:v>
                </c:pt>
                <c:pt idx="1833">
                  <c:v>41668</c:v>
                </c:pt>
                <c:pt idx="1834">
                  <c:v>41669</c:v>
                </c:pt>
                <c:pt idx="1835">
                  <c:v>41670</c:v>
                </c:pt>
                <c:pt idx="1836">
                  <c:v>41673</c:v>
                </c:pt>
                <c:pt idx="1837">
                  <c:v>41674</c:v>
                </c:pt>
                <c:pt idx="1838">
                  <c:v>41675</c:v>
                </c:pt>
                <c:pt idx="1839">
                  <c:v>41676</c:v>
                </c:pt>
                <c:pt idx="1840">
                  <c:v>41677</c:v>
                </c:pt>
                <c:pt idx="1841">
                  <c:v>41680</c:v>
                </c:pt>
                <c:pt idx="1842">
                  <c:v>41681</c:v>
                </c:pt>
                <c:pt idx="1843">
                  <c:v>41682</c:v>
                </c:pt>
                <c:pt idx="1844">
                  <c:v>41683</c:v>
                </c:pt>
                <c:pt idx="1845">
                  <c:v>41684</c:v>
                </c:pt>
                <c:pt idx="1846">
                  <c:v>41687</c:v>
                </c:pt>
                <c:pt idx="1847">
                  <c:v>41688</c:v>
                </c:pt>
                <c:pt idx="1848">
                  <c:v>41689</c:v>
                </c:pt>
                <c:pt idx="1849">
                  <c:v>41690</c:v>
                </c:pt>
                <c:pt idx="1850">
                  <c:v>41691</c:v>
                </c:pt>
                <c:pt idx="1851">
                  <c:v>41694</c:v>
                </c:pt>
                <c:pt idx="1852">
                  <c:v>41695</c:v>
                </c:pt>
                <c:pt idx="1853">
                  <c:v>41696</c:v>
                </c:pt>
                <c:pt idx="1854">
                  <c:v>41697</c:v>
                </c:pt>
                <c:pt idx="1855">
                  <c:v>41698</c:v>
                </c:pt>
                <c:pt idx="1856">
                  <c:v>41701</c:v>
                </c:pt>
                <c:pt idx="1857">
                  <c:v>41702</c:v>
                </c:pt>
                <c:pt idx="1858">
                  <c:v>41703</c:v>
                </c:pt>
                <c:pt idx="1859">
                  <c:v>41704</c:v>
                </c:pt>
                <c:pt idx="1860">
                  <c:v>41705</c:v>
                </c:pt>
                <c:pt idx="1861">
                  <c:v>41708</c:v>
                </c:pt>
                <c:pt idx="1862">
                  <c:v>41709</c:v>
                </c:pt>
                <c:pt idx="1863">
                  <c:v>41710</c:v>
                </c:pt>
                <c:pt idx="1864">
                  <c:v>41711</c:v>
                </c:pt>
                <c:pt idx="1865">
                  <c:v>41712</c:v>
                </c:pt>
                <c:pt idx="1866">
                  <c:v>41715</c:v>
                </c:pt>
                <c:pt idx="1867">
                  <c:v>41716</c:v>
                </c:pt>
                <c:pt idx="1868">
                  <c:v>41717</c:v>
                </c:pt>
                <c:pt idx="1869">
                  <c:v>41718</c:v>
                </c:pt>
                <c:pt idx="1870">
                  <c:v>41719</c:v>
                </c:pt>
                <c:pt idx="1871">
                  <c:v>41722</c:v>
                </c:pt>
                <c:pt idx="1872">
                  <c:v>41723</c:v>
                </c:pt>
                <c:pt idx="1873">
                  <c:v>41724</c:v>
                </c:pt>
                <c:pt idx="1874">
                  <c:v>41725</c:v>
                </c:pt>
                <c:pt idx="1875">
                  <c:v>41726</c:v>
                </c:pt>
                <c:pt idx="1876">
                  <c:v>41729</c:v>
                </c:pt>
                <c:pt idx="1877">
                  <c:v>41730</c:v>
                </c:pt>
                <c:pt idx="1878">
                  <c:v>41731</c:v>
                </c:pt>
                <c:pt idx="1879">
                  <c:v>41732</c:v>
                </c:pt>
                <c:pt idx="1880">
                  <c:v>41733</c:v>
                </c:pt>
                <c:pt idx="1881">
                  <c:v>41736</c:v>
                </c:pt>
                <c:pt idx="1882">
                  <c:v>41737</c:v>
                </c:pt>
                <c:pt idx="1883">
                  <c:v>41738</c:v>
                </c:pt>
                <c:pt idx="1884">
                  <c:v>41739</c:v>
                </c:pt>
                <c:pt idx="1885">
                  <c:v>41740</c:v>
                </c:pt>
                <c:pt idx="1886">
                  <c:v>41743</c:v>
                </c:pt>
                <c:pt idx="1887">
                  <c:v>41744</c:v>
                </c:pt>
                <c:pt idx="1888">
                  <c:v>41745</c:v>
                </c:pt>
                <c:pt idx="1889">
                  <c:v>41746</c:v>
                </c:pt>
                <c:pt idx="1890">
                  <c:v>41747</c:v>
                </c:pt>
                <c:pt idx="1891">
                  <c:v>41750</c:v>
                </c:pt>
                <c:pt idx="1892">
                  <c:v>41751</c:v>
                </c:pt>
                <c:pt idx="1893">
                  <c:v>41752</c:v>
                </c:pt>
                <c:pt idx="1894">
                  <c:v>41753</c:v>
                </c:pt>
                <c:pt idx="1895">
                  <c:v>41754</c:v>
                </c:pt>
                <c:pt idx="1896">
                  <c:v>41757</c:v>
                </c:pt>
                <c:pt idx="1897">
                  <c:v>41758</c:v>
                </c:pt>
                <c:pt idx="1898">
                  <c:v>41759</c:v>
                </c:pt>
                <c:pt idx="1899">
                  <c:v>41760</c:v>
                </c:pt>
                <c:pt idx="1900">
                  <c:v>41761</c:v>
                </c:pt>
                <c:pt idx="1901">
                  <c:v>41764</c:v>
                </c:pt>
                <c:pt idx="1902">
                  <c:v>41765</c:v>
                </c:pt>
                <c:pt idx="1903">
                  <c:v>41766</c:v>
                </c:pt>
                <c:pt idx="1904">
                  <c:v>41767</c:v>
                </c:pt>
                <c:pt idx="1905">
                  <c:v>41768</c:v>
                </c:pt>
                <c:pt idx="1906">
                  <c:v>41771</c:v>
                </c:pt>
                <c:pt idx="1907">
                  <c:v>41772</c:v>
                </c:pt>
                <c:pt idx="1908">
                  <c:v>41773</c:v>
                </c:pt>
                <c:pt idx="1909">
                  <c:v>41774</c:v>
                </c:pt>
                <c:pt idx="1910">
                  <c:v>41775</c:v>
                </c:pt>
                <c:pt idx="1911">
                  <c:v>41778</c:v>
                </c:pt>
                <c:pt idx="1912">
                  <c:v>41779</c:v>
                </c:pt>
                <c:pt idx="1913">
                  <c:v>41780</c:v>
                </c:pt>
                <c:pt idx="1914">
                  <c:v>41781</c:v>
                </c:pt>
                <c:pt idx="1915">
                  <c:v>41782</c:v>
                </c:pt>
                <c:pt idx="1916">
                  <c:v>41785</c:v>
                </c:pt>
                <c:pt idx="1917">
                  <c:v>41786</c:v>
                </c:pt>
                <c:pt idx="1918">
                  <c:v>41787</c:v>
                </c:pt>
                <c:pt idx="1919">
                  <c:v>41788</c:v>
                </c:pt>
                <c:pt idx="1920">
                  <c:v>41789</c:v>
                </c:pt>
                <c:pt idx="1921">
                  <c:v>41792</c:v>
                </c:pt>
                <c:pt idx="1922">
                  <c:v>41793</c:v>
                </c:pt>
                <c:pt idx="1923">
                  <c:v>41794</c:v>
                </c:pt>
                <c:pt idx="1924">
                  <c:v>41795</c:v>
                </c:pt>
                <c:pt idx="1925">
                  <c:v>41796</c:v>
                </c:pt>
                <c:pt idx="1926">
                  <c:v>41799</c:v>
                </c:pt>
                <c:pt idx="1927">
                  <c:v>41800</c:v>
                </c:pt>
                <c:pt idx="1928">
                  <c:v>41801</c:v>
                </c:pt>
                <c:pt idx="1929">
                  <c:v>41802</c:v>
                </c:pt>
                <c:pt idx="1930">
                  <c:v>41803</c:v>
                </c:pt>
                <c:pt idx="1931">
                  <c:v>41806</c:v>
                </c:pt>
                <c:pt idx="1932">
                  <c:v>41807</c:v>
                </c:pt>
                <c:pt idx="1933">
                  <c:v>41808</c:v>
                </c:pt>
                <c:pt idx="1934">
                  <c:v>41809</c:v>
                </c:pt>
                <c:pt idx="1935">
                  <c:v>41810</c:v>
                </c:pt>
                <c:pt idx="1936">
                  <c:v>41813</c:v>
                </c:pt>
                <c:pt idx="1937">
                  <c:v>41814</c:v>
                </c:pt>
                <c:pt idx="1938">
                  <c:v>41815</c:v>
                </c:pt>
                <c:pt idx="1939">
                  <c:v>41816</c:v>
                </c:pt>
                <c:pt idx="1940">
                  <c:v>41817</c:v>
                </c:pt>
                <c:pt idx="1941">
                  <c:v>41820</c:v>
                </c:pt>
                <c:pt idx="1942">
                  <c:v>41821</c:v>
                </c:pt>
                <c:pt idx="1943">
                  <c:v>41822</c:v>
                </c:pt>
                <c:pt idx="1944">
                  <c:v>41823</c:v>
                </c:pt>
                <c:pt idx="1945">
                  <c:v>41824</c:v>
                </c:pt>
                <c:pt idx="1946">
                  <c:v>41827</c:v>
                </c:pt>
                <c:pt idx="1947">
                  <c:v>41828</c:v>
                </c:pt>
                <c:pt idx="1948">
                  <c:v>41829</c:v>
                </c:pt>
                <c:pt idx="1949">
                  <c:v>41830</c:v>
                </c:pt>
                <c:pt idx="1950">
                  <c:v>41831</c:v>
                </c:pt>
                <c:pt idx="1951">
                  <c:v>41834</c:v>
                </c:pt>
                <c:pt idx="1952">
                  <c:v>41835</c:v>
                </c:pt>
                <c:pt idx="1953">
                  <c:v>41836</c:v>
                </c:pt>
                <c:pt idx="1954">
                  <c:v>41837</c:v>
                </c:pt>
                <c:pt idx="1955">
                  <c:v>41838</c:v>
                </c:pt>
                <c:pt idx="1956">
                  <c:v>41841</c:v>
                </c:pt>
                <c:pt idx="1957">
                  <c:v>41842</c:v>
                </c:pt>
                <c:pt idx="1958">
                  <c:v>41843</c:v>
                </c:pt>
                <c:pt idx="1959">
                  <c:v>41844</c:v>
                </c:pt>
                <c:pt idx="1960">
                  <c:v>41845</c:v>
                </c:pt>
                <c:pt idx="1961">
                  <c:v>41848</c:v>
                </c:pt>
                <c:pt idx="1962">
                  <c:v>41849</c:v>
                </c:pt>
                <c:pt idx="1963">
                  <c:v>41850</c:v>
                </c:pt>
                <c:pt idx="1964">
                  <c:v>41851</c:v>
                </c:pt>
                <c:pt idx="1965">
                  <c:v>41852</c:v>
                </c:pt>
                <c:pt idx="1966">
                  <c:v>41855</c:v>
                </c:pt>
                <c:pt idx="1967">
                  <c:v>41856</c:v>
                </c:pt>
                <c:pt idx="1968">
                  <c:v>41857</c:v>
                </c:pt>
                <c:pt idx="1969">
                  <c:v>41858</c:v>
                </c:pt>
                <c:pt idx="1970">
                  <c:v>41859</c:v>
                </c:pt>
                <c:pt idx="1971">
                  <c:v>41862</c:v>
                </c:pt>
                <c:pt idx="1972">
                  <c:v>41863</c:v>
                </c:pt>
                <c:pt idx="1973">
                  <c:v>41864</c:v>
                </c:pt>
                <c:pt idx="1974">
                  <c:v>41865</c:v>
                </c:pt>
                <c:pt idx="1975">
                  <c:v>41866</c:v>
                </c:pt>
                <c:pt idx="1976">
                  <c:v>41869</c:v>
                </c:pt>
                <c:pt idx="1977">
                  <c:v>41870</c:v>
                </c:pt>
                <c:pt idx="1978">
                  <c:v>41871</c:v>
                </c:pt>
                <c:pt idx="1979">
                  <c:v>41872</c:v>
                </c:pt>
                <c:pt idx="1980">
                  <c:v>41873</c:v>
                </c:pt>
                <c:pt idx="1981">
                  <c:v>41876</c:v>
                </c:pt>
                <c:pt idx="1982">
                  <c:v>41877</c:v>
                </c:pt>
                <c:pt idx="1983">
                  <c:v>41878</c:v>
                </c:pt>
                <c:pt idx="1984">
                  <c:v>41879</c:v>
                </c:pt>
                <c:pt idx="1985">
                  <c:v>41880</c:v>
                </c:pt>
                <c:pt idx="1986">
                  <c:v>41883</c:v>
                </c:pt>
                <c:pt idx="1987">
                  <c:v>41884</c:v>
                </c:pt>
                <c:pt idx="1988">
                  <c:v>41885</c:v>
                </c:pt>
                <c:pt idx="1989">
                  <c:v>41886</c:v>
                </c:pt>
                <c:pt idx="1990">
                  <c:v>41887</c:v>
                </c:pt>
                <c:pt idx="1991">
                  <c:v>41890</c:v>
                </c:pt>
                <c:pt idx="1992">
                  <c:v>41891</c:v>
                </c:pt>
                <c:pt idx="1993">
                  <c:v>41892</c:v>
                </c:pt>
                <c:pt idx="1994">
                  <c:v>41893</c:v>
                </c:pt>
                <c:pt idx="1995">
                  <c:v>41894</c:v>
                </c:pt>
                <c:pt idx="1996">
                  <c:v>41897</c:v>
                </c:pt>
                <c:pt idx="1997">
                  <c:v>41898</c:v>
                </c:pt>
                <c:pt idx="1998">
                  <c:v>41899</c:v>
                </c:pt>
                <c:pt idx="1999">
                  <c:v>41900</c:v>
                </c:pt>
                <c:pt idx="2000">
                  <c:v>41901</c:v>
                </c:pt>
                <c:pt idx="2001">
                  <c:v>41904</c:v>
                </c:pt>
                <c:pt idx="2002">
                  <c:v>41905</c:v>
                </c:pt>
                <c:pt idx="2003">
                  <c:v>41906</c:v>
                </c:pt>
                <c:pt idx="2004">
                  <c:v>41907</c:v>
                </c:pt>
                <c:pt idx="2005">
                  <c:v>41908</c:v>
                </c:pt>
                <c:pt idx="2006">
                  <c:v>41911</c:v>
                </c:pt>
                <c:pt idx="2007">
                  <c:v>41912</c:v>
                </c:pt>
                <c:pt idx="2008">
                  <c:v>41913</c:v>
                </c:pt>
                <c:pt idx="2009">
                  <c:v>41914</c:v>
                </c:pt>
                <c:pt idx="2010">
                  <c:v>41915</c:v>
                </c:pt>
                <c:pt idx="2011">
                  <c:v>41918</c:v>
                </c:pt>
                <c:pt idx="2012">
                  <c:v>41919</c:v>
                </c:pt>
                <c:pt idx="2013">
                  <c:v>41920</c:v>
                </c:pt>
                <c:pt idx="2014">
                  <c:v>41921</c:v>
                </c:pt>
                <c:pt idx="2015">
                  <c:v>41922</c:v>
                </c:pt>
                <c:pt idx="2016">
                  <c:v>41925</c:v>
                </c:pt>
                <c:pt idx="2017">
                  <c:v>41926</c:v>
                </c:pt>
                <c:pt idx="2018">
                  <c:v>41927</c:v>
                </c:pt>
                <c:pt idx="2019">
                  <c:v>41928</c:v>
                </c:pt>
                <c:pt idx="2020">
                  <c:v>41929</c:v>
                </c:pt>
                <c:pt idx="2021">
                  <c:v>41932</c:v>
                </c:pt>
                <c:pt idx="2022">
                  <c:v>41933</c:v>
                </c:pt>
                <c:pt idx="2023">
                  <c:v>41934</c:v>
                </c:pt>
                <c:pt idx="2024">
                  <c:v>41935</c:v>
                </c:pt>
                <c:pt idx="2025">
                  <c:v>41936</c:v>
                </c:pt>
                <c:pt idx="2026">
                  <c:v>41939</c:v>
                </c:pt>
                <c:pt idx="2027">
                  <c:v>41940</c:v>
                </c:pt>
                <c:pt idx="2028">
                  <c:v>41941</c:v>
                </c:pt>
                <c:pt idx="2029">
                  <c:v>41942</c:v>
                </c:pt>
                <c:pt idx="2030">
                  <c:v>41943</c:v>
                </c:pt>
                <c:pt idx="2031">
                  <c:v>41946</c:v>
                </c:pt>
                <c:pt idx="2032">
                  <c:v>41947</c:v>
                </c:pt>
                <c:pt idx="2033">
                  <c:v>41948</c:v>
                </c:pt>
                <c:pt idx="2034">
                  <c:v>41949</c:v>
                </c:pt>
                <c:pt idx="2035">
                  <c:v>41950</c:v>
                </c:pt>
                <c:pt idx="2036">
                  <c:v>41953</c:v>
                </c:pt>
                <c:pt idx="2037">
                  <c:v>41954</c:v>
                </c:pt>
                <c:pt idx="2038">
                  <c:v>41955</c:v>
                </c:pt>
                <c:pt idx="2039">
                  <c:v>41956</c:v>
                </c:pt>
                <c:pt idx="2040">
                  <c:v>41957</c:v>
                </c:pt>
                <c:pt idx="2041">
                  <c:v>41960</c:v>
                </c:pt>
                <c:pt idx="2042">
                  <c:v>41961</c:v>
                </c:pt>
                <c:pt idx="2043">
                  <c:v>41962</c:v>
                </c:pt>
                <c:pt idx="2044">
                  <c:v>41963</c:v>
                </c:pt>
                <c:pt idx="2045">
                  <c:v>41964</c:v>
                </c:pt>
                <c:pt idx="2046">
                  <c:v>41967</c:v>
                </c:pt>
                <c:pt idx="2047">
                  <c:v>41968</c:v>
                </c:pt>
                <c:pt idx="2048">
                  <c:v>41969</c:v>
                </c:pt>
                <c:pt idx="2049">
                  <c:v>41970</c:v>
                </c:pt>
                <c:pt idx="2050">
                  <c:v>41971</c:v>
                </c:pt>
                <c:pt idx="2051">
                  <c:v>41974</c:v>
                </c:pt>
                <c:pt idx="2052">
                  <c:v>41975</c:v>
                </c:pt>
                <c:pt idx="2053">
                  <c:v>41976</c:v>
                </c:pt>
                <c:pt idx="2054">
                  <c:v>41977</c:v>
                </c:pt>
                <c:pt idx="2055">
                  <c:v>41978</c:v>
                </c:pt>
                <c:pt idx="2056">
                  <c:v>41981</c:v>
                </c:pt>
                <c:pt idx="2057">
                  <c:v>41982</c:v>
                </c:pt>
                <c:pt idx="2058">
                  <c:v>41983</c:v>
                </c:pt>
                <c:pt idx="2059">
                  <c:v>41984</c:v>
                </c:pt>
                <c:pt idx="2060">
                  <c:v>41985</c:v>
                </c:pt>
                <c:pt idx="2061">
                  <c:v>41988</c:v>
                </c:pt>
                <c:pt idx="2062">
                  <c:v>41989</c:v>
                </c:pt>
                <c:pt idx="2063">
                  <c:v>41990</c:v>
                </c:pt>
                <c:pt idx="2064">
                  <c:v>41991</c:v>
                </c:pt>
                <c:pt idx="2065">
                  <c:v>41992</c:v>
                </c:pt>
                <c:pt idx="2066">
                  <c:v>41995</c:v>
                </c:pt>
                <c:pt idx="2067">
                  <c:v>41996</c:v>
                </c:pt>
                <c:pt idx="2068">
                  <c:v>41997</c:v>
                </c:pt>
                <c:pt idx="2069">
                  <c:v>41998</c:v>
                </c:pt>
                <c:pt idx="2070">
                  <c:v>41999</c:v>
                </c:pt>
                <c:pt idx="2071">
                  <c:v>42002</c:v>
                </c:pt>
                <c:pt idx="2072">
                  <c:v>42003</c:v>
                </c:pt>
                <c:pt idx="2073">
                  <c:v>42004</c:v>
                </c:pt>
                <c:pt idx="2074">
                  <c:v>42005</c:v>
                </c:pt>
                <c:pt idx="2075">
                  <c:v>42006</c:v>
                </c:pt>
                <c:pt idx="2076">
                  <c:v>42009</c:v>
                </c:pt>
                <c:pt idx="2077">
                  <c:v>42010</c:v>
                </c:pt>
                <c:pt idx="2078">
                  <c:v>42011</c:v>
                </c:pt>
                <c:pt idx="2079">
                  <c:v>42012</c:v>
                </c:pt>
                <c:pt idx="2080">
                  <c:v>42013</c:v>
                </c:pt>
                <c:pt idx="2081">
                  <c:v>42016</c:v>
                </c:pt>
                <c:pt idx="2082">
                  <c:v>42017</c:v>
                </c:pt>
                <c:pt idx="2083">
                  <c:v>42018</c:v>
                </c:pt>
                <c:pt idx="2084">
                  <c:v>42019</c:v>
                </c:pt>
                <c:pt idx="2085">
                  <c:v>42020</c:v>
                </c:pt>
                <c:pt idx="2086">
                  <c:v>42023</c:v>
                </c:pt>
                <c:pt idx="2087">
                  <c:v>42024</c:v>
                </c:pt>
                <c:pt idx="2088">
                  <c:v>42025</c:v>
                </c:pt>
                <c:pt idx="2089">
                  <c:v>42026</c:v>
                </c:pt>
                <c:pt idx="2090">
                  <c:v>42027</c:v>
                </c:pt>
                <c:pt idx="2091">
                  <c:v>42030</c:v>
                </c:pt>
                <c:pt idx="2092">
                  <c:v>42031</c:v>
                </c:pt>
                <c:pt idx="2093">
                  <c:v>42032</c:v>
                </c:pt>
                <c:pt idx="2094">
                  <c:v>42033</c:v>
                </c:pt>
                <c:pt idx="2095">
                  <c:v>42034</c:v>
                </c:pt>
                <c:pt idx="2096">
                  <c:v>42037</c:v>
                </c:pt>
                <c:pt idx="2097">
                  <c:v>42038</c:v>
                </c:pt>
                <c:pt idx="2098">
                  <c:v>42039</c:v>
                </c:pt>
                <c:pt idx="2099">
                  <c:v>42040</c:v>
                </c:pt>
                <c:pt idx="2100">
                  <c:v>42041</c:v>
                </c:pt>
                <c:pt idx="2101">
                  <c:v>42044</c:v>
                </c:pt>
                <c:pt idx="2102">
                  <c:v>42045</c:v>
                </c:pt>
                <c:pt idx="2103">
                  <c:v>42046</c:v>
                </c:pt>
                <c:pt idx="2104">
                  <c:v>42047</c:v>
                </c:pt>
                <c:pt idx="2105">
                  <c:v>42048</c:v>
                </c:pt>
                <c:pt idx="2106">
                  <c:v>42051</c:v>
                </c:pt>
                <c:pt idx="2107">
                  <c:v>42052</c:v>
                </c:pt>
                <c:pt idx="2108">
                  <c:v>42053</c:v>
                </c:pt>
                <c:pt idx="2109">
                  <c:v>42054</c:v>
                </c:pt>
                <c:pt idx="2110">
                  <c:v>42055</c:v>
                </c:pt>
                <c:pt idx="2111">
                  <c:v>42058</c:v>
                </c:pt>
                <c:pt idx="2112">
                  <c:v>42059</c:v>
                </c:pt>
                <c:pt idx="2113">
                  <c:v>42060</c:v>
                </c:pt>
                <c:pt idx="2114">
                  <c:v>42061</c:v>
                </c:pt>
                <c:pt idx="2115">
                  <c:v>42062</c:v>
                </c:pt>
                <c:pt idx="2116">
                  <c:v>42065</c:v>
                </c:pt>
                <c:pt idx="2117">
                  <c:v>42066</c:v>
                </c:pt>
                <c:pt idx="2118">
                  <c:v>42067</c:v>
                </c:pt>
                <c:pt idx="2119">
                  <c:v>42068</c:v>
                </c:pt>
                <c:pt idx="2120">
                  <c:v>42069</c:v>
                </c:pt>
                <c:pt idx="2121">
                  <c:v>42072</c:v>
                </c:pt>
                <c:pt idx="2122">
                  <c:v>42073</c:v>
                </c:pt>
                <c:pt idx="2123">
                  <c:v>42074</c:v>
                </c:pt>
                <c:pt idx="2124">
                  <c:v>42075</c:v>
                </c:pt>
                <c:pt idx="2125">
                  <c:v>42076</c:v>
                </c:pt>
                <c:pt idx="2126">
                  <c:v>42079</c:v>
                </c:pt>
                <c:pt idx="2127">
                  <c:v>42080</c:v>
                </c:pt>
                <c:pt idx="2128">
                  <c:v>42081</c:v>
                </c:pt>
                <c:pt idx="2129">
                  <c:v>42082</c:v>
                </c:pt>
                <c:pt idx="2130">
                  <c:v>42083</c:v>
                </c:pt>
                <c:pt idx="2131">
                  <c:v>42086</c:v>
                </c:pt>
                <c:pt idx="2132">
                  <c:v>42087</c:v>
                </c:pt>
                <c:pt idx="2133">
                  <c:v>42088</c:v>
                </c:pt>
                <c:pt idx="2134">
                  <c:v>42089</c:v>
                </c:pt>
                <c:pt idx="2135">
                  <c:v>42090</c:v>
                </c:pt>
                <c:pt idx="2136">
                  <c:v>42093</c:v>
                </c:pt>
                <c:pt idx="2137">
                  <c:v>42094</c:v>
                </c:pt>
                <c:pt idx="2138">
                  <c:v>42095</c:v>
                </c:pt>
                <c:pt idx="2139">
                  <c:v>42096</c:v>
                </c:pt>
                <c:pt idx="2140">
                  <c:v>42097</c:v>
                </c:pt>
                <c:pt idx="2141">
                  <c:v>42100</c:v>
                </c:pt>
                <c:pt idx="2142">
                  <c:v>42101</c:v>
                </c:pt>
                <c:pt idx="2143">
                  <c:v>42102</c:v>
                </c:pt>
                <c:pt idx="2144">
                  <c:v>42103</c:v>
                </c:pt>
                <c:pt idx="2145">
                  <c:v>42104</c:v>
                </c:pt>
                <c:pt idx="2146">
                  <c:v>42107</c:v>
                </c:pt>
                <c:pt idx="2147">
                  <c:v>42108</c:v>
                </c:pt>
                <c:pt idx="2148">
                  <c:v>42109</c:v>
                </c:pt>
                <c:pt idx="2149">
                  <c:v>42110</c:v>
                </c:pt>
                <c:pt idx="2150">
                  <c:v>42111</c:v>
                </c:pt>
                <c:pt idx="2151">
                  <c:v>42114</c:v>
                </c:pt>
                <c:pt idx="2152">
                  <c:v>42115</c:v>
                </c:pt>
                <c:pt idx="2153">
                  <c:v>42116</c:v>
                </c:pt>
                <c:pt idx="2154">
                  <c:v>42117</c:v>
                </c:pt>
                <c:pt idx="2155">
                  <c:v>42118</c:v>
                </c:pt>
                <c:pt idx="2156">
                  <c:v>42121</c:v>
                </c:pt>
                <c:pt idx="2157">
                  <c:v>42122</c:v>
                </c:pt>
                <c:pt idx="2158">
                  <c:v>42123</c:v>
                </c:pt>
                <c:pt idx="2159">
                  <c:v>42124</c:v>
                </c:pt>
                <c:pt idx="2160">
                  <c:v>42125</c:v>
                </c:pt>
                <c:pt idx="2161">
                  <c:v>42128</c:v>
                </c:pt>
                <c:pt idx="2162">
                  <c:v>42129</c:v>
                </c:pt>
                <c:pt idx="2163">
                  <c:v>42130</c:v>
                </c:pt>
                <c:pt idx="2164">
                  <c:v>42131</c:v>
                </c:pt>
                <c:pt idx="2165">
                  <c:v>42132</c:v>
                </c:pt>
                <c:pt idx="2166">
                  <c:v>42135</c:v>
                </c:pt>
                <c:pt idx="2167">
                  <c:v>42136</c:v>
                </c:pt>
                <c:pt idx="2168">
                  <c:v>42137</c:v>
                </c:pt>
                <c:pt idx="2169">
                  <c:v>42138</c:v>
                </c:pt>
                <c:pt idx="2170">
                  <c:v>42139</c:v>
                </c:pt>
                <c:pt idx="2171">
                  <c:v>42142</c:v>
                </c:pt>
                <c:pt idx="2172">
                  <c:v>42143</c:v>
                </c:pt>
                <c:pt idx="2173">
                  <c:v>42144</c:v>
                </c:pt>
                <c:pt idx="2174">
                  <c:v>42145</c:v>
                </c:pt>
                <c:pt idx="2175">
                  <c:v>42146</c:v>
                </c:pt>
                <c:pt idx="2176">
                  <c:v>42149</c:v>
                </c:pt>
                <c:pt idx="2177">
                  <c:v>42150</c:v>
                </c:pt>
                <c:pt idx="2178">
                  <c:v>42151</c:v>
                </c:pt>
                <c:pt idx="2179">
                  <c:v>42152</c:v>
                </c:pt>
                <c:pt idx="2180">
                  <c:v>42153</c:v>
                </c:pt>
                <c:pt idx="2181">
                  <c:v>42156</c:v>
                </c:pt>
                <c:pt idx="2182">
                  <c:v>42157</c:v>
                </c:pt>
                <c:pt idx="2183">
                  <c:v>42158</c:v>
                </c:pt>
                <c:pt idx="2184">
                  <c:v>42159</c:v>
                </c:pt>
                <c:pt idx="2185">
                  <c:v>42160</c:v>
                </c:pt>
                <c:pt idx="2186">
                  <c:v>42163</c:v>
                </c:pt>
                <c:pt idx="2187">
                  <c:v>42164</c:v>
                </c:pt>
                <c:pt idx="2188">
                  <c:v>42165</c:v>
                </c:pt>
                <c:pt idx="2189">
                  <c:v>42166</c:v>
                </c:pt>
                <c:pt idx="2190">
                  <c:v>42167</c:v>
                </c:pt>
                <c:pt idx="2191">
                  <c:v>42170</c:v>
                </c:pt>
                <c:pt idx="2192">
                  <c:v>42171</c:v>
                </c:pt>
                <c:pt idx="2193">
                  <c:v>42172</c:v>
                </c:pt>
                <c:pt idx="2194">
                  <c:v>42173</c:v>
                </c:pt>
                <c:pt idx="2195">
                  <c:v>42174</c:v>
                </c:pt>
                <c:pt idx="2196">
                  <c:v>42177</c:v>
                </c:pt>
                <c:pt idx="2197">
                  <c:v>42178</c:v>
                </c:pt>
                <c:pt idx="2198">
                  <c:v>42179</c:v>
                </c:pt>
                <c:pt idx="2199">
                  <c:v>42180</c:v>
                </c:pt>
                <c:pt idx="2200">
                  <c:v>42181</c:v>
                </c:pt>
                <c:pt idx="2201">
                  <c:v>42184</c:v>
                </c:pt>
                <c:pt idx="2202">
                  <c:v>42185</c:v>
                </c:pt>
                <c:pt idx="2203">
                  <c:v>42186</c:v>
                </c:pt>
                <c:pt idx="2204">
                  <c:v>42187</c:v>
                </c:pt>
                <c:pt idx="2205">
                  <c:v>42188</c:v>
                </c:pt>
                <c:pt idx="2206">
                  <c:v>42191</c:v>
                </c:pt>
                <c:pt idx="2207">
                  <c:v>42192</c:v>
                </c:pt>
                <c:pt idx="2208">
                  <c:v>42193</c:v>
                </c:pt>
                <c:pt idx="2209">
                  <c:v>42194</c:v>
                </c:pt>
                <c:pt idx="2210">
                  <c:v>42195</c:v>
                </c:pt>
                <c:pt idx="2211">
                  <c:v>42198</c:v>
                </c:pt>
                <c:pt idx="2212">
                  <c:v>42199</c:v>
                </c:pt>
                <c:pt idx="2213">
                  <c:v>42200</c:v>
                </c:pt>
                <c:pt idx="2214">
                  <c:v>42201</c:v>
                </c:pt>
                <c:pt idx="2215">
                  <c:v>42202</c:v>
                </c:pt>
                <c:pt idx="2216">
                  <c:v>42205</c:v>
                </c:pt>
                <c:pt idx="2217">
                  <c:v>42206</c:v>
                </c:pt>
                <c:pt idx="2218">
                  <c:v>42207</c:v>
                </c:pt>
                <c:pt idx="2219">
                  <c:v>42208</c:v>
                </c:pt>
                <c:pt idx="2220">
                  <c:v>42209</c:v>
                </c:pt>
                <c:pt idx="2221">
                  <c:v>42212</c:v>
                </c:pt>
                <c:pt idx="2222">
                  <c:v>42213</c:v>
                </c:pt>
                <c:pt idx="2223">
                  <c:v>42214</c:v>
                </c:pt>
                <c:pt idx="2224">
                  <c:v>42215</c:v>
                </c:pt>
                <c:pt idx="2225">
                  <c:v>42216</c:v>
                </c:pt>
                <c:pt idx="2226">
                  <c:v>42219</c:v>
                </c:pt>
                <c:pt idx="2227">
                  <c:v>42220</c:v>
                </c:pt>
                <c:pt idx="2228">
                  <c:v>42221</c:v>
                </c:pt>
                <c:pt idx="2229">
                  <c:v>42222</c:v>
                </c:pt>
                <c:pt idx="2230">
                  <c:v>42223</c:v>
                </c:pt>
                <c:pt idx="2231">
                  <c:v>42226</c:v>
                </c:pt>
                <c:pt idx="2232">
                  <c:v>42227</c:v>
                </c:pt>
                <c:pt idx="2233">
                  <c:v>42228</c:v>
                </c:pt>
                <c:pt idx="2234">
                  <c:v>42229</c:v>
                </c:pt>
                <c:pt idx="2235">
                  <c:v>42230</c:v>
                </c:pt>
                <c:pt idx="2236">
                  <c:v>42233</c:v>
                </c:pt>
                <c:pt idx="2237">
                  <c:v>42234</c:v>
                </c:pt>
                <c:pt idx="2238">
                  <c:v>42235</c:v>
                </c:pt>
                <c:pt idx="2239">
                  <c:v>42236</c:v>
                </c:pt>
                <c:pt idx="2240">
                  <c:v>42237</c:v>
                </c:pt>
                <c:pt idx="2241">
                  <c:v>42240</c:v>
                </c:pt>
                <c:pt idx="2242">
                  <c:v>42241</c:v>
                </c:pt>
                <c:pt idx="2243">
                  <c:v>42242</c:v>
                </c:pt>
                <c:pt idx="2244">
                  <c:v>42243</c:v>
                </c:pt>
                <c:pt idx="2245">
                  <c:v>42244</c:v>
                </c:pt>
                <c:pt idx="2246">
                  <c:v>42247</c:v>
                </c:pt>
                <c:pt idx="2247">
                  <c:v>42248</c:v>
                </c:pt>
                <c:pt idx="2248">
                  <c:v>42249</c:v>
                </c:pt>
                <c:pt idx="2249">
                  <c:v>42250</c:v>
                </c:pt>
                <c:pt idx="2250">
                  <c:v>42251</c:v>
                </c:pt>
                <c:pt idx="2251">
                  <c:v>42254</c:v>
                </c:pt>
                <c:pt idx="2252">
                  <c:v>42255</c:v>
                </c:pt>
                <c:pt idx="2253">
                  <c:v>42256</c:v>
                </c:pt>
                <c:pt idx="2254">
                  <c:v>42257</c:v>
                </c:pt>
                <c:pt idx="2255">
                  <c:v>42258</c:v>
                </c:pt>
                <c:pt idx="2256">
                  <c:v>42261</c:v>
                </c:pt>
                <c:pt idx="2257">
                  <c:v>42262</c:v>
                </c:pt>
                <c:pt idx="2258">
                  <c:v>42263</c:v>
                </c:pt>
                <c:pt idx="2259">
                  <c:v>42264</c:v>
                </c:pt>
                <c:pt idx="2260">
                  <c:v>42265</c:v>
                </c:pt>
                <c:pt idx="2261">
                  <c:v>42268</c:v>
                </c:pt>
                <c:pt idx="2262">
                  <c:v>42269</c:v>
                </c:pt>
                <c:pt idx="2263">
                  <c:v>42270</c:v>
                </c:pt>
                <c:pt idx="2264">
                  <c:v>42271</c:v>
                </c:pt>
                <c:pt idx="2265">
                  <c:v>42272</c:v>
                </c:pt>
                <c:pt idx="2266">
                  <c:v>42275</c:v>
                </c:pt>
                <c:pt idx="2267">
                  <c:v>42276</c:v>
                </c:pt>
                <c:pt idx="2268">
                  <c:v>42277</c:v>
                </c:pt>
                <c:pt idx="2269">
                  <c:v>42278</c:v>
                </c:pt>
                <c:pt idx="2270">
                  <c:v>42279</c:v>
                </c:pt>
                <c:pt idx="2271">
                  <c:v>42282</c:v>
                </c:pt>
                <c:pt idx="2272">
                  <c:v>42283</c:v>
                </c:pt>
                <c:pt idx="2273">
                  <c:v>42284</c:v>
                </c:pt>
                <c:pt idx="2274">
                  <c:v>42285</c:v>
                </c:pt>
                <c:pt idx="2275">
                  <c:v>42286</c:v>
                </c:pt>
                <c:pt idx="2276">
                  <c:v>42289</c:v>
                </c:pt>
                <c:pt idx="2277">
                  <c:v>42290</c:v>
                </c:pt>
                <c:pt idx="2278">
                  <c:v>42291</c:v>
                </c:pt>
                <c:pt idx="2279">
                  <c:v>42292</c:v>
                </c:pt>
                <c:pt idx="2280">
                  <c:v>42293</c:v>
                </c:pt>
                <c:pt idx="2281">
                  <c:v>42296</c:v>
                </c:pt>
                <c:pt idx="2282">
                  <c:v>42297</c:v>
                </c:pt>
                <c:pt idx="2283">
                  <c:v>42298</c:v>
                </c:pt>
                <c:pt idx="2284">
                  <c:v>42299</c:v>
                </c:pt>
                <c:pt idx="2285">
                  <c:v>42300</c:v>
                </c:pt>
                <c:pt idx="2286">
                  <c:v>42303</c:v>
                </c:pt>
                <c:pt idx="2287">
                  <c:v>42304</c:v>
                </c:pt>
                <c:pt idx="2288">
                  <c:v>42305</c:v>
                </c:pt>
                <c:pt idx="2289">
                  <c:v>42306</c:v>
                </c:pt>
                <c:pt idx="2290">
                  <c:v>42307</c:v>
                </c:pt>
                <c:pt idx="2291">
                  <c:v>42310</c:v>
                </c:pt>
                <c:pt idx="2292">
                  <c:v>42311</c:v>
                </c:pt>
                <c:pt idx="2293">
                  <c:v>42312</c:v>
                </c:pt>
                <c:pt idx="2294">
                  <c:v>42313</c:v>
                </c:pt>
                <c:pt idx="2295">
                  <c:v>42314</c:v>
                </c:pt>
                <c:pt idx="2296">
                  <c:v>42317</c:v>
                </c:pt>
                <c:pt idx="2297">
                  <c:v>42318</c:v>
                </c:pt>
                <c:pt idx="2298">
                  <c:v>42319</c:v>
                </c:pt>
                <c:pt idx="2299">
                  <c:v>42320</c:v>
                </c:pt>
                <c:pt idx="2300">
                  <c:v>42321</c:v>
                </c:pt>
                <c:pt idx="2301">
                  <c:v>42324</c:v>
                </c:pt>
                <c:pt idx="2302">
                  <c:v>42325</c:v>
                </c:pt>
                <c:pt idx="2303">
                  <c:v>42326</c:v>
                </c:pt>
                <c:pt idx="2304">
                  <c:v>42327</c:v>
                </c:pt>
                <c:pt idx="2305">
                  <c:v>42328</c:v>
                </c:pt>
                <c:pt idx="2306">
                  <c:v>42331</c:v>
                </c:pt>
                <c:pt idx="2307">
                  <c:v>42332</c:v>
                </c:pt>
                <c:pt idx="2308">
                  <c:v>42333</c:v>
                </c:pt>
                <c:pt idx="2309">
                  <c:v>42334</c:v>
                </c:pt>
                <c:pt idx="2310">
                  <c:v>42335</c:v>
                </c:pt>
                <c:pt idx="2311">
                  <c:v>42338</c:v>
                </c:pt>
                <c:pt idx="2312">
                  <c:v>42339</c:v>
                </c:pt>
                <c:pt idx="2313">
                  <c:v>42340</c:v>
                </c:pt>
                <c:pt idx="2314">
                  <c:v>42341</c:v>
                </c:pt>
                <c:pt idx="2315">
                  <c:v>42342</c:v>
                </c:pt>
                <c:pt idx="2316">
                  <c:v>42345</c:v>
                </c:pt>
                <c:pt idx="2317">
                  <c:v>42346</c:v>
                </c:pt>
                <c:pt idx="2318">
                  <c:v>42347</c:v>
                </c:pt>
                <c:pt idx="2319">
                  <c:v>42348</c:v>
                </c:pt>
                <c:pt idx="2320">
                  <c:v>42349</c:v>
                </c:pt>
                <c:pt idx="2321">
                  <c:v>42352</c:v>
                </c:pt>
                <c:pt idx="2322">
                  <c:v>42353</c:v>
                </c:pt>
                <c:pt idx="2323">
                  <c:v>42354</c:v>
                </c:pt>
                <c:pt idx="2324">
                  <c:v>42355</c:v>
                </c:pt>
                <c:pt idx="2325">
                  <c:v>42356</c:v>
                </c:pt>
                <c:pt idx="2326">
                  <c:v>42359</c:v>
                </c:pt>
                <c:pt idx="2327">
                  <c:v>42360</c:v>
                </c:pt>
                <c:pt idx="2328">
                  <c:v>42361</c:v>
                </c:pt>
                <c:pt idx="2329">
                  <c:v>42362</c:v>
                </c:pt>
                <c:pt idx="2330">
                  <c:v>42363</c:v>
                </c:pt>
                <c:pt idx="2331">
                  <c:v>42366</c:v>
                </c:pt>
                <c:pt idx="2332">
                  <c:v>42367</c:v>
                </c:pt>
                <c:pt idx="2333">
                  <c:v>42368</c:v>
                </c:pt>
                <c:pt idx="2334">
                  <c:v>42369</c:v>
                </c:pt>
                <c:pt idx="2335">
                  <c:v>42370</c:v>
                </c:pt>
                <c:pt idx="2336">
                  <c:v>42373</c:v>
                </c:pt>
                <c:pt idx="2337">
                  <c:v>42374</c:v>
                </c:pt>
                <c:pt idx="2338">
                  <c:v>42375</c:v>
                </c:pt>
                <c:pt idx="2339">
                  <c:v>42376</c:v>
                </c:pt>
                <c:pt idx="2340">
                  <c:v>42377</c:v>
                </c:pt>
                <c:pt idx="2341">
                  <c:v>42380</c:v>
                </c:pt>
                <c:pt idx="2342">
                  <c:v>42381</c:v>
                </c:pt>
                <c:pt idx="2343">
                  <c:v>42382</c:v>
                </c:pt>
                <c:pt idx="2344">
                  <c:v>42383</c:v>
                </c:pt>
                <c:pt idx="2345">
                  <c:v>42384</c:v>
                </c:pt>
                <c:pt idx="2346">
                  <c:v>42387</c:v>
                </c:pt>
                <c:pt idx="2347">
                  <c:v>42388</c:v>
                </c:pt>
                <c:pt idx="2348">
                  <c:v>42389</c:v>
                </c:pt>
                <c:pt idx="2349">
                  <c:v>42390</c:v>
                </c:pt>
                <c:pt idx="2350">
                  <c:v>42391</c:v>
                </c:pt>
                <c:pt idx="2351">
                  <c:v>42394</c:v>
                </c:pt>
                <c:pt idx="2352">
                  <c:v>42395</c:v>
                </c:pt>
                <c:pt idx="2353">
                  <c:v>42396</c:v>
                </c:pt>
                <c:pt idx="2354">
                  <c:v>42397</c:v>
                </c:pt>
                <c:pt idx="2355">
                  <c:v>42398</c:v>
                </c:pt>
                <c:pt idx="2356">
                  <c:v>42401</c:v>
                </c:pt>
                <c:pt idx="2357">
                  <c:v>42402</c:v>
                </c:pt>
                <c:pt idx="2358">
                  <c:v>42403</c:v>
                </c:pt>
                <c:pt idx="2359">
                  <c:v>42404</c:v>
                </c:pt>
                <c:pt idx="2360">
                  <c:v>42405</c:v>
                </c:pt>
                <c:pt idx="2361">
                  <c:v>42408</c:v>
                </c:pt>
                <c:pt idx="2362">
                  <c:v>42409</c:v>
                </c:pt>
                <c:pt idx="2363">
                  <c:v>42410</c:v>
                </c:pt>
                <c:pt idx="2364">
                  <c:v>42411</c:v>
                </c:pt>
                <c:pt idx="2365">
                  <c:v>42412</c:v>
                </c:pt>
                <c:pt idx="2366">
                  <c:v>42415</c:v>
                </c:pt>
                <c:pt idx="2367">
                  <c:v>42416</c:v>
                </c:pt>
                <c:pt idx="2368">
                  <c:v>42417</c:v>
                </c:pt>
                <c:pt idx="2369">
                  <c:v>42418</c:v>
                </c:pt>
                <c:pt idx="2370">
                  <c:v>42419</c:v>
                </c:pt>
                <c:pt idx="2371">
                  <c:v>42422</c:v>
                </c:pt>
                <c:pt idx="2372">
                  <c:v>42423</c:v>
                </c:pt>
                <c:pt idx="2373">
                  <c:v>42424</c:v>
                </c:pt>
                <c:pt idx="2374">
                  <c:v>42425</c:v>
                </c:pt>
                <c:pt idx="2375">
                  <c:v>42426</c:v>
                </c:pt>
                <c:pt idx="2376">
                  <c:v>42429</c:v>
                </c:pt>
                <c:pt idx="2377">
                  <c:v>42430</c:v>
                </c:pt>
                <c:pt idx="2378">
                  <c:v>42431</c:v>
                </c:pt>
                <c:pt idx="2379">
                  <c:v>42432</c:v>
                </c:pt>
                <c:pt idx="2380">
                  <c:v>42433</c:v>
                </c:pt>
                <c:pt idx="2381">
                  <c:v>42436</c:v>
                </c:pt>
                <c:pt idx="2382">
                  <c:v>42437</c:v>
                </c:pt>
                <c:pt idx="2383">
                  <c:v>42438</c:v>
                </c:pt>
                <c:pt idx="2384">
                  <c:v>42439</c:v>
                </c:pt>
                <c:pt idx="2385">
                  <c:v>42440</c:v>
                </c:pt>
                <c:pt idx="2386">
                  <c:v>42443</c:v>
                </c:pt>
                <c:pt idx="2387">
                  <c:v>42444</c:v>
                </c:pt>
                <c:pt idx="2388">
                  <c:v>42445</c:v>
                </c:pt>
                <c:pt idx="2389">
                  <c:v>42446</c:v>
                </c:pt>
                <c:pt idx="2390">
                  <c:v>42447</c:v>
                </c:pt>
                <c:pt idx="2391">
                  <c:v>42450</c:v>
                </c:pt>
                <c:pt idx="2392">
                  <c:v>42451</c:v>
                </c:pt>
                <c:pt idx="2393">
                  <c:v>42452</c:v>
                </c:pt>
                <c:pt idx="2394">
                  <c:v>42453</c:v>
                </c:pt>
                <c:pt idx="2395">
                  <c:v>42454</c:v>
                </c:pt>
                <c:pt idx="2396">
                  <c:v>42457</c:v>
                </c:pt>
                <c:pt idx="2397">
                  <c:v>42458</c:v>
                </c:pt>
                <c:pt idx="2398">
                  <c:v>42459</c:v>
                </c:pt>
                <c:pt idx="2399">
                  <c:v>42460</c:v>
                </c:pt>
                <c:pt idx="2400">
                  <c:v>42461</c:v>
                </c:pt>
                <c:pt idx="2401">
                  <c:v>42464</c:v>
                </c:pt>
                <c:pt idx="2402">
                  <c:v>42465</c:v>
                </c:pt>
                <c:pt idx="2403">
                  <c:v>42466</c:v>
                </c:pt>
                <c:pt idx="2404">
                  <c:v>42467</c:v>
                </c:pt>
                <c:pt idx="2405">
                  <c:v>42468</c:v>
                </c:pt>
                <c:pt idx="2406">
                  <c:v>42471</c:v>
                </c:pt>
                <c:pt idx="2407">
                  <c:v>42472</c:v>
                </c:pt>
                <c:pt idx="2408">
                  <c:v>42473</c:v>
                </c:pt>
                <c:pt idx="2409">
                  <c:v>42474</c:v>
                </c:pt>
                <c:pt idx="2410">
                  <c:v>42475</c:v>
                </c:pt>
                <c:pt idx="2411">
                  <c:v>42478</c:v>
                </c:pt>
                <c:pt idx="2412">
                  <c:v>42479</c:v>
                </c:pt>
                <c:pt idx="2413">
                  <c:v>42480</c:v>
                </c:pt>
                <c:pt idx="2414">
                  <c:v>42481</c:v>
                </c:pt>
                <c:pt idx="2415">
                  <c:v>42482</c:v>
                </c:pt>
                <c:pt idx="2416">
                  <c:v>42485</c:v>
                </c:pt>
                <c:pt idx="2417">
                  <c:v>42486</c:v>
                </c:pt>
                <c:pt idx="2418">
                  <c:v>42487</c:v>
                </c:pt>
                <c:pt idx="2419">
                  <c:v>42488</c:v>
                </c:pt>
                <c:pt idx="2420">
                  <c:v>42489</c:v>
                </c:pt>
                <c:pt idx="2421">
                  <c:v>42492</c:v>
                </c:pt>
                <c:pt idx="2422">
                  <c:v>42493</c:v>
                </c:pt>
                <c:pt idx="2423">
                  <c:v>42494</c:v>
                </c:pt>
                <c:pt idx="2424">
                  <c:v>42495</c:v>
                </c:pt>
                <c:pt idx="2425">
                  <c:v>42496</c:v>
                </c:pt>
                <c:pt idx="2426">
                  <c:v>42499</c:v>
                </c:pt>
                <c:pt idx="2427">
                  <c:v>42500</c:v>
                </c:pt>
                <c:pt idx="2428">
                  <c:v>42501</c:v>
                </c:pt>
                <c:pt idx="2429">
                  <c:v>42502</c:v>
                </c:pt>
                <c:pt idx="2430">
                  <c:v>42503</c:v>
                </c:pt>
                <c:pt idx="2431">
                  <c:v>42506</c:v>
                </c:pt>
                <c:pt idx="2432">
                  <c:v>42507</c:v>
                </c:pt>
                <c:pt idx="2433">
                  <c:v>42508</c:v>
                </c:pt>
                <c:pt idx="2434">
                  <c:v>42509</c:v>
                </c:pt>
                <c:pt idx="2435">
                  <c:v>42510</c:v>
                </c:pt>
                <c:pt idx="2436">
                  <c:v>42513</c:v>
                </c:pt>
                <c:pt idx="2437">
                  <c:v>42514</c:v>
                </c:pt>
                <c:pt idx="2438">
                  <c:v>42515</c:v>
                </c:pt>
                <c:pt idx="2439">
                  <c:v>42516</c:v>
                </c:pt>
                <c:pt idx="2440">
                  <c:v>42517</c:v>
                </c:pt>
                <c:pt idx="2441">
                  <c:v>42520</c:v>
                </c:pt>
                <c:pt idx="2442">
                  <c:v>42521</c:v>
                </c:pt>
                <c:pt idx="2443">
                  <c:v>42522</c:v>
                </c:pt>
                <c:pt idx="2444">
                  <c:v>42523</c:v>
                </c:pt>
                <c:pt idx="2445">
                  <c:v>42524</c:v>
                </c:pt>
                <c:pt idx="2446">
                  <c:v>42527</c:v>
                </c:pt>
                <c:pt idx="2447">
                  <c:v>42528</c:v>
                </c:pt>
                <c:pt idx="2448">
                  <c:v>42529</c:v>
                </c:pt>
                <c:pt idx="2449">
                  <c:v>42530</c:v>
                </c:pt>
                <c:pt idx="2450">
                  <c:v>42531</c:v>
                </c:pt>
                <c:pt idx="2451">
                  <c:v>42534</c:v>
                </c:pt>
                <c:pt idx="2452">
                  <c:v>42535</c:v>
                </c:pt>
                <c:pt idx="2453">
                  <c:v>42536</c:v>
                </c:pt>
                <c:pt idx="2454">
                  <c:v>42537</c:v>
                </c:pt>
                <c:pt idx="2455">
                  <c:v>42538</c:v>
                </c:pt>
                <c:pt idx="2456">
                  <c:v>42541</c:v>
                </c:pt>
                <c:pt idx="2457">
                  <c:v>42542</c:v>
                </c:pt>
                <c:pt idx="2458">
                  <c:v>42543</c:v>
                </c:pt>
                <c:pt idx="2459">
                  <c:v>42544</c:v>
                </c:pt>
                <c:pt idx="2460">
                  <c:v>42545</c:v>
                </c:pt>
                <c:pt idx="2461">
                  <c:v>42548</c:v>
                </c:pt>
                <c:pt idx="2462">
                  <c:v>42549</c:v>
                </c:pt>
                <c:pt idx="2463">
                  <c:v>42550</c:v>
                </c:pt>
                <c:pt idx="2464">
                  <c:v>42551</c:v>
                </c:pt>
                <c:pt idx="2465">
                  <c:v>42552</c:v>
                </c:pt>
                <c:pt idx="2466">
                  <c:v>42555</c:v>
                </c:pt>
                <c:pt idx="2467">
                  <c:v>42556</c:v>
                </c:pt>
                <c:pt idx="2468">
                  <c:v>42557</c:v>
                </c:pt>
                <c:pt idx="2469">
                  <c:v>42558</c:v>
                </c:pt>
                <c:pt idx="2470">
                  <c:v>42559</c:v>
                </c:pt>
                <c:pt idx="2471">
                  <c:v>42562</c:v>
                </c:pt>
                <c:pt idx="2472">
                  <c:v>42563</c:v>
                </c:pt>
                <c:pt idx="2473">
                  <c:v>42564</c:v>
                </c:pt>
                <c:pt idx="2474">
                  <c:v>42565</c:v>
                </c:pt>
                <c:pt idx="2475">
                  <c:v>42566</c:v>
                </c:pt>
                <c:pt idx="2476">
                  <c:v>42569</c:v>
                </c:pt>
                <c:pt idx="2477">
                  <c:v>42570</c:v>
                </c:pt>
                <c:pt idx="2478">
                  <c:v>42571</c:v>
                </c:pt>
                <c:pt idx="2479">
                  <c:v>42572</c:v>
                </c:pt>
                <c:pt idx="2480">
                  <c:v>42573</c:v>
                </c:pt>
                <c:pt idx="2481">
                  <c:v>42576</c:v>
                </c:pt>
                <c:pt idx="2482">
                  <c:v>42577</c:v>
                </c:pt>
                <c:pt idx="2483">
                  <c:v>42578</c:v>
                </c:pt>
                <c:pt idx="2484">
                  <c:v>42579</c:v>
                </c:pt>
                <c:pt idx="2485">
                  <c:v>42580</c:v>
                </c:pt>
                <c:pt idx="2486">
                  <c:v>42583</c:v>
                </c:pt>
                <c:pt idx="2487">
                  <c:v>42584</c:v>
                </c:pt>
                <c:pt idx="2488">
                  <c:v>42585</c:v>
                </c:pt>
                <c:pt idx="2489">
                  <c:v>42586</c:v>
                </c:pt>
                <c:pt idx="2490">
                  <c:v>42587</c:v>
                </c:pt>
                <c:pt idx="2491">
                  <c:v>42590</c:v>
                </c:pt>
                <c:pt idx="2492">
                  <c:v>42591</c:v>
                </c:pt>
                <c:pt idx="2493">
                  <c:v>42592</c:v>
                </c:pt>
                <c:pt idx="2494">
                  <c:v>42593</c:v>
                </c:pt>
                <c:pt idx="2495">
                  <c:v>42594</c:v>
                </c:pt>
                <c:pt idx="2496">
                  <c:v>42597</c:v>
                </c:pt>
                <c:pt idx="2497">
                  <c:v>42598</c:v>
                </c:pt>
                <c:pt idx="2498">
                  <c:v>42599</c:v>
                </c:pt>
                <c:pt idx="2499">
                  <c:v>42600</c:v>
                </c:pt>
                <c:pt idx="2500">
                  <c:v>42601</c:v>
                </c:pt>
                <c:pt idx="2501">
                  <c:v>42604</c:v>
                </c:pt>
                <c:pt idx="2502">
                  <c:v>42605</c:v>
                </c:pt>
                <c:pt idx="2503">
                  <c:v>42606</c:v>
                </c:pt>
                <c:pt idx="2504">
                  <c:v>42607</c:v>
                </c:pt>
                <c:pt idx="2505">
                  <c:v>42608</c:v>
                </c:pt>
                <c:pt idx="2506">
                  <c:v>42611</c:v>
                </c:pt>
                <c:pt idx="2507">
                  <c:v>42612</c:v>
                </c:pt>
                <c:pt idx="2508">
                  <c:v>42613</c:v>
                </c:pt>
                <c:pt idx="2509">
                  <c:v>42614</c:v>
                </c:pt>
                <c:pt idx="2510">
                  <c:v>42615</c:v>
                </c:pt>
                <c:pt idx="2511">
                  <c:v>42618</c:v>
                </c:pt>
                <c:pt idx="2512">
                  <c:v>42619</c:v>
                </c:pt>
                <c:pt idx="2513">
                  <c:v>42620</c:v>
                </c:pt>
                <c:pt idx="2514">
                  <c:v>42621</c:v>
                </c:pt>
                <c:pt idx="2515">
                  <c:v>42622</c:v>
                </c:pt>
                <c:pt idx="2516">
                  <c:v>42625</c:v>
                </c:pt>
                <c:pt idx="2517">
                  <c:v>42626</c:v>
                </c:pt>
                <c:pt idx="2518">
                  <c:v>42627</c:v>
                </c:pt>
                <c:pt idx="2519">
                  <c:v>42628</c:v>
                </c:pt>
                <c:pt idx="2520">
                  <c:v>42629</c:v>
                </c:pt>
                <c:pt idx="2521">
                  <c:v>42632</c:v>
                </c:pt>
                <c:pt idx="2522">
                  <c:v>42633</c:v>
                </c:pt>
                <c:pt idx="2523">
                  <c:v>42634</c:v>
                </c:pt>
                <c:pt idx="2524">
                  <c:v>42635</c:v>
                </c:pt>
                <c:pt idx="2525">
                  <c:v>42636</c:v>
                </c:pt>
                <c:pt idx="2526">
                  <c:v>42639</c:v>
                </c:pt>
                <c:pt idx="2527">
                  <c:v>42640</c:v>
                </c:pt>
                <c:pt idx="2528">
                  <c:v>42641</c:v>
                </c:pt>
                <c:pt idx="2529">
                  <c:v>42642</c:v>
                </c:pt>
                <c:pt idx="2530">
                  <c:v>42643</c:v>
                </c:pt>
                <c:pt idx="2531">
                  <c:v>42646</c:v>
                </c:pt>
                <c:pt idx="2532">
                  <c:v>42647</c:v>
                </c:pt>
                <c:pt idx="2533">
                  <c:v>42648</c:v>
                </c:pt>
                <c:pt idx="2534">
                  <c:v>42649</c:v>
                </c:pt>
                <c:pt idx="2535">
                  <c:v>42650</c:v>
                </c:pt>
                <c:pt idx="2536">
                  <c:v>42653</c:v>
                </c:pt>
                <c:pt idx="2537">
                  <c:v>42654</c:v>
                </c:pt>
                <c:pt idx="2538">
                  <c:v>42655</c:v>
                </c:pt>
                <c:pt idx="2539">
                  <c:v>42656</c:v>
                </c:pt>
                <c:pt idx="2540">
                  <c:v>42657</c:v>
                </c:pt>
                <c:pt idx="2541">
                  <c:v>42660</c:v>
                </c:pt>
                <c:pt idx="2542">
                  <c:v>42661</c:v>
                </c:pt>
                <c:pt idx="2543">
                  <c:v>42662</c:v>
                </c:pt>
                <c:pt idx="2544">
                  <c:v>42663</c:v>
                </c:pt>
                <c:pt idx="2545">
                  <c:v>42664</c:v>
                </c:pt>
                <c:pt idx="2546">
                  <c:v>42667</c:v>
                </c:pt>
                <c:pt idx="2547">
                  <c:v>42668</c:v>
                </c:pt>
                <c:pt idx="2548">
                  <c:v>42669</c:v>
                </c:pt>
                <c:pt idx="2549">
                  <c:v>42670</c:v>
                </c:pt>
                <c:pt idx="2550">
                  <c:v>42671</c:v>
                </c:pt>
                <c:pt idx="2551">
                  <c:v>42674</c:v>
                </c:pt>
                <c:pt idx="2552">
                  <c:v>42675</c:v>
                </c:pt>
                <c:pt idx="2553">
                  <c:v>42676</c:v>
                </c:pt>
                <c:pt idx="2554">
                  <c:v>42677</c:v>
                </c:pt>
                <c:pt idx="2555">
                  <c:v>42678</c:v>
                </c:pt>
                <c:pt idx="2556">
                  <c:v>42681</c:v>
                </c:pt>
                <c:pt idx="2557">
                  <c:v>42682</c:v>
                </c:pt>
                <c:pt idx="2558">
                  <c:v>42683</c:v>
                </c:pt>
                <c:pt idx="2559">
                  <c:v>42684</c:v>
                </c:pt>
                <c:pt idx="2560">
                  <c:v>42685</c:v>
                </c:pt>
                <c:pt idx="2561">
                  <c:v>42688</c:v>
                </c:pt>
                <c:pt idx="2562">
                  <c:v>42689</c:v>
                </c:pt>
                <c:pt idx="2563">
                  <c:v>42690</c:v>
                </c:pt>
                <c:pt idx="2564">
                  <c:v>42691</c:v>
                </c:pt>
                <c:pt idx="2565">
                  <c:v>42692</c:v>
                </c:pt>
                <c:pt idx="2566">
                  <c:v>42695</c:v>
                </c:pt>
                <c:pt idx="2567">
                  <c:v>42696</c:v>
                </c:pt>
                <c:pt idx="2568">
                  <c:v>42697</c:v>
                </c:pt>
                <c:pt idx="2569">
                  <c:v>42698</c:v>
                </c:pt>
                <c:pt idx="2570">
                  <c:v>42699</c:v>
                </c:pt>
                <c:pt idx="2571">
                  <c:v>42702</c:v>
                </c:pt>
                <c:pt idx="2572">
                  <c:v>42703</c:v>
                </c:pt>
                <c:pt idx="2573">
                  <c:v>42704</c:v>
                </c:pt>
                <c:pt idx="2574">
                  <c:v>42705</c:v>
                </c:pt>
                <c:pt idx="2575">
                  <c:v>42706</c:v>
                </c:pt>
                <c:pt idx="2576">
                  <c:v>42709</c:v>
                </c:pt>
                <c:pt idx="2577">
                  <c:v>42710</c:v>
                </c:pt>
                <c:pt idx="2578">
                  <c:v>42711</c:v>
                </c:pt>
                <c:pt idx="2579">
                  <c:v>42712</c:v>
                </c:pt>
                <c:pt idx="2580">
                  <c:v>42713</c:v>
                </c:pt>
                <c:pt idx="2581">
                  <c:v>42716</c:v>
                </c:pt>
                <c:pt idx="2582">
                  <c:v>42717</c:v>
                </c:pt>
                <c:pt idx="2583">
                  <c:v>42718</c:v>
                </c:pt>
                <c:pt idx="2584">
                  <c:v>42719</c:v>
                </c:pt>
                <c:pt idx="2585">
                  <c:v>42720</c:v>
                </c:pt>
                <c:pt idx="2586">
                  <c:v>42723</c:v>
                </c:pt>
                <c:pt idx="2587">
                  <c:v>42724</c:v>
                </c:pt>
                <c:pt idx="2588">
                  <c:v>42725</c:v>
                </c:pt>
                <c:pt idx="2589">
                  <c:v>42726</c:v>
                </c:pt>
                <c:pt idx="2590">
                  <c:v>42727</c:v>
                </c:pt>
                <c:pt idx="2591">
                  <c:v>42730</c:v>
                </c:pt>
                <c:pt idx="2592">
                  <c:v>42731</c:v>
                </c:pt>
                <c:pt idx="2593">
                  <c:v>42732</c:v>
                </c:pt>
                <c:pt idx="2594">
                  <c:v>42733</c:v>
                </c:pt>
                <c:pt idx="2595">
                  <c:v>42734</c:v>
                </c:pt>
                <c:pt idx="2596">
                  <c:v>42737</c:v>
                </c:pt>
                <c:pt idx="2597">
                  <c:v>42738</c:v>
                </c:pt>
                <c:pt idx="2598">
                  <c:v>42739</c:v>
                </c:pt>
                <c:pt idx="2599">
                  <c:v>42740</c:v>
                </c:pt>
                <c:pt idx="2600">
                  <c:v>42741</c:v>
                </c:pt>
                <c:pt idx="2601">
                  <c:v>42744</c:v>
                </c:pt>
                <c:pt idx="2602">
                  <c:v>42745</c:v>
                </c:pt>
                <c:pt idx="2603">
                  <c:v>42746</c:v>
                </c:pt>
                <c:pt idx="2604">
                  <c:v>42747</c:v>
                </c:pt>
                <c:pt idx="2605">
                  <c:v>42748</c:v>
                </c:pt>
                <c:pt idx="2606">
                  <c:v>42751</c:v>
                </c:pt>
                <c:pt idx="2607">
                  <c:v>42752</c:v>
                </c:pt>
                <c:pt idx="2608">
                  <c:v>42753</c:v>
                </c:pt>
                <c:pt idx="2609">
                  <c:v>42754</c:v>
                </c:pt>
                <c:pt idx="2610">
                  <c:v>42755</c:v>
                </c:pt>
                <c:pt idx="2611">
                  <c:v>42758</c:v>
                </c:pt>
                <c:pt idx="2612">
                  <c:v>42759</c:v>
                </c:pt>
                <c:pt idx="2613">
                  <c:v>42760</c:v>
                </c:pt>
                <c:pt idx="2614">
                  <c:v>42761</c:v>
                </c:pt>
                <c:pt idx="2615">
                  <c:v>42762</c:v>
                </c:pt>
                <c:pt idx="2616">
                  <c:v>42765</c:v>
                </c:pt>
                <c:pt idx="2617">
                  <c:v>42766</c:v>
                </c:pt>
                <c:pt idx="2618">
                  <c:v>42767</c:v>
                </c:pt>
                <c:pt idx="2619">
                  <c:v>42768</c:v>
                </c:pt>
                <c:pt idx="2620">
                  <c:v>42769</c:v>
                </c:pt>
                <c:pt idx="2621">
                  <c:v>42772</c:v>
                </c:pt>
                <c:pt idx="2622">
                  <c:v>42773</c:v>
                </c:pt>
                <c:pt idx="2623">
                  <c:v>42774</c:v>
                </c:pt>
                <c:pt idx="2624">
                  <c:v>42775</c:v>
                </c:pt>
                <c:pt idx="2625">
                  <c:v>42776</c:v>
                </c:pt>
                <c:pt idx="2626">
                  <c:v>42779</c:v>
                </c:pt>
                <c:pt idx="2627">
                  <c:v>42780</c:v>
                </c:pt>
                <c:pt idx="2628">
                  <c:v>42781</c:v>
                </c:pt>
                <c:pt idx="2629">
                  <c:v>42782</c:v>
                </c:pt>
                <c:pt idx="2630">
                  <c:v>42783</c:v>
                </c:pt>
                <c:pt idx="2631">
                  <c:v>42786</c:v>
                </c:pt>
                <c:pt idx="2632">
                  <c:v>42787</c:v>
                </c:pt>
                <c:pt idx="2633">
                  <c:v>42788</c:v>
                </c:pt>
                <c:pt idx="2634">
                  <c:v>42789</c:v>
                </c:pt>
                <c:pt idx="2635">
                  <c:v>42790</c:v>
                </c:pt>
                <c:pt idx="2636">
                  <c:v>42793</c:v>
                </c:pt>
                <c:pt idx="2637">
                  <c:v>42794</c:v>
                </c:pt>
                <c:pt idx="2638">
                  <c:v>42795</c:v>
                </c:pt>
                <c:pt idx="2639">
                  <c:v>42796</c:v>
                </c:pt>
                <c:pt idx="2640">
                  <c:v>42797</c:v>
                </c:pt>
                <c:pt idx="2641">
                  <c:v>42800</c:v>
                </c:pt>
                <c:pt idx="2642">
                  <c:v>42801</c:v>
                </c:pt>
                <c:pt idx="2643">
                  <c:v>42802</c:v>
                </c:pt>
                <c:pt idx="2644">
                  <c:v>42803</c:v>
                </c:pt>
                <c:pt idx="2645">
                  <c:v>42804</c:v>
                </c:pt>
                <c:pt idx="2646">
                  <c:v>42807</c:v>
                </c:pt>
                <c:pt idx="2647">
                  <c:v>42808</c:v>
                </c:pt>
                <c:pt idx="2648">
                  <c:v>42809</c:v>
                </c:pt>
                <c:pt idx="2649">
                  <c:v>42810</c:v>
                </c:pt>
                <c:pt idx="2650">
                  <c:v>42811</c:v>
                </c:pt>
                <c:pt idx="2651">
                  <c:v>42814</c:v>
                </c:pt>
                <c:pt idx="2652">
                  <c:v>42815</c:v>
                </c:pt>
                <c:pt idx="2653">
                  <c:v>42816</c:v>
                </c:pt>
                <c:pt idx="2654">
                  <c:v>42817</c:v>
                </c:pt>
                <c:pt idx="2655">
                  <c:v>42818</c:v>
                </c:pt>
                <c:pt idx="2656">
                  <c:v>42821</c:v>
                </c:pt>
                <c:pt idx="2657">
                  <c:v>42822</c:v>
                </c:pt>
                <c:pt idx="2658">
                  <c:v>42823</c:v>
                </c:pt>
                <c:pt idx="2659">
                  <c:v>42824</c:v>
                </c:pt>
                <c:pt idx="2660">
                  <c:v>42825</c:v>
                </c:pt>
                <c:pt idx="2661">
                  <c:v>42828</c:v>
                </c:pt>
                <c:pt idx="2662">
                  <c:v>42829</c:v>
                </c:pt>
                <c:pt idx="2663">
                  <c:v>42830</c:v>
                </c:pt>
                <c:pt idx="2664">
                  <c:v>42831</c:v>
                </c:pt>
                <c:pt idx="2665">
                  <c:v>42832</c:v>
                </c:pt>
                <c:pt idx="2666">
                  <c:v>42835</c:v>
                </c:pt>
                <c:pt idx="2667">
                  <c:v>42836</c:v>
                </c:pt>
                <c:pt idx="2668">
                  <c:v>42837</c:v>
                </c:pt>
                <c:pt idx="2669">
                  <c:v>42838</c:v>
                </c:pt>
                <c:pt idx="2670">
                  <c:v>42839</c:v>
                </c:pt>
                <c:pt idx="2671">
                  <c:v>42842</c:v>
                </c:pt>
                <c:pt idx="2672">
                  <c:v>42843</c:v>
                </c:pt>
                <c:pt idx="2673">
                  <c:v>42844</c:v>
                </c:pt>
                <c:pt idx="2674">
                  <c:v>42845</c:v>
                </c:pt>
                <c:pt idx="2675">
                  <c:v>42846</c:v>
                </c:pt>
                <c:pt idx="2676">
                  <c:v>42849</c:v>
                </c:pt>
                <c:pt idx="2677">
                  <c:v>42850</c:v>
                </c:pt>
                <c:pt idx="2678">
                  <c:v>42851</c:v>
                </c:pt>
                <c:pt idx="2679">
                  <c:v>42852</c:v>
                </c:pt>
                <c:pt idx="2680">
                  <c:v>42853</c:v>
                </c:pt>
                <c:pt idx="2681">
                  <c:v>42856</c:v>
                </c:pt>
                <c:pt idx="2682">
                  <c:v>42857</c:v>
                </c:pt>
                <c:pt idx="2683">
                  <c:v>42858</c:v>
                </c:pt>
                <c:pt idx="2684">
                  <c:v>42859</c:v>
                </c:pt>
                <c:pt idx="2685">
                  <c:v>42860</c:v>
                </c:pt>
                <c:pt idx="2686">
                  <c:v>42863</c:v>
                </c:pt>
                <c:pt idx="2687">
                  <c:v>42864</c:v>
                </c:pt>
                <c:pt idx="2688">
                  <c:v>42865</c:v>
                </c:pt>
                <c:pt idx="2689">
                  <c:v>42866</c:v>
                </c:pt>
                <c:pt idx="2690">
                  <c:v>42867</c:v>
                </c:pt>
                <c:pt idx="2691">
                  <c:v>42870</c:v>
                </c:pt>
                <c:pt idx="2692">
                  <c:v>42871</c:v>
                </c:pt>
                <c:pt idx="2693">
                  <c:v>42872</c:v>
                </c:pt>
                <c:pt idx="2694">
                  <c:v>42873</c:v>
                </c:pt>
                <c:pt idx="2695">
                  <c:v>42874</c:v>
                </c:pt>
                <c:pt idx="2696">
                  <c:v>42877</c:v>
                </c:pt>
                <c:pt idx="2697">
                  <c:v>42878</c:v>
                </c:pt>
                <c:pt idx="2698">
                  <c:v>42879</c:v>
                </c:pt>
                <c:pt idx="2699">
                  <c:v>42880</c:v>
                </c:pt>
                <c:pt idx="2700">
                  <c:v>42881</c:v>
                </c:pt>
                <c:pt idx="2701">
                  <c:v>42884</c:v>
                </c:pt>
                <c:pt idx="2702">
                  <c:v>42885</c:v>
                </c:pt>
                <c:pt idx="2703">
                  <c:v>42886</c:v>
                </c:pt>
                <c:pt idx="2704">
                  <c:v>42887</c:v>
                </c:pt>
                <c:pt idx="2705">
                  <c:v>42888</c:v>
                </c:pt>
                <c:pt idx="2706">
                  <c:v>42891</c:v>
                </c:pt>
                <c:pt idx="2707">
                  <c:v>42892</c:v>
                </c:pt>
                <c:pt idx="2708">
                  <c:v>42893</c:v>
                </c:pt>
                <c:pt idx="2709">
                  <c:v>42894</c:v>
                </c:pt>
                <c:pt idx="2710">
                  <c:v>42895</c:v>
                </c:pt>
                <c:pt idx="2711">
                  <c:v>42898</c:v>
                </c:pt>
                <c:pt idx="2712">
                  <c:v>42899</c:v>
                </c:pt>
                <c:pt idx="2713">
                  <c:v>42900</c:v>
                </c:pt>
                <c:pt idx="2714">
                  <c:v>42901</c:v>
                </c:pt>
                <c:pt idx="2715">
                  <c:v>42902</c:v>
                </c:pt>
                <c:pt idx="2716">
                  <c:v>42905</c:v>
                </c:pt>
                <c:pt idx="2717">
                  <c:v>42906</c:v>
                </c:pt>
                <c:pt idx="2718">
                  <c:v>42907</c:v>
                </c:pt>
                <c:pt idx="2719">
                  <c:v>42908</c:v>
                </c:pt>
                <c:pt idx="2720">
                  <c:v>42909</c:v>
                </c:pt>
                <c:pt idx="2721">
                  <c:v>42912</c:v>
                </c:pt>
                <c:pt idx="2722">
                  <c:v>42913</c:v>
                </c:pt>
                <c:pt idx="2723">
                  <c:v>42914</c:v>
                </c:pt>
                <c:pt idx="2724">
                  <c:v>42915</c:v>
                </c:pt>
                <c:pt idx="2725">
                  <c:v>42916</c:v>
                </c:pt>
                <c:pt idx="2726">
                  <c:v>42919</c:v>
                </c:pt>
                <c:pt idx="2727">
                  <c:v>42920</c:v>
                </c:pt>
                <c:pt idx="2728">
                  <c:v>42921</c:v>
                </c:pt>
                <c:pt idx="2729">
                  <c:v>42922</c:v>
                </c:pt>
                <c:pt idx="2730">
                  <c:v>42923</c:v>
                </c:pt>
                <c:pt idx="2731">
                  <c:v>42926</c:v>
                </c:pt>
                <c:pt idx="2732">
                  <c:v>42927</c:v>
                </c:pt>
                <c:pt idx="2733">
                  <c:v>42928</c:v>
                </c:pt>
                <c:pt idx="2734">
                  <c:v>42929</c:v>
                </c:pt>
                <c:pt idx="2735">
                  <c:v>42930</c:v>
                </c:pt>
                <c:pt idx="2736">
                  <c:v>42933</c:v>
                </c:pt>
                <c:pt idx="2737">
                  <c:v>42934</c:v>
                </c:pt>
                <c:pt idx="2738">
                  <c:v>42935</c:v>
                </c:pt>
                <c:pt idx="2739">
                  <c:v>42936</c:v>
                </c:pt>
                <c:pt idx="2740">
                  <c:v>42937</c:v>
                </c:pt>
                <c:pt idx="2741">
                  <c:v>42940</c:v>
                </c:pt>
                <c:pt idx="2742">
                  <c:v>42941</c:v>
                </c:pt>
                <c:pt idx="2743">
                  <c:v>42942</c:v>
                </c:pt>
                <c:pt idx="2744">
                  <c:v>42943</c:v>
                </c:pt>
                <c:pt idx="2745">
                  <c:v>42944</c:v>
                </c:pt>
                <c:pt idx="2746">
                  <c:v>42947</c:v>
                </c:pt>
                <c:pt idx="2747">
                  <c:v>42948</c:v>
                </c:pt>
                <c:pt idx="2748">
                  <c:v>42949</c:v>
                </c:pt>
                <c:pt idx="2749">
                  <c:v>42950</c:v>
                </c:pt>
                <c:pt idx="2750">
                  <c:v>42951</c:v>
                </c:pt>
                <c:pt idx="2751">
                  <c:v>42954</c:v>
                </c:pt>
                <c:pt idx="2752">
                  <c:v>42955</c:v>
                </c:pt>
                <c:pt idx="2753">
                  <c:v>42956</c:v>
                </c:pt>
                <c:pt idx="2754">
                  <c:v>42957</c:v>
                </c:pt>
                <c:pt idx="2755">
                  <c:v>42958</c:v>
                </c:pt>
                <c:pt idx="2756">
                  <c:v>42961</c:v>
                </c:pt>
                <c:pt idx="2757">
                  <c:v>42962</c:v>
                </c:pt>
                <c:pt idx="2758">
                  <c:v>42963</c:v>
                </c:pt>
                <c:pt idx="2759">
                  <c:v>42964</c:v>
                </c:pt>
                <c:pt idx="2760">
                  <c:v>42965</c:v>
                </c:pt>
                <c:pt idx="2761">
                  <c:v>42968</c:v>
                </c:pt>
                <c:pt idx="2762">
                  <c:v>42969</c:v>
                </c:pt>
                <c:pt idx="2763">
                  <c:v>42970</c:v>
                </c:pt>
                <c:pt idx="2764">
                  <c:v>42971</c:v>
                </c:pt>
                <c:pt idx="2765">
                  <c:v>42972</c:v>
                </c:pt>
                <c:pt idx="2766">
                  <c:v>42975</c:v>
                </c:pt>
                <c:pt idx="2767">
                  <c:v>42976</c:v>
                </c:pt>
                <c:pt idx="2768">
                  <c:v>42977</c:v>
                </c:pt>
                <c:pt idx="2769">
                  <c:v>42978</c:v>
                </c:pt>
                <c:pt idx="2770">
                  <c:v>42979</c:v>
                </c:pt>
                <c:pt idx="2771">
                  <c:v>42982</c:v>
                </c:pt>
                <c:pt idx="2772">
                  <c:v>42983</c:v>
                </c:pt>
                <c:pt idx="2773">
                  <c:v>42984</c:v>
                </c:pt>
                <c:pt idx="2774">
                  <c:v>42985</c:v>
                </c:pt>
                <c:pt idx="2775">
                  <c:v>42986</c:v>
                </c:pt>
                <c:pt idx="2776">
                  <c:v>42989</c:v>
                </c:pt>
                <c:pt idx="2777">
                  <c:v>42990</c:v>
                </c:pt>
                <c:pt idx="2778">
                  <c:v>42991</c:v>
                </c:pt>
                <c:pt idx="2779">
                  <c:v>42992</c:v>
                </c:pt>
                <c:pt idx="2780">
                  <c:v>42993</c:v>
                </c:pt>
                <c:pt idx="2781">
                  <c:v>42996</c:v>
                </c:pt>
                <c:pt idx="2782">
                  <c:v>42997</c:v>
                </c:pt>
                <c:pt idx="2783">
                  <c:v>42998</c:v>
                </c:pt>
                <c:pt idx="2784">
                  <c:v>42999</c:v>
                </c:pt>
                <c:pt idx="2785">
                  <c:v>43000</c:v>
                </c:pt>
                <c:pt idx="2786">
                  <c:v>43003</c:v>
                </c:pt>
                <c:pt idx="2787">
                  <c:v>43004</c:v>
                </c:pt>
                <c:pt idx="2788">
                  <c:v>43005</c:v>
                </c:pt>
                <c:pt idx="2789">
                  <c:v>43006</c:v>
                </c:pt>
                <c:pt idx="2790">
                  <c:v>43007</c:v>
                </c:pt>
                <c:pt idx="2791">
                  <c:v>43010</c:v>
                </c:pt>
                <c:pt idx="2792">
                  <c:v>43011</c:v>
                </c:pt>
                <c:pt idx="2793">
                  <c:v>43012</c:v>
                </c:pt>
                <c:pt idx="2794">
                  <c:v>43013</c:v>
                </c:pt>
                <c:pt idx="2795">
                  <c:v>43014</c:v>
                </c:pt>
                <c:pt idx="2796">
                  <c:v>43017</c:v>
                </c:pt>
                <c:pt idx="2797">
                  <c:v>43018</c:v>
                </c:pt>
                <c:pt idx="2798">
                  <c:v>43019</c:v>
                </c:pt>
                <c:pt idx="2799">
                  <c:v>43020</c:v>
                </c:pt>
                <c:pt idx="2800">
                  <c:v>43021</c:v>
                </c:pt>
                <c:pt idx="2801">
                  <c:v>43024</c:v>
                </c:pt>
                <c:pt idx="2802">
                  <c:v>43025</c:v>
                </c:pt>
                <c:pt idx="2803">
                  <c:v>43026</c:v>
                </c:pt>
                <c:pt idx="2804">
                  <c:v>43027</c:v>
                </c:pt>
                <c:pt idx="2805">
                  <c:v>43028</c:v>
                </c:pt>
                <c:pt idx="2806">
                  <c:v>43031</c:v>
                </c:pt>
                <c:pt idx="2807">
                  <c:v>43032</c:v>
                </c:pt>
                <c:pt idx="2808">
                  <c:v>43033</c:v>
                </c:pt>
                <c:pt idx="2809">
                  <c:v>43034</c:v>
                </c:pt>
                <c:pt idx="2810">
                  <c:v>43035</c:v>
                </c:pt>
                <c:pt idx="2811">
                  <c:v>43038</c:v>
                </c:pt>
                <c:pt idx="2812">
                  <c:v>43039</c:v>
                </c:pt>
                <c:pt idx="2813">
                  <c:v>43040</c:v>
                </c:pt>
                <c:pt idx="2814">
                  <c:v>43041</c:v>
                </c:pt>
                <c:pt idx="2815">
                  <c:v>43042</c:v>
                </c:pt>
                <c:pt idx="2816">
                  <c:v>43045</c:v>
                </c:pt>
                <c:pt idx="2817">
                  <c:v>43046</c:v>
                </c:pt>
                <c:pt idx="2818">
                  <c:v>43047</c:v>
                </c:pt>
                <c:pt idx="2819">
                  <c:v>43048</c:v>
                </c:pt>
                <c:pt idx="2820">
                  <c:v>43049</c:v>
                </c:pt>
                <c:pt idx="2821">
                  <c:v>43052</c:v>
                </c:pt>
                <c:pt idx="2822">
                  <c:v>43053</c:v>
                </c:pt>
                <c:pt idx="2823">
                  <c:v>43054</c:v>
                </c:pt>
                <c:pt idx="2824">
                  <c:v>43055</c:v>
                </c:pt>
                <c:pt idx="2825">
                  <c:v>43056</c:v>
                </c:pt>
                <c:pt idx="2826">
                  <c:v>43059</c:v>
                </c:pt>
                <c:pt idx="2827">
                  <c:v>43060</c:v>
                </c:pt>
                <c:pt idx="2828">
                  <c:v>43061</c:v>
                </c:pt>
                <c:pt idx="2829">
                  <c:v>43062</c:v>
                </c:pt>
                <c:pt idx="2830">
                  <c:v>43063</c:v>
                </c:pt>
                <c:pt idx="2831">
                  <c:v>43066</c:v>
                </c:pt>
                <c:pt idx="2832">
                  <c:v>43067</c:v>
                </c:pt>
                <c:pt idx="2833">
                  <c:v>43068</c:v>
                </c:pt>
                <c:pt idx="2834">
                  <c:v>43069</c:v>
                </c:pt>
                <c:pt idx="2835">
                  <c:v>43070</c:v>
                </c:pt>
                <c:pt idx="2836">
                  <c:v>43073</c:v>
                </c:pt>
                <c:pt idx="2837">
                  <c:v>43074</c:v>
                </c:pt>
                <c:pt idx="2838">
                  <c:v>43075</c:v>
                </c:pt>
                <c:pt idx="2839">
                  <c:v>43076</c:v>
                </c:pt>
                <c:pt idx="2840">
                  <c:v>43077</c:v>
                </c:pt>
                <c:pt idx="2841">
                  <c:v>43080</c:v>
                </c:pt>
                <c:pt idx="2842">
                  <c:v>43081</c:v>
                </c:pt>
                <c:pt idx="2843">
                  <c:v>43082</c:v>
                </c:pt>
                <c:pt idx="2844">
                  <c:v>43083</c:v>
                </c:pt>
                <c:pt idx="2845">
                  <c:v>43084</c:v>
                </c:pt>
                <c:pt idx="2846">
                  <c:v>43087</c:v>
                </c:pt>
                <c:pt idx="2847">
                  <c:v>43088</c:v>
                </c:pt>
                <c:pt idx="2848">
                  <c:v>43089</c:v>
                </c:pt>
                <c:pt idx="2849">
                  <c:v>43090</c:v>
                </c:pt>
                <c:pt idx="2850">
                  <c:v>43091</c:v>
                </c:pt>
                <c:pt idx="2851">
                  <c:v>43094</c:v>
                </c:pt>
                <c:pt idx="2852">
                  <c:v>43095</c:v>
                </c:pt>
                <c:pt idx="2853">
                  <c:v>43096</c:v>
                </c:pt>
                <c:pt idx="2854">
                  <c:v>43097</c:v>
                </c:pt>
                <c:pt idx="2855">
                  <c:v>43098</c:v>
                </c:pt>
                <c:pt idx="2856">
                  <c:v>43101</c:v>
                </c:pt>
                <c:pt idx="2857">
                  <c:v>43102</c:v>
                </c:pt>
                <c:pt idx="2858">
                  <c:v>43103</c:v>
                </c:pt>
                <c:pt idx="2859">
                  <c:v>43104</c:v>
                </c:pt>
                <c:pt idx="2860">
                  <c:v>43105</c:v>
                </c:pt>
                <c:pt idx="2861">
                  <c:v>43108</c:v>
                </c:pt>
                <c:pt idx="2862">
                  <c:v>43109</c:v>
                </c:pt>
                <c:pt idx="2863">
                  <c:v>43110</c:v>
                </c:pt>
                <c:pt idx="2864">
                  <c:v>43111</c:v>
                </c:pt>
                <c:pt idx="2865">
                  <c:v>43112</c:v>
                </c:pt>
                <c:pt idx="2866">
                  <c:v>43115</c:v>
                </c:pt>
                <c:pt idx="2867">
                  <c:v>43116</c:v>
                </c:pt>
                <c:pt idx="2868">
                  <c:v>43117</c:v>
                </c:pt>
                <c:pt idx="2869">
                  <c:v>43118</c:v>
                </c:pt>
                <c:pt idx="2870">
                  <c:v>43119</c:v>
                </c:pt>
                <c:pt idx="2871">
                  <c:v>43122</c:v>
                </c:pt>
                <c:pt idx="2872">
                  <c:v>43123</c:v>
                </c:pt>
                <c:pt idx="2873">
                  <c:v>43124</c:v>
                </c:pt>
                <c:pt idx="2874">
                  <c:v>43125</c:v>
                </c:pt>
                <c:pt idx="2875">
                  <c:v>43126</c:v>
                </c:pt>
                <c:pt idx="2876">
                  <c:v>43129</c:v>
                </c:pt>
                <c:pt idx="2877">
                  <c:v>43130</c:v>
                </c:pt>
                <c:pt idx="2878">
                  <c:v>43131</c:v>
                </c:pt>
                <c:pt idx="2879">
                  <c:v>43132</c:v>
                </c:pt>
                <c:pt idx="2880">
                  <c:v>43133</c:v>
                </c:pt>
                <c:pt idx="2881">
                  <c:v>43136</c:v>
                </c:pt>
                <c:pt idx="2882">
                  <c:v>43137</c:v>
                </c:pt>
                <c:pt idx="2883">
                  <c:v>43138</c:v>
                </c:pt>
                <c:pt idx="2884">
                  <c:v>43139</c:v>
                </c:pt>
                <c:pt idx="2885">
                  <c:v>43140</c:v>
                </c:pt>
                <c:pt idx="2886">
                  <c:v>43143</c:v>
                </c:pt>
                <c:pt idx="2887">
                  <c:v>43144</c:v>
                </c:pt>
                <c:pt idx="2888">
                  <c:v>43145</c:v>
                </c:pt>
                <c:pt idx="2889">
                  <c:v>43146</c:v>
                </c:pt>
                <c:pt idx="2890">
                  <c:v>43147</c:v>
                </c:pt>
                <c:pt idx="2891">
                  <c:v>43150</c:v>
                </c:pt>
                <c:pt idx="2892">
                  <c:v>43151</c:v>
                </c:pt>
                <c:pt idx="2893">
                  <c:v>43152</c:v>
                </c:pt>
                <c:pt idx="2894">
                  <c:v>43153</c:v>
                </c:pt>
                <c:pt idx="2895">
                  <c:v>43154</c:v>
                </c:pt>
                <c:pt idx="2896">
                  <c:v>43157</c:v>
                </c:pt>
                <c:pt idx="2897">
                  <c:v>43158</c:v>
                </c:pt>
                <c:pt idx="2898">
                  <c:v>43159</c:v>
                </c:pt>
                <c:pt idx="2899">
                  <c:v>43160</c:v>
                </c:pt>
                <c:pt idx="2900">
                  <c:v>43161</c:v>
                </c:pt>
                <c:pt idx="2901">
                  <c:v>43164</c:v>
                </c:pt>
                <c:pt idx="2902">
                  <c:v>43165</c:v>
                </c:pt>
                <c:pt idx="2903">
                  <c:v>43166</c:v>
                </c:pt>
                <c:pt idx="2904">
                  <c:v>43167</c:v>
                </c:pt>
                <c:pt idx="2905">
                  <c:v>43168</c:v>
                </c:pt>
                <c:pt idx="2906">
                  <c:v>43171</c:v>
                </c:pt>
                <c:pt idx="2907">
                  <c:v>43172</c:v>
                </c:pt>
                <c:pt idx="2908">
                  <c:v>43173</c:v>
                </c:pt>
                <c:pt idx="2909">
                  <c:v>43174</c:v>
                </c:pt>
                <c:pt idx="2910">
                  <c:v>43175</c:v>
                </c:pt>
                <c:pt idx="2911">
                  <c:v>43178</c:v>
                </c:pt>
                <c:pt idx="2912">
                  <c:v>43179</c:v>
                </c:pt>
                <c:pt idx="2913">
                  <c:v>43180</c:v>
                </c:pt>
                <c:pt idx="2914">
                  <c:v>43181</c:v>
                </c:pt>
                <c:pt idx="2915">
                  <c:v>43182</c:v>
                </c:pt>
                <c:pt idx="2916">
                  <c:v>43185</c:v>
                </c:pt>
                <c:pt idx="2917">
                  <c:v>43186</c:v>
                </c:pt>
                <c:pt idx="2918">
                  <c:v>43187</c:v>
                </c:pt>
                <c:pt idx="2919">
                  <c:v>43188</c:v>
                </c:pt>
                <c:pt idx="2920">
                  <c:v>43189</c:v>
                </c:pt>
                <c:pt idx="2921">
                  <c:v>43192</c:v>
                </c:pt>
                <c:pt idx="2922">
                  <c:v>43193</c:v>
                </c:pt>
                <c:pt idx="2923">
                  <c:v>43194</c:v>
                </c:pt>
                <c:pt idx="2924">
                  <c:v>43195</c:v>
                </c:pt>
                <c:pt idx="2925">
                  <c:v>43196</c:v>
                </c:pt>
                <c:pt idx="2926">
                  <c:v>43199</c:v>
                </c:pt>
                <c:pt idx="2927">
                  <c:v>43200</c:v>
                </c:pt>
                <c:pt idx="2928">
                  <c:v>43201</c:v>
                </c:pt>
                <c:pt idx="2929">
                  <c:v>43202</c:v>
                </c:pt>
                <c:pt idx="2930">
                  <c:v>43203</c:v>
                </c:pt>
                <c:pt idx="2931">
                  <c:v>43206</c:v>
                </c:pt>
                <c:pt idx="2932">
                  <c:v>43207</c:v>
                </c:pt>
                <c:pt idx="2933">
                  <c:v>43208</c:v>
                </c:pt>
                <c:pt idx="2934">
                  <c:v>43209</c:v>
                </c:pt>
                <c:pt idx="2935">
                  <c:v>43210</c:v>
                </c:pt>
                <c:pt idx="2936">
                  <c:v>43213</c:v>
                </c:pt>
                <c:pt idx="2937">
                  <c:v>43214</c:v>
                </c:pt>
                <c:pt idx="2938">
                  <c:v>43215</c:v>
                </c:pt>
                <c:pt idx="2939">
                  <c:v>43216</c:v>
                </c:pt>
                <c:pt idx="2940">
                  <c:v>43217</c:v>
                </c:pt>
                <c:pt idx="2941">
                  <c:v>43220</c:v>
                </c:pt>
                <c:pt idx="2942">
                  <c:v>43221</c:v>
                </c:pt>
                <c:pt idx="2943">
                  <c:v>43222</c:v>
                </c:pt>
                <c:pt idx="2944">
                  <c:v>43223</c:v>
                </c:pt>
                <c:pt idx="2945">
                  <c:v>43224</c:v>
                </c:pt>
                <c:pt idx="2946">
                  <c:v>43227</c:v>
                </c:pt>
                <c:pt idx="2947">
                  <c:v>43228</c:v>
                </c:pt>
                <c:pt idx="2948">
                  <c:v>43229</c:v>
                </c:pt>
                <c:pt idx="2949">
                  <c:v>43230</c:v>
                </c:pt>
                <c:pt idx="2950">
                  <c:v>43231</c:v>
                </c:pt>
                <c:pt idx="2951">
                  <c:v>43234</c:v>
                </c:pt>
                <c:pt idx="2952">
                  <c:v>43235</c:v>
                </c:pt>
                <c:pt idx="2953">
                  <c:v>43236</c:v>
                </c:pt>
                <c:pt idx="2954">
                  <c:v>43237</c:v>
                </c:pt>
                <c:pt idx="2955">
                  <c:v>43238</c:v>
                </c:pt>
                <c:pt idx="2956">
                  <c:v>43241</c:v>
                </c:pt>
                <c:pt idx="2957">
                  <c:v>43242</c:v>
                </c:pt>
                <c:pt idx="2958">
                  <c:v>43243</c:v>
                </c:pt>
                <c:pt idx="2959">
                  <c:v>43244</c:v>
                </c:pt>
                <c:pt idx="2960">
                  <c:v>43245</c:v>
                </c:pt>
                <c:pt idx="2961">
                  <c:v>43248</c:v>
                </c:pt>
                <c:pt idx="2962">
                  <c:v>43249</c:v>
                </c:pt>
                <c:pt idx="2963">
                  <c:v>43250</c:v>
                </c:pt>
                <c:pt idx="2964">
                  <c:v>43251</c:v>
                </c:pt>
                <c:pt idx="2965">
                  <c:v>43252</c:v>
                </c:pt>
                <c:pt idx="2966">
                  <c:v>43255</c:v>
                </c:pt>
                <c:pt idx="2967">
                  <c:v>43256</c:v>
                </c:pt>
                <c:pt idx="2968">
                  <c:v>43257</c:v>
                </c:pt>
                <c:pt idx="2969">
                  <c:v>43258</c:v>
                </c:pt>
                <c:pt idx="2970">
                  <c:v>43259</c:v>
                </c:pt>
                <c:pt idx="2971">
                  <c:v>43262</c:v>
                </c:pt>
                <c:pt idx="2972">
                  <c:v>43263</c:v>
                </c:pt>
                <c:pt idx="2973">
                  <c:v>43264</c:v>
                </c:pt>
                <c:pt idx="2974">
                  <c:v>43265</c:v>
                </c:pt>
                <c:pt idx="2975">
                  <c:v>43266</c:v>
                </c:pt>
                <c:pt idx="2976">
                  <c:v>43269</c:v>
                </c:pt>
                <c:pt idx="2977">
                  <c:v>43270</c:v>
                </c:pt>
                <c:pt idx="2978">
                  <c:v>43271</c:v>
                </c:pt>
                <c:pt idx="2979">
                  <c:v>43272</c:v>
                </c:pt>
                <c:pt idx="2980">
                  <c:v>43273</c:v>
                </c:pt>
                <c:pt idx="2981">
                  <c:v>43276</c:v>
                </c:pt>
                <c:pt idx="2982">
                  <c:v>43277</c:v>
                </c:pt>
                <c:pt idx="2983">
                  <c:v>43278</c:v>
                </c:pt>
                <c:pt idx="2984">
                  <c:v>43279</c:v>
                </c:pt>
                <c:pt idx="2985">
                  <c:v>43280</c:v>
                </c:pt>
                <c:pt idx="2986">
                  <c:v>43283</c:v>
                </c:pt>
                <c:pt idx="2987">
                  <c:v>43284</c:v>
                </c:pt>
                <c:pt idx="2988">
                  <c:v>43285</c:v>
                </c:pt>
                <c:pt idx="2989">
                  <c:v>43286</c:v>
                </c:pt>
                <c:pt idx="2990">
                  <c:v>43287</c:v>
                </c:pt>
                <c:pt idx="2991">
                  <c:v>43290</c:v>
                </c:pt>
                <c:pt idx="2992">
                  <c:v>43291</c:v>
                </c:pt>
                <c:pt idx="2993">
                  <c:v>43292</c:v>
                </c:pt>
                <c:pt idx="2994">
                  <c:v>43293</c:v>
                </c:pt>
                <c:pt idx="2995">
                  <c:v>43294</c:v>
                </c:pt>
                <c:pt idx="2996">
                  <c:v>43297</c:v>
                </c:pt>
                <c:pt idx="2997">
                  <c:v>43298</c:v>
                </c:pt>
                <c:pt idx="2998">
                  <c:v>43299</c:v>
                </c:pt>
                <c:pt idx="2999">
                  <c:v>43300</c:v>
                </c:pt>
                <c:pt idx="3000">
                  <c:v>43301</c:v>
                </c:pt>
                <c:pt idx="3001">
                  <c:v>43304</c:v>
                </c:pt>
                <c:pt idx="3002">
                  <c:v>43305</c:v>
                </c:pt>
                <c:pt idx="3003">
                  <c:v>43306</c:v>
                </c:pt>
                <c:pt idx="3004">
                  <c:v>43307</c:v>
                </c:pt>
                <c:pt idx="3005">
                  <c:v>43308</c:v>
                </c:pt>
                <c:pt idx="3006">
                  <c:v>43311</c:v>
                </c:pt>
                <c:pt idx="3007">
                  <c:v>43312</c:v>
                </c:pt>
                <c:pt idx="3008">
                  <c:v>43313</c:v>
                </c:pt>
                <c:pt idx="3009">
                  <c:v>43314</c:v>
                </c:pt>
                <c:pt idx="3010">
                  <c:v>43315</c:v>
                </c:pt>
                <c:pt idx="3011">
                  <c:v>43318</c:v>
                </c:pt>
                <c:pt idx="3012">
                  <c:v>43319</c:v>
                </c:pt>
                <c:pt idx="3013">
                  <c:v>43320</c:v>
                </c:pt>
                <c:pt idx="3014">
                  <c:v>43321</c:v>
                </c:pt>
                <c:pt idx="3015">
                  <c:v>43322</c:v>
                </c:pt>
                <c:pt idx="3016">
                  <c:v>43325</c:v>
                </c:pt>
                <c:pt idx="3017">
                  <c:v>43326</c:v>
                </c:pt>
                <c:pt idx="3018">
                  <c:v>43327</c:v>
                </c:pt>
                <c:pt idx="3019">
                  <c:v>43328</c:v>
                </c:pt>
                <c:pt idx="3020">
                  <c:v>43329</c:v>
                </c:pt>
                <c:pt idx="3021">
                  <c:v>43332</c:v>
                </c:pt>
                <c:pt idx="3022">
                  <c:v>43333</c:v>
                </c:pt>
                <c:pt idx="3023">
                  <c:v>43334</c:v>
                </c:pt>
                <c:pt idx="3024">
                  <c:v>43335</c:v>
                </c:pt>
                <c:pt idx="3025">
                  <c:v>43336</c:v>
                </c:pt>
                <c:pt idx="3026">
                  <c:v>43339</c:v>
                </c:pt>
                <c:pt idx="3027">
                  <c:v>43340</c:v>
                </c:pt>
                <c:pt idx="3028">
                  <c:v>43341</c:v>
                </c:pt>
                <c:pt idx="3029">
                  <c:v>43342</c:v>
                </c:pt>
                <c:pt idx="3030">
                  <c:v>43343</c:v>
                </c:pt>
                <c:pt idx="3031">
                  <c:v>43346</c:v>
                </c:pt>
                <c:pt idx="3032">
                  <c:v>43347</c:v>
                </c:pt>
                <c:pt idx="3033">
                  <c:v>43348</c:v>
                </c:pt>
                <c:pt idx="3034">
                  <c:v>43349</c:v>
                </c:pt>
                <c:pt idx="3035">
                  <c:v>43350</c:v>
                </c:pt>
                <c:pt idx="3036">
                  <c:v>43353</c:v>
                </c:pt>
                <c:pt idx="3037">
                  <c:v>43354</c:v>
                </c:pt>
                <c:pt idx="3038">
                  <c:v>43355</c:v>
                </c:pt>
                <c:pt idx="3039">
                  <c:v>43356</c:v>
                </c:pt>
                <c:pt idx="3040">
                  <c:v>43357</c:v>
                </c:pt>
                <c:pt idx="3041">
                  <c:v>43360</c:v>
                </c:pt>
                <c:pt idx="3042">
                  <c:v>43361</c:v>
                </c:pt>
                <c:pt idx="3043">
                  <c:v>43362</c:v>
                </c:pt>
                <c:pt idx="3044">
                  <c:v>43363</c:v>
                </c:pt>
                <c:pt idx="3045">
                  <c:v>43364</c:v>
                </c:pt>
                <c:pt idx="3046">
                  <c:v>43367</c:v>
                </c:pt>
                <c:pt idx="3047">
                  <c:v>43368</c:v>
                </c:pt>
                <c:pt idx="3048">
                  <c:v>43369</c:v>
                </c:pt>
                <c:pt idx="3049">
                  <c:v>43370</c:v>
                </c:pt>
                <c:pt idx="3050">
                  <c:v>43371</c:v>
                </c:pt>
                <c:pt idx="3051">
                  <c:v>43374</c:v>
                </c:pt>
                <c:pt idx="3052">
                  <c:v>43375</c:v>
                </c:pt>
                <c:pt idx="3053">
                  <c:v>43376</c:v>
                </c:pt>
                <c:pt idx="3054">
                  <c:v>43377</c:v>
                </c:pt>
                <c:pt idx="3055">
                  <c:v>43378</c:v>
                </c:pt>
                <c:pt idx="3056">
                  <c:v>43381</c:v>
                </c:pt>
                <c:pt idx="3057">
                  <c:v>43382</c:v>
                </c:pt>
                <c:pt idx="3058">
                  <c:v>43383</c:v>
                </c:pt>
                <c:pt idx="3059">
                  <c:v>43384</c:v>
                </c:pt>
                <c:pt idx="3060">
                  <c:v>43385</c:v>
                </c:pt>
                <c:pt idx="3061">
                  <c:v>43388</c:v>
                </c:pt>
                <c:pt idx="3062">
                  <c:v>43389</c:v>
                </c:pt>
                <c:pt idx="3063">
                  <c:v>43390</c:v>
                </c:pt>
                <c:pt idx="3064">
                  <c:v>43391</c:v>
                </c:pt>
                <c:pt idx="3065">
                  <c:v>43392</c:v>
                </c:pt>
                <c:pt idx="3066">
                  <c:v>43395</c:v>
                </c:pt>
                <c:pt idx="3067">
                  <c:v>43396</c:v>
                </c:pt>
                <c:pt idx="3068">
                  <c:v>43397</c:v>
                </c:pt>
                <c:pt idx="3069">
                  <c:v>43398</c:v>
                </c:pt>
                <c:pt idx="3070">
                  <c:v>43399</c:v>
                </c:pt>
                <c:pt idx="3071">
                  <c:v>43402</c:v>
                </c:pt>
                <c:pt idx="3072">
                  <c:v>43403</c:v>
                </c:pt>
                <c:pt idx="3073">
                  <c:v>43404</c:v>
                </c:pt>
                <c:pt idx="3074">
                  <c:v>43405</c:v>
                </c:pt>
                <c:pt idx="3075">
                  <c:v>43406</c:v>
                </c:pt>
                <c:pt idx="3076">
                  <c:v>43409</c:v>
                </c:pt>
                <c:pt idx="3077">
                  <c:v>43410</c:v>
                </c:pt>
                <c:pt idx="3078">
                  <c:v>43411</c:v>
                </c:pt>
                <c:pt idx="3079">
                  <c:v>43412</c:v>
                </c:pt>
                <c:pt idx="3080">
                  <c:v>43413</c:v>
                </c:pt>
                <c:pt idx="3081">
                  <c:v>43416</c:v>
                </c:pt>
                <c:pt idx="3082">
                  <c:v>43417</c:v>
                </c:pt>
                <c:pt idx="3083">
                  <c:v>43418</c:v>
                </c:pt>
                <c:pt idx="3084">
                  <c:v>43419</c:v>
                </c:pt>
                <c:pt idx="3085">
                  <c:v>43420</c:v>
                </c:pt>
                <c:pt idx="3086">
                  <c:v>43423</c:v>
                </c:pt>
                <c:pt idx="3087">
                  <c:v>43424</c:v>
                </c:pt>
                <c:pt idx="3088">
                  <c:v>43425</c:v>
                </c:pt>
                <c:pt idx="3089">
                  <c:v>43426</c:v>
                </c:pt>
                <c:pt idx="3090">
                  <c:v>43427</c:v>
                </c:pt>
                <c:pt idx="3091">
                  <c:v>43430</c:v>
                </c:pt>
                <c:pt idx="3092">
                  <c:v>43431</c:v>
                </c:pt>
                <c:pt idx="3093">
                  <c:v>43432</c:v>
                </c:pt>
                <c:pt idx="3094">
                  <c:v>43433</c:v>
                </c:pt>
                <c:pt idx="3095">
                  <c:v>43434</c:v>
                </c:pt>
                <c:pt idx="3096">
                  <c:v>43437</c:v>
                </c:pt>
                <c:pt idx="3097">
                  <c:v>43438</c:v>
                </c:pt>
                <c:pt idx="3098">
                  <c:v>43439</c:v>
                </c:pt>
                <c:pt idx="3099">
                  <c:v>43440</c:v>
                </c:pt>
                <c:pt idx="3100">
                  <c:v>43441</c:v>
                </c:pt>
                <c:pt idx="3101">
                  <c:v>43444</c:v>
                </c:pt>
                <c:pt idx="3102">
                  <c:v>43445</c:v>
                </c:pt>
                <c:pt idx="3103">
                  <c:v>43446</c:v>
                </c:pt>
                <c:pt idx="3104">
                  <c:v>43447</c:v>
                </c:pt>
                <c:pt idx="3105">
                  <c:v>43448</c:v>
                </c:pt>
                <c:pt idx="3106">
                  <c:v>43451</c:v>
                </c:pt>
                <c:pt idx="3107">
                  <c:v>43452</c:v>
                </c:pt>
                <c:pt idx="3108">
                  <c:v>43453</c:v>
                </c:pt>
                <c:pt idx="3109">
                  <c:v>43454</c:v>
                </c:pt>
                <c:pt idx="3110">
                  <c:v>43455</c:v>
                </c:pt>
                <c:pt idx="3111">
                  <c:v>43458</c:v>
                </c:pt>
                <c:pt idx="3112">
                  <c:v>43459</c:v>
                </c:pt>
                <c:pt idx="3113">
                  <c:v>43460</c:v>
                </c:pt>
                <c:pt idx="3114">
                  <c:v>43461</c:v>
                </c:pt>
                <c:pt idx="3115">
                  <c:v>43462</c:v>
                </c:pt>
                <c:pt idx="3116">
                  <c:v>43465</c:v>
                </c:pt>
                <c:pt idx="3117">
                  <c:v>43466</c:v>
                </c:pt>
                <c:pt idx="3118">
                  <c:v>43467</c:v>
                </c:pt>
                <c:pt idx="3119">
                  <c:v>43468</c:v>
                </c:pt>
                <c:pt idx="3120">
                  <c:v>43469</c:v>
                </c:pt>
                <c:pt idx="3121">
                  <c:v>43472</c:v>
                </c:pt>
                <c:pt idx="3122">
                  <c:v>43473</c:v>
                </c:pt>
                <c:pt idx="3123">
                  <c:v>43474</c:v>
                </c:pt>
                <c:pt idx="3124">
                  <c:v>43475</c:v>
                </c:pt>
                <c:pt idx="3125">
                  <c:v>43476</c:v>
                </c:pt>
                <c:pt idx="3126">
                  <c:v>43479</c:v>
                </c:pt>
                <c:pt idx="3127">
                  <c:v>43480</c:v>
                </c:pt>
                <c:pt idx="3128">
                  <c:v>43481</c:v>
                </c:pt>
                <c:pt idx="3129">
                  <c:v>43482</c:v>
                </c:pt>
                <c:pt idx="3130">
                  <c:v>43483</c:v>
                </c:pt>
                <c:pt idx="3131">
                  <c:v>43486</c:v>
                </c:pt>
                <c:pt idx="3132">
                  <c:v>43487</c:v>
                </c:pt>
                <c:pt idx="3133">
                  <c:v>43488</c:v>
                </c:pt>
                <c:pt idx="3134">
                  <c:v>43489</c:v>
                </c:pt>
                <c:pt idx="3135">
                  <c:v>43490</c:v>
                </c:pt>
                <c:pt idx="3136">
                  <c:v>43493</c:v>
                </c:pt>
                <c:pt idx="3137">
                  <c:v>43494</c:v>
                </c:pt>
                <c:pt idx="3138">
                  <c:v>43495</c:v>
                </c:pt>
                <c:pt idx="3139">
                  <c:v>43496</c:v>
                </c:pt>
                <c:pt idx="3140">
                  <c:v>43497</c:v>
                </c:pt>
                <c:pt idx="3141">
                  <c:v>43500</c:v>
                </c:pt>
                <c:pt idx="3142">
                  <c:v>43501</c:v>
                </c:pt>
                <c:pt idx="3143">
                  <c:v>43502</c:v>
                </c:pt>
                <c:pt idx="3144">
                  <c:v>43503</c:v>
                </c:pt>
                <c:pt idx="3145">
                  <c:v>43504</c:v>
                </c:pt>
                <c:pt idx="3146">
                  <c:v>43507</c:v>
                </c:pt>
                <c:pt idx="3147">
                  <c:v>43508</c:v>
                </c:pt>
                <c:pt idx="3148">
                  <c:v>43509</c:v>
                </c:pt>
                <c:pt idx="3149">
                  <c:v>43510</c:v>
                </c:pt>
                <c:pt idx="3150">
                  <c:v>43511</c:v>
                </c:pt>
                <c:pt idx="3151">
                  <c:v>43514</c:v>
                </c:pt>
                <c:pt idx="3152">
                  <c:v>43515</c:v>
                </c:pt>
                <c:pt idx="3153">
                  <c:v>43516</c:v>
                </c:pt>
                <c:pt idx="3154">
                  <c:v>43517</c:v>
                </c:pt>
                <c:pt idx="3155">
                  <c:v>43518</c:v>
                </c:pt>
                <c:pt idx="3156">
                  <c:v>43521</c:v>
                </c:pt>
                <c:pt idx="3157">
                  <c:v>43522</c:v>
                </c:pt>
                <c:pt idx="3158">
                  <c:v>43523</c:v>
                </c:pt>
                <c:pt idx="3159">
                  <c:v>43524</c:v>
                </c:pt>
                <c:pt idx="3160">
                  <c:v>43525</c:v>
                </c:pt>
                <c:pt idx="3161">
                  <c:v>43528</c:v>
                </c:pt>
                <c:pt idx="3162">
                  <c:v>43529</c:v>
                </c:pt>
                <c:pt idx="3163">
                  <c:v>43530</c:v>
                </c:pt>
                <c:pt idx="3164">
                  <c:v>43531</c:v>
                </c:pt>
                <c:pt idx="3165">
                  <c:v>43532</c:v>
                </c:pt>
                <c:pt idx="3166">
                  <c:v>43535</c:v>
                </c:pt>
                <c:pt idx="3167">
                  <c:v>43536</c:v>
                </c:pt>
                <c:pt idx="3168">
                  <c:v>43537</c:v>
                </c:pt>
                <c:pt idx="3169">
                  <c:v>43538</c:v>
                </c:pt>
                <c:pt idx="3170">
                  <c:v>43539</c:v>
                </c:pt>
                <c:pt idx="3171">
                  <c:v>43542</c:v>
                </c:pt>
                <c:pt idx="3172">
                  <c:v>43543</c:v>
                </c:pt>
                <c:pt idx="3173">
                  <c:v>43544</c:v>
                </c:pt>
                <c:pt idx="3174">
                  <c:v>43545</c:v>
                </c:pt>
                <c:pt idx="3175">
                  <c:v>43546</c:v>
                </c:pt>
                <c:pt idx="3176">
                  <c:v>43549</c:v>
                </c:pt>
                <c:pt idx="3177">
                  <c:v>43550</c:v>
                </c:pt>
                <c:pt idx="3178">
                  <c:v>43551</c:v>
                </c:pt>
                <c:pt idx="3179">
                  <c:v>43552</c:v>
                </c:pt>
                <c:pt idx="3180">
                  <c:v>43553</c:v>
                </c:pt>
                <c:pt idx="3181">
                  <c:v>43556</c:v>
                </c:pt>
                <c:pt idx="3182">
                  <c:v>43557</c:v>
                </c:pt>
                <c:pt idx="3183">
                  <c:v>43558</c:v>
                </c:pt>
                <c:pt idx="3184">
                  <c:v>43559</c:v>
                </c:pt>
                <c:pt idx="3185">
                  <c:v>43560</c:v>
                </c:pt>
                <c:pt idx="3186">
                  <c:v>43563</c:v>
                </c:pt>
                <c:pt idx="3187">
                  <c:v>43564</c:v>
                </c:pt>
                <c:pt idx="3188">
                  <c:v>43565</c:v>
                </c:pt>
                <c:pt idx="3189">
                  <c:v>43566</c:v>
                </c:pt>
                <c:pt idx="3190">
                  <c:v>43567</c:v>
                </c:pt>
                <c:pt idx="3191">
                  <c:v>43570</c:v>
                </c:pt>
                <c:pt idx="3192">
                  <c:v>43571</c:v>
                </c:pt>
                <c:pt idx="3193">
                  <c:v>43572</c:v>
                </c:pt>
                <c:pt idx="3194">
                  <c:v>43573</c:v>
                </c:pt>
                <c:pt idx="3195">
                  <c:v>43574</c:v>
                </c:pt>
                <c:pt idx="3196">
                  <c:v>43577</c:v>
                </c:pt>
                <c:pt idx="3197">
                  <c:v>43578</c:v>
                </c:pt>
                <c:pt idx="3198">
                  <c:v>43579</c:v>
                </c:pt>
                <c:pt idx="3199">
                  <c:v>43580</c:v>
                </c:pt>
                <c:pt idx="3200">
                  <c:v>43581</c:v>
                </c:pt>
                <c:pt idx="3201">
                  <c:v>43584</c:v>
                </c:pt>
                <c:pt idx="3202">
                  <c:v>43585</c:v>
                </c:pt>
                <c:pt idx="3203">
                  <c:v>43586</c:v>
                </c:pt>
                <c:pt idx="3204">
                  <c:v>43587</c:v>
                </c:pt>
                <c:pt idx="3205">
                  <c:v>43588</c:v>
                </c:pt>
                <c:pt idx="3206">
                  <c:v>43591</c:v>
                </c:pt>
                <c:pt idx="3207">
                  <c:v>43592</c:v>
                </c:pt>
                <c:pt idx="3208">
                  <c:v>43593</c:v>
                </c:pt>
                <c:pt idx="3209">
                  <c:v>43594</c:v>
                </c:pt>
                <c:pt idx="3210">
                  <c:v>43595</c:v>
                </c:pt>
                <c:pt idx="3211">
                  <c:v>43598</c:v>
                </c:pt>
                <c:pt idx="3212">
                  <c:v>43599</c:v>
                </c:pt>
                <c:pt idx="3213">
                  <c:v>43600</c:v>
                </c:pt>
                <c:pt idx="3214">
                  <c:v>43601</c:v>
                </c:pt>
                <c:pt idx="3215">
                  <c:v>43602</c:v>
                </c:pt>
                <c:pt idx="3216">
                  <c:v>43605</c:v>
                </c:pt>
                <c:pt idx="3217">
                  <c:v>43606</c:v>
                </c:pt>
                <c:pt idx="3218">
                  <c:v>43607</c:v>
                </c:pt>
                <c:pt idx="3219">
                  <c:v>43608</c:v>
                </c:pt>
                <c:pt idx="3220">
                  <c:v>43609</c:v>
                </c:pt>
                <c:pt idx="3221">
                  <c:v>43612</c:v>
                </c:pt>
                <c:pt idx="3222">
                  <c:v>43613</c:v>
                </c:pt>
                <c:pt idx="3223">
                  <c:v>43614</c:v>
                </c:pt>
                <c:pt idx="3224">
                  <c:v>43615</c:v>
                </c:pt>
                <c:pt idx="3225">
                  <c:v>43616</c:v>
                </c:pt>
                <c:pt idx="3226">
                  <c:v>43619</c:v>
                </c:pt>
                <c:pt idx="3227">
                  <c:v>43620</c:v>
                </c:pt>
                <c:pt idx="3228">
                  <c:v>43621</c:v>
                </c:pt>
                <c:pt idx="3229">
                  <c:v>43622</c:v>
                </c:pt>
                <c:pt idx="3230">
                  <c:v>43623</c:v>
                </c:pt>
                <c:pt idx="3231">
                  <c:v>43626</c:v>
                </c:pt>
                <c:pt idx="3232">
                  <c:v>43627</c:v>
                </c:pt>
                <c:pt idx="3233">
                  <c:v>43628</c:v>
                </c:pt>
                <c:pt idx="3234">
                  <c:v>43629</c:v>
                </c:pt>
                <c:pt idx="3235">
                  <c:v>43630</c:v>
                </c:pt>
                <c:pt idx="3236">
                  <c:v>43633</c:v>
                </c:pt>
                <c:pt idx="3237">
                  <c:v>43634</c:v>
                </c:pt>
                <c:pt idx="3238">
                  <c:v>43635</c:v>
                </c:pt>
                <c:pt idx="3239">
                  <c:v>43636</c:v>
                </c:pt>
                <c:pt idx="3240">
                  <c:v>43637</c:v>
                </c:pt>
                <c:pt idx="3241">
                  <c:v>43640</c:v>
                </c:pt>
                <c:pt idx="3242">
                  <c:v>43641</c:v>
                </c:pt>
                <c:pt idx="3243">
                  <c:v>43642</c:v>
                </c:pt>
                <c:pt idx="3244">
                  <c:v>43643</c:v>
                </c:pt>
                <c:pt idx="3245">
                  <c:v>43644</c:v>
                </c:pt>
                <c:pt idx="3246">
                  <c:v>43647</c:v>
                </c:pt>
                <c:pt idx="3247">
                  <c:v>43648</c:v>
                </c:pt>
                <c:pt idx="3248">
                  <c:v>43649</c:v>
                </c:pt>
                <c:pt idx="3249">
                  <c:v>43650</c:v>
                </c:pt>
                <c:pt idx="3250">
                  <c:v>43651</c:v>
                </c:pt>
                <c:pt idx="3251">
                  <c:v>43654</c:v>
                </c:pt>
                <c:pt idx="3252">
                  <c:v>43655</c:v>
                </c:pt>
                <c:pt idx="3253">
                  <c:v>43656</c:v>
                </c:pt>
                <c:pt idx="3254">
                  <c:v>43657</c:v>
                </c:pt>
                <c:pt idx="3255">
                  <c:v>43658</c:v>
                </c:pt>
                <c:pt idx="3256">
                  <c:v>43661</c:v>
                </c:pt>
                <c:pt idx="3257">
                  <c:v>43662</c:v>
                </c:pt>
                <c:pt idx="3258">
                  <c:v>43663</c:v>
                </c:pt>
                <c:pt idx="3259">
                  <c:v>43664</c:v>
                </c:pt>
                <c:pt idx="3260">
                  <c:v>43665</c:v>
                </c:pt>
                <c:pt idx="3261">
                  <c:v>43668</c:v>
                </c:pt>
                <c:pt idx="3262">
                  <c:v>43669</c:v>
                </c:pt>
                <c:pt idx="3263">
                  <c:v>43670</c:v>
                </c:pt>
                <c:pt idx="3264">
                  <c:v>43671</c:v>
                </c:pt>
                <c:pt idx="3265">
                  <c:v>43672</c:v>
                </c:pt>
                <c:pt idx="3266">
                  <c:v>43675</c:v>
                </c:pt>
                <c:pt idx="3267">
                  <c:v>43676</c:v>
                </c:pt>
                <c:pt idx="3268">
                  <c:v>43677</c:v>
                </c:pt>
                <c:pt idx="3269">
                  <c:v>43678</c:v>
                </c:pt>
                <c:pt idx="3270">
                  <c:v>43679</c:v>
                </c:pt>
                <c:pt idx="3271">
                  <c:v>43682</c:v>
                </c:pt>
                <c:pt idx="3272">
                  <c:v>43683</c:v>
                </c:pt>
                <c:pt idx="3273">
                  <c:v>43684</c:v>
                </c:pt>
                <c:pt idx="3274">
                  <c:v>43685</c:v>
                </c:pt>
                <c:pt idx="3275">
                  <c:v>43686</c:v>
                </c:pt>
                <c:pt idx="3276">
                  <c:v>43689</c:v>
                </c:pt>
                <c:pt idx="3277">
                  <c:v>43690</c:v>
                </c:pt>
                <c:pt idx="3278">
                  <c:v>43691</c:v>
                </c:pt>
                <c:pt idx="3279">
                  <c:v>43692</c:v>
                </c:pt>
                <c:pt idx="3280">
                  <c:v>43693</c:v>
                </c:pt>
                <c:pt idx="3281">
                  <c:v>43696</c:v>
                </c:pt>
                <c:pt idx="3282">
                  <c:v>43697</c:v>
                </c:pt>
                <c:pt idx="3283">
                  <c:v>43698</c:v>
                </c:pt>
                <c:pt idx="3284">
                  <c:v>43699</c:v>
                </c:pt>
                <c:pt idx="3285">
                  <c:v>43700</c:v>
                </c:pt>
                <c:pt idx="3286">
                  <c:v>43703</c:v>
                </c:pt>
                <c:pt idx="3287">
                  <c:v>43704</c:v>
                </c:pt>
                <c:pt idx="3288">
                  <c:v>43705</c:v>
                </c:pt>
                <c:pt idx="3289">
                  <c:v>43706</c:v>
                </c:pt>
                <c:pt idx="3290">
                  <c:v>43707</c:v>
                </c:pt>
                <c:pt idx="3291">
                  <c:v>43710</c:v>
                </c:pt>
                <c:pt idx="3292">
                  <c:v>43711</c:v>
                </c:pt>
                <c:pt idx="3293">
                  <c:v>43712</c:v>
                </c:pt>
                <c:pt idx="3294">
                  <c:v>43713</c:v>
                </c:pt>
                <c:pt idx="3295">
                  <c:v>43714</c:v>
                </c:pt>
                <c:pt idx="3296">
                  <c:v>43717</c:v>
                </c:pt>
                <c:pt idx="3297">
                  <c:v>43718</c:v>
                </c:pt>
                <c:pt idx="3298">
                  <c:v>43719</c:v>
                </c:pt>
                <c:pt idx="3299">
                  <c:v>43720</c:v>
                </c:pt>
                <c:pt idx="3300">
                  <c:v>43721</c:v>
                </c:pt>
                <c:pt idx="3301">
                  <c:v>43724</c:v>
                </c:pt>
                <c:pt idx="3302">
                  <c:v>43725</c:v>
                </c:pt>
                <c:pt idx="3303">
                  <c:v>43726</c:v>
                </c:pt>
                <c:pt idx="3304">
                  <c:v>43727</c:v>
                </c:pt>
                <c:pt idx="3305">
                  <c:v>43728</c:v>
                </c:pt>
                <c:pt idx="3306">
                  <c:v>43731</c:v>
                </c:pt>
                <c:pt idx="3307">
                  <c:v>43732</c:v>
                </c:pt>
                <c:pt idx="3308">
                  <c:v>43733</c:v>
                </c:pt>
                <c:pt idx="3309">
                  <c:v>43734</c:v>
                </c:pt>
                <c:pt idx="3310">
                  <c:v>43735</c:v>
                </c:pt>
                <c:pt idx="3311">
                  <c:v>43738</c:v>
                </c:pt>
                <c:pt idx="3312">
                  <c:v>43739</c:v>
                </c:pt>
                <c:pt idx="3313">
                  <c:v>43740</c:v>
                </c:pt>
                <c:pt idx="3314">
                  <c:v>43741</c:v>
                </c:pt>
                <c:pt idx="3315">
                  <c:v>43742</c:v>
                </c:pt>
                <c:pt idx="3316">
                  <c:v>43745</c:v>
                </c:pt>
                <c:pt idx="3317">
                  <c:v>43746</c:v>
                </c:pt>
                <c:pt idx="3318">
                  <c:v>43747</c:v>
                </c:pt>
                <c:pt idx="3319">
                  <c:v>43748</c:v>
                </c:pt>
                <c:pt idx="3320">
                  <c:v>43749</c:v>
                </c:pt>
                <c:pt idx="3321">
                  <c:v>43752</c:v>
                </c:pt>
                <c:pt idx="3322">
                  <c:v>43753</c:v>
                </c:pt>
                <c:pt idx="3323">
                  <c:v>43754</c:v>
                </c:pt>
                <c:pt idx="3324">
                  <c:v>43755</c:v>
                </c:pt>
                <c:pt idx="3325">
                  <c:v>43756</c:v>
                </c:pt>
                <c:pt idx="3326">
                  <c:v>43759</c:v>
                </c:pt>
                <c:pt idx="3327">
                  <c:v>43760</c:v>
                </c:pt>
                <c:pt idx="3328">
                  <c:v>43761</c:v>
                </c:pt>
                <c:pt idx="3329">
                  <c:v>43762</c:v>
                </c:pt>
                <c:pt idx="3330">
                  <c:v>43763</c:v>
                </c:pt>
                <c:pt idx="3331">
                  <c:v>43766</c:v>
                </c:pt>
                <c:pt idx="3332">
                  <c:v>43767</c:v>
                </c:pt>
                <c:pt idx="3333">
                  <c:v>43768</c:v>
                </c:pt>
                <c:pt idx="3334">
                  <c:v>43769</c:v>
                </c:pt>
                <c:pt idx="3335">
                  <c:v>43770</c:v>
                </c:pt>
                <c:pt idx="3336">
                  <c:v>43773</c:v>
                </c:pt>
                <c:pt idx="3337">
                  <c:v>43774</c:v>
                </c:pt>
                <c:pt idx="3338">
                  <c:v>43775</c:v>
                </c:pt>
                <c:pt idx="3339">
                  <c:v>43776</c:v>
                </c:pt>
                <c:pt idx="3340">
                  <c:v>43777</c:v>
                </c:pt>
                <c:pt idx="3341">
                  <c:v>43780</c:v>
                </c:pt>
                <c:pt idx="3342">
                  <c:v>43781</c:v>
                </c:pt>
                <c:pt idx="3343">
                  <c:v>43782</c:v>
                </c:pt>
                <c:pt idx="3344">
                  <c:v>43783</c:v>
                </c:pt>
                <c:pt idx="3345">
                  <c:v>43784</c:v>
                </c:pt>
                <c:pt idx="3346">
                  <c:v>43787</c:v>
                </c:pt>
                <c:pt idx="3347">
                  <c:v>43788</c:v>
                </c:pt>
                <c:pt idx="3348">
                  <c:v>43789</c:v>
                </c:pt>
                <c:pt idx="3349">
                  <c:v>43790</c:v>
                </c:pt>
                <c:pt idx="3350">
                  <c:v>43791</c:v>
                </c:pt>
                <c:pt idx="3351">
                  <c:v>43794</c:v>
                </c:pt>
                <c:pt idx="3352">
                  <c:v>43795</c:v>
                </c:pt>
                <c:pt idx="3353">
                  <c:v>43796</c:v>
                </c:pt>
                <c:pt idx="3354">
                  <c:v>43797</c:v>
                </c:pt>
                <c:pt idx="3355">
                  <c:v>43798</c:v>
                </c:pt>
                <c:pt idx="3356">
                  <c:v>43801</c:v>
                </c:pt>
                <c:pt idx="3357">
                  <c:v>43802</c:v>
                </c:pt>
                <c:pt idx="3358">
                  <c:v>43803</c:v>
                </c:pt>
                <c:pt idx="3359">
                  <c:v>43804</c:v>
                </c:pt>
                <c:pt idx="3360">
                  <c:v>43805</c:v>
                </c:pt>
                <c:pt idx="3361">
                  <c:v>43808</c:v>
                </c:pt>
                <c:pt idx="3362">
                  <c:v>43809</c:v>
                </c:pt>
                <c:pt idx="3363">
                  <c:v>43810</c:v>
                </c:pt>
                <c:pt idx="3364">
                  <c:v>43811</c:v>
                </c:pt>
                <c:pt idx="3365">
                  <c:v>43812</c:v>
                </c:pt>
                <c:pt idx="3366">
                  <c:v>43815</c:v>
                </c:pt>
                <c:pt idx="3367">
                  <c:v>43816</c:v>
                </c:pt>
                <c:pt idx="3368">
                  <c:v>43817</c:v>
                </c:pt>
                <c:pt idx="3369">
                  <c:v>43818</c:v>
                </c:pt>
                <c:pt idx="3370">
                  <c:v>43819</c:v>
                </c:pt>
                <c:pt idx="3371">
                  <c:v>43822</c:v>
                </c:pt>
                <c:pt idx="3372">
                  <c:v>43823</c:v>
                </c:pt>
                <c:pt idx="3373">
                  <c:v>43824</c:v>
                </c:pt>
                <c:pt idx="3374">
                  <c:v>43825</c:v>
                </c:pt>
                <c:pt idx="3375">
                  <c:v>43826</c:v>
                </c:pt>
                <c:pt idx="3376">
                  <c:v>43829</c:v>
                </c:pt>
                <c:pt idx="3377">
                  <c:v>43830</c:v>
                </c:pt>
                <c:pt idx="3378">
                  <c:v>43831</c:v>
                </c:pt>
                <c:pt idx="3379">
                  <c:v>43832</c:v>
                </c:pt>
                <c:pt idx="3380">
                  <c:v>43833</c:v>
                </c:pt>
                <c:pt idx="3381">
                  <c:v>43836</c:v>
                </c:pt>
                <c:pt idx="3382">
                  <c:v>43837</c:v>
                </c:pt>
                <c:pt idx="3383">
                  <c:v>43838</c:v>
                </c:pt>
                <c:pt idx="3384">
                  <c:v>43839</c:v>
                </c:pt>
                <c:pt idx="3385">
                  <c:v>43840</c:v>
                </c:pt>
                <c:pt idx="3386">
                  <c:v>43843</c:v>
                </c:pt>
                <c:pt idx="3387">
                  <c:v>43844</c:v>
                </c:pt>
                <c:pt idx="3388">
                  <c:v>43845</c:v>
                </c:pt>
                <c:pt idx="3389">
                  <c:v>43846</c:v>
                </c:pt>
                <c:pt idx="3390">
                  <c:v>43847</c:v>
                </c:pt>
                <c:pt idx="3391">
                  <c:v>43850</c:v>
                </c:pt>
                <c:pt idx="3392">
                  <c:v>43851</c:v>
                </c:pt>
                <c:pt idx="3393">
                  <c:v>43852</c:v>
                </c:pt>
                <c:pt idx="3394">
                  <c:v>43853</c:v>
                </c:pt>
                <c:pt idx="3395">
                  <c:v>43854</c:v>
                </c:pt>
                <c:pt idx="3396">
                  <c:v>43857</c:v>
                </c:pt>
                <c:pt idx="3397">
                  <c:v>43858</c:v>
                </c:pt>
                <c:pt idx="3398">
                  <c:v>43859</c:v>
                </c:pt>
                <c:pt idx="3399">
                  <c:v>43860</c:v>
                </c:pt>
                <c:pt idx="3400">
                  <c:v>43861</c:v>
                </c:pt>
                <c:pt idx="3401">
                  <c:v>43864</c:v>
                </c:pt>
                <c:pt idx="3402">
                  <c:v>43865</c:v>
                </c:pt>
                <c:pt idx="3403">
                  <c:v>43866</c:v>
                </c:pt>
                <c:pt idx="3404">
                  <c:v>43867</c:v>
                </c:pt>
                <c:pt idx="3405">
                  <c:v>43868</c:v>
                </c:pt>
                <c:pt idx="3406">
                  <c:v>43871</c:v>
                </c:pt>
                <c:pt idx="3407">
                  <c:v>43872</c:v>
                </c:pt>
                <c:pt idx="3408">
                  <c:v>43873</c:v>
                </c:pt>
                <c:pt idx="3409">
                  <c:v>43874</c:v>
                </c:pt>
                <c:pt idx="3410">
                  <c:v>43875</c:v>
                </c:pt>
                <c:pt idx="3411">
                  <c:v>43878</c:v>
                </c:pt>
                <c:pt idx="3412">
                  <c:v>43879</c:v>
                </c:pt>
                <c:pt idx="3413">
                  <c:v>43880</c:v>
                </c:pt>
                <c:pt idx="3414">
                  <c:v>43881</c:v>
                </c:pt>
                <c:pt idx="3415">
                  <c:v>43882</c:v>
                </c:pt>
                <c:pt idx="3416">
                  <c:v>43885</c:v>
                </c:pt>
                <c:pt idx="3417">
                  <c:v>43886</c:v>
                </c:pt>
                <c:pt idx="3418">
                  <c:v>43887</c:v>
                </c:pt>
                <c:pt idx="3419">
                  <c:v>43888</c:v>
                </c:pt>
                <c:pt idx="3420">
                  <c:v>43889</c:v>
                </c:pt>
                <c:pt idx="3421">
                  <c:v>43892</c:v>
                </c:pt>
                <c:pt idx="3422">
                  <c:v>43893</c:v>
                </c:pt>
                <c:pt idx="3423">
                  <c:v>43894</c:v>
                </c:pt>
                <c:pt idx="3424">
                  <c:v>43895</c:v>
                </c:pt>
                <c:pt idx="3425">
                  <c:v>43896</c:v>
                </c:pt>
                <c:pt idx="3426">
                  <c:v>43899</c:v>
                </c:pt>
                <c:pt idx="3427">
                  <c:v>43900</c:v>
                </c:pt>
                <c:pt idx="3428">
                  <c:v>43901</c:v>
                </c:pt>
                <c:pt idx="3429">
                  <c:v>43902</c:v>
                </c:pt>
                <c:pt idx="3430">
                  <c:v>43903</c:v>
                </c:pt>
                <c:pt idx="3431">
                  <c:v>43906</c:v>
                </c:pt>
                <c:pt idx="3432">
                  <c:v>43907</c:v>
                </c:pt>
                <c:pt idx="3433">
                  <c:v>43908</c:v>
                </c:pt>
                <c:pt idx="3434">
                  <c:v>43909</c:v>
                </c:pt>
                <c:pt idx="3435">
                  <c:v>43910</c:v>
                </c:pt>
                <c:pt idx="3436">
                  <c:v>43913</c:v>
                </c:pt>
                <c:pt idx="3437">
                  <c:v>43914</c:v>
                </c:pt>
                <c:pt idx="3438">
                  <c:v>43915</c:v>
                </c:pt>
                <c:pt idx="3439">
                  <c:v>43916</c:v>
                </c:pt>
                <c:pt idx="3440">
                  <c:v>43917</c:v>
                </c:pt>
                <c:pt idx="3441">
                  <c:v>43920</c:v>
                </c:pt>
                <c:pt idx="3442">
                  <c:v>43921</c:v>
                </c:pt>
                <c:pt idx="3443">
                  <c:v>43922</c:v>
                </c:pt>
                <c:pt idx="3444">
                  <c:v>43923</c:v>
                </c:pt>
                <c:pt idx="3445">
                  <c:v>43924</c:v>
                </c:pt>
                <c:pt idx="3446">
                  <c:v>43927</c:v>
                </c:pt>
                <c:pt idx="3447">
                  <c:v>43928</c:v>
                </c:pt>
                <c:pt idx="3448">
                  <c:v>43929</c:v>
                </c:pt>
                <c:pt idx="3449">
                  <c:v>43930</c:v>
                </c:pt>
                <c:pt idx="3450">
                  <c:v>43931</c:v>
                </c:pt>
                <c:pt idx="3451">
                  <c:v>43934</c:v>
                </c:pt>
                <c:pt idx="3452">
                  <c:v>43935</c:v>
                </c:pt>
                <c:pt idx="3453">
                  <c:v>43936</c:v>
                </c:pt>
                <c:pt idx="3454">
                  <c:v>43937</c:v>
                </c:pt>
                <c:pt idx="3455">
                  <c:v>43938</c:v>
                </c:pt>
                <c:pt idx="3456">
                  <c:v>43941</c:v>
                </c:pt>
                <c:pt idx="3457">
                  <c:v>43942</c:v>
                </c:pt>
                <c:pt idx="3458">
                  <c:v>43943</c:v>
                </c:pt>
                <c:pt idx="3459">
                  <c:v>43944</c:v>
                </c:pt>
                <c:pt idx="3460">
                  <c:v>43945</c:v>
                </c:pt>
                <c:pt idx="3461">
                  <c:v>43948</c:v>
                </c:pt>
                <c:pt idx="3462">
                  <c:v>43949</c:v>
                </c:pt>
                <c:pt idx="3463">
                  <c:v>43950</c:v>
                </c:pt>
                <c:pt idx="3464">
                  <c:v>43951</c:v>
                </c:pt>
                <c:pt idx="3465">
                  <c:v>43952</c:v>
                </c:pt>
                <c:pt idx="3466">
                  <c:v>43955</c:v>
                </c:pt>
                <c:pt idx="3467">
                  <c:v>43956</c:v>
                </c:pt>
                <c:pt idx="3468">
                  <c:v>43957</c:v>
                </c:pt>
                <c:pt idx="3469">
                  <c:v>43958</c:v>
                </c:pt>
                <c:pt idx="3470">
                  <c:v>43959</c:v>
                </c:pt>
                <c:pt idx="3471">
                  <c:v>43962</c:v>
                </c:pt>
                <c:pt idx="3472">
                  <c:v>43963</c:v>
                </c:pt>
                <c:pt idx="3473">
                  <c:v>43964</c:v>
                </c:pt>
                <c:pt idx="3474">
                  <c:v>43965</c:v>
                </c:pt>
                <c:pt idx="3475">
                  <c:v>43966</c:v>
                </c:pt>
                <c:pt idx="3476">
                  <c:v>43969</c:v>
                </c:pt>
                <c:pt idx="3477">
                  <c:v>43970</c:v>
                </c:pt>
                <c:pt idx="3478">
                  <c:v>43971</c:v>
                </c:pt>
                <c:pt idx="3479">
                  <c:v>43972</c:v>
                </c:pt>
                <c:pt idx="3480">
                  <c:v>43973</c:v>
                </c:pt>
                <c:pt idx="3481">
                  <c:v>43976</c:v>
                </c:pt>
                <c:pt idx="3482">
                  <c:v>43977</c:v>
                </c:pt>
                <c:pt idx="3483">
                  <c:v>43978</c:v>
                </c:pt>
                <c:pt idx="3484">
                  <c:v>43979</c:v>
                </c:pt>
                <c:pt idx="3485">
                  <c:v>43980</c:v>
                </c:pt>
                <c:pt idx="3486">
                  <c:v>43983</c:v>
                </c:pt>
                <c:pt idx="3487">
                  <c:v>43984</c:v>
                </c:pt>
                <c:pt idx="3488">
                  <c:v>43985</c:v>
                </c:pt>
                <c:pt idx="3489">
                  <c:v>43986</c:v>
                </c:pt>
                <c:pt idx="3490">
                  <c:v>43987</c:v>
                </c:pt>
                <c:pt idx="3491">
                  <c:v>43990</c:v>
                </c:pt>
                <c:pt idx="3492">
                  <c:v>43991</c:v>
                </c:pt>
                <c:pt idx="3493">
                  <c:v>43992</c:v>
                </c:pt>
                <c:pt idx="3494">
                  <c:v>43993</c:v>
                </c:pt>
                <c:pt idx="3495">
                  <c:v>43994</c:v>
                </c:pt>
                <c:pt idx="3496">
                  <c:v>43997</c:v>
                </c:pt>
                <c:pt idx="3497">
                  <c:v>43998</c:v>
                </c:pt>
                <c:pt idx="3498">
                  <c:v>43999</c:v>
                </c:pt>
                <c:pt idx="3499">
                  <c:v>44000</c:v>
                </c:pt>
                <c:pt idx="3500">
                  <c:v>44001</c:v>
                </c:pt>
                <c:pt idx="3501">
                  <c:v>44004</c:v>
                </c:pt>
                <c:pt idx="3502">
                  <c:v>44005</c:v>
                </c:pt>
                <c:pt idx="3503">
                  <c:v>44006</c:v>
                </c:pt>
                <c:pt idx="3504">
                  <c:v>44007</c:v>
                </c:pt>
                <c:pt idx="3505">
                  <c:v>44008</c:v>
                </c:pt>
                <c:pt idx="3506">
                  <c:v>44011</c:v>
                </c:pt>
                <c:pt idx="3507">
                  <c:v>44012</c:v>
                </c:pt>
                <c:pt idx="3508">
                  <c:v>44013</c:v>
                </c:pt>
                <c:pt idx="3509">
                  <c:v>44014</c:v>
                </c:pt>
                <c:pt idx="3510">
                  <c:v>44015</c:v>
                </c:pt>
                <c:pt idx="3511">
                  <c:v>44018</c:v>
                </c:pt>
                <c:pt idx="3512">
                  <c:v>44019</c:v>
                </c:pt>
                <c:pt idx="3513">
                  <c:v>44020</c:v>
                </c:pt>
                <c:pt idx="3514">
                  <c:v>44021</c:v>
                </c:pt>
                <c:pt idx="3515">
                  <c:v>44022</c:v>
                </c:pt>
                <c:pt idx="3516">
                  <c:v>44025</c:v>
                </c:pt>
                <c:pt idx="3517">
                  <c:v>44026</c:v>
                </c:pt>
                <c:pt idx="3518">
                  <c:v>44027</c:v>
                </c:pt>
                <c:pt idx="3519">
                  <c:v>44028</c:v>
                </c:pt>
                <c:pt idx="3520">
                  <c:v>44029</c:v>
                </c:pt>
                <c:pt idx="3521">
                  <c:v>44032</c:v>
                </c:pt>
                <c:pt idx="3522">
                  <c:v>44033</c:v>
                </c:pt>
                <c:pt idx="3523">
                  <c:v>44034</c:v>
                </c:pt>
                <c:pt idx="3524">
                  <c:v>44035</c:v>
                </c:pt>
                <c:pt idx="3525">
                  <c:v>44036</c:v>
                </c:pt>
                <c:pt idx="3526">
                  <c:v>44039</c:v>
                </c:pt>
                <c:pt idx="3527">
                  <c:v>44040</c:v>
                </c:pt>
                <c:pt idx="3528">
                  <c:v>44041</c:v>
                </c:pt>
                <c:pt idx="3529">
                  <c:v>44042</c:v>
                </c:pt>
                <c:pt idx="3530">
                  <c:v>44043</c:v>
                </c:pt>
                <c:pt idx="3531">
                  <c:v>44046</c:v>
                </c:pt>
                <c:pt idx="3532">
                  <c:v>44047</c:v>
                </c:pt>
                <c:pt idx="3533">
                  <c:v>44048</c:v>
                </c:pt>
                <c:pt idx="3534">
                  <c:v>44049</c:v>
                </c:pt>
                <c:pt idx="3535">
                  <c:v>44050</c:v>
                </c:pt>
                <c:pt idx="3536">
                  <c:v>44053</c:v>
                </c:pt>
                <c:pt idx="3537">
                  <c:v>44054</c:v>
                </c:pt>
                <c:pt idx="3538">
                  <c:v>44055</c:v>
                </c:pt>
                <c:pt idx="3539">
                  <c:v>44056</c:v>
                </c:pt>
                <c:pt idx="3540">
                  <c:v>44057</c:v>
                </c:pt>
                <c:pt idx="3541">
                  <c:v>44060</c:v>
                </c:pt>
                <c:pt idx="3542">
                  <c:v>44061</c:v>
                </c:pt>
                <c:pt idx="3543">
                  <c:v>44062</c:v>
                </c:pt>
                <c:pt idx="3544">
                  <c:v>44063</c:v>
                </c:pt>
                <c:pt idx="3545">
                  <c:v>44064</c:v>
                </c:pt>
                <c:pt idx="3546">
                  <c:v>44067</c:v>
                </c:pt>
                <c:pt idx="3547">
                  <c:v>44068</c:v>
                </c:pt>
                <c:pt idx="3548">
                  <c:v>44069</c:v>
                </c:pt>
                <c:pt idx="3549">
                  <c:v>44070</c:v>
                </c:pt>
                <c:pt idx="3550">
                  <c:v>44071</c:v>
                </c:pt>
                <c:pt idx="3551">
                  <c:v>44074</c:v>
                </c:pt>
                <c:pt idx="3552">
                  <c:v>44075</c:v>
                </c:pt>
                <c:pt idx="3553">
                  <c:v>44076</c:v>
                </c:pt>
                <c:pt idx="3554">
                  <c:v>44077</c:v>
                </c:pt>
                <c:pt idx="3555">
                  <c:v>44078</c:v>
                </c:pt>
                <c:pt idx="3556">
                  <c:v>44081</c:v>
                </c:pt>
                <c:pt idx="3557">
                  <c:v>44082</c:v>
                </c:pt>
                <c:pt idx="3558">
                  <c:v>44083</c:v>
                </c:pt>
                <c:pt idx="3559">
                  <c:v>44084</c:v>
                </c:pt>
                <c:pt idx="3560">
                  <c:v>44085</c:v>
                </c:pt>
                <c:pt idx="3561">
                  <c:v>44088</c:v>
                </c:pt>
                <c:pt idx="3562">
                  <c:v>44089</c:v>
                </c:pt>
                <c:pt idx="3563">
                  <c:v>44090</c:v>
                </c:pt>
                <c:pt idx="3564">
                  <c:v>44091</c:v>
                </c:pt>
                <c:pt idx="3565">
                  <c:v>44092</c:v>
                </c:pt>
                <c:pt idx="3566">
                  <c:v>44095</c:v>
                </c:pt>
                <c:pt idx="3567">
                  <c:v>44096</c:v>
                </c:pt>
                <c:pt idx="3568">
                  <c:v>44097</c:v>
                </c:pt>
                <c:pt idx="3569">
                  <c:v>44098</c:v>
                </c:pt>
                <c:pt idx="3570">
                  <c:v>44099</c:v>
                </c:pt>
                <c:pt idx="3571">
                  <c:v>44102</c:v>
                </c:pt>
                <c:pt idx="3572">
                  <c:v>44103</c:v>
                </c:pt>
                <c:pt idx="3573">
                  <c:v>44104</c:v>
                </c:pt>
                <c:pt idx="3574">
                  <c:v>44105</c:v>
                </c:pt>
                <c:pt idx="3575">
                  <c:v>44106</c:v>
                </c:pt>
                <c:pt idx="3576">
                  <c:v>44109</c:v>
                </c:pt>
                <c:pt idx="3577">
                  <c:v>44110</c:v>
                </c:pt>
                <c:pt idx="3578">
                  <c:v>44111</c:v>
                </c:pt>
                <c:pt idx="3579">
                  <c:v>44112</c:v>
                </c:pt>
                <c:pt idx="3580">
                  <c:v>44113</c:v>
                </c:pt>
                <c:pt idx="3581">
                  <c:v>44116</c:v>
                </c:pt>
                <c:pt idx="3582">
                  <c:v>44117</c:v>
                </c:pt>
                <c:pt idx="3583">
                  <c:v>44118</c:v>
                </c:pt>
                <c:pt idx="3584">
                  <c:v>44119</c:v>
                </c:pt>
                <c:pt idx="3585">
                  <c:v>44120</c:v>
                </c:pt>
                <c:pt idx="3586">
                  <c:v>44123</c:v>
                </c:pt>
                <c:pt idx="3587">
                  <c:v>44124</c:v>
                </c:pt>
                <c:pt idx="3588">
                  <c:v>44125</c:v>
                </c:pt>
                <c:pt idx="3589">
                  <c:v>44126</c:v>
                </c:pt>
                <c:pt idx="3590">
                  <c:v>44127</c:v>
                </c:pt>
                <c:pt idx="3591">
                  <c:v>44130</c:v>
                </c:pt>
                <c:pt idx="3592">
                  <c:v>44131</c:v>
                </c:pt>
                <c:pt idx="3593">
                  <c:v>44132</c:v>
                </c:pt>
                <c:pt idx="3594">
                  <c:v>44133</c:v>
                </c:pt>
                <c:pt idx="3595">
                  <c:v>44134</c:v>
                </c:pt>
                <c:pt idx="3596">
                  <c:v>44137</c:v>
                </c:pt>
                <c:pt idx="3597">
                  <c:v>44138</c:v>
                </c:pt>
                <c:pt idx="3598">
                  <c:v>44139</c:v>
                </c:pt>
                <c:pt idx="3599">
                  <c:v>44140</c:v>
                </c:pt>
                <c:pt idx="3600">
                  <c:v>44141</c:v>
                </c:pt>
                <c:pt idx="3601">
                  <c:v>44144</c:v>
                </c:pt>
                <c:pt idx="3602">
                  <c:v>44145</c:v>
                </c:pt>
                <c:pt idx="3603">
                  <c:v>44146</c:v>
                </c:pt>
                <c:pt idx="3604">
                  <c:v>44147</c:v>
                </c:pt>
                <c:pt idx="3605">
                  <c:v>44148</c:v>
                </c:pt>
                <c:pt idx="3606">
                  <c:v>44151</c:v>
                </c:pt>
                <c:pt idx="3607">
                  <c:v>44152</c:v>
                </c:pt>
                <c:pt idx="3608">
                  <c:v>44153</c:v>
                </c:pt>
                <c:pt idx="3609">
                  <c:v>44154</c:v>
                </c:pt>
                <c:pt idx="3610">
                  <c:v>44155</c:v>
                </c:pt>
                <c:pt idx="3611">
                  <c:v>44158</c:v>
                </c:pt>
                <c:pt idx="3612">
                  <c:v>44159</c:v>
                </c:pt>
                <c:pt idx="3613">
                  <c:v>44160</c:v>
                </c:pt>
                <c:pt idx="3614">
                  <c:v>44161</c:v>
                </c:pt>
                <c:pt idx="3615">
                  <c:v>44162</c:v>
                </c:pt>
                <c:pt idx="3616">
                  <c:v>44165</c:v>
                </c:pt>
                <c:pt idx="3617">
                  <c:v>44166</c:v>
                </c:pt>
                <c:pt idx="3618">
                  <c:v>44167</c:v>
                </c:pt>
                <c:pt idx="3619">
                  <c:v>44168</c:v>
                </c:pt>
                <c:pt idx="3620">
                  <c:v>44169</c:v>
                </c:pt>
                <c:pt idx="3621">
                  <c:v>44172</c:v>
                </c:pt>
                <c:pt idx="3622">
                  <c:v>44173</c:v>
                </c:pt>
                <c:pt idx="3623">
                  <c:v>44174</c:v>
                </c:pt>
                <c:pt idx="3624">
                  <c:v>44175</c:v>
                </c:pt>
                <c:pt idx="3625">
                  <c:v>44176</c:v>
                </c:pt>
                <c:pt idx="3626">
                  <c:v>44179</c:v>
                </c:pt>
                <c:pt idx="3627">
                  <c:v>44180</c:v>
                </c:pt>
                <c:pt idx="3628">
                  <c:v>44181</c:v>
                </c:pt>
                <c:pt idx="3629">
                  <c:v>44182</c:v>
                </c:pt>
                <c:pt idx="3630">
                  <c:v>44183</c:v>
                </c:pt>
                <c:pt idx="3631">
                  <c:v>44186</c:v>
                </c:pt>
                <c:pt idx="3632">
                  <c:v>44187</c:v>
                </c:pt>
                <c:pt idx="3633">
                  <c:v>44188</c:v>
                </c:pt>
                <c:pt idx="3634">
                  <c:v>44189</c:v>
                </c:pt>
                <c:pt idx="3635">
                  <c:v>44190</c:v>
                </c:pt>
                <c:pt idx="3636">
                  <c:v>44193</c:v>
                </c:pt>
                <c:pt idx="3637">
                  <c:v>44194</c:v>
                </c:pt>
                <c:pt idx="3638">
                  <c:v>44195</c:v>
                </c:pt>
                <c:pt idx="3639">
                  <c:v>44196</c:v>
                </c:pt>
                <c:pt idx="3640">
                  <c:v>44197</c:v>
                </c:pt>
                <c:pt idx="3641">
                  <c:v>44200</c:v>
                </c:pt>
                <c:pt idx="3642">
                  <c:v>44201</c:v>
                </c:pt>
                <c:pt idx="3643">
                  <c:v>44202</c:v>
                </c:pt>
                <c:pt idx="3644">
                  <c:v>44203</c:v>
                </c:pt>
                <c:pt idx="3645">
                  <c:v>44204</c:v>
                </c:pt>
                <c:pt idx="3646">
                  <c:v>44207</c:v>
                </c:pt>
                <c:pt idx="3647">
                  <c:v>44208</c:v>
                </c:pt>
                <c:pt idx="3648">
                  <c:v>44209</c:v>
                </c:pt>
                <c:pt idx="3649">
                  <c:v>44210</c:v>
                </c:pt>
                <c:pt idx="3650">
                  <c:v>44211</c:v>
                </c:pt>
                <c:pt idx="3651">
                  <c:v>44214</c:v>
                </c:pt>
                <c:pt idx="3652">
                  <c:v>44215</c:v>
                </c:pt>
                <c:pt idx="3653">
                  <c:v>44216</c:v>
                </c:pt>
                <c:pt idx="3654">
                  <c:v>44217</c:v>
                </c:pt>
                <c:pt idx="3655">
                  <c:v>44218</c:v>
                </c:pt>
                <c:pt idx="3656">
                  <c:v>44221</c:v>
                </c:pt>
                <c:pt idx="3657">
                  <c:v>44222</c:v>
                </c:pt>
                <c:pt idx="3658">
                  <c:v>44223</c:v>
                </c:pt>
                <c:pt idx="3659">
                  <c:v>44224</c:v>
                </c:pt>
                <c:pt idx="3660">
                  <c:v>44225</c:v>
                </c:pt>
                <c:pt idx="3661">
                  <c:v>44228</c:v>
                </c:pt>
                <c:pt idx="3662">
                  <c:v>44229</c:v>
                </c:pt>
                <c:pt idx="3663">
                  <c:v>44230</c:v>
                </c:pt>
                <c:pt idx="3664">
                  <c:v>44231</c:v>
                </c:pt>
                <c:pt idx="3665">
                  <c:v>44232</c:v>
                </c:pt>
                <c:pt idx="3666">
                  <c:v>44235</c:v>
                </c:pt>
                <c:pt idx="3667">
                  <c:v>44236</c:v>
                </c:pt>
                <c:pt idx="3668">
                  <c:v>44237</c:v>
                </c:pt>
                <c:pt idx="3669">
                  <c:v>44238</c:v>
                </c:pt>
                <c:pt idx="3670">
                  <c:v>44239</c:v>
                </c:pt>
                <c:pt idx="3671">
                  <c:v>44242</c:v>
                </c:pt>
                <c:pt idx="3672">
                  <c:v>44243</c:v>
                </c:pt>
                <c:pt idx="3673">
                  <c:v>44244</c:v>
                </c:pt>
                <c:pt idx="3674">
                  <c:v>44245</c:v>
                </c:pt>
                <c:pt idx="3675">
                  <c:v>44246</c:v>
                </c:pt>
                <c:pt idx="3676">
                  <c:v>44249</c:v>
                </c:pt>
                <c:pt idx="3677">
                  <c:v>44250</c:v>
                </c:pt>
                <c:pt idx="3678">
                  <c:v>44251</c:v>
                </c:pt>
                <c:pt idx="3679">
                  <c:v>44252</c:v>
                </c:pt>
                <c:pt idx="3680">
                  <c:v>44253</c:v>
                </c:pt>
                <c:pt idx="3681">
                  <c:v>44256</c:v>
                </c:pt>
                <c:pt idx="3682">
                  <c:v>44257</c:v>
                </c:pt>
                <c:pt idx="3683">
                  <c:v>44258</c:v>
                </c:pt>
                <c:pt idx="3684">
                  <c:v>44259</c:v>
                </c:pt>
                <c:pt idx="3685">
                  <c:v>44260</c:v>
                </c:pt>
                <c:pt idx="3686">
                  <c:v>44263</c:v>
                </c:pt>
                <c:pt idx="3687">
                  <c:v>44264</c:v>
                </c:pt>
                <c:pt idx="3688">
                  <c:v>44265</c:v>
                </c:pt>
                <c:pt idx="3689">
                  <c:v>44266</c:v>
                </c:pt>
                <c:pt idx="3690">
                  <c:v>44267</c:v>
                </c:pt>
                <c:pt idx="3691">
                  <c:v>44270</c:v>
                </c:pt>
                <c:pt idx="3692">
                  <c:v>44271</c:v>
                </c:pt>
                <c:pt idx="3693">
                  <c:v>44272</c:v>
                </c:pt>
                <c:pt idx="3694">
                  <c:v>44273</c:v>
                </c:pt>
                <c:pt idx="3695">
                  <c:v>44274</c:v>
                </c:pt>
                <c:pt idx="3696">
                  <c:v>44277</c:v>
                </c:pt>
                <c:pt idx="3697">
                  <c:v>44278</c:v>
                </c:pt>
                <c:pt idx="3698">
                  <c:v>44279</c:v>
                </c:pt>
                <c:pt idx="3699">
                  <c:v>44280</c:v>
                </c:pt>
                <c:pt idx="3700">
                  <c:v>44281</c:v>
                </c:pt>
                <c:pt idx="3701">
                  <c:v>44284</c:v>
                </c:pt>
                <c:pt idx="3702">
                  <c:v>44285</c:v>
                </c:pt>
                <c:pt idx="3703">
                  <c:v>44286</c:v>
                </c:pt>
                <c:pt idx="3704">
                  <c:v>44287</c:v>
                </c:pt>
                <c:pt idx="3705">
                  <c:v>44288</c:v>
                </c:pt>
                <c:pt idx="3706">
                  <c:v>44291</c:v>
                </c:pt>
                <c:pt idx="3707">
                  <c:v>44292</c:v>
                </c:pt>
                <c:pt idx="3708">
                  <c:v>44293</c:v>
                </c:pt>
                <c:pt idx="3709">
                  <c:v>44294</c:v>
                </c:pt>
                <c:pt idx="3710">
                  <c:v>44295</c:v>
                </c:pt>
                <c:pt idx="3711">
                  <c:v>44298</c:v>
                </c:pt>
                <c:pt idx="3712">
                  <c:v>44299</c:v>
                </c:pt>
                <c:pt idx="3713">
                  <c:v>44300</c:v>
                </c:pt>
                <c:pt idx="3714">
                  <c:v>44301</c:v>
                </c:pt>
                <c:pt idx="3715">
                  <c:v>44302</c:v>
                </c:pt>
                <c:pt idx="3716">
                  <c:v>44305</c:v>
                </c:pt>
                <c:pt idx="3717">
                  <c:v>44306</c:v>
                </c:pt>
                <c:pt idx="3718">
                  <c:v>44307</c:v>
                </c:pt>
                <c:pt idx="3719">
                  <c:v>44308</c:v>
                </c:pt>
                <c:pt idx="3720">
                  <c:v>44309</c:v>
                </c:pt>
                <c:pt idx="3721">
                  <c:v>44312</c:v>
                </c:pt>
                <c:pt idx="3722">
                  <c:v>44313</c:v>
                </c:pt>
                <c:pt idx="3723">
                  <c:v>44314</c:v>
                </c:pt>
                <c:pt idx="3724">
                  <c:v>44315</c:v>
                </c:pt>
                <c:pt idx="3725">
                  <c:v>44316</c:v>
                </c:pt>
                <c:pt idx="3726">
                  <c:v>44319</c:v>
                </c:pt>
                <c:pt idx="3727">
                  <c:v>44320</c:v>
                </c:pt>
                <c:pt idx="3728">
                  <c:v>44321</c:v>
                </c:pt>
                <c:pt idx="3729">
                  <c:v>44322</c:v>
                </c:pt>
                <c:pt idx="3730">
                  <c:v>44323</c:v>
                </c:pt>
                <c:pt idx="3731">
                  <c:v>44326</c:v>
                </c:pt>
                <c:pt idx="3732">
                  <c:v>44327</c:v>
                </c:pt>
                <c:pt idx="3733">
                  <c:v>44328</c:v>
                </c:pt>
                <c:pt idx="3734">
                  <c:v>44329</c:v>
                </c:pt>
                <c:pt idx="3735">
                  <c:v>44330</c:v>
                </c:pt>
                <c:pt idx="3736">
                  <c:v>44333</c:v>
                </c:pt>
                <c:pt idx="3737">
                  <c:v>44334</c:v>
                </c:pt>
                <c:pt idx="3738">
                  <c:v>44335</c:v>
                </c:pt>
                <c:pt idx="3739">
                  <c:v>44336</c:v>
                </c:pt>
                <c:pt idx="3740">
                  <c:v>44337</c:v>
                </c:pt>
                <c:pt idx="3741">
                  <c:v>44340</c:v>
                </c:pt>
                <c:pt idx="3742">
                  <c:v>44341</c:v>
                </c:pt>
                <c:pt idx="3743">
                  <c:v>44342</c:v>
                </c:pt>
                <c:pt idx="3744">
                  <c:v>44343</c:v>
                </c:pt>
                <c:pt idx="3745">
                  <c:v>44344</c:v>
                </c:pt>
                <c:pt idx="3746">
                  <c:v>44347</c:v>
                </c:pt>
                <c:pt idx="3747">
                  <c:v>44348</c:v>
                </c:pt>
                <c:pt idx="3748">
                  <c:v>44349</c:v>
                </c:pt>
                <c:pt idx="3749">
                  <c:v>44350</c:v>
                </c:pt>
                <c:pt idx="3750">
                  <c:v>44351</c:v>
                </c:pt>
                <c:pt idx="3751">
                  <c:v>44354</c:v>
                </c:pt>
                <c:pt idx="3752">
                  <c:v>44355</c:v>
                </c:pt>
                <c:pt idx="3753">
                  <c:v>44356</c:v>
                </c:pt>
                <c:pt idx="3754">
                  <c:v>44357</c:v>
                </c:pt>
                <c:pt idx="3755">
                  <c:v>44358</c:v>
                </c:pt>
                <c:pt idx="3756">
                  <c:v>44361</c:v>
                </c:pt>
                <c:pt idx="3757">
                  <c:v>44362</c:v>
                </c:pt>
                <c:pt idx="3758">
                  <c:v>44363</c:v>
                </c:pt>
                <c:pt idx="3759">
                  <c:v>44364</c:v>
                </c:pt>
                <c:pt idx="3760">
                  <c:v>44365</c:v>
                </c:pt>
                <c:pt idx="3761">
                  <c:v>44368</c:v>
                </c:pt>
                <c:pt idx="3762">
                  <c:v>44369</c:v>
                </c:pt>
                <c:pt idx="3763">
                  <c:v>44370</c:v>
                </c:pt>
                <c:pt idx="3764">
                  <c:v>44371</c:v>
                </c:pt>
                <c:pt idx="3765">
                  <c:v>44372</c:v>
                </c:pt>
                <c:pt idx="3766">
                  <c:v>44375</c:v>
                </c:pt>
                <c:pt idx="3767">
                  <c:v>44376</c:v>
                </c:pt>
                <c:pt idx="3768">
                  <c:v>44377</c:v>
                </c:pt>
                <c:pt idx="3769">
                  <c:v>44378</c:v>
                </c:pt>
                <c:pt idx="3770">
                  <c:v>44379</c:v>
                </c:pt>
                <c:pt idx="3771">
                  <c:v>44382</c:v>
                </c:pt>
                <c:pt idx="3772">
                  <c:v>44383</c:v>
                </c:pt>
                <c:pt idx="3773">
                  <c:v>44384</c:v>
                </c:pt>
                <c:pt idx="3774">
                  <c:v>44385</c:v>
                </c:pt>
                <c:pt idx="3775">
                  <c:v>44386</c:v>
                </c:pt>
                <c:pt idx="3776">
                  <c:v>44389</c:v>
                </c:pt>
                <c:pt idx="3777">
                  <c:v>44390</c:v>
                </c:pt>
                <c:pt idx="3778">
                  <c:v>44391</c:v>
                </c:pt>
                <c:pt idx="3779">
                  <c:v>44392</c:v>
                </c:pt>
                <c:pt idx="3780">
                  <c:v>44393</c:v>
                </c:pt>
                <c:pt idx="3781">
                  <c:v>44396</c:v>
                </c:pt>
                <c:pt idx="3782">
                  <c:v>44397</c:v>
                </c:pt>
                <c:pt idx="3783">
                  <c:v>44398</c:v>
                </c:pt>
                <c:pt idx="3784">
                  <c:v>44399</c:v>
                </c:pt>
                <c:pt idx="3785">
                  <c:v>44400</c:v>
                </c:pt>
                <c:pt idx="3786">
                  <c:v>44403</c:v>
                </c:pt>
                <c:pt idx="3787">
                  <c:v>44404</c:v>
                </c:pt>
                <c:pt idx="3788">
                  <c:v>44405</c:v>
                </c:pt>
                <c:pt idx="3789">
                  <c:v>44406</c:v>
                </c:pt>
                <c:pt idx="3790">
                  <c:v>44407</c:v>
                </c:pt>
                <c:pt idx="3791">
                  <c:v>44410</c:v>
                </c:pt>
                <c:pt idx="3792">
                  <c:v>44411</c:v>
                </c:pt>
                <c:pt idx="3793">
                  <c:v>44412</c:v>
                </c:pt>
                <c:pt idx="3794">
                  <c:v>44413</c:v>
                </c:pt>
                <c:pt idx="3795">
                  <c:v>44414</c:v>
                </c:pt>
                <c:pt idx="3796">
                  <c:v>44417</c:v>
                </c:pt>
                <c:pt idx="3797">
                  <c:v>44418</c:v>
                </c:pt>
                <c:pt idx="3798">
                  <c:v>44419</c:v>
                </c:pt>
                <c:pt idx="3799">
                  <c:v>44420</c:v>
                </c:pt>
                <c:pt idx="3800">
                  <c:v>44421</c:v>
                </c:pt>
                <c:pt idx="3801">
                  <c:v>44424</c:v>
                </c:pt>
                <c:pt idx="3802">
                  <c:v>44425</c:v>
                </c:pt>
                <c:pt idx="3803">
                  <c:v>44426</c:v>
                </c:pt>
                <c:pt idx="3804">
                  <c:v>44427</c:v>
                </c:pt>
                <c:pt idx="3805">
                  <c:v>44428</c:v>
                </c:pt>
                <c:pt idx="3806">
                  <c:v>44431</c:v>
                </c:pt>
                <c:pt idx="3807">
                  <c:v>44432</c:v>
                </c:pt>
                <c:pt idx="3808">
                  <c:v>44433</c:v>
                </c:pt>
                <c:pt idx="3809">
                  <c:v>44434</c:v>
                </c:pt>
                <c:pt idx="3810">
                  <c:v>44435</c:v>
                </c:pt>
                <c:pt idx="3811">
                  <c:v>44438</c:v>
                </c:pt>
                <c:pt idx="3812">
                  <c:v>44439</c:v>
                </c:pt>
                <c:pt idx="3813">
                  <c:v>44440</c:v>
                </c:pt>
                <c:pt idx="3814">
                  <c:v>44441</c:v>
                </c:pt>
                <c:pt idx="3815">
                  <c:v>44442</c:v>
                </c:pt>
                <c:pt idx="3816">
                  <c:v>44445</c:v>
                </c:pt>
                <c:pt idx="3817">
                  <c:v>44446</c:v>
                </c:pt>
                <c:pt idx="3818">
                  <c:v>44447</c:v>
                </c:pt>
                <c:pt idx="3819">
                  <c:v>44448</c:v>
                </c:pt>
                <c:pt idx="3820">
                  <c:v>44449</c:v>
                </c:pt>
                <c:pt idx="3821">
                  <c:v>44452</c:v>
                </c:pt>
                <c:pt idx="3822">
                  <c:v>44453</c:v>
                </c:pt>
                <c:pt idx="3823">
                  <c:v>44454</c:v>
                </c:pt>
                <c:pt idx="3824">
                  <c:v>44455</c:v>
                </c:pt>
                <c:pt idx="3825">
                  <c:v>44456</c:v>
                </c:pt>
                <c:pt idx="3826">
                  <c:v>44459</c:v>
                </c:pt>
                <c:pt idx="3827">
                  <c:v>44460</c:v>
                </c:pt>
                <c:pt idx="3828">
                  <c:v>44461</c:v>
                </c:pt>
                <c:pt idx="3829">
                  <c:v>44462</c:v>
                </c:pt>
                <c:pt idx="3830">
                  <c:v>44463</c:v>
                </c:pt>
                <c:pt idx="3831">
                  <c:v>44466</c:v>
                </c:pt>
                <c:pt idx="3832">
                  <c:v>44467</c:v>
                </c:pt>
                <c:pt idx="3833">
                  <c:v>44468</c:v>
                </c:pt>
                <c:pt idx="3834">
                  <c:v>44469</c:v>
                </c:pt>
                <c:pt idx="3835">
                  <c:v>44470</c:v>
                </c:pt>
                <c:pt idx="3836">
                  <c:v>44473</c:v>
                </c:pt>
                <c:pt idx="3837">
                  <c:v>44474</c:v>
                </c:pt>
                <c:pt idx="3838">
                  <c:v>44475</c:v>
                </c:pt>
                <c:pt idx="3839">
                  <c:v>44476</c:v>
                </c:pt>
                <c:pt idx="3840">
                  <c:v>44477</c:v>
                </c:pt>
                <c:pt idx="3841">
                  <c:v>44480</c:v>
                </c:pt>
                <c:pt idx="3842">
                  <c:v>44481</c:v>
                </c:pt>
                <c:pt idx="3843">
                  <c:v>44482</c:v>
                </c:pt>
                <c:pt idx="3844">
                  <c:v>44483</c:v>
                </c:pt>
                <c:pt idx="3845">
                  <c:v>44484</c:v>
                </c:pt>
                <c:pt idx="3846">
                  <c:v>44487</c:v>
                </c:pt>
                <c:pt idx="3847">
                  <c:v>44488</c:v>
                </c:pt>
                <c:pt idx="3848">
                  <c:v>44489</c:v>
                </c:pt>
                <c:pt idx="3849">
                  <c:v>44490</c:v>
                </c:pt>
                <c:pt idx="3850">
                  <c:v>44491</c:v>
                </c:pt>
                <c:pt idx="3851">
                  <c:v>44494</c:v>
                </c:pt>
                <c:pt idx="3852">
                  <c:v>44495</c:v>
                </c:pt>
                <c:pt idx="3853">
                  <c:v>44496</c:v>
                </c:pt>
                <c:pt idx="3854">
                  <c:v>44497</c:v>
                </c:pt>
                <c:pt idx="3855">
                  <c:v>44498</c:v>
                </c:pt>
                <c:pt idx="3856">
                  <c:v>44501</c:v>
                </c:pt>
                <c:pt idx="3857">
                  <c:v>44502</c:v>
                </c:pt>
                <c:pt idx="3858">
                  <c:v>44503</c:v>
                </c:pt>
                <c:pt idx="3859">
                  <c:v>44504</c:v>
                </c:pt>
                <c:pt idx="3860">
                  <c:v>44505</c:v>
                </c:pt>
                <c:pt idx="3861">
                  <c:v>44508</c:v>
                </c:pt>
                <c:pt idx="3862">
                  <c:v>44509</c:v>
                </c:pt>
                <c:pt idx="3863">
                  <c:v>44510</c:v>
                </c:pt>
                <c:pt idx="3864">
                  <c:v>44511</c:v>
                </c:pt>
                <c:pt idx="3865">
                  <c:v>44512</c:v>
                </c:pt>
                <c:pt idx="3866">
                  <c:v>44515</c:v>
                </c:pt>
                <c:pt idx="3867">
                  <c:v>44516</c:v>
                </c:pt>
                <c:pt idx="3868">
                  <c:v>44517</c:v>
                </c:pt>
                <c:pt idx="3869">
                  <c:v>44518</c:v>
                </c:pt>
                <c:pt idx="3870">
                  <c:v>44519</c:v>
                </c:pt>
                <c:pt idx="3871">
                  <c:v>44522</c:v>
                </c:pt>
                <c:pt idx="3872">
                  <c:v>44523</c:v>
                </c:pt>
                <c:pt idx="3873">
                  <c:v>44524</c:v>
                </c:pt>
                <c:pt idx="3874">
                  <c:v>44525</c:v>
                </c:pt>
                <c:pt idx="3875">
                  <c:v>44526</c:v>
                </c:pt>
                <c:pt idx="3876">
                  <c:v>44529</c:v>
                </c:pt>
                <c:pt idx="3877">
                  <c:v>44530</c:v>
                </c:pt>
                <c:pt idx="3878">
                  <c:v>44531</c:v>
                </c:pt>
                <c:pt idx="3879">
                  <c:v>44532</c:v>
                </c:pt>
                <c:pt idx="3880">
                  <c:v>44533</c:v>
                </c:pt>
                <c:pt idx="3881">
                  <c:v>44536</c:v>
                </c:pt>
                <c:pt idx="3882">
                  <c:v>44537</c:v>
                </c:pt>
                <c:pt idx="3883">
                  <c:v>44538</c:v>
                </c:pt>
                <c:pt idx="3884">
                  <c:v>44539</c:v>
                </c:pt>
                <c:pt idx="3885">
                  <c:v>44540</c:v>
                </c:pt>
                <c:pt idx="3886">
                  <c:v>44543</c:v>
                </c:pt>
                <c:pt idx="3887">
                  <c:v>44544</c:v>
                </c:pt>
                <c:pt idx="3888">
                  <c:v>44545</c:v>
                </c:pt>
                <c:pt idx="3889">
                  <c:v>44546</c:v>
                </c:pt>
                <c:pt idx="3890">
                  <c:v>44547</c:v>
                </c:pt>
                <c:pt idx="3891">
                  <c:v>44550</c:v>
                </c:pt>
                <c:pt idx="3892">
                  <c:v>44551</c:v>
                </c:pt>
                <c:pt idx="3893">
                  <c:v>44552</c:v>
                </c:pt>
                <c:pt idx="3894">
                  <c:v>44553</c:v>
                </c:pt>
                <c:pt idx="3895">
                  <c:v>44554</c:v>
                </c:pt>
                <c:pt idx="3896">
                  <c:v>44557</c:v>
                </c:pt>
                <c:pt idx="3897">
                  <c:v>44558</c:v>
                </c:pt>
                <c:pt idx="3898">
                  <c:v>44559</c:v>
                </c:pt>
                <c:pt idx="3899">
                  <c:v>44560</c:v>
                </c:pt>
                <c:pt idx="3900">
                  <c:v>44561</c:v>
                </c:pt>
                <c:pt idx="3901">
                  <c:v>44564</c:v>
                </c:pt>
                <c:pt idx="3902">
                  <c:v>44565</c:v>
                </c:pt>
                <c:pt idx="3903">
                  <c:v>44566</c:v>
                </c:pt>
                <c:pt idx="3904">
                  <c:v>44567</c:v>
                </c:pt>
                <c:pt idx="3905">
                  <c:v>44568</c:v>
                </c:pt>
                <c:pt idx="3906">
                  <c:v>44571</c:v>
                </c:pt>
                <c:pt idx="3907">
                  <c:v>44572</c:v>
                </c:pt>
                <c:pt idx="3908">
                  <c:v>44573</c:v>
                </c:pt>
                <c:pt idx="3909">
                  <c:v>44574</c:v>
                </c:pt>
                <c:pt idx="3910">
                  <c:v>44575</c:v>
                </c:pt>
                <c:pt idx="3911">
                  <c:v>44578</c:v>
                </c:pt>
                <c:pt idx="3912">
                  <c:v>44579</c:v>
                </c:pt>
                <c:pt idx="3913">
                  <c:v>44580</c:v>
                </c:pt>
                <c:pt idx="3914">
                  <c:v>44581</c:v>
                </c:pt>
                <c:pt idx="3915">
                  <c:v>44582</c:v>
                </c:pt>
                <c:pt idx="3916">
                  <c:v>44585</c:v>
                </c:pt>
                <c:pt idx="3917">
                  <c:v>44586</c:v>
                </c:pt>
                <c:pt idx="3918">
                  <c:v>44587</c:v>
                </c:pt>
                <c:pt idx="3919">
                  <c:v>44588</c:v>
                </c:pt>
                <c:pt idx="3920">
                  <c:v>44589</c:v>
                </c:pt>
                <c:pt idx="3921">
                  <c:v>44592</c:v>
                </c:pt>
                <c:pt idx="3922">
                  <c:v>44593</c:v>
                </c:pt>
                <c:pt idx="3923">
                  <c:v>44594</c:v>
                </c:pt>
                <c:pt idx="3924">
                  <c:v>44595</c:v>
                </c:pt>
                <c:pt idx="3925">
                  <c:v>44596</c:v>
                </c:pt>
                <c:pt idx="3926">
                  <c:v>44599</c:v>
                </c:pt>
                <c:pt idx="3927">
                  <c:v>44600</c:v>
                </c:pt>
                <c:pt idx="3928">
                  <c:v>44601</c:v>
                </c:pt>
                <c:pt idx="3929">
                  <c:v>44602</c:v>
                </c:pt>
                <c:pt idx="3930">
                  <c:v>44603</c:v>
                </c:pt>
                <c:pt idx="3931">
                  <c:v>44606</c:v>
                </c:pt>
                <c:pt idx="3932">
                  <c:v>44607</c:v>
                </c:pt>
                <c:pt idx="3933">
                  <c:v>44608</c:v>
                </c:pt>
                <c:pt idx="3934">
                  <c:v>44609</c:v>
                </c:pt>
                <c:pt idx="3935">
                  <c:v>44610</c:v>
                </c:pt>
                <c:pt idx="3936">
                  <c:v>44613</c:v>
                </c:pt>
                <c:pt idx="3937">
                  <c:v>44614</c:v>
                </c:pt>
                <c:pt idx="3938">
                  <c:v>44615</c:v>
                </c:pt>
                <c:pt idx="3939">
                  <c:v>44616</c:v>
                </c:pt>
                <c:pt idx="3940">
                  <c:v>44617</c:v>
                </c:pt>
                <c:pt idx="3941">
                  <c:v>44620</c:v>
                </c:pt>
                <c:pt idx="3942">
                  <c:v>44621</c:v>
                </c:pt>
                <c:pt idx="3943">
                  <c:v>44622</c:v>
                </c:pt>
                <c:pt idx="3944">
                  <c:v>44623</c:v>
                </c:pt>
                <c:pt idx="3945">
                  <c:v>44624</c:v>
                </c:pt>
                <c:pt idx="3946">
                  <c:v>44627</c:v>
                </c:pt>
                <c:pt idx="3947">
                  <c:v>44628</c:v>
                </c:pt>
                <c:pt idx="3948">
                  <c:v>44629</c:v>
                </c:pt>
                <c:pt idx="3949">
                  <c:v>44630</c:v>
                </c:pt>
                <c:pt idx="3950">
                  <c:v>44631</c:v>
                </c:pt>
                <c:pt idx="3951">
                  <c:v>44634</c:v>
                </c:pt>
                <c:pt idx="3952">
                  <c:v>44635</c:v>
                </c:pt>
                <c:pt idx="3953">
                  <c:v>44636</c:v>
                </c:pt>
                <c:pt idx="3954">
                  <c:v>44637</c:v>
                </c:pt>
                <c:pt idx="3955">
                  <c:v>44638</c:v>
                </c:pt>
                <c:pt idx="3956">
                  <c:v>44641</c:v>
                </c:pt>
                <c:pt idx="3957">
                  <c:v>44642</c:v>
                </c:pt>
                <c:pt idx="3958">
                  <c:v>44643</c:v>
                </c:pt>
                <c:pt idx="3959">
                  <c:v>44644</c:v>
                </c:pt>
                <c:pt idx="3960">
                  <c:v>44645</c:v>
                </c:pt>
                <c:pt idx="3961">
                  <c:v>44648</c:v>
                </c:pt>
                <c:pt idx="3962">
                  <c:v>44649</c:v>
                </c:pt>
                <c:pt idx="3963">
                  <c:v>44650</c:v>
                </c:pt>
                <c:pt idx="3964">
                  <c:v>44651</c:v>
                </c:pt>
                <c:pt idx="3965">
                  <c:v>44652</c:v>
                </c:pt>
                <c:pt idx="3966">
                  <c:v>44655</c:v>
                </c:pt>
                <c:pt idx="3967">
                  <c:v>44656</c:v>
                </c:pt>
                <c:pt idx="3968">
                  <c:v>44657</c:v>
                </c:pt>
                <c:pt idx="3969">
                  <c:v>44658</c:v>
                </c:pt>
                <c:pt idx="3970">
                  <c:v>44659</c:v>
                </c:pt>
                <c:pt idx="3971">
                  <c:v>44662</c:v>
                </c:pt>
                <c:pt idx="3972">
                  <c:v>44663</c:v>
                </c:pt>
                <c:pt idx="3973">
                  <c:v>44664</c:v>
                </c:pt>
                <c:pt idx="3974">
                  <c:v>44665</c:v>
                </c:pt>
                <c:pt idx="3975">
                  <c:v>44666</c:v>
                </c:pt>
                <c:pt idx="3976">
                  <c:v>44669</c:v>
                </c:pt>
                <c:pt idx="3977">
                  <c:v>44670</c:v>
                </c:pt>
                <c:pt idx="3978">
                  <c:v>44671</c:v>
                </c:pt>
                <c:pt idx="3979">
                  <c:v>44672</c:v>
                </c:pt>
                <c:pt idx="3980">
                  <c:v>44673</c:v>
                </c:pt>
                <c:pt idx="3981">
                  <c:v>44676</c:v>
                </c:pt>
                <c:pt idx="3982">
                  <c:v>44677</c:v>
                </c:pt>
                <c:pt idx="3983">
                  <c:v>44678</c:v>
                </c:pt>
                <c:pt idx="3984">
                  <c:v>44679</c:v>
                </c:pt>
                <c:pt idx="3985">
                  <c:v>44680</c:v>
                </c:pt>
                <c:pt idx="3986">
                  <c:v>44683</c:v>
                </c:pt>
                <c:pt idx="3987">
                  <c:v>44684</c:v>
                </c:pt>
                <c:pt idx="3988">
                  <c:v>44685</c:v>
                </c:pt>
                <c:pt idx="3989">
                  <c:v>44686</c:v>
                </c:pt>
                <c:pt idx="3990">
                  <c:v>44687</c:v>
                </c:pt>
                <c:pt idx="3991">
                  <c:v>44690</c:v>
                </c:pt>
                <c:pt idx="3992">
                  <c:v>44691</c:v>
                </c:pt>
                <c:pt idx="3993">
                  <c:v>44692</c:v>
                </c:pt>
                <c:pt idx="3994">
                  <c:v>44693</c:v>
                </c:pt>
                <c:pt idx="3995">
                  <c:v>44694</c:v>
                </c:pt>
                <c:pt idx="3996">
                  <c:v>44697</c:v>
                </c:pt>
                <c:pt idx="3997">
                  <c:v>44698</c:v>
                </c:pt>
                <c:pt idx="3998">
                  <c:v>44699</c:v>
                </c:pt>
                <c:pt idx="3999">
                  <c:v>44700</c:v>
                </c:pt>
                <c:pt idx="4000">
                  <c:v>44701</c:v>
                </c:pt>
                <c:pt idx="4001">
                  <c:v>44704</c:v>
                </c:pt>
                <c:pt idx="4002">
                  <c:v>44705</c:v>
                </c:pt>
                <c:pt idx="4003">
                  <c:v>44706</c:v>
                </c:pt>
                <c:pt idx="4004">
                  <c:v>44707</c:v>
                </c:pt>
                <c:pt idx="4005">
                  <c:v>44708</c:v>
                </c:pt>
                <c:pt idx="4006">
                  <c:v>44711</c:v>
                </c:pt>
                <c:pt idx="4007">
                  <c:v>44712</c:v>
                </c:pt>
                <c:pt idx="4008">
                  <c:v>44713</c:v>
                </c:pt>
                <c:pt idx="4009">
                  <c:v>44714</c:v>
                </c:pt>
                <c:pt idx="4010">
                  <c:v>44715</c:v>
                </c:pt>
                <c:pt idx="4011">
                  <c:v>44718</c:v>
                </c:pt>
                <c:pt idx="4012">
                  <c:v>44719</c:v>
                </c:pt>
                <c:pt idx="4013">
                  <c:v>44720</c:v>
                </c:pt>
                <c:pt idx="4014">
                  <c:v>44721</c:v>
                </c:pt>
                <c:pt idx="4015">
                  <c:v>44722</c:v>
                </c:pt>
                <c:pt idx="4016">
                  <c:v>44725</c:v>
                </c:pt>
                <c:pt idx="4017">
                  <c:v>44726</c:v>
                </c:pt>
                <c:pt idx="4018">
                  <c:v>44727</c:v>
                </c:pt>
                <c:pt idx="4019">
                  <c:v>44728</c:v>
                </c:pt>
                <c:pt idx="4020">
                  <c:v>44729</c:v>
                </c:pt>
                <c:pt idx="4021">
                  <c:v>44732</c:v>
                </c:pt>
                <c:pt idx="4022">
                  <c:v>44733</c:v>
                </c:pt>
                <c:pt idx="4023">
                  <c:v>44734</c:v>
                </c:pt>
                <c:pt idx="4024">
                  <c:v>44735</c:v>
                </c:pt>
                <c:pt idx="4025">
                  <c:v>44736</c:v>
                </c:pt>
                <c:pt idx="4026">
                  <c:v>44739</c:v>
                </c:pt>
                <c:pt idx="4027">
                  <c:v>44740</c:v>
                </c:pt>
                <c:pt idx="4028">
                  <c:v>44741</c:v>
                </c:pt>
                <c:pt idx="4029">
                  <c:v>44742</c:v>
                </c:pt>
                <c:pt idx="4030">
                  <c:v>44743</c:v>
                </c:pt>
                <c:pt idx="4031">
                  <c:v>44746</c:v>
                </c:pt>
                <c:pt idx="4032">
                  <c:v>44747</c:v>
                </c:pt>
                <c:pt idx="4033">
                  <c:v>44748</c:v>
                </c:pt>
                <c:pt idx="4034">
                  <c:v>44749</c:v>
                </c:pt>
                <c:pt idx="4035">
                  <c:v>44750</c:v>
                </c:pt>
                <c:pt idx="4036">
                  <c:v>44753</c:v>
                </c:pt>
                <c:pt idx="4037">
                  <c:v>44754</c:v>
                </c:pt>
                <c:pt idx="4038">
                  <c:v>44755</c:v>
                </c:pt>
                <c:pt idx="4039">
                  <c:v>44756</c:v>
                </c:pt>
                <c:pt idx="4040">
                  <c:v>44757</c:v>
                </c:pt>
                <c:pt idx="4041">
                  <c:v>44760</c:v>
                </c:pt>
                <c:pt idx="4042">
                  <c:v>44761</c:v>
                </c:pt>
                <c:pt idx="4043">
                  <c:v>44762</c:v>
                </c:pt>
                <c:pt idx="4044">
                  <c:v>44763</c:v>
                </c:pt>
                <c:pt idx="4045">
                  <c:v>44764</c:v>
                </c:pt>
                <c:pt idx="4046">
                  <c:v>44767</c:v>
                </c:pt>
                <c:pt idx="4047">
                  <c:v>44768</c:v>
                </c:pt>
                <c:pt idx="4048">
                  <c:v>44769</c:v>
                </c:pt>
                <c:pt idx="4049">
                  <c:v>44770</c:v>
                </c:pt>
                <c:pt idx="4050">
                  <c:v>44771</c:v>
                </c:pt>
                <c:pt idx="4051">
                  <c:v>44774</c:v>
                </c:pt>
                <c:pt idx="4052">
                  <c:v>44775</c:v>
                </c:pt>
                <c:pt idx="4053">
                  <c:v>44776</c:v>
                </c:pt>
                <c:pt idx="4054">
                  <c:v>44777</c:v>
                </c:pt>
                <c:pt idx="4055">
                  <c:v>44778</c:v>
                </c:pt>
                <c:pt idx="4056">
                  <c:v>44781</c:v>
                </c:pt>
                <c:pt idx="4057">
                  <c:v>44782</c:v>
                </c:pt>
                <c:pt idx="4058">
                  <c:v>44783</c:v>
                </c:pt>
                <c:pt idx="4059">
                  <c:v>44784</c:v>
                </c:pt>
                <c:pt idx="4060">
                  <c:v>44785</c:v>
                </c:pt>
                <c:pt idx="4061">
                  <c:v>44788</c:v>
                </c:pt>
                <c:pt idx="4062">
                  <c:v>44789</c:v>
                </c:pt>
                <c:pt idx="4063">
                  <c:v>44790</c:v>
                </c:pt>
                <c:pt idx="4064">
                  <c:v>44791</c:v>
                </c:pt>
                <c:pt idx="4065">
                  <c:v>44792</c:v>
                </c:pt>
                <c:pt idx="4066">
                  <c:v>44795</c:v>
                </c:pt>
                <c:pt idx="4067">
                  <c:v>44796</c:v>
                </c:pt>
                <c:pt idx="4068">
                  <c:v>44797</c:v>
                </c:pt>
                <c:pt idx="4069">
                  <c:v>44798</c:v>
                </c:pt>
                <c:pt idx="4070">
                  <c:v>44799</c:v>
                </c:pt>
                <c:pt idx="4071">
                  <c:v>44802</c:v>
                </c:pt>
                <c:pt idx="4072">
                  <c:v>44803</c:v>
                </c:pt>
                <c:pt idx="4073">
                  <c:v>44804</c:v>
                </c:pt>
                <c:pt idx="4074">
                  <c:v>44805</c:v>
                </c:pt>
                <c:pt idx="4075">
                  <c:v>44806</c:v>
                </c:pt>
                <c:pt idx="4076">
                  <c:v>44809</c:v>
                </c:pt>
                <c:pt idx="4077">
                  <c:v>44810</c:v>
                </c:pt>
                <c:pt idx="4078">
                  <c:v>44811</c:v>
                </c:pt>
                <c:pt idx="4079">
                  <c:v>44812</c:v>
                </c:pt>
                <c:pt idx="4080">
                  <c:v>44813</c:v>
                </c:pt>
                <c:pt idx="4081">
                  <c:v>44816</c:v>
                </c:pt>
                <c:pt idx="4082">
                  <c:v>44817</c:v>
                </c:pt>
                <c:pt idx="4083">
                  <c:v>44818</c:v>
                </c:pt>
                <c:pt idx="4084">
                  <c:v>44819</c:v>
                </c:pt>
                <c:pt idx="4085">
                  <c:v>44820</c:v>
                </c:pt>
                <c:pt idx="4086">
                  <c:v>44823</c:v>
                </c:pt>
                <c:pt idx="4087">
                  <c:v>44824</c:v>
                </c:pt>
                <c:pt idx="4088">
                  <c:v>44825</c:v>
                </c:pt>
                <c:pt idx="4089">
                  <c:v>44826</c:v>
                </c:pt>
                <c:pt idx="4090">
                  <c:v>44827</c:v>
                </c:pt>
                <c:pt idx="4091">
                  <c:v>44830</c:v>
                </c:pt>
                <c:pt idx="4092">
                  <c:v>44831</c:v>
                </c:pt>
                <c:pt idx="4093">
                  <c:v>44832</c:v>
                </c:pt>
                <c:pt idx="4094">
                  <c:v>44833</c:v>
                </c:pt>
                <c:pt idx="4095">
                  <c:v>44834</c:v>
                </c:pt>
                <c:pt idx="4096">
                  <c:v>44837</c:v>
                </c:pt>
                <c:pt idx="4097">
                  <c:v>44838</c:v>
                </c:pt>
                <c:pt idx="4098">
                  <c:v>44839</c:v>
                </c:pt>
                <c:pt idx="4099">
                  <c:v>44840</c:v>
                </c:pt>
                <c:pt idx="4100">
                  <c:v>44841</c:v>
                </c:pt>
                <c:pt idx="4101">
                  <c:v>44844</c:v>
                </c:pt>
                <c:pt idx="4102">
                  <c:v>44845</c:v>
                </c:pt>
                <c:pt idx="4103">
                  <c:v>44846</c:v>
                </c:pt>
                <c:pt idx="4104">
                  <c:v>44847</c:v>
                </c:pt>
                <c:pt idx="4105">
                  <c:v>44848</c:v>
                </c:pt>
                <c:pt idx="4106">
                  <c:v>44851</c:v>
                </c:pt>
                <c:pt idx="4107">
                  <c:v>44852</c:v>
                </c:pt>
                <c:pt idx="4108">
                  <c:v>44853</c:v>
                </c:pt>
                <c:pt idx="4109">
                  <c:v>44854</c:v>
                </c:pt>
                <c:pt idx="4110">
                  <c:v>44855</c:v>
                </c:pt>
                <c:pt idx="4111">
                  <c:v>44858</c:v>
                </c:pt>
                <c:pt idx="4112">
                  <c:v>44859</c:v>
                </c:pt>
                <c:pt idx="4113">
                  <c:v>44860</c:v>
                </c:pt>
                <c:pt idx="4114">
                  <c:v>44861</c:v>
                </c:pt>
                <c:pt idx="4115">
                  <c:v>44862</c:v>
                </c:pt>
                <c:pt idx="4116">
                  <c:v>44865</c:v>
                </c:pt>
                <c:pt idx="4117">
                  <c:v>44866</c:v>
                </c:pt>
                <c:pt idx="4118">
                  <c:v>44867</c:v>
                </c:pt>
                <c:pt idx="4119">
                  <c:v>44868</c:v>
                </c:pt>
                <c:pt idx="4120">
                  <c:v>44869</c:v>
                </c:pt>
                <c:pt idx="4121">
                  <c:v>44872</c:v>
                </c:pt>
                <c:pt idx="4122">
                  <c:v>44873</c:v>
                </c:pt>
                <c:pt idx="4123">
                  <c:v>44874</c:v>
                </c:pt>
                <c:pt idx="4124">
                  <c:v>44875</c:v>
                </c:pt>
                <c:pt idx="4125">
                  <c:v>44876</c:v>
                </c:pt>
                <c:pt idx="4126">
                  <c:v>44879</c:v>
                </c:pt>
                <c:pt idx="4127">
                  <c:v>44880</c:v>
                </c:pt>
                <c:pt idx="4128">
                  <c:v>44881</c:v>
                </c:pt>
                <c:pt idx="4129">
                  <c:v>44882</c:v>
                </c:pt>
                <c:pt idx="4130">
                  <c:v>44883</c:v>
                </c:pt>
                <c:pt idx="4131">
                  <c:v>44886</c:v>
                </c:pt>
                <c:pt idx="4132">
                  <c:v>44887</c:v>
                </c:pt>
                <c:pt idx="4133">
                  <c:v>44888</c:v>
                </c:pt>
                <c:pt idx="4134">
                  <c:v>44889</c:v>
                </c:pt>
                <c:pt idx="4135">
                  <c:v>44890</c:v>
                </c:pt>
                <c:pt idx="4136">
                  <c:v>44893</c:v>
                </c:pt>
                <c:pt idx="4137">
                  <c:v>44894</c:v>
                </c:pt>
                <c:pt idx="4138">
                  <c:v>44895</c:v>
                </c:pt>
                <c:pt idx="4139">
                  <c:v>44896</c:v>
                </c:pt>
                <c:pt idx="4140">
                  <c:v>44897</c:v>
                </c:pt>
                <c:pt idx="4141">
                  <c:v>44900</c:v>
                </c:pt>
                <c:pt idx="4142">
                  <c:v>44901</c:v>
                </c:pt>
                <c:pt idx="4143">
                  <c:v>44902</c:v>
                </c:pt>
                <c:pt idx="4144">
                  <c:v>44903</c:v>
                </c:pt>
                <c:pt idx="4145">
                  <c:v>44904</c:v>
                </c:pt>
                <c:pt idx="4146">
                  <c:v>44907</c:v>
                </c:pt>
                <c:pt idx="4147">
                  <c:v>44908</c:v>
                </c:pt>
                <c:pt idx="4148">
                  <c:v>44909</c:v>
                </c:pt>
                <c:pt idx="4149">
                  <c:v>44910</c:v>
                </c:pt>
                <c:pt idx="4150">
                  <c:v>44911</c:v>
                </c:pt>
                <c:pt idx="4151">
                  <c:v>44914</c:v>
                </c:pt>
                <c:pt idx="4152">
                  <c:v>44915</c:v>
                </c:pt>
                <c:pt idx="4153">
                  <c:v>44916</c:v>
                </c:pt>
                <c:pt idx="4154">
                  <c:v>44917</c:v>
                </c:pt>
                <c:pt idx="4155">
                  <c:v>44918</c:v>
                </c:pt>
                <c:pt idx="4156">
                  <c:v>44921</c:v>
                </c:pt>
                <c:pt idx="4157">
                  <c:v>44922</c:v>
                </c:pt>
                <c:pt idx="4158">
                  <c:v>44923</c:v>
                </c:pt>
                <c:pt idx="4159">
                  <c:v>44924</c:v>
                </c:pt>
                <c:pt idx="4160">
                  <c:v>44925</c:v>
                </c:pt>
                <c:pt idx="4161">
                  <c:v>44928</c:v>
                </c:pt>
                <c:pt idx="4162">
                  <c:v>44929</c:v>
                </c:pt>
                <c:pt idx="4163">
                  <c:v>44930</c:v>
                </c:pt>
                <c:pt idx="4164">
                  <c:v>44931</c:v>
                </c:pt>
                <c:pt idx="4165">
                  <c:v>44932</c:v>
                </c:pt>
                <c:pt idx="4166">
                  <c:v>44935</c:v>
                </c:pt>
                <c:pt idx="4167">
                  <c:v>44936</c:v>
                </c:pt>
                <c:pt idx="4168">
                  <c:v>44937</c:v>
                </c:pt>
                <c:pt idx="4169">
                  <c:v>44938</c:v>
                </c:pt>
                <c:pt idx="4170">
                  <c:v>44939</c:v>
                </c:pt>
                <c:pt idx="4171">
                  <c:v>44942</c:v>
                </c:pt>
                <c:pt idx="4172">
                  <c:v>44943</c:v>
                </c:pt>
                <c:pt idx="4173">
                  <c:v>44944</c:v>
                </c:pt>
                <c:pt idx="4174">
                  <c:v>44945</c:v>
                </c:pt>
              </c:numCache>
            </c:numRef>
          </c:cat>
          <c:val>
            <c:numRef>
              <c:f>'FRED Graph'!$F$13:$F$4187</c:f>
              <c:numCache>
                <c:formatCode>General</c:formatCode>
                <c:ptCount val="4175"/>
                <c:pt idx="0">
                  <c:v>3.5773600000000001</c:v>
                </c:pt>
                <c:pt idx="1">
                  <c:v>3.5773600000000001</c:v>
                </c:pt>
                <c:pt idx="2">
                  <c:v>3.5773600000000001</c:v>
                </c:pt>
                <c:pt idx="3">
                  <c:v>3.5773600000000001</c:v>
                </c:pt>
                <c:pt idx="4">
                  <c:v>3.5773600000000001</c:v>
                </c:pt>
                <c:pt idx="5">
                  <c:v>3.5773600000000001</c:v>
                </c:pt>
                <c:pt idx="6">
                  <c:v>3.5773600000000001</c:v>
                </c:pt>
                <c:pt idx="7">
                  <c:v>3.5773600000000001</c:v>
                </c:pt>
                <c:pt idx="8">
                  <c:v>3.5773600000000001</c:v>
                </c:pt>
                <c:pt idx="9">
                  <c:v>3.0846499999999999</c:v>
                </c:pt>
                <c:pt idx="10">
                  <c:v>3.0846499999999999</c:v>
                </c:pt>
                <c:pt idx="11">
                  <c:v>3.0846499999999999</c:v>
                </c:pt>
                <c:pt idx="12">
                  <c:v>3.0846499999999999</c:v>
                </c:pt>
                <c:pt idx="13">
                  <c:v>3.0846499999999999</c:v>
                </c:pt>
                <c:pt idx="14">
                  <c:v>3.0846499999999999</c:v>
                </c:pt>
                <c:pt idx="15">
                  <c:v>3.0846499999999999</c:v>
                </c:pt>
                <c:pt idx="16">
                  <c:v>3.0846499999999999</c:v>
                </c:pt>
                <c:pt idx="17">
                  <c:v>3.0846499999999999</c:v>
                </c:pt>
                <c:pt idx="18">
                  <c:v>3.0846499999999999</c:v>
                </c:pt>
                <c:pt idx="19">
                  <c:v>3.0846499999999999</c:v>
                </c:pt>
                <c:pt idx="20">
                  <c:v>3.0846499999999999</c:v>
                </c:pt>
                <c:pt idx="21">
                  <c:v>3.0846499999999999</c:v>
                </c:pt>
                <c:pt idx="22">
                  <c:v>3.0846499999999999</c:v>
                </c:pt>
                <c:pt idx="23">
                  <c:v>3.0846499999999999</c:v>
                </c:pt>
                <c:pt idx="24">
                  <c:v>3.0846499999999999</c:v>
                </c:pt>
                <c:pt idx="25">
                  <c:v>3.0846499999999999</c:v>
                </c:pt>
                <c:pt idx="26">
                  <c:v>3.0846499999999999</c:v>
                </c:pt>
                <c:pt idx="27">
                  <c:v>3.0846499999999999</c:v>
                </c:pt>
                <c:pt idx="28">
                  <c:v>3.0846499999999999</c:v>
                </c:pt>
                <c:pt idx="29">
                  <c:v>2.9765199999999998</c:v>
                </c:pt>
                <c:pt idx="30">
                  <c:v>2.9765199999999998</c:v>
                </c:pt>
                <c:pt idx="31">
                  <c:v>2.9765199999999998</c:v>
                </c:pt>
                <c:pt idx="32">
                  <c:v>2.9765199999999998</c:v>
                </c:pt>
                <c:pt idx="33">
                  <c:v>2.9765199999999998</c:v>
                </c:pt>
                <c:pt idx="34">
                  <c:v>2.9765199999999998</c:v>
                </c:pt>
                <c:pt idx="35">
                  <c:v>2.9765199999999998</c:v>
                </c:pt>
                <c:pt idx="36">
                  <c:v>2.9765199999999998</c:v>
                </c:pt>
                <c:pt idx="37">
                  <c:v>2.9765199999999998</c:v>
                </c:pt>
                <c:pt idx="38">
                  <c:v>2.9765199999999998</c:v>
                </c:pt>
                <c:pt idx="39">
                  <c:v>2.9765199999999998</c:v>
                </c:pt>
                <c:pt idx="40">
                  <c:v>2.9765199999999998</c:v>
                </c:pt>
                <c:pt idx="41">
                  <c:v>2.9765199999999998</c:v>
                </c:pt>
                <c:pt idx="42">
                  <c:v>2.9765199999999998</c:v>
                </c:pt>
                <c:pt idx="43">
                  <c:v>2.9765199999999998</c:v>
                </c:pt>
                <c:pt idx="44">
                  <c:v>2.9765199999999998</c:v>
                </c:pt>
                <c:pt idx="45">
                  <c:v>2.9765199999999998</c:v>
                </c:pt>
                <c:pt idx="46">
                  <c:v>2.9765199999999998</c:v>
                </c:pt>
                <c:pt idx="47">
                  <c:v>2.9765199999999998</c:v>
                </c:pt>
                <c:pt idx="48">
                  <c:v>2.9765199999999998</c:v>
                </c:pt>
                <c:pt idx="49">
                  <c:v>2.9765199999999998</c:v>
                </c:pt>
                <c:pt idx="50">
                  <c:v>2.9765199999999998</c:v>
                </c:pt>
                <c:pt idx="51">
                  <c:v>3.6538599999999999</c:v>
                </c:pt>
                <c:pt idx="52">
                  <c:v>3.6538599999999999</c:v>
                </c:pt>
                <c:pt idx="53">
                  <c:v>3.6538599999999999</c:v>
                </c:pt>
                <c:pt idx="54">
                  <c:v>3.6538599999999999</c:v>
                </c:pt>
                <c:pt idx="55">
                  <c:v>3.6538599999999999</c:v>
                </c:pt>
                <c:pt idx="56">
                  <c:v>3.6538599999999999</c:v>
                </c:pt>
                <c:pt idx="57">
                  <c:v>3.6538599999999999</c:v>
                </c:pt>
                <c:pt idx="58">
                  <c:v>3.6538599999999999</c:v>
                </c:pt>
                <c:pt idx="59">
                  <c:v>3.6538599999999999</c:v>
                </c:pt>
                <c:pt idx="60">
                  <c:v>3.6538599999999999</c:v>
                </c:pt>
                <c:pt idx="61">
                  <c:v>3.6538599999999999</c:v>
                </c:pt>
                <c:pt idx="62">
                  <c:v>3.6538599999999999</c:v>
                </c:pt>
                <c:pt idx="63">
                  <c:v>3.6538599999999999</c:v>
                </c:pt>
                <c:pt idx="64">
                  <c:v>3.6538599999999999</c:v>
                </c:pt>
                <c:pt idx="65">
                  <c:v>3.6538599999999999</c:v>
                </c:pt>
                <c:pt idx="66">
                  <c:v>3.6538599999999999</c:v>
                </c:pt>
                <c:pt idx="67">
                  <c:v>3.6538599999999999</c:v>
                </c:pt>
                <c:pt idx="68">
                  <c:v>3.6538599999999999</c:v>
                </c:pt>
                <c:pt idx="69">
                  <c:v>3.6538599999999999</c:v>
                </c:pt>
                <c:pt idx="70">
                  <c:v>3.6538599999999999</c:v>
                </c:pt>
                <c:pt idx="71">
                  <c:v>3.6538599999999999</c:v>
                </c:pt>
                <c:pt idx="72">
                  <c:v>3.6315200000000001</c:v>
                </c:pt>
                <c:pt idx="73">
                  <c:v>3.6315200000000001</c:v>
                </c:pt>
                <c:pt idx="74">
                  <c:v>3.6315200000000001</c:v>
                </c:pt>
                <c:pt idx="75">
                  <c:v>3.6315200000000001</c:v>
                </c:pt>
                <c:pt idx="76">
                  <c:v>3.6315200000000001</c:v>
                </c:pt>
                <c:pt idx="77">
                  <c:v>3.6315200000000001</c:v>
                </c:pt>
                <c:pt idx="78">
                  <c:v>3.6315200000000001</c:v>
                </c:pt>
                <c:pt idx="79">
                  <c:v>3.6315200000000001</c:v>
                </c:pt>
                <c:pt idx="80">
                  <c:v>3.6315200000000001</c:v>
                </c:pt>
                <c:pt idx="81">
                  <c:v>3.6315200000000001</c:v>
                </c:pt>
                <c:pt idx="82">
                  <c:v>3.6315200000000001</c:v>
                </c:pt>
                <c:pt idx="83">
                  <c:v>3.6315200000000001</c:v>
                </c:pt>
                <c:pt idx="84">
                  <c:v>3.6315200000000001</c:v>
                </c:pt>
                <c:pt idx="85">
                  <c:v>3.6315200000000001</c:v>
                </c:pt>
                <c:pt idx="86">
                  <c:v>3.6315200000000001</c:v>
                </c:pt>
                <c:pt idx="87">
                  <c:v>3.6315200000000001</c:v>
                </c:pt>
                <c:pt idx="88">
                  <c:v>3.6315200000000001</c:v>
                </c:pt>
                <c:pt idx="89">
                  <c:v>3.6315200000000001</c:v>
                </c:pt>
                <c:pt idx="90">
                  <c:v>3.6315200000000001</c:v>
                </c:pt>
                <c:pt idx="91">
                  <c:v>3.6315200000000001</c:v>
                </c:pt>
                <c:pt idx="92">
                  <c:v>3.6315200000000001</c:v>
                </c:pt>
                <c:pt idx="93">
                  <c:v>3.6315200000000001</c:v>
                </c:pt>
                <c:pt idx="94">
                  <c:v>3.6315200000000001</c:v>
                </c:pt>
                <c:pt idx="95">
                  <c:v>3.5496300000000001</c:v>
                </c:pt>
                <c:pt idx="96">
                  <c:v>3.5496300000000001</c:v>
                </c:pt>
                <c:pt idx="97">
                  <c:v>3.5496300000000001</c:v>
                </c:pt>
                <c:pt idx="98">
                  <c:v>3.5496300000000001</c:v>
                </c:pt>
                <c:pt idx="99">
                  <c:v>3.5496300000000001</c:v>
                </c:pt>
                <c:pt idx="100">
                  <c:v>3.5496300000000001</c:v>
                </c:pt>
                <c:pt idx="101">
                  <c:v>3.5496300000000001</c:v>
                </c:pt>
                <c:pt idx="102">
                  <c:v>3.5496300000000001</c:v>
                </c:pt>
                <c:pt idx="103">
                  <c:v>3.5496300000000001</c:v>
                </c:pt>
                <c:pt idx="104">
                  <c:v>3.5496300000000001</c:v>
                </c:pt>
                <c:pt idx="105">
                  <c:v>3.5496300000000001</c:v>
                </c:pt>
                <c:pt idx="106">
                  <c:v>3.5496300000000001</c:v>
                </c:pt>
                <c:pt idx="107">
                  <c:v>3.5496300000000001</c:v>
                </c:pt>
                <c:pt idx="108">
                  <c:v>3.5496300000000001</c:v>
                </c:pt>
                <c:pt idx="109">
                  <c:v>3.5496300000000001</c:v>
                </c:pt>
                <c:pt idx="110">
                  <c:v>3.5496300000000001</c:v>
                </c:pt>
                <c:pt idx="111">
                  <c:v>3.5496300000000001</c:v>
                </c:pt>
                <c:pt idx="112">
                  <c:v>3.5496300000000001</c:v>
                </c:pt>
                <c:pt idx="113">
                  <c:v>3.5496300000000001</c:v>
                </c:pt>
                <c:pt idx="114">
                  <c:v>3.5496300000000001</c:v>
                </c:pt>
                <c:pt idx="115">
                  <c:v>3.5496300000000001</c:v>
                </c:pt>
                <c:pt idx="116">
                  <c:v>3.73611</c:v>
                </c:pt>
                <c:pt idx="117">
                  <c:v>3.73611</c:v>
                </c:pt>
                <c:pt idx="118">
                  <c:v>3.73611</c:v>
                </c:pt>
                <c:pt idx="119">
                  <c:v>3.73611</c:v>
                </c:pt>
                <c:pt idx="120">
                  <c:v>3.73611</c:v>
                </c:pt>
                <c:pt idx="121">
                  <c:v>3.73611</c:v>
                </c:pt>
                <c:pt idx="122">
                  <c:v>3.73611</c:v>
                </c:pt>
                <c:pt idx="123">
                  <c:v>3.73611</c:v>
                </c:pt>
                <c:pt idx="124">
                  <c:v>3.73611</c:v>
                </c:pt>
                <c:pt idx="125">
                  <c:v>3.73611</c:v>
                </c:pt>
                <c:pt idx="126">
                  <c:v>3.73611</c:v>
                </c:pt>
                <c:pt idx="127">
                  <c:v>3.73611</c:v>
                </c:pt>
                <c:pt idx="128">
                  <c:v>3.73611</c:v>
                </c:pt>
                <c:pt idx="129">
                  <c:v>3.73611</c:v>
                </c:pt>
                <c:pt idx="130">
                  <c:v>3.73611</c:v>
                </c:pt>
                <c:pt idx="131">
                  <c:v>3.73611</c:v>
                </c:pt>
                <c:pt idx="132">
                  <c:v>3.73611</c:v>
                </c:pt>
                <c:pt idx="133">
                  <c:v>3.73611</c:v>
                </c:pt>
                <c:pt idx="134">
                  <c:v>3.73611</c:v>
                </c:pt>
                <c:pt idx="135">
                  <c:v>3.73611</c:v>
                </c:pt>
                <c:pt idx="136">
                  <c:v>3.73611</c:v>
                </c:pt>
                <c:pt idx="137">
                  <c:v>3.73611</c:v>
                </c:pt>
                <c:pt idx="138">
                  <c:v>4.7759299999999998</c:v>
                </c:pt>
                <c:pt idx="139">
                  <c:v>4.7759299999999998</c:v>
                </c:pt>
                <c:pt idx="140">
                  <c:v>4.7759299999999998</c:v>
                </c:pt>
                <c:pt idx="141">
                  <c:v>4.7759299999999998</c:v>
                </c:pt>
                <c:pt idx="142">
                  <c:v>4.7759299999999998</c:v>
                </c:pt>
                <c:pt idx="143">
                  <c:v>4.7759299999999998</c:v>
                </c:pt>
                <c:pt idx="144">
                  <c:v>4.7759299999999998</c:v>
                </c:pt>
                <c:pt idx="145">
                  <c:v>4.7759299999999998</c:v>
                </c:pt>
                <c:pt idx="146">
                  <c:v>4.7759299999999998</c:v>
                </c:pt>
                <c:pt idx="147">
                  <c:v>4.7759299999999998</c:v>
                </c:pt>
                <c:pt idx="148">
                  <c:v>4.7759299999999998</c:v>
                </c:pt>
                <c:pt idx="149">
                  <c:v>4.7759299999999998</c:v>
                </c:pt>
                <c:pt idx="150">
                  <c:v>4.7759299999999998</c:v>
                </c:pt>
                <c:pt idx="151">
                  <c:v>4.7759299999999998</c:v>
                </c:pt>
                <c:pt idx="152">
                  <c:v>4.7759299999999998</c:v>
                </c:pt>
                <c:pt idx="153">
                  <c:v>4.7759299999999998</c:v>
                </c:pt>
                <c:pt idx="154">
                  <c:v>4.7759299999999998</c:v>
                </c:pt>
                <c:pt idx="155">
                  <c:v>4.7759299999999998</c:v>
                </c:pt>
                <c:pt idx="156">
                  <c:v>4.7759299999999998</c:v>
                </c:pt>
                <c:pt idx="157">
                  <c:v>4.7759299999999998</c:v>
                </c:pt>
                <c:pt idx="158">
                  <c:v>4.7759299999999998</c:v>
                </c:pt>
                <c:pt idx="159">
                  <c:v>4.7759299999999998</c:v>
                </c:pt>
                <c:pt idx="160">
                  <c:v>4.7759299999999998</c:v>
                </c:pt>
                <c:pt idx="161">
                  <c:v>3.6709299999999998</c:v>
                </c:pt>
                <c:pt idx="162">
                  <c:v>3.6709299999999998</c:v>
                </c:pt>
                <c:pt idx="163">
                  <c:v>3.6709299999999998</c:v>
                </c:pt>
                <c:pt idx="164">
                  <c:v>3.6709299999999998</c:v>
                </c:pt>
                <c:pt idx="165">
                  <c:v>3.6709299999999998</c:v>
                </c:pt>
                <c:pt idx="166">
                  <c:v>3.6709299999999998</c:v>
                </c:pt>
                <c:pt idx="167">
                  <c:v>3.6709299999999998</c:v>
                </c:pt>
                <c:pt idx="168">
                  <c:v>3.6709299999999998</c:v>
                </c:pt>
                <c:pt idx="169">
                  <c:v>3.6709299999999998</c:v>
                </c:pt>
                <c:pt idx="170">
                  <c:v>3.6709299999999998</c:v>
                </c:pt>
                <c:pt idx="171">
                  <c:v>3.6709299999999998</c:v>
                </c:pt>
                <c:pt idx="172">
                  <c:v>3.6709299999999998</c:v>
                </c:pt>
                <c:pt idx="173">
                  <c:v>3.6709299999999998</c:v>
                </c:pt>
                <c:pt idx="174">
                  <c:v>3.6709299999999998</c:v>
                </c:pt>
                <c:pt idx="175">
                  <c:v>3.6709299999999998</c:v>
                </c:pt>
                <c:pt idx="176">
                  <c:v>3.6709299999999998</c:v>
                </c:pt>
                <c:pt idx="177">
                  <c:v>3.6709299999999998</c:v>
                </c:pt>
                <c:pt idx="178">
                  <c:v>3.6709299999999998</c:v>
                </c:pt>
                <c:pt idx="179">
                  <c:v>3.6709299999999998</c:v>
                </c:pt>
                <c:pt idx="180">
                  <c:v>3.6709299999999998</c:v>
                </c:pt>
                <c:pt idx="181">
                  <c:v>2.36741</c:v>
                </c:pt>
                <c:pt idx="182">
                  <c:v>2.36741</c:v>
                </c:pt>
                <c:pt idx="183">
                  <c:v>2.36741</c:v>
                </c:pt>
                <c:pt idx="184">
                  <c:v>2.36741</c:v>
                </c:pt>
                <c:pt idx="185">
                  <c:v>2.36741</c:v>
                </c:pt>
                <c:pt idx="186">
                  <c:v>2.36741</c:v>
                </c:pt>
                <c:pt idx="187">
                  <c:v>2.36741</c:v>
                </c:pt>
                <c:pt idx="188">
                  <c:v>2.36741</c:v>
                </c:pt>
                <c:pt idx="189">
                  <c:v>2.36741</c:v>
                </c:pt>
                <c:pt idx="190">
                  <c:v>2.36741</c:v>
                </c:pt>
                <c:pt idx="191">
                  <c:v>2.36741</c:v>
                </c:pt>
                <c:pt idx="192">
                  <c:v>2.36741</c:v>
                </c:pt>
                <c:pt idx="193">
                  <c:v>2.36741</c:v>
                </c:pt>
                <c:pt idx="194">
                  <c:v>2.36741</c:v>
                </c:pt>
                <c:pt idx="195">
                  <c:v>2.36741</c:v>
                </c:pt>
                <c:pt idx="196">
                  <c:v>2.36741</c:v>
                </c:pt>
                <c:pt idx="197">
                  <c:v>2.36741</c:v>
                </c:pt>
                <c:pt idx="198">
                  <c:v>2.36741</c:v>
                </c:pt>
                <c:pt idx="199">
                  <c:v>2.36741</c:v>
                </c:pt>
                <c:pt idx="200">
                  <c:v>2.36741</c:v>
                </c:pt>
                <c:pt idx="201">
                  <c:v>2.36741</c:v>
                </c:pt>
                <c:pt idx="202">
                  <c:v>2.36741</c:v>
                </c:pt>
                <c:pt idx="203">
                  <c:v>2.36741</c:v>
                </c:pt>
                <c:pt idx="204">
                  <c:v>1.4456500000000001</c:v>
                </c:pt>
                <c:pt idx="205">
                  <c:v>1.4456500000000001</c:v>
                </c:pt>
                <c:pt idx="206">
                  <c:v>1.4456500000000001</c:v>
                </c:pt>
                <c:pt idx="207">
                  <c:v>1.4456500000000001</c:v>
                </c:pt>
                <c:pt idx="208">
                  <c:v>1.4456500000000001</c:v>
                </c:pt>
                <c:pt idx="209">
                  <c:v>1.4456500000000001</c:v>
                </c:pt>
                <c:pt idx="210">
                  <c:v>1.4456500000000001</c:v>
                </c:pt>
                <c:pt idx="211">
                  <c:v>1.4456500000000001</c:v>
                </c:pt>
                <c:pt idx="212">
                  <c:v>1.4456500000000001</c:v>
                </c:pt>
                <c:pt idx="213">
                  <c:v>1.4456500000000001</c:v>
                </c:pt>
                <c:pt idx="214">
                  <c:v>1.4456500000000001</c:v>
                </c:pt>
                <c:pt idx="215">
                  <c:v>1.4456500000000001</c:v>
                </c:pt>
                <c:pt idx="216">
                  <c:v>1.4456500000000001</c:v>
                </c:pt>
                <c:pt idx="217">
                  <c:v>1.4456500000000001</c:v>
                </c:pt>
                <c:pt idx="218">
                  <c:v>1.4456500000000001</c:v>
                </c:pt>
                <c:pt idx="219">
                  <c:v>1.4456500000000001</c:v>
                </c:pt>
                <c:pt idx="220">
                  <c:v>1.4456500000000001</c:v>
                </c:pt>
                <c:pt idx="221">
                  <c:v>1.4456500000000001</c:v>
                </c:pt>
                <c:pt idx="222">
                  <c:v>1.4456500000000001</c:v>
                </c:pt>
                <c:pt idx="223">
                  <c:v>1.4456500000000001</c:v>
                </c:pt>
                <c:pt idx="224">
                  <c:v>1.4456500000000001</c:v>
                </c:pt>
                <c:pt idx="225">
                  <c:v>1.4456500000000001</c:v>
                </c:pt>
                <c:pt idx="226">
                  <c:v>1.4877400000000001</c:v>
                </c:pt>
                <c:pt idx="227">
                  <c:v>1.4877400000000001</c:v>
                </c:pt>
                <c:pt idx="228">
                  <c:v>1.4877400000000001</c:v>
                </c:pt>
                <c:pt idx="229">
                  <c:v>1.4877400000000001</c:v>
                </c:pt>
                <c:pt idx="230">
                  <c:v>1.4877400000000001</c:v>
                </c:pt>
                <c:pt idx="231">
                  <c:v>1.4877400000000001</c:v>
                </c:pt>
                <c:pt idx="232">
                  <c:v>1.4877400000000001</c:v>
                </c:pt>
                <c:pt idx="233">
                  <c:v>1.4877400000000001</c:v>
                </c:pt>
                <c:pt idx="234">
                  <c:v>1.4877400000000001</c:v>
                </c:pt>
                <c:pt idx="235">
                  <c:v>1.4877400000000001</c:v>
                </c:pt>
                <c:pt idx="236">
                  <c:v>1.4877400000000001</c:v>
                </c:pt>
                <c:pt idx="237">
                  <c:v>1.4877400000000001</c:v>
                </c:pt>
                <c:pt idx="238">
                  <c:v>1.4877400000000001</c:v>
                </c:pt>
                <c:pt idx="239">
                  <c:v>1.4877400000000001</c:v>
                </c:pt>
                <c:pt idx="240">
                  <c:v>1.4877400000000001</c:v>
                </c:pt>
                <c:pt idx="241">
                  <c:v>1.4877400000000001</c:v>
                </c:pt>
                <c:pt idx="242">
                  <c:v>1.4877400000000001</c:v>
                </c:pt>
                <c:pt idx="243">
                  <c:v>1.4877400000000001</c:v>
                </c:pt>
                <c:pt idx="244">
                  <c:v>1.4877400000000001</c:v>
                </c:pt>
                <c:pt idx="245">
                  <c:v>1.4877400000000001</c:v>
                </c:pt>
                <c:pt idx="246">
                  <c:v>1.4877400000000001</c:v>
                </c:pt>
                <c:pt idx="247">
                  <c:v>1.2218500000000001</c:v>
                </c:pt>
                <c:pt idx="248">
                  <c:v>1.2218500000000001</c:v>
                </c:pt>
                <c:pt idx="249">
                  <c:v>1.2218500000000001</c:v>
                </c:pt>
                <c:pt idx="250">
                  <c:v>1.2218500000000001</c:v>
                </c:pt>
                <c:pt idx="251">
                  <c:v>1.2218500000000001</c:v>
                </c:pt>
                <c:pt idx="252">
                  <c:v>1.2218500000000001</c:v>
                </c:pt>
                <c:pt idx="253">
                  <c:v>1.2218500000000001</c:v>
                </c:pt>
                <c:pt idx="254">
                  <c:v>1.2218500000000001</c:v>
                </c:pt>
                <c:pt idx="255">
                  <c:v>1.2218500000000001</c:v>
                </c:pt>
                <c:pt idx="256">
                  <c:v>1.2218500000000001</c:v>
                </c:pt>
                <c:pt idx="257">
                  <c:v>1.2218500000000001</c:v>
                </c:pt>
                <c:pt idx="258">
                  <c:v>1.2218500000000001</c:v>
                </c:pt>
                <c:pt idx="259">
                  <c:v>1.2218500000000001</c:v>
                </c:pt>
                <c:pt idx="260">
                  <c:v>1.2218500000000001</c:v>
                </c:pt>
                <c:pt idx="261">
                  <c:v>1.2218500000000001</c:v>
                </c:pt>
                <c:pt idx="262">
                  <c:v>1.2218500000000001</c:v>
                </c:pt>
                <c:pt idx="263">
                  <c:v>1.2218500000000001</c:v>
                </c:pt>
                <c:pt idx="264">
                  <c:v>1.2218500000000001</c:v>
                </c:pt>
                <c:pt idx="265">
                  <c:v>1.2218500000000001</c:v>
                </c:pt>
                <c:pt idx="266">
                  <c:v>1.2218500000000001</c:v>
                </c:pt>
                <c:pt idx="267">
                  <c:v>1.2218500000000001</c:v>
                </c:pt>
                <c:pt idx="268">
                  <c:v>1.2218500000000001</c:v>
                </c:pt>
                <c:pt idx="269">
                  <c:v>1.2218500000000001</c:v>
                </c:pt>
                <c:pt idx="270">
                  <c:v>2.2929900000000001</c:v>
                </c:pt>
                <c:pt idx="271">
                  <c:v>2.2929900000000001</c:v>
                </c:pt>
                <c:pt idx="272">
                  <c:v>2.2929900000000001</c:v>
                </c:pt>
                <c:pt idx="273">
                  <c:v>2.2929900000000001</c:v>
                </c:pt>
                <c:pt idx="274">
                  <c:v>2.2929900000000001</c:v>
                </c:pt>
                <c:pt idx="275">
                  <c:v>2.2929900000000001</c:v>
                </c:pt>
                <c:pt idx="276">
                  <c:v>2.2929900000000001</c:v>
                </c:pt>
                <c:pt idx="277">
                  <c:v>2.2929900000000001</c:v>
                </c:pt>
                <c:pt idx="278">
                  <c:v>2.2929900000000001</c:v>
                </c:pt>
                <c:pt idx="279">
                  <c:v>2.2929900000000001</c:v>
                </c:pt>
                <c:pt idx="280">
                  <c:v>2.2929900000000001</c:v>
                </c:pt>
                <c:pt idx="281">
                  <c:v>2.2929900000000001</c:v>
                </c:pt>
                <c:pt idx="282">
                  <c:v>2.2929900000000001</c:v>
                </c:pt>
                <c:pt idx="283">
                  <c:v>2.2929900000000001</c:v>
                </c:pt>
                <c:pt idx="284">
                  <c:v>2.2929900000000001</c:v>
                </c:pt>
                <c:pt idx="285">
                  <c:v>2.2929900000000001</c:v>
                </c:pt>
                <c:pt idx="286">
                  <c:v>2.2929900000000001</c:v>
                </c:pt>
                <c:pt idx="287">
                  <c:v>2.2929900000000001</c:v>
                </c:pt>
                <c:pt idx="288">
                  <c:v>2.2929900000000001</c:v>
                </c:pt>
                <c:pt idx="289">
                  <c:v>2.2929900000000001</c:v>
                </c:pt>
                <c:pt idx="290">
                  <c:v>2.2929900000000001</c:v>
                </c:pt>
                <c:pt idx="291">
                  <c:v>2.85608</c:v>
                </c:pt>
                <c:pt idx="292">
                  <c:v>2.85608</c:v>
                </c:pt>
                <c:pt idx="293">
                  <c:v>2.85608</c:v>
                </c:pt>
                <c:pt idx="294">
                  <c:v>2.85608</c:v>
                </c:pt>
                <c:pt idx="295">
                  <c:v>2.85608</c:v>
                </c:pt>
                <c:pt idx="296">
                  <c:v>2.85608</c:v>
                </c:pt>
                <c:pt idx="297">
                  <c:v>2.85608</c:v>
                </c:pt>
                <c:pt idx="298">
                  <c:v>2.85608</c:v>
                </c:pt>
                <c:pt idx="299">
                  <c:v>2.85608</c:v>
                </c:pt>
                <c:pt idx="300">
                  <c:v>2.85608</c:v>
                </c:pt>
                <c:pt idx="301">
                  <c:v>2.85608</c:v>
                </c:pt>
                <c:pt idx="302">
                  <c:v>2.85608</c:v>
                </c:pt>
                <c:pt idx="303">
                  <c:v>2.85608</c:v>
                </c:pt>
                <c:pt idx="304">
                  <c:v>2.85608</c:v>
                </c:pt>
                <c:pt idx="305">
                  <c:v>2.85608</c:v>
                </c:pt>
                <c:pt idx="306">
                  <c:v>2.85608</c:v>
                </c:pt>
                <c:pt idx="307">
                  <c:v>2.85608</c:v>
                </c:pt>
                <c:pt idx="308">
                  <c:v>2.85608</c:v>
                </c:pt>
                <c:pt idx="309">
                  <c:v>2.85608</c:v>
                </c:pt>
                <c:pt idx="310">
                  <c:v>2.85608</c:v>
                </c:pt>
                <c:pt idx="311">
                  <c:v>2.85608</c:v>
                </c:pt>
                <c:pt idx="312">
                  <c:v>2.46868</c:v>
                </c:pt>
                <c:pt idx="313">
                  <c:v>2.46868</c:v>
                </c:pt>
                <c:pt idx="314">
                  <c:v>2.46868</c:v>
                </c:pt>
                <c:pt idx="315">
                  <c:v>2.46868</c:v>
                </c:pt>
                <c:pt idx="316">
                  <c:v>2.46868</c:v>
                </c:pt>
                <c:pt idx="317">
                  <c:v>2.46868</c:v>
                </c:pt>
                <c:pt idx="318">
                  <c:v>2.46868</c:v>
                </c:pt>
                <c:pt idx="319">
                  <c:v>2.46868</c:v>
                </c:pt>
                <c:pt idx="320">
                  <c:v>2.46868</c:v>
                </c:pt>
                <c:pt idx="321">
                  <c:v>2.46868</c:v>
                </c:pt>
                <c:pt idx="322">
                  <c:v>2.46868</c:v>
                </c:pt>
                <c:pt idx="323">
                  <c:v>2.46868</c:v>
                </c:pt>
                <c:pt idx="324">
                  <c:v>2.46868</c:v>
                </c:pt>
                <c:pt idx="325">
                  <c:v>2.46868</c:v>
                </c:pt>
                <c:pt idx="326">
                  <c:v>2.46868</c:v>
                </c:pt>
                <c:pt idx="327">
                  <c:v>2.46868</c:v>
                </c:pt>
                <c:pt idx="328">
                  <c:v>2.46868</c:v>
                </c:pt>
                <c:pt idx="329">
                  <c:v>2.46868</c:v>
                </c:pt>
                <c:pt idx="330">
                  <c:v>2.46868</c:v>
                </c:pt>
                <c:pt idx="331">
                  <c:v>2.46868</c:v>
                </c:pt>
                <c:pt idx="332">
                  <c:v>2.46868</c:v>
                </c:pt>
                <c:pt idx="333">
                  <c:v>2.46868</c:v>
                </c:pt>
                <c:pt idx="334">
                  <c:v>2.2486700000000002</c:v>
                </c:pt>
                <c:pt idx="335">
                  <c:v>2.2486700000000002</c:v>
                </c:pt>
                <c:pt idx="336">
                  <c:v>2.2486700000000002</c:v>
                </c:pt>
                <c:pt idx="337">
                  <c:v>2.2486700000000002</c:v>
                </c:pt>
                <c:pt idx="338">
                  <c:v>2.2486700000000002</c:v>
                </c:pt>
                <c:pt idx="339">
                  <c:v>2.2486700000000002</c:v>
                </c:pt>
                <c:pt idx="340">
                  <c:v>2.2486700000000002</c:v>
                </c:pt>
                <c:pt idx="341">
                  <c:v>2.2486700000000002</c:v>
                </c:pt>
                <c:pt idx="342">
                  <c:v>2.2486700000000002</c:v>
                </c:pt>
                <c:pt idx="343">
                  <c:v>2.2486700000000002</c:v>
                </c:pt>
                <c:pt idx="344">
                  <c:v>2.2486700000000002</c:v>
                </c:pt>
                <c:pt idx="345">
                  <c:v>2.2486700000000002</c:v>
                </c:pt>
                <c:pt idx="346">
                  <c:v>2.2486700000000002</c:v>
                </c:pt>
                <c:pt idx="347">
                  <c:v>2.2486700000000002</c:v>
                </c:pt>
                <c:pt idx="348">
                  <c:v>2.2486700000000002</c:v>
                </c:pt>
                <c:pt idx="349">
                  <c:v>2.2486700000000002</c:v>
                </c:pt>
                <c:pt idx="350">
                  <c:v>2.2486700000000002</c:v>
                </c:pt>
                <c:pt idx="351">
                  <c:v>2.2486700000000002</c:v>
                </c:pt>
                <c:pt idx="352">
                  <c:v>2.2486700000000002</c:v>
                </c:pt>
                <c:pt idx="353">
                  <c:v>2.2486700000000002</c:v>
                </c:pt>
                <c:pt idx="354">
                  <c:v>2.2486700000000002</c:v>
                </c:pt>
                <c:pt idx="355">
                  <c:v>2.2486700000000002</c:v>
                </c:pt>
                <c:pt idx="356">
                  <c:v>1.1900999999999999</c:v>
                </c:pt>
                <c:pt idx="357">
                  <c:v>1.1900999999999999</c:v>
                </c:pt>
                <c:pt idx="358">
                  <c:v>1.1900999999999999</c:v>
                </c:pt>
                <c:pt idx="359">
                  <c:v>1.1900999999999999</c:v>
                </c:pt>
                <c:pt idx="360">
                  <c:v>1.1900999999999999</c:v>
                </c:pt>
                <c:pt idx="361">
                  <c:v>1.1900999999999999</c:v>
                </c:pt>
                <c:pt idx="362">
                  <c:v>1.1900999999999999</c:v>
                </c:pt>
                <c:pt idx="363">
                  <c:v>1.1900999999999999</c:v>
                </c:pt>
                <c:pt idx="364">
                  <c:v>1.1900999999999999</c:v>
                </c:pt>
                <c:pt idx="365">
                  <c:v>1.1900999999999999</c:v>
                </c:pt>
                <c:pt idx="366">
                  <c:v>1.1900999999999999</c:v>
                </c:pt>
                <c:pt idx="367">
                  <c:v>1.1900999999999999</c:v>
                </c:pt>
                <c:pt idx="368">
                  <c:v>1.1900999999999999</c:v>
                </c:pt>
                <c:pt idx="369">
                  <c:v>1.1900999999999999</c:v>
                </c:pt>
                <c:pt idx="370">
                  <c:v>1.1900999999999999</c:v>
                </c:pt>
                <c:pt idx="371">
                  <c:v>1.1900999999999999</c:v>
                </c:pt>
                <c:pt idx="372">
                  <c:v>1.1900999999999999</c:v>
                </c:pt>
                <c:pt idx="373">
                  <c:v>1.1900999999999999</c:v>
                </c:pt>
                <c:pt idx="374">
                  <c:v>1.1900999999999999</c:v>
                </c:pt>
                <c:pt idx="375">
                  <c:v>1.1900999999999999</c:v>
                </c:pt>
                <c:pt idx="376">
                  <c:v>1.1900999999999999</c:v>
                </c:pt>
                <c:pt idx="377">
                  <c:v>0.83789999999999998</c:v>
                </c:pt>
                <c:pt idx="378">
                  <c:v>0.83789999999999998</c:v>
                </c:pt>
                <c:pt idx="379">
                  <c:v>0.83789999999999998</c:v>
                </c:pt>
                <c:pt idx="380">
                  <c:v>0.83789999999999998</c:v>
                </c:pt>
                <c:pt idx="381">
                  <c:v>0.83789999999999998</c:v>
                </c:pt>
                <c:pt idx="382">
                  <c:v>0.83789999999999998</c:v>
                </c:pt>
                <c:pt idx="383">
                  <c:v>0.83789999999999998</c:v>
                </c:pt>
                <c:pt idx="384">
                  <c:v>0.83789999999999998</c:v>
                </c:pt>
                <c:pt idx="385">
                  <c:v>0.83789999999999998</c:v>
                </c:pt>
                <c:pt idx="386">
                  <c:v>0.83789999999999998</c:v>
                </c:pt>
                <c:pt idx="387">
                  <c:v>0.83789999999999998</c:v>
                </c:pt>
                <c:pt idx="388">
                  <c:v>0.83789999999999998</c:v>
                </c:pt>
                <c:pt idx="389">
                  <c:v>0.83789999999999998</c:v>
                </c:pt>
                <c:pt idx="390">
                  <c:v>0.83789999999999998</c:v>
                </c:pt>
                <c:pt idx="391">
                  <c:v>0.83789999999999998</c:v>
                </c:pt>
                <c:pt idx="392">
                  <c:v>0.83789999999999998</c:v>
                </c:pt>
                <c:pt idx="393">
                  <c:v>0.83789999999999998</c:v>
                </c:pt>
                <c:pt idx="394">
                  <c:v>0.83789999999999998</c:v>
                </c:pt>
                <c:pt idx="395">
                  <c:v>0.83789999999999998</c:v>
                </c:pt>
                <c:pt idx="396">
                  <c:v>0.83789999999999998</c:v>
                </c:pt>
                <c:pt idx="397">
                  <c:v>0.83789999999999998</c:v>
                </c:pt>
                <c:pt idx="398">
                  <c:v>0.83789999999999998</c:v>
                </c:pt>
                <c:pt idx="399">
                  <c:v>0.83789999999999998</c:v>
                </c:pt>
                <c:pt idx="400">
                  <c:v>0.16872000000000001</c:v>
                </c:pt>
                <c:pt idx="401">
                  <c:v>0.16872000000000001</c:v>
                </c:pt>
                <c:pt idx="402">
                  <c:v>0.16872000000000001</c:v>
                </c:pt>
                <c:pt idx="403">
                  <c:v>0.16872000000000001</c:v>
                </c:pt>
                <c:pt idx="404">
                  <c:v>0.16872000000000001</c:v>
                </c:pt>
                <c:pt idx="405">
                  <c:v>0.16872000000000001</c:v>
                </c:pt>
                <c:pt idx="406">
                  <c:v>0.16872000000000001</c:v>
                </c:pt>
                <c:pt idx="407">
                  <c:v>0.16872000000000001</c:v>
                </c:pt>
                <c:pt idx="408">
                  <c:v>0.16872000000000001</c:v>
                </c:pt>
                <c:pt idx="409">
                  <c:v>0.16872000000000001</c:v>
                </c:pt>
                <c:pt idx="410">
                  <c:v>0.16872000000000001</c:v>
                </c:pt>
                <c:pt idx="411">
                  <c:v>0.16872000000000001</c:v>
                </c:pt>
                <c:pt idx="412">
                  <c:v>0.16872000000000001</c:v>
                </c:pt>
                <c:pt idx="413">
                  <c:v>0.16872000000000001</c:v>
                </c:pt>
                <c:pt idx="414">
                  <c:v>0.16872000000000001</c:v>
                </c:pt>
                <c:pt idx="415">
                  <c:v>0.16872000000000001</c:v>
                </c:pt>
                <c:pt idx="416">
                  <c:v>0.16872000000000001</c:v>
                </c:pt>
                <c:pt idx="417">
                  <c:v>0.16872000000000001</c:v>
                </c:pt>
                <c:pt idx="418">
                  <c:v>0.16872000000000001</c:v>
                </c:pt>
                <c:pt idx="419">
                  <c:v>0.16872000000000001</c:v>
                </c:pt>
                <c:pt idx="420">
                  <c:v>0.16872000000000001</c:v>
                </c:pt>
                <c:pt idx="421">
                  <c:v>1.15215</c:v>
                </c:pt>
                <c:pt idx="422">
                  <c:v>1.15215</c:v>
                </c:pt>
                <c:pt idx="423">
                  <c:v>1.15215</c:v>
                </c:pt>
                <c:pt idx="424">
                  <c:v>1.15215</c:v>
                </c:pt>
                <c:pt idx="425">
                  <c:v>1.15215</c:v>
                </c:pt>
                <c:pt idx="426">
                  <c:v>1.15215</c:v>
                </c:pt>
                <c:pt idx="427">
                  <c:v>1.15215</c:v>
                </c:pt>
                <c:pt idx="428">
                  <c:v>1.15215</c:v>
                </c:pt>
                <c:pt idx="429">
                  <c:v>1.15215</c:v>
                </c:pt>
                <c:pt idx="430">
                  <c:v>1.15215</c:v>
                </c:pt>
                <c:pt idx="431">
                  <c:v>1.15215</c:v>
                </c:pt>
                <c:pt idx="432">
                  <c:v>1.15215</c:v>
                </c:pt>
                <c:pt idx="433">
                  <c:v>1.15215</c:v>
                </c:pt>
                <c:pt idx="434">
                  <c:v>1.15215</c:v>
                </c:pt>
                <c:pt idx="435">
                  <c:v>1.15215</c:v>
                </c:pt>
                <c:pt idx="436">
                  <c:v>1.15215</c:v>
                </c:pt>
                <c:pt idx="437">
                  <c:v>1.15215</c:v>
                </c:pt>
                <c:pt idx="438">
                  <c:v>1.15215</c:v>
                </c:pt>
                <c:pt idx="439">
                  <c:v>1.15215</c:v>
                </c:pt>
                <c:pt idx="440">
                  <c:v>1.15215</c:v>
                </c:pt>
                <c:pt idx="441">
                  <c:v>1.15215</c:v>
                </c:pt>
                <c:pt idx="442">
                  <c:v>1.15215</c:v>
                </c:pt>
                <c:pt idx="443">
                  <c:v>3.5253999999999999</c:v>
                </c:pt>
                <c:pt idx="444">
                  <c:v>3.5253999999999999</c:v>
                </c:pt>
                <c:pt idx="445">
                  <c:v>3.5253999999999999</c:v>
                </c:pt>
                <c:pt idx="446">
                  <c:v>3.5253999999999999</c:v>
                </c:pt>
                <c:pt idx="447">
                  <c:v>3.5253999999999999</c:v>
                </c:pt>
                <c:pt idx="448">
                  <c:v>3.5253999999999999</c:v>
                </c:pt>
                <c:pt idx="449">
                  <c:v>3.5253999999999999</c:v>
                </c:pt>
                <c:pt idx="450">
                  <c:v>3.5253999999999999</c:v>
                </c:pt>
                <c:pt idx="451">
                  <c:v>3.5253999999999999</c:v>
                </c:pt>
                <c:pt idx="452">
                  <c:v>3.5253999999999999</c:v>
                </c:pt>
                <c:pt idx="453">
                  <c:v>3.5253999999999999</c:v>
                </c:pt>
                <c:pt idx="454">
                  <c:v>3.5253999999999999</c:v>
                </c:pt>
                <c:pt idx="455">
                  <c:v>3.5253999999999999</c:v>
                </c:pt>
                <c:pt idx="456">
                  <c:v>3.5253999999999999</c:v>
                </c:pt>
                <c:pt idx="457">
                  <c:v>3.5253999999999999</c:v>
                </c:pt>
                <c:pt idx="458">
                  <c:v>3.5253999999999999</c:v>
                </c:pt>
                <c:pt idx="459">
                  <c:v>3.5253999999999999</c:v>
                </c:pt>
                <c:pt idx="460">
                  <c:v>3.5253999999999999</c:v>
                </c:pt>
                <c:pt idx="461">
                  <c:v>3.5253999999999999</c:v>
                </c:pt>
                <c:pt idx="462">
                  <c:v>3.5253999999999999</c:v>
                </c:pt>
                <c:pt idx="463">
                  <c:v>3.5253999999999999</c:v>
                </c:pt>
                <c:pt idx="464">
                  <c:v>3.5253999999999999</c:v>
                </c:pt>
                <c:pt idx="465">
                  <c:v>3.5253999999999999</c:v>
                </c:pt>
                <c:pt idx="466">
                  <c:v>6.5416299999999996</c:v>
                </c:pt>
                <c:pt idx="467">
                  <c:v>6.5416299999999996</c:v>
                </c:pt>
                <c:pt idx="468">
                  <c:v>6.5416299999999996</c:v>
                </c:pt>
                <c:pt idx="469">
                  <c:v>6.5416299999999996</c:v>
                </c:pt>
                <c:pt idx="470">
                  <c:v>6.5416299999999996</c:v>
                </c:pt>
                <c:pt idx="471">
                  <c:v>6.5416299999999996</c:v>
                </c:pt>
                <c:pt idx="472">
                  <c:v>6.5416299999999996</c:v>
                </c:pt>
                <c:pt idx="473">
                  <c:v>6.5416299999999996</c:v>
                </c:pt>
                <c:pt idx="474">
                  <c:v>6.5416299999999996</c:v>
                </c:pt>
                <c:pt idx="475">
                  <c:v>6.5416299999999996</c:v>
                </c:pt>
                <c:pt idx="476">
                  <c:v>6.5416299999999996</c:v>
                </c:pt>
                <c:pt idx="477">
                  <c:v>6.5416299999999996</c:v>
                </c:pt>
                <c:pt idx="478">
                  <c:v>6.5416299999999996</c:v>
                </c:pt>
                <c:pt idx="479">
                  <c:v>6.5416299999999996</c:v>
                </c:pt>
                <c:pt idx="480">
                  <c:v>6.5416299999999996</c:v>
                </c:pt>
                <c:pt idx="481">
                  <c:v>6.5416299999999996</c:v>
                </c:pt>
                <c:pt idx="482">
                  <c:v>6.5416299999999996</c:v>
                </c:pt>
                <c:pt idx="483">
                  <c:v>6.5416299999999996</c:v>
                </c:pt>
                <c:pt idx="484">
                  <c:v>6.5416299999999996</c:v>
                </c:pt>
                <c:pt idx="485">
                  <c:v>6.5416299999999996</c:v>
                </c:pt>
                <c:pt idx="486">
                  <c:v>9.6671899999999997</c:v>
                </c:pt>
                <c:pt idx="487">
                  <c:v>9.6671899999999997</c:v>
                </c:pt>
                <c:pt idx="488">
                  <c:v>9.6671899999999997</c:v>
                </c:pt>
                <c:pt idx="489">
                  <c:v>9.6671899999999997</c:v>
                </c:pt>
                <c:pt idx="490">
                  <c:v>9.6671899999999997</c:v>
                </c:pt>
                <c:pt idx="491">
                  <c:v>9.6671899999999997</c:v>
                </c:pt>
                <c:pt idx="492">
                  <c:v>9.6671899999999997</c:v>
                </c:pt>
                <c:pt idx="493">
                  <c:v>9.6671899999999997</c:v>
                </c:pt>
                <c:pt idx="494">
                  <c:v>9.6671899999999997</c:v>
                </c:pt>
                <c:pt idx="495">
                  <c:v>9.6671899999999997</c:v>
                </c:pt>
                <c:pt idx="496">
                  <c:v>9.6671899999999997</c:v>
                </c:pt>
                <c:pt idx="497">
                  <c:v>9.6671899999999997</c:v>
                </c:pt>
                <c:pt idx="498">
                  <c:v>9.6671899999999997</c:v>
                </c:pt>
                <c:pt idx="499">
                  <c:v>9.6671899999999997</c:v>
                </c:pt>
                <c:pt idx="500">
                  <c:v>9.6671899999999997</c:v>
                </c:pt>
                <c:pt idx="501">
                  <c:v>9.6671899999999997</c:v>
                </c:pt>
                <c:pt idx="502">
                  <c:v>9.6671899999999997</c:v>
                </c:pt>
                <c:pt idx="503">
                  <c:v>9.6671899999999997</c:v>
                </c:pt>
                <c:pt idx="504">
                  <c:v>9.6671899999999997</c:v>
                </c:pt>
                <c:pt idx="505">
                  <c:v>9.6671899999999997</c:v>
                </c:pt>
                <c:pt idx="506">
                  <c:v>9.6671899999999997</c:v>
                </c:pt>
                <c:pt idx="507">
                  <c:v>9.6671899999999997</c:v>
                </c:pt>
                <c:pt idx="508">
                  <c:v>9.6671899999999997</c:v>
                </c:pt>
                <c:pt idx="509">
                  <c:v>10.360720000000001</c:v>
                </c:pt>
                <c:pt idx="510">
                  <c:v>10.360720000000001</c:v>
                </c:pt>
                <c:pt idx="511">
                  <c:v>10.360720000000001</c:v>
                </c:pt>
                <c:pt idx="512">
                  <c:v>10.360720000000001</c:v>
                </c:pt>
                <c:pt idx="513">
                  <c:v>10.360720000000001</c:v>
                </c:pt>
                <c:pt idx="514">
                  <c:v>10.360720000000001</c:v>
                </c:pt>
                <c:pt idx="515">
                  <c:v>10.360720000000001</c:v>
                </c:pt>
                <c:pt idx="516">
                  <c:v>10.360720000000001</c:v>
                </c:pt>
                <c:pt idx="517">
                  <c:v>10.360720000000001</c:v>
                </c:pt>
                <c:pt idx="518">
                  <c:v>10.360720000000001</c:v>
                </c:pt>
                <c:pt idx="519">
                  <c:v>10.360720000000001</c:v>
                </c:pt>
                <c:pt idx="520">
                  <c:v>10.360720000000001</c:v>
                </c:pt>
                <c:pt idx="521">
                  <c:v>10.360720000000001</c:v>
                </c:pt>
                <c:pt idx="522">
                  <c:v>10.360720000000001</c:v>
                </c:pt>
                <c:pt idx="523">
                  <c:v>10.360720000000001</c:v>
                </c:pt>
                <c:pt idx="524">
                  <c:v>10.360720000000001</c:v>
                </c:pt>
                <c:pt idx="525">
                  <c:v>10.360720000000001</c:v>
                </c:pt>
                <c:pt idx="526">
                  <c:v>10.360720000000001</c:v>
                </c:pt>
                <c:pt idx="527">
                  <c:v>10.360720000000001</c:v>
                </c:pt>
                <c:pt idx="528">
                  <c:v>10.360720000000001</c:v>
                </c:pt>
                <c:pt idx="529">
                  <c:v>10.360720000000001</c:v>
                </c:pt>
                <c:pt idx="530">
                  <c:v>10.360720000000001</c:v>
                </c:pt>
                <c:pt idx="531">
                  <c:v>9.3782399999999999</c:v>
                </c:pt>
                <c:pt idx="532">
                  <c:v>9.3782399999999999</c:v>
                </c:pt>
                <c:pt idx="533">
                  <c:v>9.3782399999999999</c:v>
                </c:pt>
                <c:pt idx="534">
                  <c:v>9.3782399999999999</c:v>
                </c:pt>
                <c:pt idx="535">
                  <c:v>9.3782399999999999</c:v>
                </c:pt>
                <c:pt idx="536">
                  <c:v>9.3782399999999999</c:v>
                </c:pt>
                <c:pt idx="537">
                  <c:v>9.3782399999999999</c:v>
                </c:pt>
                <c:pt idx="538">
                  <c:v>9.3782399999999999</c:v>
                </c:pt>
                <c:pt idx="539">
                  <c:v>9.3782399999999999</c:v>
                </c:pt>
                <c:pt idx="540">
                  <c:v>9.3782399999999999</c:v>
                </c:pt>
                <c:pt idx="541">
                  <c:v>9.3782399999999999</c:v>
                </c:pt>
                <c:pt idx="542">
                  <c:v>9.3782399999999999</c:v>
                </c:pt>
                <c:pt idx="543">
                  <c:v>9.3782399999999999</c:v>
                </c:pt>
                <c:pt idx="544">
                  <c:v>9.3782399999999999</c:v>
                </c:pt>
                <c:pt idx="545">
                  <c:v>9.3782399999999999</c:v>
                </c:pt>
                <c:pt idx="546">
                  <c:v>9.3782399999999999</c:v>
                </c:pt>
                <c:pt idx="547">
                  <c:v>9.3782399999999999</c:v>
                </c:pt>
                <c:pt idx="548">
                  <c:v>9.3782399999999999</c:v>
                </c:pt>
                <c:pt idx="549">
                  <c:v>9.3782399999999999</c:v>
                </c:pt>
                <c:pt idx="550">
                  <c:v>9.3782399999999999</c:v>
                </c:pt>
                <c:pt idx="551">
                  <c:v>9.8051200000000005</c:v>
                </c:pt>
                <c:pt idx="552">
                  <c:v>9.8051200000000005</c:v>
                </c:pt>
                <c:pt idx="553">
                  <c:v>9.8051200000000005</c:v>
                </c:pt>
                <c:pt idx="554">
                  <c:v>9.8051200000000005</c:v>
                </c:pt>
                <c:pt idx="555">
                  <c:v>9.8051200000000005</c:v>
                </c:pt>
                <c:pt idx="556">
                  <c:v>9.8051200000000005</c:v>
                </c:pt>
                <c:pt idx="557">
                  <c:v>9.8051200000000005</c:v>
                </c:pt>
                <c:pt idx="558">
                  <c:v>9.8051200000000005</c:v>
                </c:pt>
                <c:pt idx="559">
                  <c:v>9.8051200000000005</c:v>
                </c:pt>
                <c:pt idx="560">
                  <c:v>9.8051200000000005</c:v>
                </c:pt>
                <c:pt idx="561">
                  <c:v>9.8051200000000005</c:v>
                </c:pt>
                <c:pt idx="562">
                  <c:v>9.8051200000000005</c:v>
                </c:pt>
                <c:pt idx="563">
                  <c:v>9.8051200000000005</c:v>
                </c:pt>
                <c:pt idx="564">
                  <c:v>9.8051200000000005</c:v>
                </c:pt>
                <c:pt idx="565">
                  <c:v>9.8051200000000005</c:v>
                </c:pt>
                <c:pt idx="566">
                  <c:v>9.8051200000000005</c:v>
                </c:pt>
                <c:pt idx="567">
                  <c:v>9.8051200000000005</c:v>
                </c:pt>
                <c:pt idx="568">
                  <c:v>9.8051200000000005</c:v>
                </c:pt>
                <c:pt idx="569">
                  <c:v>9.8051200000000005</c:v>
                </c:pt>
                <c:pt idx="570">
                  <c:v>9.8051200000000005</c:v>
                </c:pt>
                <c:pt idx="571">
                  <c:v>9.8051200000000005</c:v>
                </c:pt>
                <c:pt idx="572">
                  <c:v>9.8051200000000005</c:v>
                </c:pt>
                <c:pt idx="573">
                  <c:v>9.3811699999999991</c:v>
                </c:pt>
                <c:pt idx="574">
                  <c:v>9.3811699999999991</c:v>
                </c:pt>
                <c:pt idx="575">
                  <c:v>9.3811699999999991</c:v>
                </c:pt>
                <c:pt idx="576">
                  <c:v>9.3811699999999991</c:v>
                </c:pt>
                <c:pt idx="577">
                  <c:v>9.3811699999999991</c:v>
                </c:pt>
                <c:pt idx="578">
                  <c:v>9.3811699999999991</c:v>
                </c:pt>
                <c:pt idx="579">
                  <c:v>9.3811699999999991</c:v>
                </c:pt>
                <c:pt idx="580">
                  <c:v>9.3811699999999991</c:v>
                </c:pt>
                <c:pt idx="581">
                  <c:v>9.3811699999999991</c:v>
                </c:pt>
                <c:pt idx="582">
                  <c:v>9.3811699999999991</c:v>
                </c:pt>
                <c:pt idx="583">
                  <c:v>9.3811699999999991</c:v>
                </c:pt>
                <c:pt idx="584">
                  <c:v>9.3811699999999991</c:v>
                </c:pt>
                <c:pt idx="585">
                  <c:v>9.3811699999999991</c:v>
                </c:pt>
                <c:pt idx="586">
                  <c:v>9.3811699999999991</c:v>
                </c:pt>
                <c:pt idx="587">
                  <c:v>9.3811699999999991</c:v>
                </c:pt>
                <c:pt idx="588">
                  <c:v>9.3811699999999991</c:v>
                </c:pt>
                <c:pt idx="589">
                  <c:v>9.3811699999999991</c:v>
                </c:pt>
                <c:pt idx="590">
                  <c:v>9.3811699999999991</c:v>
                </c:pt>
                <c:pt idx="591">
                  <c:v>9.3811699999999991</c:v>
                </c:pt>
                <c:pt idx="592">
                  <c:v>9.3811699999999991</c:v>
                </c:pt>
                <c:pt idx="593">
                  <c:v>9.3811699999999991</c:v>
                </c:pt>
                <c:pt idx="594">
                  <c:v>9.3811699999999991</c:v>
                </c:pt>
                <c:pt idx="595">
                  <c:v>10.45463</c:v>
                </c:pt>
                <c:pt idx="596">
                  <c:v>10.45463</c:v>
                </c:pt>
                <c:pt idx="597">
                  <c:v>10.45463</c:v>
                </c:pt>
                <c:pt idx="598">
                  <c:v>10.45463</c:v>
                </c:pt>
                <c:pt idx="599">
                  <c:v>10.45463</c:v>
                </c:pt>
                <c:pt idx="600">
                  <c:v>10.45463</c:v>
                </c:pt>
                <c:pt idx="601">
                  <c:v>10.45463</c:v>
                </c:pt>
                <c:pt idx="602">
                  <c:v>10.45463</c:v>
                </c:pt>
                <c:pt idx="603">
                  <c:v>10.45463</c:v>
                </c:pt>
                <c:pt idx="604">
                  <c:v>10.45463</c:v>
                </c:pt>
                <c:pt idx="605">
                  <c:v>10.45463</c:v>
                </c:pt>
                <c:pt idx="606">
                  <c:v>10.45463</c:v>
                </c:pt>
                <c:pt idx="607">
                  <c:v>10.45463</c:v>
                </c:pt>
                <c:pt idx="608">
                  <c:v>10.45463</c:v>
                </c:pt>
                <c:pt idx="609">
                  <c:v>10.45463</c:v>
                </c:pt>
                <c:pt idx="610">
                  <c:v>10.45463</c:v>
                </c:pt>
                <c:pt idx="611">
                  <c:v>10.45463</c:v>
                </c:pt>
                <c:pt idx="612">
                  <c:v>10.45463</c:v>
                </c:pt>
                <c:pt idx="613">
                  <c:v>10.45463</c:v>
                </c:pt>
                <c:pt idx="614">
                  <c:v>10.45463</c:v>
                </c:pt>
                <c:pt idx="615">
                  <c:v>10.45463</c:v>
                </c:pt>
                <c:pt idx="616">
                  <c:v>10.56808</c:v>
                </c:pt>
                <c:pt idx="617">
                  <c:v>10.56808</c:v>
                </c:pt>
                <c:pt idx="618">
                  <c:v>10.56808</c:v>
                </c:pt>
                <c:pt idx="619">
                  <c:v>10.56808</c:v>
                </c:pt>
                <c:pt idx="620">
                  <c:v>10.56808</c:v>
                </c:pt>
                <c:pt idx="621">
                  <c:v>10.56808</c:v>
                </c:pt>
                <c:pt idx="622">
                  <c:v>10.56808</c:v>
                </c:pt>
                <c:pt idx="623">
                  <c:v>10.56808</c:v>
                </c:pt>
                <c:pt idx="624">
                  <c:v>10.56808</c:v>
                </c:pt>
                <c:pt idx="625">
                  <c:v>10.56808</c:v>
                </c:pt>
                <c:pt idx="626">
                  <c:v>10.56808</c:v>
                </c:pt>
                <c:pt idx="627">
                  <c:v>10.56808</c:v>
                </c:pt>
                <c:pt idx="628">
                  <c:v>10.56808</c:v>
                </c:pt>
                <c:pt idx="629">
                  <c:v>10.56808</c:v>
                </c:pt>
                <c:pt idx="630">
                  <c:v>10.56808</c:v>
                </c:pt>
                <c:pt idx="631">
                  <c:v>10.56808</c:v>
                </c:pt>
                <c:pt idx="632">
                  <c:v>10.56808</c:v>
                </c:pt>
                <c:pt idx="633">
                  <c:v>10.56808</c:v>
                </c:pt>
                <c:pt idx="634">
                  <c:v>10.56808</c:v>
                </c:pt>
                <c:pt idx="635">
                  <c:v>10.56808</c:v>
                </c:pt>
                <c:pt idx="636">
                  <c:v>10.56808</c:v>
                </c:pt>
                <c:pt idx="637">
                  <c:v>10.56808</c:v>
                </c:pt>
                <c:pt idx="638">
                  <c:v>10.782489999999999</c:v>
                </c:pt>
                <c:pt idx="639">
                  <c:v>10.782489999999999</c:v>
                </c:pt>
                <c:pt idx="640">
                  <c:v>10.782489999999999</c:v>
                </c:pt>
                <c:pt idx="641">
                  <c:v>10.782489999999999</c:v>
                </c:pt>
                <c:pt idx="642">
                  <c:v>10.782489999999999</c:v>
                </c:pt>
                <c:pt idx="643">
                  <c:v>10.782489999999999</c:v>
                </c:pt>
                <c:pt idx="644">
                  <c:v>10.782489999999999</c:v>
                </c:pt>
                <c:pt idx="645">
                  <c:v>10.782489999999999</c:v>
                </c:pt>
                <c:pt idx="646">
                  <c:v>10.782489999999999</c:v>
                </c:pt>
                <c:pt idx="647">
                  <c:v>10.782489999999999</c:v>
                </c:pt>
                <c:pt idx="648">
                  <c:v>10.782489999999999</c:v>
                </c:pt>
                <c:pt idx="649">
                  <c:v>10.782489999999999</c:v>
                </c:pt>
                <c:pt idx="650">
                  <c:v>10.782489999999999</c:v>
                </c:pt>
                <c:pt idx="651">
                  <c:v>10.782489999999999</c:v>
                </c:pt>
                <c:pt idx="652">
                  <c:v>10.782489999999999</c:v>
                </c:pt>
                <c:pt idx="653">
                  <c:v>10.782489999999999</c:v>
                </c:pt>
                <c:pt idx="654">
                  <c:v>10.782489999999999</c:v>
                </c:pt>
                <c:pt idx="655">
                  <c:v>10.782489999999999</c:v>
                </c:pt>
                <c:pt idx="656">
                  <c:v>10.782489999999999</c:v>
                </c:pt>
                <c:pt idx="657">
                  <c:v>10.782489999999999</c:v>
                </c:pt>
                <c:pt idx="658">
                  <c:v>10.782489999999999</c:v>
                </c:pt>
                <c:pt idx="659">
                  <c:v>10.782489999999999</c:v>
                </c:pt>
                <c:pt idx="660">
                  <c:v>10.782489999999999</c:v>
                </c:pt>
                <c:pt idx="661">
                  <c:v>10.038740000000001</c:v>
                </c:pt>
                <c:pt idx="662">
                  <c:v>10.038740000000001</c:v>
                </c:pt>
                <c:pt idx="663">
                  <c:v>10.038740000000001</c:v>
                </c:pt>
                <c:pt idx="664">
                  <c:v>10.038740000000001</c:v>
                </c:pt>
                <c:pt idx="665">
                  <c:v>10.038740000000001</c:v>
                </c:pt>
                <c:pt idx="666">
                  <c:v>10.038740000000001</c:v>
                </c:pt>
                <c:pt idx="667">
                  <c:v>10.038740000000001</c:v>
                </c:pt>
                <c:pt idx="668">
                  <c:v>10.038740000000001</c:v>
                </c:pt>
                <c:pt idx="669">
                  <c:v>10.038740000000001</c:v>
                </c:pt>
                <c:pt idx="670">
                  <c:v>10.038740000000001</c:v>
                </c:pt>
                <c:pt idx="671">
                  <c:v>10.038740000000001</c:v>
                </c:pt>
                <c:pt idx="672">
                  <c:v>10.038740000000001</c:v>
                </c:pt>
                <c:pt idx="673">
                  <c:v>10.038740000000001</c:v>
                </c:pt>
                <c:pt idx="674">
                  <c:v>10.038740000000001</c:v>
                </c:pt>
                <c:pt idx="675">
                  <c:v>10.038740000000001</c:v>
                </c:pt>
                <c:pt idx="676">
                  <c:v>10.038740000000001</c:v>
                </c:pt>
                <c:pt idx="677">
                  <c:v>10.038740000000001</c:v>
                </c:pt>
                <c:pt idx="678">
                  <c:v>10.038740000000001</c:v>
                </c:pt>
                <c:pt idx="679">
                  <c:v>10.038740000000001</c:v>
                </c:pt>
                <c:pt idx="680">
                  <c:v>10.038740000000001</c:v>
                </c:pt>
                <c:pt idx="681">
                  <c:v>10.038740000000001</c:v>
                </c:pt>
                <c:pt idx="682">
                  <c:v>8.9422999999999995</c:v>
                </c:pt>
                <c:pt idx="683">
                  <c:v>8.9422999999999995</c:v>
                </c:pt>
                <c:pt idx="684">
                  <c:v>8.9422999999999995</c:v>
                </c:pt>
                <c:pt idx="685">
                  <c:v>8.9422999999999995</c:v>
                </c:pt>
                <c:pt idx="686">
                  <c:v>8.9422999999999995</c:v>
                </c:pt>
                <c:pt idx="687">
                  <c:v>8.9422999999999995</c:v>
                </c:pt>
                <c:pt idx="688">
                  <c:v>8.9422999999999995</c:v>
                </c:pt>
                <c:pt idx="689">
                  <c:v>8.9422999999999995</c:v>
                </c:pt>
                <c:pt idx="690">
                  <c:v>8.9422999999999995</c:v>
                </c:pt>
                <c:pt idx="691">
                  <c:v>8.9422999999999995</c:v>
                </c:pt>
                <c:pt idx="692">
                  <c:v>8.9422999999999995</c:v>
                </c:pt>
                <c:pt idx="693">
                  <c:v>8.9422999999999995</c:v>
                </c:pt>
                <c:pt idx="694">
                  <c:v>8.9422999999999995</c:v>
                </c:pt>
                <c:pt idx="695">
                  <c:v>8.9422999999999995</c:v>
                </c:pt>
                <c:pt idx="696">
                  <c:v>8.9422999999999995</c:v>
                </c:pt>
                <c:pt idx="697">
                  <c:v>8.9422999999999995</c:v>
                </c:pt>
                <c:pt idx="698">
                  <c:v>8.9422999999999995</c:v>
                </c:pt>
                <c:pt idx="699">
                  <c:v>8.9422999999999995</c:v>
                </c:pt>
                <c:pt idx="700">
                  <c:v>8.9422999999999995</c:v>
                </c:pt>
                <c:pt idx="701">
                  <c:v>8.9422999999999995</c:v>
                </c:pt>
                <c:pt idx="702">
                  <c:v>8.9422999999999995</c:v>
                </c:pt>
                <c:pt idx="703">
                  <c:v>8.9422999999999995</c:v>
                </c:pt>
                <c:pt idx="704">
                  <c:v>6.59002</c:v>
                </c:pt>
                <c:pt idx="705">
                  <c:v>6.59002</c:v>
                </c:pt>
                <c:pt idx="706">
                  <c:v>6.59002</c:v>
                </c:pt>
                <c:pt idx="707">
                  <c:v>6.59002</c:v>
                </c:pt>
                <c:pt idx="708">
                  <c:v>6.59002</c:v>
                </c:pt>
                <c:pt idx="709">
                  <c:v>6.59002</c:v>
                </c:pt>
                <c:pt idx="710">
                  <c:v>6.59002</c:v>
                </c:pt>
                <c:pt idx="711">
                  <c:v>6.59002</c:v>
                </c:pt>
                <c:pt idx="712">
                  <c:v>6.59002</c:v>
                </c:pt>
                <c:pt idx="713">
                  <c:v>6.59002</c:v>
                </c:pt>
                <c:pt idx="714">
                  <c:v>6.59002</c:v>
                </c:pt>
                <c:pt idx="715">
                  <c:v>6.59002</c:v>
                </c:pt>
                <c:pt idx="716">
                  <c:v>6.59002</c:v>
                </c:pt>
                <c:pt idx="717">
                  <c:v>6.59002</c:v>
                </c:pt>
                <c:pt idx="718">
                  <c:v>6.59002</c:v>
                </c:pt>
                <c:pt idx="719">
                  <c:v>6.59002</c:v>
                </c:pt>
                <c:pt idx="720">
                  <c:v>6.59002</c:v>
                </c:pt>
                <c:pt idx="721">
                  <c:v>6.59002</c:v>
                </c:pt>
                <c:pt idx="722">
                  <c:v>6.59002</c:v>
                </c:pt>
                <c:pt idx="723">
                  <c:v>6.59002</c:v>
                </c:pt>
                <c:pt idx="724">
                  <c:v>6.59002</c:v>
                </c:pt>
                <c:pt idx="725">
                  <c:v>6.59002</c:v>
                </c:pt>
                <c:pt idx="726">
                  <c:v>4.0578599999999998</c:v>
                </c:pt>
                <c:pt idx="727">
                  <c:v>4.0578599999999998</c:v>
                </c:pt>
                <c:pt idx="728">
                  <c:v>4.0578599999999998</c:v>
                </c:pt>
                <c:pt idx="729">
                  <c:v>4.0578599999999998</c:v>
                </c:pt>
                <c:pt idx="730">
                  <c:v>4.0578599999999998</c:v>
                </c:pt>
                <c:pt idx="731">
                  <c:v>4.0578599999999998</c:v>
                </c:pt>
                <c:pt idx="732">
                  <c:v>4.0578599999999998</c:v>
                </c:pt>
                <c:pt idx="733">
                  <c:v>4.0578599999999998</c:v>
                </c:pt>
                <c:pt idx="734">
                  <c:v>4.0578599999999998</c:v>
                </c:pt>
                <c:pt idx="735">
                  <c:v>4.0578599999999998</c:v>
                </c:pt>
                <c:pt idx="736">
                  <c:v>4.0578599999999998</c:v>
                </c:pt>
                <c:pt idx="737">
                  <c:v>4.0578599999999998</c:v>
                </c:pt>
                <c:pt idx="738">
                  <c:v>4.0578599999999998</c:v>
                </c:pt>
                <c:pt idx="739">
                  <c:v>4.0578599999999998</c:v>
                </c:pt>
                <c:pt idx="740">
                  <c:v>4.0578599999999998</c:v>
                </c:pt>
                <c:pt idx="741">
                  <c:v>4.0578599999999998</c:v>
                </c:pt>
                <c:pt idx="742">
                  <c:v>4.0578599999999998</c:v>
                </c:pt>
                <c:pt idx="743">
                  <c:v>4.0578599999999998</c:v>
                </c:pt>
                <c:pt idx="744">
                  <c:v>4.0578599999999998</c:v>
                </c:pt>
                <c:pt idx="745">
                  <c:v>4.0578599999999998</c:v>
                </c:pt>
                <c:pt idx="746">
                  <c:v>4.0578599999999998</c:v>
                </c:pt>
                <c:pt idx="747">
                  <c:v>0.87221000000000004</c:v>
                </c:pt>
                <c:pt idx="748">
                  <c:v>0.87221000000000004</c:v>
                </c:pt>
                <c:pt idx="749">
                  <c:v>0.87221000000000004</c:v>
                </c:pt>
                <c:pt idx="750">
                  <c:v>0.87221000000000004</c:v>
                </c:pt>
                <c:pt idx="751">
                  <c:v>0.87221000000000004</c:v>
                </c:pt>
                <c:pt idx="752">
                  <c:v>0.87221000000000004</c:v>
                </c:pt>
                <c:pt idx="753">
                  <c:v>0.87221000000000004</c:v>
                </c:pt>
                <c:pt idx="754">
                  <c:v>0.87221000000000004</c:v>
                </c:pt>
                <c:pt idx="755">
                  <c:v>0.87221000000000004</c:v>
                </c:pt>
                <c:pt idx="756">
                  <c:v>0.87221000000000004</c:v>
                </c:pt>
                <c:pt idx="757">
                  <c:v>0.87221000000000004</c:v>
                </c:pt>
                <c:pt idx="758">
                  <c:v>0.87221000000000004</c:v>
                </c:pt>
                <c:pt idx="759">
                  <c:v>0.87221000000000004</c:v>
                </c:pt>
                <c:pt idx="760">
                  <c:v>0.87221000000000004</c:v>
                </c:pt>
                <c:pt idx="761">
                  <c:v>0.87221000000000004</c:v>
                </c:pt>
                <c:pt idx="762">
                  <c:v>0.87221000000000004</c:v>
                </c:pt>
                <c:pt idx="763">
                  <c:v>0.87221000000000004</c:v>
                </c:pt>
                <c:pt idx="764">
                  <c:v>0.87221000000000004</c:v>
                </c:pt>
                <c:pt idx="765">
                  <c:v>0.87221000000000004</c:v>
                </c:pt>
                <c:pt idx="766">
                  <c:v>0.87221000000000004</c:v>
                </c:pt>
                <c:pt idx="767">
                  <c:v>0.87221000000000004</c:v>
                </c:pt>
                <c:pt idx="768">
                  <c:v>0.87221000000000004</c:v>
                </c:pt>
                <c:pt idx="769">
                  <c:v>0.87221000000000004</c:v>
                </c:pt>
                <c:pt idx="770">
                  <c:v>-0.38167000000000001</c:v>
                </c:pt>
                <c:pt idx="771">
                  <c:v>-0.38167000000000001</c:v>
                </c:pt>
                <c:pt idx="772">
                  <c:v>-0.38167000000000001</c:v>
                </c:pt>
                <c:pt idx="773">
                  <c:v>-0.38167000000000001</c:v>
                </c:pt>
                <c:pt idx="774">
                  <c:v>-0.38167000000000001</c:v>
                </c:pt>
                <c:pt idx="775">
                  <c:v>-0.38167000000000001</c:v>
                </c:pt>
                <c:pt idx="776">
                  <c:v>-0.38167000000000001</c:v>
                </c:pt>
                <c:pt idx="777">
                  <c:v>-0.38167000000000001</c:v>
                </c:pt>
                <c:pt idx="778">
                  <c:v>-0.38167000000000001</c:v>
                </c:pt>
                <c:pt idx="779">
                  <c:v>-0.38167000000000001</c:v>
                </c:pt>
                <c:pt idx="780">
                  <c:v>-0.38167000000000001</c:v>
                </c:pt>
                <c:pt idx="781">
                  <c:v>-0.38167000000000001</c:v>
                </c:pt>
                <c:pt idx="782">
                  <c:v>-0.38167000000000001</c:v>
                </c:pt>
                <c:pt idx="783">
                  <c:v>-0.38167000000000001</c:v>
                </c:pt>
                <c:pt idx="784">
                  <c:v>-0.38167000000000001</c:v>
                </c:pt>
                <c:pt idx="785">
                  <c:v>-0.38167000000000001</c:v>
                </c:pt>
                <c:pt idx="786">
                  <c:v>-0.38167000000000001</c:v>
                </c:pt>
                <c:pt idx="787">
                  <c:v>-0.38167000000000001</c:v>
                </c:pt>
                <c:pt idx="788">
                  <c:v>-0.38167000000000001</c:v>
                </c:pt>
                <c:pt idx="789">
                  <c:v>-0.38167000000000001</c:v>
                </c:pt>
                <c:pt idx="790">
                  <c:v>-0.38167000000000001</c:v>
                </c:pt>
                <c:pt idx="791">
                  <c:v>0.30229</c:v>
                </c:pt>
                <c:pt idx="792">
                  <c:v>0.30229</c:v>
                </c:pt>
                <c:pt idx="793">
                  <c:v>0.30229</c:v>
                </c:pt>
                <c:pt idx="794">
                  <c:v>0.30229</c:v>
                </c:pt>
                <c:pt idx="795">
                  <c:v>0.30229</c:v>
                </c:pt>
                <c:pt idx="796">
                  <c:v>0.30229</c:v>
                </c:pt>
                <c:pt idx="797">
                  <c:v>0.30229</c:v>
                </c:pt>
                <c:pt idx="798">
                  <c:v>0.30229</c:v>
                </c:pt>
                <c:pt idx="799">
                  <c:v>0.30229</c:v>
                </c:pt>
                <c:pt idx="800">
                  <c:v>0.30229</c:v>
                </c:pt>
                <c:pt idx="801">
                  <c:v>0.30229</c:v>
                </c:pt>
                <c:pt idx="802">
                  <c:v>0.30229</c:v>
                </c:pt>
                <c:pt idx="803">
                  <c:v>0.30229</c:v>
                </c:pt>
                <c:pt idx="804">
                  <c:v>0.30229</c:v>
                </c:pt>
                <c:pt idx="805">
                  <c:v>0.30229</c:v>
                </c:pt>
                <c:pt idx="806">
                  <c:v>0.30229</c:v>
                </c:pt>
                <c:pt idx="807">
                  <c:v>0.30229</c:v>
                </c:pt>
                <c:pt idx="808">
                  <c:v>0.30229</c:v>
                </c:pt>
                <c:pt idx="809">
                  <c:v>0.30229</c:v>
                </c:pt>
                <c:pt idx="810">
                  <c:v>0.30229</c:v>
                </c:pt>
                <c:pt idx="811">
                  <c:v>-0.65505999999999998</c:v>
                </c:pt>
                <c:pt idx="812">
                  <c:v>-0.65505999999999998</c:v>
                </c:pt>
                <c:pt idx="813">
                  <c:v>-0.65505999999999998</c:v>
                </c:pt>
                <c:pt idx="814">
                  <c:v>-0.65505999999999998</c:v>
                </c:pt>
                <c:pt idx="815">
                  <c:v>-0.65505999999999998</c:v>
                </c:pt>
                <c:pt idx="816">
                  <c:v>-0.65505999999999998</c:v>
                </c:pt>
                <c:pt idx="817">
                  <c:v>-0.65505999999999998</c:v>
                </c:pt>
                <c:pt idx="818">
                  <c:v>-0.65505999999999998</c:v>
                </c:pt>
                <c:pt idx="819">
                  <c:v>-0.65505999999999998</c:v>
                </c:pt>
                <c:pt idx="820">
                  <c:v>-0.65505999999999998</c:v>
                </c:pt>
                <c:pt idx="821">
                  <c:v>-0.65505999999999998</c:v>
                </c:pt>
                <c:pt idx="822">
                  <c:v>-0.65505999999999998</c:v>
                </c:pt>
                <c:pt idx="823">
                  <c:v>-0.65505999999999998</c:v>
                </c:pt>
                <c:pt idx="824">
                  <c:v>-0.65505999999999998</c:v>
                </c:pt>
                <c:pt idx="825">
                  <c:v>-0.65505999999999998</c:v>
                </c:pt>
                <c:pt idx="826">
                  <c:v>-0.65505999999999998</c:v>
                </c:pt>
                <c:pt idx="827">
                  <c:v>-0.65505999999999998</c:v>
                </c:pt>
                <c:pt idx="828">
                  <c:v>-0.65505999999999998</c:v>
                </c:pt>
                <c:pt idx="829">
                  <c:v>-0.65505999999999998</c:v>
                </c:pt>
                <c:pt idx="830">
                  <c:v>-0.65505999999999998</c:v>
                </c:pt>
                <c:pt idx="831">
                  <c:v>-0.65505999999999998</c:v>
                </c:pt>
                <c:pt idx="832">
                  <c:v>-0.65505999999999998</c:v>
                </c:pt>
                <c:pt idx="833">
                  <c:v>-0.65505999999999998</c:v>
                </c:pt>
                <c:pt idx="834">
                  <c:v>-0.26167000000000001</c:v>
                </c:pt>
                <c:pt idx="835">
                  <c:v>-0.26167000000000001</c:v>
                </c:pt>
                <c:pt idx="836">
                  <c:v>-0.26167000000000001</c:v>
                </c:pt>
                <c:pt idx="837">
                  <c:v>-0.26167000000000001</c:v>
                </c:pt>
                <c:pt idx="838">
                  <c:v>-0.26167000000000001</c:v>
                </c:pt>
                <c:pt idx="839">
                  <c:v>-0.26167000000000001</c:v>
                </c:pt>
                <c:pt idx="840">
                  <c:v>-0.26167000000000001</c:v>
                </c:pt>
                <c:pt idx="841">
                  <c:v>-0.26167000000000001</c:v>
                </c:pt>
                <c:pt idx="842">
                  <c:v>-0.26167000000000001</c:v>
                </c:pt>
                <c:pt idx="843">
                  <c:v>-0.26167000000000001</c:v>
                </c:pt>
                <c:pt idx="844">
                  <c:v>-0.26167000000000001</c:v>
                </c:pt>
                <c:pt idx="845">
                  <c:v>-0.26167000000000001</c:v>
                </c:pt>
                <c:pt idx="846">
                  <c:v>-0.26167000000000001</c:v>
                </c:pt>
                <c:pt idx="847">
                  <c:v>-0.26167000000000001</c:v>
                </c:pt>
                <c:pt idx="848">
                  <c:v>-0.26167000000000001</c:v>
                </c:pt>
                <c:pt idx="849">
                  <c:v>-0.26167000000000001</c:v>
                </c:pt>
                <c:pt idx="850">
                  <c:v>-0.26167000000000001</c:v>
                </c:pt>
                <c:pt idx="851">
                  <c:v>-0.26167000000000001</c:v>
                </c:pt>
                <c:pt idx="852">
                  <c:v>-0.26167000000000001</c:v>
                </c:pt>
                <c:pt idx="853">
                  <c:v>-0.26167000000000001</c:v>
                </c:pt>
                <c:pt idx="854">
                  <c:v>-0.26167000000000001</c:v>
                </c:pt>
                <c:pt idx="855">
                  <c:v>-0.26167000000000001</c:v>
                </c:pt>
                <c:pt idx="856">
                  <c:v>-0.1137</c:v>
                </c:pt>
                <c:pt idx="857">
                  <c:v>-0.1137</c:v>
                </c:pt>
                <c:pt idx="858">
                  <c:v>-0.1137</c:v>
                </c:pt>
                <c:pt idx="859">
                  <c:v>-0.1137</c:v>
                </c:pt>
                <c:pt idx="860">
                  <c:v>-0.1137</c:v>
                </c:pt>
                <c:pt idx="861">
                  <c:v>-0.1137</c:v>
                </c:pt>
                <c:pt idx="862">
                  <c:v>-0.1137</c:v>
                </c:pt>
                <c:pt idx="863">
                  <c:v>-0.1137</c:v>
                </c:pt>
                <c:pt idx="864">
                  <c:v>-0.1137</c:v>
                </c:pt>
                <c:pt idx="865">
                  <c:v>-0.1137</c:v>
                </c:pt>
                <c:pt idx="866">
                  <c:v>-0.1137</c:v>
                </c:pt>
                <c:pt idx="867">
                  <c:v>-0.1137</c:v>
                </c:pt>
                <c:pt idx="868">
                  <c:v>-0.1137</c:v>
                </c:pt>
                <c:pt idx="869">
                  <c:v>-0.1137</c:v>
                </c:pt>
                <c:pt idx="870">
                  <c:v>-0.1137</c:v>
                </c:pt>
                <c:pt idx="871">
                  <c:v>-0.1137</c:v>
                </c:pt>
                <c:pt idx="872">
                  <c:v>-0.1137</c:v>
                </c:pt>
                <c:pt idx="873">
                  <c:v>-0.1137</c:v>
                </c:pt>
                <c:pt idx="874">
                  <c:v>-0.1137</c:v>
                </c:pt>
                <c:pt idx="875">
                  <c:v>-0.1137</c:v>
                </c:pt>
                <c:pt idx="876">
                  <c:v>-0.1137</c:v>
                </c:pt>
                <c:pt idx="877">
                  <c:v>0.86265999999999998</c:v>
                </c:pt>
                <c:pt idx="878">
                  <c:v>0.86265999999999998</c:v>
                </c:pt>
                <c:pt idx="879">
                  <c:v>0.86265999999999998</c:v>
                </c:pt>
                <c:pt idx="880">
                  <c:v>0.86265999999999998</c:v>
                </c:pt>
                <c:pt idx="881">
                  <c:v>0.86265999999999998</c:v>
                </c:pt>
                <c:pt idx="882">
                  <c:v>0.86265999999999998</c:v>
                </c:pt>
                <c:pt idx="883">
                  <c:v>0.86265999999999998</c:v>
                </c:pt>
                <c:pt idx="884">
                  <c:v>0.86265999999999998</c:v>
                </c:pt>
                <c:pt idx="885">
                  <c:v>0.86265999999999998</c:v>
                </c:pt>
                <c:pt idx="886">
                  <c:v>0.86265999999999998</c:v>
                </c:pt>
                <c:pt idx="887">
                  <c:v>0.86265999999999998</c:v>
                </c:pt>
                <c:pt idx="888">
                  <c:v>0.86265999999999998</c:v>
                </c:pt>
                <c:pt idx="889">
                  <c:v>0.86265999999999998</c:v>
                </c:pt>
                <c:pt idx="890">
                  <c:v>0.86265999999999998</c:v>
                </c:pt>
                <c:pt idx="891">
                  <c:v>0.86265999999999998</c:v>
                </c:pt>
                <c:pt idx="892">
                  <c:v>0.86265999999999998</c:v>
                </c:pt>
                <c:pt idx="893">
                  <c:v>0.86265999999999998</c:v>
                </c:pt>
                <c:pt idx="894">
                  <c:v>0.86265999999999998</c:v>
                </c:pt>
                <c:pt idx="895">
                  <c:v>0.86265999999999998</c:v>
                </c:pt>
                <c:pt idx="896">
                  <c:v>0.86265999999999998</c:v>
                </c:pt>
                <c:pt idx="897">
                  <c:v>0.86265999999999998</c:v>
                </c:pt>
                <c:pt idx="898">
                  <c:v>0.86265999999999998</c:v>
                </c:pt>
                <c:pt idx="899">
                  <c:v>0.70684000000000002</c:v>
                </c:pt>
                <c:pt idx="900">
                  <c:v>0.70684000000000002</c:v>
                </c:pt>
                <c:pt idx="901">
                  <c:v>0.70684000000000002</c:v>
                </c:pt>
                <c:pt idx="902">
                  <c:v>0.70684000000000002</c:v>
                </c:pt>
                <c:pt idx="903">
                  <c:v>0.70684000000000002</c:v>
                </c:pt>
                <c:pt idx="904">
                  <c:v>0.70684000000000002</c:v>
                </c:pt>
                <c:pt idx="905">
                  <c:v>0.70684000000000002</c:v>
                </c:pt>
                <c:pt idx="906">
                  <c:v>0.70684000000000002</c:v>
                </c:pt>
                <c:pt idx="907">
                  <c:v>0.70684000000000002</c:v>
                </c:pt>
                <c:pt idx="908">
                  <c:v>0.70684000000000002</c:v>
                </c:pt>
                <c:pt idx="909">
                  <c:v>0.70684000000000002</c:v>
                </c:pt>
                <c:pt idx="910">
                  <c:v>0.70684000000000002</c:v>
                </c:pt>
                <c:pt idx="911">
                  <c:v>0.70684000000000002</c:v>
                </c:pt>
                <c:pt idx="912">
                  <c:v>0.70684000000000002</c:v>
                </c:pt>
                <c:pt idx="913">
                  <c:v>0.70684000000000002</c:v>
                </c:pt>
                <c:pt idx="914">
                  <c:v>0.70684000000000002</c:v>
                </c:pt>
                <c:pt idx="915">
                  <c:v>0.70684000000000002</c:v>
                </c:pt>
                <c:pt idx="916">
                  <c:v>0.70684000000000002</c:v>
                </c:pt>
                <c:pt idx="917">
                  <c:v>0.70684000000000002</c:v>
                </c:pt>
                <c:pt idx="918">
                  <c:v>0.70684000000000002</c:v>
                </c:pt>
                <c:pt idx="919">
                  <c:v>0.70684000000000002</c:v>
                </c:pt>
                <c:pt idx="920">
                  <c:v>0.70684000000000002</c:v>
                </c:pt>
                <c:pt idx="921">
                  <c:v>1.48732</c:v>
                </c:pt>
                <c:pt idx="922">
                  <c:v>1.48732</c:v>
                </c:pt>
                <c:pt idx="923">
                  <c:v>1.48732</c:v>
                </c:pt>
                <c:pt idx="924">
                  <c:v>1.48732</c:v>
                </c:pt>
                <c:pt idx="925">
                  <c:v>1.48732</c:v>
                </c:pt>
                <c:pt idx="926">
                  <c:v>1.48732</c:v>
                </c:pt>
                <c:pt idx="927">
                  <c:v>1.48732</c:v>
                </c:pt>
                <c:pt idx="928">
                  <c:v>1.48732</c:v>
                </c:pt>
                <c:pt idx="929">
                  <c:v>1.48732</c:v>
                </c:pt>
                <c:pt idx="930">
                  <c:v>1.48732</c:v>
                </c:pt>
                <c:pt idx="931">
                  <c:v>1.48732</c:v>
                </c:pt>
                <c:pt idx="932">
                  <c:v>1.48732</c:v>
                </c:pt>
                <c:pt idx="933">
                  <c:v>1.48732</c:v>
                </c:pt>
                <c:pt idx="934">
                  <c:v>1.48732</c:v>
                </c:pt>
                <c:pt idx="935">
                  <c:v>1.48732</c:v>
                </c:pt>
                <c:pt idx="936">
                  <c:v>1.48732</c:v>
                </c:pt>
                <c:pt idx="937">
                  <c:v>1.48732</c:v>
                </c:pt>
                <c:pt idx="938">
                  <c:v>1.48732</c:v>
                </c:pt>
                <c:pt idx="939">
                  <c:v>1.48732</c:v>
                </c:pt>
                <c:pt idx="940">
                  <c:v>1.48732</c:v>
                </c:pt>
                <c:pt idx="941">
                  <c:v>1.48732</c:v>
                </c:pt>
                <c:pt idx="942">
                  <c:v>1.48732</c:v>
                </c:pt>
                <c:pt idx="943">
                  <c:v>1.8891100000000001</c:v>
                </c:pt>
                <c:pt idx="944">
                  <c:v>1.8891100000000001</c:v>
                </c:pt>
                <c:pt idx="945">
                  <c:v>1.8891100000000001</c:v>
                </c:pt>
                <c:pt idx="946">
                  <c:v>1.8891100000000001</c:v>
                </c:pt>
                <c:pt idx="947">
                  <c:v>1.8891100000000001</c:v>
                </c:pt>
                <c:pt idx="948">
                  <c:v>1.8891100000000001</c:v>
                </c:pt>
                <c:pt idx="949">
                  <c:v>1.8891100000000001</c:v>
                </c:pt>
                <c:pt idx="950">
                  <c:v>1.8891100000000001</c:v>
                </c:pt>
                <c:pt idx="951">
                  <c:v>1.8891100000000001</c:v>
                </c:pt>
                <c:pt idx="952">
                  <c:v>1.8891100000000001</c:v>
                </c:pt>
                <c:pt idx="953">
                  <c:v>1.8891100000000001</c:v>
                </c:pt>
                <c:pt idx="954">
                  <c:v>1.8891100000000001</c:v>
                </c:pt>
                <c:pt idx="955">
                  <c:v>1.8891100000000001</c:v>
                </c:pt>
                <c:pt idx="956">
                  <c:v>1.8891100000000001</c:v>
                </c:pt>
                <c:pt idx="957">
                  <c:v>1.8891100000000001</c:v>
                </c:pt>
                <c:pt idx="958">
                  <c:v>1.8891100000000001</c:v>
                </c:pt>
                <c:pt idx="959">
                  <c:v>1.8891100000000001</c:v>
                </c:pt>
                <c:pt idx="960">
                  <c:v>1.8891100000000001</c:v>
                </c:pt>
                <c:pt idx="961">
                  <c:v>1.8891100000000001</c:v>
                </c:pt>
                <c:pt idx="962">
                  <c:v>1.8891100000000001</c:v>
                </c:pt>
                <c:pt idx="963">
                  <c:v>1.8891100000000001</c:v>
                </c:pt>
                <c:pt idx="964">
                  <c:v>1.8891100000000001</c:v>
                </c:pt>
                <c:pt idx="965">
                  <c:v>2.0932400000000002</c:v>
                </c:pt>
                <c:pt idx="966">
                  <c:v>2.0932400000000002</c:v>
                </c:pt>
                <c:pt idx="967">
                  <c:v>2.0932400000000002</c:v>
                </c:pt>
                <c:pt idx="968">
                  <c:v>2.0932400000000002</c:v>
                </c:pt>
                <c:pt idx="969">
                  <c:v>2.0932400000000002</c:v>
                </c:pt>
                <c:pt idx="970">
                  <c:v>2.0932400000000002</c:v>
                </c:pt>
                <c:pt idx="971">
                  <c:v>2.0932400000000002</c:v>
                </c:pt>
                <c:pt idx="972">
                  <c:v>2.0932400000000002</c:v>
                </c:pt>
                <c:pt idx="973">
                  <c:v>2.0932400000000002</c:v>
                </c:pt>
                <c:pt idx="974">
                  <c:v>2.0932400000000002</c:v>
                </c:pt>
                <c:pt idx="975">
                  <c:v>2.0932400000000002</c:v>
                </c:pt>
                <c:pt idx="976">
                  <c:v>2.0932400000000002</c:v>
                </c:pt>
                <c:pt idx="977">
                  <c:v>2.0932400000000002</c:v>
                </c:pt>
                <c:pt idx="978">
                  <c:v>2.0932400000000002</c:v>
                </c:pt>
                <c:pt idx="979">
                  <c:v>2.0932400000000002</c:v>
                </c:pt>
                <c:pt idx="980">
                  <c:v>2.0932400000000002</c:v>
                </c:pt>
                <c:pt idx="981">
                  <c:v>2.0932400000000002</c:v>
                </c:pt>
                <c:pt idx="982">
                  <c:v>2.0932400000000002</c:v>
                </c:pt>
                <c:pt idx="983">
                  <c:v>2.0932400000000002</c:v>
                </c:pt>
                <c:pt idx="984">
                  <c:v>2.0932400000000002</c:v>
                </c:pt>
                <c:pt idx="985">
                  <c:v>2.0932400000000002</c:v>
                </c:pt>
                <c:pt idx="986">
                  <c:v>2.0596999999999999</c:v>
                </c:pt>
                <c:pt idx="987">
                  <c:v>2.0596999999999999</c:v>
                </c:pt>
                <c:pt idx="988">
                  <c:v>2.0596999999999999</c:v>
                </c:pt>
                <c:pt idx="989">
                  <c:v>2.0596999999999999</c:v>
                </c:pt>
                <c:pt idx="990">
                  <c:v>2.0596999999999999</c:v>
                </c:pt>
                <c:pt idx="991">
                  <c:v>2.0596999999999999</c:v>
                </c:pt>
                <c:pt idx="992">
                  <c:v>2.0596999999999999</c:v>
                </c:pt>
                <c:pt idx="993">
                  <c:v>2.0596999999999999</c:v>
                </c:pt>
                <c:pt idx="994">
                  <c:v>2.0596999999999999</c:v>
                </c:pt>
                <c:pt idx="995">
                  <c:v>2.0596999999999999</c:v>
                </c:pt>
                <c:pt idx="996">
                  <c:v>2.0596999999999999</c:v>
                </c:pt>
                <c:pt idx="997">
                  <c:v>2.0596999999999999</c:v>
                </c:pt>
                <c:pt idx="998">
                  <c:v>2.0596999999999999</c:v>
                </c:pt>
                <c:pt idx="999">
                  <c:v>2.0596999999999999</c:v>
                </c:pt>
                <c:pt idx="1000">
                  <c:v>2.0596999999999999</c:v>
                </c:pt>
                <c:pt idx="1001">
                  <c:v>2.0596999999999999</c:v>
                </c:pt>
                <c:pt idx="1002">
                  <c:v>2.0596999999999999</c:v>
                </c:pt>
                <c:pt idx="1003">
                  <c:v>2.0596999999999999</c:v>
                </c:pt>
                <c:pt idx="1004">
                  <c:v>2.0596999999999999</c:v>
                </c:pt>
                <c:pt idx="1005">
                  <c:v>2.0596999999999999</c:v>
                </c:pt>
                <c:pt idx="1006">
                  <c:v>2.0596999999999999</c:v>
                </c:pt>
                <c:pt idx="1007">
                  <c:v>2.0596999999999999</c:v>
                </c:pt>
                <c:pt idx="1008">
                  <c:v>2.1309800000000001</c:v>
                </c:pt>
                <c:pt idx="1009">
                  <c:v>2.1309800000000001</c:v>
                </c:pt>
                <c:pt idx="1010">
                  <c:v>2.1309800000000001</c:v>
                </c:pt>
                <c:pt idx="1011">
                  <c:v>2.1309800000000001</c:v>
                </c:pt>
                <c:pt idx="1012">
                  <c:v>2.1309800000000001</c:v>
                </c:pt>
                <c:pt idx="1013">
                  <c:v>2.1309800000000001</c:v>
                </c:pt>
                <c:pt idx="1014">
                  <c:v>2.1309800000000001</c:v>
                </c:pt>
                <c:pt idx="1015">
                  <c:v>2.1309800000000001</c:v>
                </c:pt>
                <c:pt idx="1016">
                  <c:v>2.1309800000000001</c:v>
                </c:pt>
                <c:pt idx="1017">
                  <c:v>2.1309800000000001</c:v>
                </c:pt>
                <c:pt idx="1018">
                  <c:v>2.1309800000000001</c:v>
                </c:pt>
                <c:pt idx="1019">
                  <c:v>2.1309800000000001</c:v>
                </c:pt>
                <c:pt idx="1020">
                  <c:v>2.1309800000000001</c:v>
                </c:pt>
                <c:pt idx="1021">
                  <c:v>2.1309800000000001</c:v>
                </c:pt>
                <c:pt idx="1022">
                  <c:v>2.1309800000000001</c:v>
                </c:pt>
                <c:pt idx="1023">
                  <c:v>2.1309800000000001</c:v>
                </c:pt>
                <c:pt idx="1024">
                  <c:v>2.1309800000000001</c:v>
                </c:pt>
                <c:pt idx="1025">
                  <c:v>2.1309800000000001</c:v>
                </c:pt>
                <c:pt idx="1026">
                  <c:v>2.1309800000000001</c:v>
                </c:pt>
                <c:pt idx="1027">
                  <c:v>2.1309800000000001</c:v>
                </c:pt>
                <c:pt idx="1028">
                  <c:v>2.1309800000000001</c:v>
                </c:pt>
                <c:pt idx="1029">
                  <c:v>2.1309800000000001</c:v>
                </c:pt>
                <c:pt idx="1030">
                  <c:v>2.1309800000000001</c:v>
                </c:pt>
                <c:pt idx="1031">
                  <c:v>2.5713599999999999</c:v>
                </c:pt>
                <c:pt idx="1032">
                  <c:v>2.5713599999999999</c:v>
                </c:pt>
                <c:pt idx="1033">
                  <c:v>2.5713599999999999</c:v>
                </c:pt>
                <c:pt idx="1034">
                  <c:v>2.5713599999999999</c:v>
                </c:pt>
                <c:pt idx="1035">
                  <c:v>2.5713599999999999</c:v>
                </c:pt>
                <c:pt idx="1036">
                  <c:v>2.5713599999999999</c:v>
                </c:pt>
                <c:pt idx="1037">
                  <c:v>2.5713599999999999</c:v>
                </c:pt>
                <c:pt idx="1038">
                  <c:v>2.5713599999999999</c:v>
                </c:pt>
                <c:pt idx="1039">
                  <c:v>2.5713599999999999</c:v>
                </c:pt>
                <c:pt idx="1040">
                  <c:v>2.5713599999999999</c:v>
                </c:pt>
                <c:pt idx="1041">
                  <c:v>2.5713599999999999</c:v>
                </c:pt>
                <c:pt idx="1042">
                  <c:v>2.5713599999999999</c:v>
                </c:pt>
                <c:pt idx="1043">
                  <c:v>2.5713599999999999</c:v>
                </c:pt>
                <c:pt idx="1044">
                  <c:v>2.5713599999999999</c:v>
                </c:pt>
                <c:pt idx="1045">
                  <c:v>2.5713599999999999</c:v>
                </c:pt>
                <c:pt idx="1046">
                  <c:v>2.5713599999999999</c:v>
                </c:pt>
                <c:pt idx="1047">
                  <c:v>2.5713599999999999</c:v>
                </c:pt>
                <c:pt idx="1048">
                  <c:v>2.5713599999999999</c:v>
                </c:pt>
                <c:pt idx="1049">
                  <c:v>2.5713599999999999</c:v>
                </c:pt>
                <c:pt idx="1050">
                  <c:v>2.5713599999999999</c:v>
                </c:pt>
                <c:pt idx="1051">
                  <c:v>2.5713599999999999</c:v>
                </c:pt>
                <c:pt idx="1052">
                  <c:v>2.2858499999999999</c:v>
                </c:pt>
                <c:pt idx="1053">
                  <c:v>2.2858499999999999</c:v>
                </c:pt>
                <c:pt idx="1054">
                  <c:v>2.2858499999999999</c:v>
                </c:pt>
                <c:pt idx="1055">
                  <c:v>2.2858499999999999</c:v>
                </c:pt>
                <c:pt idx="1056">
                  <c:v>2.2858499999999999</c:v>
                </c:pt>
                <c:pt idx="1057">
                  <c:v>2.2858499999999999</c:v>
                </c:pt>
                <c:pt idx="1058">
                  <c:v>2.2858499999999999</c:v>
                </c:pt>
                <c:pt idx="1059">
                  <c:v>2.2858499999999999</c:v>
                </c:pt>
                <c:pt idx="1060">
                  <c:v>2.2858499999999999</c:v>
                </c:pt>
                <c:pt idx="1061">
                  <c:v>2.2858499999999999</c:v>
                </c:pt>
                <c:pt idx="1062">
                  <c:v>2.2858499999999999</c:v>
                </c:pt>
                <c:pt idx="1063">
                  <c:v>2.2858499999999999</c:v>
                </c:pt>
                <c:pt idx="1064">
                  <c:v>2.2858499999999999</c:v>
                </c:pt>
                <c:pt idx="1065">
                  <c:v>2.2858499999999999</c:v>
                </c:pt>
                <c:pt idx="1066">
                  <c:v>2.2858499999999999</c:v>
                </c:pt>
                <c:pt idx="1067">
                  <c:v>2.2858499999999999</c:v>
                </c:pt>
                <c:pt idx="1068">
                  <c:v>2.2858499999999999</c:v>
                </c:pt>
                <c:pt idx="1069">
                  <c:v>2.2858499999999999</c:v>
                </c:pt>
                <c:pt idx="1070">
                  <c:v>2.2858499999999999</c:v>
                </c:pt>
                <c:pt idx="1071">
                  <c:v>2.2858499999999999</c:v>
                </c:pt>
                <c:pt idx="1072">
                  <c:v>2.4764900000000001</c:v>
                </c:pt>
                <c:pt idx="1073">
                  <c:v>2.4764900000000001</c:v>
                </c:pt>
                <c:pt idx="1074">
                  <c:v>2.4764900000000001</c:v>
                </c:pt>
                <c:pt idx="1075">
                  <c:v>2.4764900000000001</c:v>
                </c:pt>
                <c:pt idx="1076">
                  <c:v>2.4764900000000001</c:v>
                </c:pt>
                <c:pt idx="1077">
                  <c:v>2.4764900000000001</c:v>
                </c:pt>
                <c:pt idx="1078">
                  <c:v>2.4764900000000001</c:v>
                </c:pt>
                <c:pt idx="1079">
                  <c:v>2.4764900000000001</c:v>
                </c:pt>
                <c:pt idx="1080">
                  <c:v>2.4764900000000001</c:v>
                </c:pt>
                <c:pt idx="1081">
                  <c:v>2.4764900000000001</c:v>
                </c:pt>
                <c:pt idx="1082">
                  <c:v>2.4764900000000001</c:v>
                </c:pt>
                <c:pt idx="1083">
                  <c:v>2.4764900000000001</c:v>
                </c:pt>
                <c:pt idx="1084">
                  <c:v>2.4764900000000001</c:v>
                </c:pt>
                <c:pt idx="1085">
                  <c:v>2.4764900000000001</c:v>
                </c:pt>
                <c:pt idx="1086">
                  <c:v>2.4764900000000001</c:v>
                </c:pt>
                <c:pt idx="1087">
                  <c:v>2.4764900000000001</c:v>
                </c:pt>
                <c:pt idx="1088">
                  <c:v>2.4764900000000001</c:v>
                </c:pt>
                <c:pt idx="1089">
                  <c:v>2.4764900000000001</c:v>
                </c:pt>
                <c:pt idx="1090">
                  <c:v>2.4764900000000001</c:v>
                </c:pt>
                <c:pt idx="1091">
                  <c:v>2.4764900000000001</c:v>
                </c:pt>
                <c:pt idx="1092">
                  <c:v>2.4764900000000001</c:v>
                </c:pt>
                <c:pt idx="1093">
                  <c:v>2.4764900000000001</c:v>
                </c:pt>
                <c:pt idx="1094">
                  <c:v>2.4764900000000001</c:v>
                </c:pt>
                <c:pt idx="1095">
                  <c:v>2.3535400000000002</c:v>
                </c:pt>
                <c:pt idx="1096">
                  <c:v>2.3535400000000002</c:v>
                </c:pt>
                <c:pt idx="1097">
                  <c:v>2.3535400000000002</c:v>
                </c:pt>
                <c:pt idx="1098">
                  <c:v>2.3535400000000002</c:v>
                </c:pt>
                <c:pt idx="1099">
                  <c:v>2.3535400000000002</c:v>
                </c:pt>
                <c:pt idx="1100">
                  <c:v>2.3535400000000002</c:v>
                </c:pt>
                <c:pt idx="1101">
                  <c:v>2.3535400000000002</c:v>
                </c:pt>
                <c:pt idx="1102">
                  <c:v>2.3535400000000002</c:v>
                </c:pt>
                <c:pt idx="1103">
                  <c:v>2.3535400000000002</c:v>
                </c:pt>
                <c:pt idx="1104">
                  <c:v>2.3535400000000002</c:v>
                </c:pt>
                <c:pt idx="1105">
                  <c:v>2.3535400000000002</c:v>
                </c:pt>
                <c:pt idx="1106">
                  <c:v>2.3535400000000002</c:v>
                </c:pt>
                <c:pt idx="1107">
                  <c:v>2.3535400000000002</c:v>
                </c:pt>
                <c:pt idx="1108">
                  <c:v>2.3535400000000002</c:v>
                </c:pt>
                <c:pt idx="1109">
                  <c:v>2.3535400000000002</c:v>
                </c:pt>
                <c:pt idx="1110">
                  <c:v>2.3535400000000002</c:v>
                </c:pt>
                <c:pt idx="1111">
                  <c:v>2.3535400000000002</c:v>
                </c:pt>
                <c:pt idx="1112">
                  <c:v>2.3535400000000002</c:v>
                </c:pt>
                <c:pt idx="1113">
                  <c:v>2.3535400000000002</c:v>
                </c:pt>
                <c:pt idx="1114">
                  <c:v>2.3535400000000002</c:v>
                </c:pt>
                <c:pt idx="1115">
                  <c:v>2.3535400000000002</c:v>
                </c:pt>
                <c:pt idx="1116">
                  <c:v>2.1198000000000001</c:v>
                </c:pt>
                <c:pt idx="1117">
                  <c:v>2.1198000000000001</c:v>
                </c:pt>
                <c:pt idx="1118">
                  <c:v>2.1198000000000001</c:v>
                </c:pt>
                <c:pt idx="1119">
                  <c:v>2.1198000000000001</c:v>
                </c:pt>
                <c:pt idx="1120">
                  <c:v>2.1198000000000001</c:v>
                </c:pt>
                <c:pt idx="1121">
                  <c:v>2.1198000000000001</c:v>
                </c:pt>
                <c:pt idx="1122">
                  <c:v>2.1198000000000001</c:v>
                </c:pt>
                <c:pt idx="1123">
                  <c:v>2.1198000000000001</c:v>
                </c:pt>
                <c:pt idx="1124">
                  <c:v>2.1198000000000001</c:v>
                </c:pt>
                <c:pt idx="1125">
                  <c:v>2.1198000000000001</c:v>
                </c:pt>
                <c:pt idx="1126">
                  <c:v>2.1198000000000001</c:v>
                </c:pt>
                <c:pt idx="1127">
                  <c:v>2.1198000000000001</c:v>
                </c:pt>
                <c:pt idx="1128">
                  <c:v>2.1198000000000001</c:v>
                </c:pt>
                <c:pt idx="1129">
                  <c:v>2.1198000000000001</c:v>
                </c:pt>
                <c:pt idx="1130">
                  <c:v>2.1198000000000001</c:v>
                </c:pt>
                <c:pt idx="1131">
                  <c:v>2.1198000000000001</c:v>
                </c:pt>
                <c:pt idx="1132">
                  <c:v>2.1198000000000001</c:v>
                </c:pt>
                <c:pt idx="1133">
                  <c:v>2.1198000000000001</c:v>
                </c:pt>
                <c:pt idx="1134">
                  <c:v>2.1198000000000001</c:v>
                </c:pt>
                <c:pt idx="1135">
                  <c:v>2.1198000000000001</c:v>
                </c:pt>
                <c:pt idx="1136">
                  <c:v>2.1198000000000001</c:v>
                </c:pt>
                <c:pt idx="1137">
                  <c:v>2.1198000000000001</c:v>
                </c:pt>
                <c:pt idx="1138">
                  <c:v>2.69957</c:v>
                </c:pt>
                <c:pt idx="1139">
                  <c:v>2.69957</c:v>
                </c:pt>
                <c:pt idx="1140">
                  <c:v>2.69957</c:v>
                </c:pt>
                <c:pt idx="1141">
                  <c:v>2.69957</c:v>
                </c:pt>
                <c:pt idx="1142">
                  <c:v>2.69957</c:v>
                </c:pt>
                <c:pt idx="1143">
                  <c:v>2.69957</c:v>
                </c:pt>
                <c:pt idx="1144">
                  <c:v>2.69957</c:v>
                </c:pt>
                <c:pt idx="1145">
                  <c:v>2.69957</c:v>
                </c:pt>
                <c:pt idx="1146">
                  <c:v>2.69957</c:v>
                </c:pt>
                <c:pt idx="1147">
                  <c:v>2.69957</c:v>
                </c:pt>
                <c:pt idx="1148">
                  <c:v>2.69957</c:v>
                </c:pt>
                <c:pt idx="1149">
                  <c:v>2.69957</c:v>
                </c:pt>
                <c:pt idx="1150">
                  <c:v>2.69957</c:v>
                </c:pt>
                <c:pt idx="1151">
                  <c:v>2.69957</c:v>
                </c:pt>
                <c:pt idx="1152">
                  <c:v>2.69957</c:v>
                </c:pt>
                <c:pt idx="1153">
                  <c:v>2.69957</c:v>
                </c:pt>
                <c:pt idx="1154">
                  <c:v>2.69957</c:v>
                </c:pt>
                <c:pt idx="1155">
                  <c:v>2.69957</c:v>
                </c:pt>
                <c:pt idx="1156">
                  <c:v>2.69957</c:v>
                </c:pt>
                <c:pt idx="1157">
                  <c:v>2.69957</c:v>
                </c:pt>
                <c:pt idx="1158">
                  <c:v>2.69957</c:v>
                </c:pt>
                <c:pt idx="1159">
                  <c:v>2.69957</c:v>
                </c:pt>
                <c:pt idx="1160">
                  <c:v>4.3602299999999996</c:v>
                </c:pt>
                <c:pt idx="1161">
                  <c:v>4.3602299999999996</c:v>
                </c:pt>
                <c:pt idx="1162">
                  <c:v>4.3602299999999996</c:v>
                </c:pt>
                <c:pt idx="1163">
                  <c:v>4.3602299999999996</c:v>
                </c:pt>
                <c:pt idx="1164">
                  <c:v>4.3602299999999996</c:v>
                </c:pt>
                <c:pt idx="1165">
                  <c:v>4.3602299999999996</c:v>
                </c:pt>
                <c:pt idx="1166">
                  <c:v>4.3602299999999996</c:v>
                </c:pt>
                <c:pt idx="1167">
                  <c:v>4.3602299999999996</c:v>
                </c:pt>
                <c:pt idx="1168">
                  <c:v>4.3602299999999996</c:v>
                </c:pt>
                <c:pt idx="1169">
                  <c:v>4.3602299999999996</c:v>
                </c:pt>
                <c:pt idx="1170">
                  <c:v>4.3602299999999996</c:v>
                </c:pt>
                <c:pt idx="1171">
                  <c:v>4.3602299999999996</c:v>
                </c:pt>
                <c:pt idx="1172">
                  <c:v>4.3602299999999996</c:v>
                </c:pt>
                <c:pt idx="1173">
                  <c:v>4.3602299999999996</c:v>
                </c:pt>
                <c:pt idx="1174">
                  <c:v>4.3602299999999996</c:v>
                </c:pt>
                <c:pt idx="1175">
                  <c:v>4.3602299999999996</c:v>
                </c:pt>
                <c:pt idx="1176">
                  <c:v>4.3602299999999996</c:v>
                </c:pt>
                <c:pt idx="1177">
                  <c:v>4.3602299999999996</c:v>
                </c:pt>
                <c:pt idx="1178">
                  <c:v>4.3602299999999996</c:v>
                </c:pt>
                <c:pt idx="1179">
                  <c:v>4.3602299999999996</c:v>
                </c:pt>
                <c:pt idx="1180">
                  <c:v>4.3602299999999996</c:v>
                </c:pt>
                <c:pt idx="1181">
                  <c:v>5.7012099999999997</c:v>
                </c:pt>
                <c:pt idx="1182">
                  <c:v>5.7012099999999997</c:v>
                </c:pt>
                <c:pt idx="1183">
                  <c:v>5.7012099999999997</c:v>
                </c:pt>
                <c:pt idx="1184">
                  <c:v>5.7012099999999997</c:v>
                </c:pt>
                <c:pt idx="1185">
                  <c:v>5.7012099999999997</c:v>
                </c:pt>
                <c:pt idx="1186">
                  <c:v>5.7012099999999997</c:v>
                </c:pt>
                <c:pt idx="1187">
                  <c:v>5.7012099999999997</c:v>
                </c:pt>
                <c:pt idx="1188">
                  <c:v>5.7012099999999997</c:v>
                </c:pt>
                <c:pt idx="1189">
                  <c:v>5.7012099999999997</c:v>
                </c:pt>
                <c:pt idx="1190">
                  <c:v>5.7012099999999997</c:v>
                </c:pt>
                <c:pt idx="1191">
                  <c:v>5.7012099999999997</c:v>
                </c:pt>
                <c:pt idx="1192">
                  <c:v>5.7012099999999997</c:v>
                </c:pt>
                <c:pt idx="1193">
                  <c:v>5.7012099999999997</c:v>
                </c:pt>
                <c:pt idx="1194">
                  <c:v>5.7012099999999997</c:v>
                </c:pt>
                <c:pt idx="1195">
                  <c:v>5.7012099999999997</c:v>
                </c:pt>
                <c:pt idx="1196">
                  <c:v>5.7012099999999997</c:v>
                </c:pt>
                <c:pt idx="1197">
                  <c:v>5.7012099999999997</c:v>
                </c:pt>
                <c:pt idx="1198">
                  <c:v>5.7012099999999997</c:v>
                </c:pt>
                <c:pt idx="1199">
                  <c:v>5.7012099999999997</c:v>
                </c:pt>
                <c:pt idx="1200">
                  <c:v>5.7012099999999997</c:v>
                </c:pt>
                <c:pt idx="1201">
                  <c:v>5.7012099999999997</c:v>
                </c:pt>
                <c:pt idx="1202">
                  <c:v>5.7012099999999997</c:v>
                </c:pt>
                <c:pt idx="1203">
                  <c:v>5.7012099999999997</c:v>
                </c:pt>
                <c:pt idx="1204">
                  <c:v>5.4995200000000004</c:v>
                </c:pt>
                <c:pt idx="1205">
                  <c:v>5.4995200000000004</c:v>
                </c:pt>
                <c:pt idx="1206">
                  <c:v>5.4995200000000004</c:v>
                </c:pt>
                <c:pt idx="1207">
                  <c:v>5.4995200000000004</c:v>
                </c:pt>
                <c:pt idx="1208">
                  <c:v>5.4995200000000004</c:v>
                </c:pt>
                <c:pt idx="1209">
                  <c:v>5.4995200000000004</c:v>
                </c:pt>
                <c:pt idx="1210">
                  <c:v>5.4995200000000004</c:v>
                </c:pt>
                <c:pt idx="1211">
                  <c:v>5.4995200000000004</c:v>
                </c:pt>
                <c:pt idx="1212">
                  <c:v>5.4995200000000004</c:v>
                </c:pt>
                <c:pt idx="1213">
                  <c:v>5.4995200000000004</c:v>
                </c:pt>
                <c:pt idx="1214">
                  <c:v>5.4995200000000004</c:v>
                </c:pt>
                <c:pt idx="1215">
                  <c:v>5.4995200000000004</c:v>
                </c:pt>
                <c:pt idx="1216">
                  <c:v>5.4995200000000004</c:v>
                </c:pt>
                <c:pt idx="1217">
                  <c:v>5.4995200000000004</c:v>
                </c:pt>
                <c:pt idx="1218">
                  <c:v>5.4995200000000004</c:v>
                </c:pt>
                <c:pt idx="1219">
                  <c:v>5.4995200000000004</c:v>
                </c:pt>
                <c:pt idx="1220">
                  <c:v>5.4995200000000004</c:v>
                </c:pt>
                <c:pt idx="1221">
                  <c:v>5.4995200000000004</c:v>
                </c:pt>
                <c:pt idx="1222">
                  <c:v>5.4995200000000004</c:v>
                </c:pt>
                <c:pt idx="1223">
                  <c:v>5.4995200000000004</c:v>
                </c:pt>
                <c:pt idx="1224">
                  <c:v>5.4995200000000004</c:v>
                </c:pt>
                <c:pt idx="1225">
                  <c:v>5.4995200000000004</c:v>
                </c:pt>
                <c:pt idx="1226">
                  <c:v>5.5701599999999996</c:v>
                </c:pt>
                <c:pt idx="1227">
                  <c:v>5.5701599999999996</c:v>
                </c:pt>
                <c:pt idx="1228">
                  <c:v>5.5701599999999996</c:v>
                </c:pt>
                <c:pt idx="1229">
                  <c:v>5.5701599999999996</c:v>
                </c:pt>
                <c:pt idx="1230">
                  <c:v>5.5701599999999996</c:v>
                </c:pt>
                <c:pt idx="1231">
                  <c:v>5.5701599999999996</c:v>
                </c:pt>
                <c:pt idx="1232">
                  <c:v>5.5701599999999996</c:v>
                </c:pt>
                <c:pt idx="1233">
                  <c:v>5.5701599999999996</c:v>
                </c:pt>
                <c:pt idx="1234">
                  <c:v>5.5701599999999996</c:v>
                </c:pt>
                <c:pt idx="1235">
                  <c:v>5.5701599999999996</c:v>
                </c:pt>
                <c:pt idx="1236">
                  <c:v>5.5701599999999996</c:v>
                </c:pt>
                <c:pt idx="1237">
                  <c:v>5.5701599999999996</c:v>
                </c:pt>
                <c:pt idx="1238">
                  <c:v>5.5701599999999996</c:v>
                </c:pt>
                <c:pt idx="1239">
                  <c:v>5.5701599999999996</c:v>
                </c:pt>
                <c:pt idx="1240">
                  <c:v>5.5701599999999996</c:v>
                </c:pt>
                <c:pt idx="1241">
                  <c:v>5.5701599999999996</c:v>
                </c:pt>
                <c:pt idx="1242">
                  <c:v>5.5701599999999996</c:v>
                </c:pt>
                <c:pt idx="1243">
                  <c:v>5.5701599999999996</c:v>
                </c:pt>
                <c:pt idx="1244">
                  <c:v>5.5701599999999996</c:v>
                </c:pt>
                <c:pt idx="1245">
                  <c:v>5.5701599999999996</c:v>
                </c:pt>
                <c:pt idx="1246">
                  <c:v>5.5701599999999996</c:v>
                </c:pt>
                <c:pt idx="1247">
                  <c:v>5.9517300000000004</c:v>
                </c:pt>
                <c:pt idx="1248">
                  <c:v>5.9517300000000004</c:v>
                </c:pt>
                <c:pt idx="1249">
                  <c:v>5.9517300000000004</c:v>
                </c:pt>
                <c:pt idx="1250">
                  <c:v>5.9517300000000004</c:v>
                </c:pt>
                <c:pt idx="1251">
                  <c:v>5.9517300000000004</c:v>
                </c:pt>
                <c:pt idx="1252">
                  <c:v>5.9517300000000004</c:v>
                </c:pt>
                <c:pt idx="1253">
                  <c:v>5.9517300000000004</c:v>
                </c:pt>
                <c:pt idx="1254">
                  <c:v>5.9517300000000004</c:v>
                </c:pt>
                <c:pt idx="1255">
                  <c:v>5.9517300000000004</c:v>
                </c:pt>
                <c:pt idx="1256">
                  <c:v>5.9517300000000004</c:v>
                </c:pt>
                <c:pt idx="1257">
                  <c:v>5.9517300000000004</c:v>
                </c:pt>
                <c:pt idx="1258">
                  <c:v>5.9517300000000004</c:v>
                </c:pt>
                <c:pt idx="1259">
                  <c:v>5.9517300000000004</c:v>
                </c:pt>
                <c:pt idx="1260">
                  <c:v>5.9517300000000004</c:v>
                </c:pt>
                <c:pt idx="1261">
                  <c:v>5.9517300000000004</c:v>
                </c:pt>
                <c:pt idx="1262">
                  <c:v>5.9517300000000004</c:v>
                </c:pt>
                <c:pt idx="1263">
                  <c:v>5.9517300000000004</c:v>
                </c:pt>
                <c:pt idx="1264">
                  <c:v>5.9517300000000004</c:v>
                </c:pt>
                <c:pt idx="1265">
                  <c:v>5.9517300000000004</c:v>
                </c:pt>
                <c:pt idx="1266">
                  <c:v>5.9517300000000004</c:v>
                </c:pt>
                <c:pt idx="1267">
                  <c:v>5.9517300000000004</c:v>
                </c:pt>
                <c:pt idx="1268">
                  <c:v>5.9517300000000004</c:v>
                </c:pt>
                <c:pt idx="1269">
                  <c:v>6.4899899999999997</c:v>
                </c:pt>
                <c:pt idx="1270">
                  <c:v>6.4899899999999997</c:v>
                </c:pt>
                <c:pt idx="1271">
                  <c:v>6.4899899999999997</c:v>
                </c:pt>
                <c:pt idx="1272">
                  <c:v>6.4899899999999997</c:v>
                </c:pt>
                <c:pt idx="1273">
                  <c:v>6.4899899999999997</c:v>
                </c:pt>
                <c:pt idx="1274">
                  <c:v>6.4899899999999997</c:v>
                </c:pt>
                <c:pt idx="1275">
                  <c:v>6.4899899999999997</c:v>
                </c:pt>
                <c:pt idx="1276">
                  <c:v>6.4899899999999997</c:v>
                </c:pt>
                <c:pt idx="1277">
                  <c:v>6.4899899999999997</c:v>
                </c:pt>
                <c:pt idx="1278">
                  <c:v>6.4899899999999997</c:v>
                </c:pt>
                <c:pt idx="1279">
                  <c:v>6.4899899999999997</c:v>
                </c:pt>
                <c:pt idx="1280">
                  <c:v>6.4899899999999997</c:v>
                </c:pt>
                <c:pt idx="1281">
                  <c:v>6.4899899999999997</c:v>
                </c:pt>
                <c:pt idx="1282">
                  <c:v>6.4899899999999997</c:v>
                </c:pt>
                <c:pt idx="1283">
                  <c:v>6.4899899999999997</c:v>
                </c:pt>
                <c:pt idx="1284">
                  <c:v>6.4899899999999997</c:v>
                </c:pt>
                <c:pt idx="1285">
                  <c:v>6.4899899999999997</c:v>
                </c:pt>
                <c:pt idx="1286">
                  <c:v>6.4899899999999997</c:v>
                </c:pt>
                <c:pt idx="1287">
                  <c:v>6.4899899999999997</c:v>
                </c:pt>
                <c:pt idx="1288">
                  <c:v>6.4899899999999997</c:v>
                </c:pt>
                <c:pt idx="1289">
                  <c:v>6.4899899999999997</c:v>
                </c:pt>
                <c:pt idx="1290">
                  <c:v>6.4899899999999997</c:v>
                </c:pt>
                <c:pt idx="1291">
                  <c:v>7.0945099999999996</c:v>
                </c:pt>
                <c:pt idx="1292">
                  <c:v>7.0945099999999996</c:v>
                </c:pt>
                <c:pt idx="1293">
                  <c:v>7.0945099999999996</c:v>
                </c:pt>
                <c:pt idx="1294">
                  <c:v>7.0945099999999996</c:v>
                </c:pt>
                <c:pt idx="1295">
                  <c:v>7.0945099999999996</c:v>
                </c:pt>
                <c:pt idx="1296">
                  <c:v>7.0945099999999996</c:v>
                </c:pt>
                <c:pt idx="1297">
                  <c:v>7.0945099999999996</c:v>
                </c:pt>
                <c:pt idx="1298">
                  <c:v>7.0945099999999996</c:v>
                </c:pt>
                <c:pt idx="1299">
                  <c:v>7.0945099999999996</c:v>
                </c:pt>
                <c:pt idx="1300">
                  <c:v>7.0945099999999996</c:v>
                </c:pt>
                <c:pt idx="1301">
                  <c:v>7.0945099999999996</c:v>
                </c:pt>
                <c:pt idx="1302">
                  <c:v>7.0945099999999996</c:v>
                </c:pt>
                <c:pt idx="1303">
                  <c:v>7.0945099999999996</c:v>
                </c:pt>
                <c:pt idx="1304">
                  <c:v>7.0945099999999996</c:v>
                </c:pt>
                <c:pt idx="1305">
                  <c:v>7.0945099999999996</c:v>
                </c:pt>
                <c:pt idx="1306">
                  <c:v>7.0945099999999996</c:v>
                </c:pt>
                <c:pt idx="1307">
                  <c:v>7.0945099999999996</c:v>
                </c:pt>
                <c:pt idx="1308">
                  <c:v>7.0945099999999996</c:v>
                </c:pt>
                <c:pt idx="1309">
                  <c:v>7.0945099999999996</c:v>
                </c:pt>
                <c:pt idx="1310">
                  <c:v>7.0945099999999996</c:v>
                </c:pt>
                <c:pt idx="1311">
                  <c:v>7.0945099999999996</c:v>
                </c:pt>
                <c:pt idx="1312">
                  <c:v>7.0945099999999996</c:v>
                </c:pt>
                <c:pt idx="1313">
                  <c:v>7.0139100000000001</c:v>
                </c:pt>
                <c:pt idx="1314">
                  <c:v>7.0139100000000001</c:v>
                </c:pt>
                <c:pt idx="1315">
                  <c:v>7.0139100000000001</c:v>
                </c:pt>
                <c:pt idx="1316">
                  <c:v>7.0139100000000001</c:v>
                </c:pt>
                <c:pt idx="1317">
                  <c:v>7.0139100000000001</c:v>
                </c:pt>
                <c:pt idx="1318">
                  <c:v>7.0139100000000001</c:v>
                </c:pt>
                <c:pt idx="1319">
                  <c:v>7.0139100000000001</c:v>
                </c:pt>
                <c:pt idx="1320">
                  <c:v>7.0139100000000001</c:v>
                </c:pt>
                <c:pt idx="1321">
                  <c:v>7.0139100000000001</c:v>
                </c:pt>
                <c:pt idx="1322">
                  <c:v>7.0139100000000001</c:v>
                </c:pt>
                <c:pt idx="1323">
                  <c:v>7.0139100000000001</c:v>
                </c:pt>
                <c:pt idx="1324">
                  <c:v>7.0139100000000001</c:v>
                </c:pt>
                <c:pt idx="1325">
                  <c:v>7.0139100000000001</c:v>
                </c:pt>
                <c:pt idx="1326">
                  <c:v>7.0139100000000001</c:v>
                </c:pt>
                <c:pt idx="1327">
                  <c:v>7.0139100000000001</c:v>
                </c:pt>
                <c:pt idx="1328">
                  <c:v>7.0139100000000001</c:v>
                </c:pt>
                <c:pt idx="1329">
                  <c:v>7.0139100000000001</c:v>
                </c:pt>
                <c:pt idx="1330">
                  <c:v>7.0139100000000001</c:v>
                </c:pt>
                <c:pt idx="1331">
                  <c:v>7.0139100000000001</c:v>
                </c:pt>
                <c:pt idx="1332">
                  <c:v>7.0139100000000001</c:v>
                </c:pt>
                <c:pt idx="1333">
                  <c:v>7.0139100000000001</c:v>
                </c:pt>
                <c:pt idx="1334">
                  <c:v>7.1526500000000004</c:v>
                </c:pt>
                <c:pt idx="1335">
                  <c:v>7.1526500000000004</c:v>
                </c:pt>
                <c:pt idx="1336">
                  <c:v>7.1526500000000004</c:v>
                </c:pt>
                <c:pt idx="1337">
                  <c:v>7.1526500000000004</c:v>
                </c:pt>
                <c:pt idx="1338">
                  <c:v>7.1526500000000004</c:v>
                </c:pt>
                <c:pt idx="1339">
                  <c:v>7.1526500000000004</c:v>
                </c:pt>
                <c:pt idx="1340">
                  <c:v>7.1526500000000004</c:v>
                </c:pt>
                <c:pt idx="1341">
                  <c:v>7.1526500000000004</c:v>
                </c:pt>
                <c:pt idx="1342">
                  <c:v>7.1526500000000004</c:v>
                </c:pt>
                <c:pt idx="1343">
                  <c:v>7.1526500000000004</c:v>
                </c:pt>
                <c:pt idx="1344">
                  <c:v>7.1526500000000004</c:v>
                </c:pt>
                <c:pt idx="1345">
                  <c:v>7.1526500000000004</c:v>
                </c:pt>
                <c:pt idx="1346">
                  <c:v>7.1526500000000004</c:v>
                </c:pt>
                <c:pt idx="1347">
                  <c:v>7.1526500000000004</c:v>
                </c:pt>
                <c:pt idx="1348">
                  <c:v>7.1526500000000004</c:v>
                </c:pt>
                <c:pt idx="1349">
                  <c:v>7.1526500000000004</c:v>
                </c:pt>
                <c:pt idx="1350">
                  <c:v>7.1526500000000004</c:v>
                </c:pt>
                <c:pt idx="1351">
                  <c:v>7.1526500000000004</c:v>
                </c:pt>
                <c:pt idx="1352">
                  <c:v>7.1526500000000004</c:v>
                </c:pt>
                <c:pt idx="1353">
                  <c:v>7.1526500000000004</c:v>
                </c:pt>
                <c:pt idx="1354">
                  <c:v>7.1526500000000004</c:v>
                </c:pt>
                <c:pt idx="1355">
                  <c:v>7.1526500000000004</c:v>
                </c:pt>
                <c:pt idx="1356">
                  <c:v>7.3287899999999997</c:v>
                </c:pt>
                <c:pt idx="1357">
                  <c:v>7.3287899999999997</c:v>
                </c:pt>
                <c:pt idx="1358">
                  <c:v>7.3287899999999997</c:v>
                </c:pt>
                <c:pt idx="1359">
                  <c:v>7.3287899999999997</c:v>
                </c:pt>
                <c:pt idx="1360">
                  <c:v>7.3287899999999997</c:v>
                </c:pt>
                <c:pt idx="1361">
                  <c:v>7.3287899999999997</c:v>
                </c:pt>
                <c:pt idx="1362">
                  <c:v>7.3287899999999997</c:v>
                </c:pt>
                <c:pt idx="1363">
                  <c:v>7.3287899999999997</c:v>
                </c:pt>
                <c:pt idx="1364">
                  <c:v>7.3287899999999997</c:v>
                </c:pt>
                <c:pt idx="1365">
                  <c:v>7.3287899999999997</c:v>
                </c:pt>
                <c:pt idx="1366">
                  <c:v>7.3287899999999997</c:v>
                </c:pt>
                <c:pt idx="1367">
                  <c:v>7.3287899999999997</c:v>
                </c:pt>
                <c:pt idx="1368">
                  <c:v>7.3287899999999997</c:v>
                </c:pt>
                <c:pt idx="1369">
                  <c:v>7.3287899999999997</c:v>
                </c:pt>
                <c:pt idx="1370">
                  <c:v>7.3287899999999997</c:v>
                </c:pt>
                <c:pt idx="1371">
                  <c:v>7.3287899999999997</c:v>
                </c:pt>
                <c:pt idx="1372">
                  <c:v>7.3287899999999997</c:v>
                </c:pt>
                <c:pt idx="1373">
                  <c:v>7.3287899999999997</c:v>
                </c:pt>
                <c:pt idx="1374">
                  <c:v>7.3287899999999997</c:v>
                </c:pt>
                <c:pt idx="1375">
                  <c:v>7.3287899999999997</c:v>
                </c:pt>
                <c:pt idx="1376">
                  <c:v>7.3287899999999997</c:v>
                </c:pt>
                <c:pt idx="1377">
                  <c:v>7.5303399999999998</c:v>
                </c:pt>
                <c:pt idx="1378">
                  <c:v>7.5303399999999998</c:v>
                </c:pt>
                <c:pt idx="1379">
                  <c:v>7.5303399999999998</c:v>
                </c:pt>
                <c:pt idx="1380">
                  <c:v>7.5303399999999998</c:v>
                </c:pt>
                <c:pt idx="1381">
                  <c:v>7.5303399999999998</c:v>
                </c:pt>
                <c:pt idx="1382">
                  <c:v>7.5303399999999998</c:v>
                </c:pt>
                <c:pt idx="1383">
                  <c:v>7.5303399999999998</c:v>
                </c:pt>
                <c:pt idx="1384">
                  <c:v>7.5303399999999998</c:v>
                </c:pt>
                <c:pt idx="1385">
                  <c:v>7.5303399999999998</c:v>
                </c:pt>
                <c:pt idx="1386">
                  <c:v>7.5303399999999998</c:v>
                </c:pt>
                <c:pt idx="1387">
                  <c:v>7.5303399999999998</c:v>
                </c:pt>
                <c:pt idx="1388">
                  <c:v>7.5303399999999998</c:v>
                </c:pt>
                <c:pt idx="1389">
                  <c:v>7.5303399999999998</c:v>
                </c:pt>
                <c:pt idx="1390">
                  <c:v>7.5303399999999998</c:v>
                </c:pt>
                <c:pt idx="1391">
                  <c:v>7.5303399999999998</c:v>
                </c:pt>
                <c:pt idx="1392">
                  <c:v>7.5303399999999998</c:v>
                </c:pt>
                <c:pt idx="1393">
                  <c:v>7.5303399999999998</c:v>
                </c:pt>
                <c:pt idx="1394">
                  <c:v>7.5303399999999998</c:v>
                </c:pt>
                <c:pt idx="1395">
                  <c:v>7.5303399999999998</c:v>
                </c:pt>
                <c:pt idx="1396">
                  <c:v>7.5303399999999998</c:v>
                </c:pt>
                <c:pt idx="1397">
                  <c:v>7.5303399999999998</c:v>
                </c:pt>
                <c:pt idx="1398">
                  <c:v>7.5303399999999998</c:v>
                </c:pt>
                <c:pt idx="1399">
                  <c:v>7.5303399999999998</c:v>
                </c:pt>
                <c:pt idx="1400">
                  <c:v>7.49275</c:v>
                </c:pt>
                <c:pt idx="1401">
                  <c:v>7.49275</c:v>
                </c:pt>
                <c:pt idx="1402">
                  <c:v>7.49275</c:v>
                </c:pt>
                <c:pt idx="1403">
                  <c:v>7.49275</c:v>
                </c:pt>
                <c:pt idx="1404">
                  <c:v>7.49275</c:v>
                </c:pt>
                <c:pt idx="1405">
                  <c:v>7.49275</c:v>
                </c:pt>
                <c:pt idx="1406">
                  <c:v>7.49275</c:v>
                </c:pt>
                <c:pt idx="1407">
                  <c:v>7.49275</c:v>
                </c:pt>
                <c:pt idx="1408">
                  <c:v>7.49275</c:v>
                </c:pt>
                <c:pt idx="1409">
                  <c:v>7.49275</c:v>
                </c:pt>
                <c:pt idx="1410">
                  <c:v>7.49275</c:v>
                </c:pt>
                <c:pt idx="1411">
                  <c:v>7.49275</c:v>
                </c:pt>
                <c:pt idx="1412">
                  <c:v>7.49275</c:v>
                </c:pt>
                <c:pt idx="1413">
                  <c:v>7.49275</c:v>
                </c:pt>
                <c:pt idx="1414">
                  <c:v>7.49275</c:v>
                </c:pt>
                <c:pt idx="1415">
                  <c:v>7.49275</c:v>
                </c:pt>
                <c:pt idx="1416">
                  <c:v>7.49275</c:v>
                </c:pt>
                <c:pt idx="1417">
                  <c:v>7.49275</c:v>
                </c:pt>
                <c:pt idx="1418">
                  <c:v>7.49275</c:v>
                </c:pt>
                <c:pt idx="1419">
                  <c:v>7.49275</c:v>
                </c:pt>
                <c:pt idx="1420">
                  <c:v>7.49275</c:v>
                </c:pt>
                <c:pt idx="1421">
                  <c:v>6.3819999999999997</c:v>
                </c:pt>
                <c:pt idx="1422">
                  <c:v>6.3819999999999997</c:v>
                </c:pt>
                <c:pt idx="1423">
                  <c:v>6.3819999999999997</c:v>
                </c:pt>
                <c:pt idx="1424">
                  <c:v>6.3819999999999997</c:v>
                </c:pt>
                <c:pt idx="1425">
                  <c:v>6.3819999999999997</c:v>
                </c:pt>
                <c:pt idx="1426">
                  <c:v>6.3819999999999997</c:v>
                </c:pt>
                <c:pt idx="1427">
                  <c:v>6.3819999999999997</c:v>
                </c:pt>
                <c:pt idx="1428">
                  <c:v>6.3819999999999997</c:v>
                </c:pt>
                <c:pt idx="1429">
                  <c:v>6.3819999999999997</c:v>
                </c:pt>
                <c:pt idx="1430">
                  <c:v>6.3819999999999997</c:v>
                </c:pt>
                <c:pt idx="1431">
                  <c:v>6.3819999999999997</c:v>
                </c:pt>
                <c:pt idx="1432">
                  <c:v>6.3819999999999997</c:v>
                </c:pt>
                <c:pt idx="1433">
                  <c:v>6.3819999999999997</c:v>
                </c:pt>
                <c:pt idx="1434">
                  <c:v>6.3819999999999997</c:v>
                </c:pt>
                <c:pt idx="1435">
                  <c:v>6.3819999999999997</c:v>
                </c:pt>
                <c:pt idx="1436">
                  <c:v>6.3819999999999997</c:v>
                </c:pt>
                <c:pt idx="1437">
                  <c:v>6.3819999999999997</c:v>
                </c:pt>
                <c:pt idx="1438">
                  <c:v>6.3819999999999997</c:v>
                </c:pt>
                <c:pt idx="1439">
                  <c:v>6.3819999999999997</c:v>
                </c:pt>
                <c:pt idx="1440">
                  <c:v>6.3819999999999997</c:v>
                </c:pt>
                <c:pt idx="1441">
                  <c:v>6.3819999999999997</c:v>
                </c:pt>
                <c:pt idx="1442">
                  <c:v>6.3819999999999997</c:v>
                </c:pt>
                <c:pt idx="1443">
                  <c:v>4.6897700000000002</c:v>
                </c:pt>
                <c:pt idx="1444">
                  <c:v>4.6897700000000002</c:v>
                </c:pt>
                <c:pt idx="1445">
                  <c:v>4.6897700000000002</c:v>
                </c:pt>
                <c:pt idx="1446">
                  <c:v>4.6897700000000002</c:v>
                </c:pt>
                <c:pt idx="1447">
                  <c:v>4.6897700000000002</c:v>
                </c:pt>
                <c:pt idx="1448">
                  <c:v>4.6897700000000002</c:v>
                </c:pt>
                <c:pt idx="1449">
                  <c:v>4.6897700000000002</c:v>
                </c:pt>
                <c:pt idx="1450">
                  <c:v>4.6897700000000002</c:v>
                </c:pt>
                <c:pt idx="1451">
                  <c:v>4.6897700000000002</c:v>
                </c:pt>
                <c:pt idx="1452">
                  <c:v>4.6897700000000002</c:v>
                </c:pt>
                <c:pt idx="1453">
                  <c:v>4.6897700000000002</c:v>
                </c:pt>
                <c:pt idx="1454">
                  <c:v>4.6897700000000002</c:v>
                </c:pt>
                <c:pt idx="1455">
                  <c:v>4.6897700000000002</c:v>
                </c:pt>
                <c:pt idx="1456">
                  <c:v>4.6897700000000002</c:v>
                </c:pt>
                <c:pt idx="1457">
                  <c:v>4.6897700000000002</c:v>
                </c:pt>
                <c:pt idx="1458">
                  <c:v>4.6897700000000002</c:v>
                </c:pt>
                <c:pt idx="1459">
                  <c:v>4.6897700000000002</c:v>
                </c:pt>
                <c:pt idx="1460">
                  <c:v>4.6897700000000002</c:v>
                </c:pt>
                <c:pt idx="1461">
                  <c:v>4.6897700000000002</c:v>
                </c:pt>
                <c:pt idx="1462">
                  <c:v>4.6897700000000002</c:v>
                </c:pt>
                <c:pt idx="1463">
                  <c:v>4.6897700000000002</c:v>
                </c:pt>
                <c:pt idx="1464">
                  <c:v>4.6897700000000002</c:v>
                </c:pt>
                <c:pt idx="1465">
                  <c:v>4.6897700000000002</c:v>
                </c:pt>
                <c:pt idx="1466">
                  <c:v>5.0083200000000003</c:v>
                </c:pt>
                <c:pt idx="1467">
                  <c:v>5.0083200000000003</c:v>
                </c:pt>
                <c:pt idx="1468">
                  <c:v>5.0083200000000003</c:v>
                </c:pt>
                <c:pt idx="1469">
                  <c:v>5.0083200000000003</c:v>
                </c:pt>
                <c:pt idx="1470">
                  <c:v>5.0083200000000003</c:v>
                </c:pt>
                <c:pt idx="1471">
                  <c:v>5.0083200000000003</c:v>
                </c:pt>
                <c:pt idx="1472">
                  <c:v>5.0083200000000003</c:v>
                </c:pt>
                <c:pt idx="1473">
                  <c:v>5.0083200000000003</c:v>
                </c:pt>
                <c:pt idx="1474">
                  <c:v>5.0083200000000003</c:v>
                </c:pt>
                <c:pt idx="1475">
                  <c:v>5.0083200000000003</c:v>
                </c:pt>
                <c:pt idx="1476">
                  <c:v>5.0083200000000003</c:v>
                </c:pt>
                <c:pt idx="1477">
                  <c:v>5.0083200000000003</c:v>
                </c:pt>
                <c:pt idx="1478">
                  <c:v>5.0083200000000003</c:v>
                </c:pt>
                <c:pt idx="1479">
                  <c:v>5.0083200000000003</c:v>
                </c:pt>
                <c:pt idx="1480">
                  <c:v>5.0083200000000003</c:v>
                </c:pt>
                <c:pt idx="1481">
                  <c:v>5.0083200000000003</c:v>
                </c:pt>
                <c:pt idx="1482">
                  <c:v>5.0083200000000003</c:v>
                </c:pt>
                <c:pt idx="1483">
                  <c:v>5.0083200000000003</c:v>
                </c:pt>
                <c:pt idx="1484">
                  <c:v>5.0083200000000003</c:v>
                </c:pt>
                <c:pt idx="1485">
                  <c:v>5.0083200000000003</c:v>
                </c:pt>
                <c:pt idx="1486">
                  <c:v>5.1102699999999999</c:v>
                </c:pt>
                <c:pt idx="1487">
                  <c:v>5.1102699999999999</c:v>
                </c:pt>
                <c:pt idx="1488">
                  <c:v>5.1102699999999999</c:v>
                </c:pt>
                <c:pt idx="1489">
                  <c:v>5.1102699999999999</c:v>
                </c:pt>
                <c:pt idx="1490">
                  <c:v>5.1102699999999999</c:v>
                </c:pt>
                <c:pt idx="1491">
                  <c:v>5.1102699999999999</c:v>
                </c:pt>
                <c:pt idx="1492">
                  <c:v>5.1102699999999999</c:v>
                </c:pt>
                <c:pt idx="1493">
                  <c:v>5.1102699999999999</c:v>
                </c:pt>
                <c:pt idx="1494">
                  <c:v>5.1102699999999999</c:v>
                </c:pt>
                <c:pt idx="1495">
                  <c:v>5.1102699999999999</c:v>
                </c:pt>
                <c:pt idx="1496">
                  <c:v>5.1102699999999999</c:v>
                </c:pt>
                <c:pt idx="1497">
                  <c:v>5.1102699999999999</c:v>
                </c:pt>
                <c:pt idx="1498">
                  <c:v>5.1102699999999999</c:v>
                </c:pt>
                <c:pt idx="1499">
                  <c:v>5.1102699999999999</c:v>
                </c:pt>
                <c:pt idx="1500">
                  <c:v>5.1102699999999999</c:v>
                </c:pt>
                <c:pt idx="1501">
                  <c:v>5.1102699999999999</c:v>
                </c:pt>
                <c:pt idx="1502">
                  <c:v>5.1102699999999999</c:v>
                </c:pt>
                <c:pt idx="1503">
                  <c:v>5.1102699999999999</c:v>
                </c:pt>
                <c:pt idx="1504">
                  <c:v>5.1102699999999999</c:v>
                </c:pt>
                <c:pt idx="1505">
                  <c:v>5.1102699999999999</c:v>
                </c:pt>
                <c:pt idx="1506">
                  <c:v>5.1102699999999999</c:v>
                </c:pt>
                <c:pt idx="1507">
                  <c:v>5.1102699999999999</c:v>
                </c:pt>
                <c:pt idx="1508">
                  <c:v>5.1102699999999999</c:v>
                </c:pt>
                <c:pt idx="1509">
                  <c:v>5.6433900000000001</c:v>
                </c:pt>
                <c:pt idx="1510">
                  <c:v>5.6433900000000001</c:v>
                </c:pt>
                <c:pt idx="1511">
                  <c:v>5.6433900000000001</c:v>
                </c:pt>
                <c:pt idx="1512">
                  <c:v>5.6433900000000001</c:v>
                </c:pt>
                <c:pt idx="1513">
                  <c:v>5.6433900000000001</c:v>
                </c:pt>
                <c:pt idx="1514">
                  <c:v>5.6433900000000001</c:v>
                </c:pt>
                <c:pt idx="1515">
                  <c:v>5.6433900000000001</c:v>
                </c:pt>
                <c:pt idx="1516">
                  <c:v>5.6433900000000001</c:v>
                </c:pt>
                <c:pt idx="1517">
                  <c:v>5.6433900000000001</c:v>
                </c:pt>
                <c:pt idx="1518">
                  <c:v>5.6433900000000001</c:v>
                </c:pt>
                <c:pt idx="1519">
                  <c:v>5.6433900000000001</c:v>
                </c:pt>
                <c:pt idx="1520">
                  <c:v>5.6433900000000001</c:v>
                </c:pt>
                <c:pt idx="1521">
                  <c:v>5.6433900000000001</c:v>
                </c:pt>
                <c:pt idx="1522">
                  <c:v>5.6433900000000001</c:v>
                </c:pt>
                <c:pt idx="1523">
                  <c:v>5.6433900000000001</c:v>
                </c:pt>
                <c:pt idx="1524">
                  <c:v>5.6433900000000001</c:v>
                </c:pt>
                <c:pt idx="1525">
                  <c:v>5.6433900000000001</c:v>
                </c:pt>
                <c:pt idx="1526">
                  <c:v>5.6433900000000001</c:v>
                </c:pt>
                <c:pt idx="1527">
                  <c:v>5.6433900000000001</c:v>
                </c:pt>
                <c:pt idx="1528">
                  <c:v>5.6433900000000001</c:v>
                </c:pt>
                <c:pt idx="1529">
                  <c:v>5.6433900000000001</c:v>
                </c:pt>
                <c:pt idx="1530">
                  <c:v>5.6433900000000001</c:v>
                </c:pt>
                <c:pt idx="1531">
                  <c:v>6.4049500000000004</c:v>
                </c:pt>
                <c:pt idx="1532">
                  <c:v>6.4049500000000004</c:v>
                </c:pt>
                <c:pt idx="1533">
                  <c:v>6.4049500000000004</c:v>
                </c:pt>
                <c:pt idx="1534">
                  <c:v>6.4049500000000004</c:v>
                </c:pt>
                <c:pt idx="1535">
                  <c:v>6.4049500000000004</c:v>
                </c:pt>
                <c:pt idx="1536">
                  <c:v>6.4049500000000004</c:v>
                </c:pt>
                <c:pt idx="1537">
                  <c:v>6.4049500000000004</c:v>
                </c:pt>
                <c:pt idx="1538">
                  <c:v>6.4049500000000004</c:v>
                </c:pt>
                <c:pt idx="1539">
                  <c:v>6.4049500000000004</c:v>
                </c:pt>
                <c:pt idx="1540">
                  <c:v>6.4049500000000004</c:v>
                </c:pt>
                <c:pt idx="1541">
                  <c:v>6.4049500000000004</c:v>
                </c:pt>
                <c:pt idx="1542">
                  <c:v>6.4049500000000004</c:v>
                </c:pt>
                <c:pt idx="1543">
                  <c:v>6.4049500000000004</c:v>
                </c:pt>
                <c:pt idx="1544">
                  <c:v>6.4049500000000004</c:v>
                </c:pt>
                <c:pt idx="1545">
                  <c:v>6.4049500000000004</c:v>
                </c:pt>
                <c:pt idx="1546">
                  <c:v>6.4049500000000004</c:v>
                </c:pt>
                <c:pt idx="1547">
                  <c:v>6.4049500000000004</c:v>
                </c:pt>
                <c:pt idx="1548">
                  <c:v>6.4049500000000004</c:v>
                </c:pt>
                <c:pt idx="1549">
                  <c:v>6.4049500000000004</c:v>
                </c:pt>
                <c:pt idx="1550">
                  <c:v>6.4049500000000004</c:v>
                </c:pt>
                <c:pt idx="1551">
                  <c:v>6.4049500000000004</c:v>
                </c:pt>
                <c:pt idx="1552">
                  <c:v>5.8824899999999998</c:v>
                </c:pt>
                <c:pt idx="1553">
                  <c:v>5.8824899999999998</c:v>
                </c:pt>
                <c:pt idx="1554">
                  <c:v>5.8824899999999998</c:v>
                </c:pt>
                <c:pt idx="1555">
                  <c:v>5.8824899999999998</c:v>
                </c:pt>
                <c:pt idx="1556">
                  <c:v>5.8824899999999998</c:v>
                </c:pt>
                <c:pt idx="1557">
                  <c:v>5.8824899999999998</c:v>
                </c:pt>
                <c:pt idx="1558">
                  <c:v>5.8824899999999998</c:v>
                </c:pt>
                <c:pt idx="1559">
                  <c:v>5.8824899999999998</c:v>
                </c:pt>
                <c:pt idx="1560">
                  <c:v>5.8824899999999998</c:v>
                </c:pt>
                <c:pt idx="1561">
                  <c:v>5.8824899999999998</c:v>
                </c:pt>
                <c:pt idx="1562">
                  <c:v>5.8824899999999998</c:v>
                </c:pt>
                <c:pt idx="1563">
                  <c:v>5.8824899999999998</c:v>
                </c:pt>
                <c:pt idx="1564">
                  <c:v>5.8824899999999998</c:v>
                </c:pt>
                <c:pt idx="1565">
                  <c:v>5.8824899999999998</c:v>
                </c:pt>
                <c:pt idx="1566">
                  <c:v>5.8824899999999998</c:v>
                </c:pt>
                <c:pt idx="1567">
                  <c:v>5.8824899999999998</c:v>
                </c:pt>
                <c:pt idx="1568">
                  <c:v>5.8824899999999998</c:v>
                </c:pt>
                <c:pt idx="1569">
                  <c:v>5.8824899999999998</c:v>
                </c:pt>
                <c:pt idx="1570">
                  <c:v>5.8824899999999998</c:v>
                </c:pt>
                <c:pt idx="1571">
                  <c:v>5.8824899999999998</c:v>
                </c:pt>
                <c:pt idx="1572">
                  <c:v>5.8824899999999998</c:v>
                </c:pt>
                <c:pt idx="1573">
                  <c:v>5.8824899999999998</c:v>
                </c:pt>
                <c:pt idx="1574">
                  <c:v>5.8824899999999998</c:v>
                </c:pt>
                <c:pt idx="1575">
                  <c:v>4.9955699999999998</c:v>
                </c:pt>
                <c:pt idx="1576">
                  <c:v>4.9955699999999998</c:v>
                </c:pt>
                <c:pt idx="1577">
                  <c:v>4.9955699999999998</c:v>
                </c:pt>
                <c:pt idx="1578">
                  <c:v>4.9955699999999998</c:v>
                </c:pt>
                <c:pt idx="1579">
                  <c:v>4.9955699999999998</c:v>
                </c:pt>
                <c:pt idx="1580">
                  <c:v>4.9955699999999998</c:v>
                </c:pt>
                <c:pt idx="1581">
                  <c:v>4.9955699999999998</c:v>
                </c:pt>
                <c:pt idx="1582">
                  <c:v>4.9955699999999998</c:v>
                </c:pt>
                <c:pt idx="1583">
                  <c:v>4.9955699999999998</c:v>
                </c:pt>
                <c:pt idx="1584">
                  <c:v>4.9955699999999998</c:v>
                </c:pt>
                <c:pt idx="1585">
                  <c:v>4.9955699999999998</c:v>
                </c:pt>
                <c:pt idx="1586">
                  <c:v>4.9955699999999998</c:v>
                </c:pt>
                <c:pt idx="1587">
                  <c:v>4.9955699999999998</c:v>
                </c:pt>
                <c:pt idx="1588">
                  <c:v>4.9955699999999998</c:v>
                </c:pt>
                <c:pt idx="1589">
                  <c:v>4.9955699999999998</c:v>
                </c:pt>
                <c:pt idx="1590">
                  <c:v>4.9955699999999998</c:v>
                </c:pt>
                <c:pt idx="1591">
                  <c:v>4.9955699999999998</c:v>
                </c:pt>
                <c:pt idx="1592">
                  <c:v>4.9955699999999998</c:v>
                </c:pt>
                <c:pt idx="1593">
                  <c:v>4.9955699999999998</c:v>
                </c:pt>
                <c:pt idx="1594">
                  <c:v>4.9955699999999998</c:v>
                </c:pt>
                <c:pt idx="1595">
                  <c:v>5.7116300000000004</c:v>
                </c:pt>
                <c:pt idx="1596">
                  <c:v>5.7116300000000004</c:v>
                </c:pt>
                <c:pt idx="1597">
                  <c:v>5.7116300000000004</c:v>
                </c:pt>
                <c:pt idx="1598">
                  <c:v>5.7116300000000004</c:v>
                </c:pt>
                <c:pt idx="1599">
                  <c:v>5.7116300000000004</c:v>
                </c:pt>
                <c:pt idx="1600">
                  <c:v>5.7116300000000004</c:v>
                </c:pt>
                <c:pt idx="1601">
                  <c:v>5.7116300000000004</c:v>
                </c:pt>
                <c:pt idx="1602">
                  <c:v>5.7116300000000004</c:v>
                </c:pt>
                <c:pt idx="1603">
                  <c:v>5.7116300000000004</c:v>
                </c:pt>
                <c:pt idx="1604">
                  <c:v>5.7116300000000004</c:v>
                </c:pt>
                <c:pt idx="1605">
                  <c:v>5.7116300000000004</c:v>
                </c:pt>
                <c:pt idx="1606">
                  <c:v>5.7116300000000004</c:v>
                </c:pt>
                <c:pt idx="1607">
                  <c:v>5.7116300000000004</c:v>
                </c:pt>
                <c:pt idx="1608">
                  <c:v>5.7116300000000004</c:v>
                </c:pt>
                <c:pt idx="1609">
                  <c:v>5.7116300000000004</c:v>
                </c:pt>
                <c:pt idx="1610">
                  <c:v>5.7116300000000004</c:v>
                </c:pt>
                <c:pt idx="1611">
                  <c:v>5.7116300000000004</c:v>
                </c:pt>
                <c:pt idx="1612">
                  <c:v>5.7116300000000004</c:v>
                </c:pt>
                <c:pt idx="1613">
                  <c:v>5.7116300000000004</c:v>
                </c:pt>
                <c:pt idx="1614">
                  <c:v>5.7116300000000004</c:v>
                </c:pt>
                <c:pt idx="1615">
                  <c:v>5.7116300000000004</c:v>
                </c:pt>
                <c:pt idx="1616">
                  <c:v>5.88931</c:v>
                </c:pt>
                <c:pt idx="1617">
                  <c:v>5.88931</c:v>
                </c:pt>
                <c:pt idx="1618">
                  <c:v>5.88931</c:v>
                </c:pt>
                <c:pt idx="1619">
                  <c:v>5.88931</c:v>
                </c:pt>
                <c:pt idx="1620">
                  <c:v>5.88931</c:v>
                </c:pt>
                <c:pt idx="1621">
                  <c:v>5.88931</c:v>
                </c:pt>
                <c:pt idx="1622">
                  <c:v>5.88931</c:v>
                </c:pt>
                <c:pt idx="1623">
                  <c:v>5.88931</c:v>
                </c:pt>
                <c:pt idx="1624">
                  <c:v>5.88931</c:v>
                </c:pt>
                <c:pt idx="1625">
                  <c:v>5.88931</c:v>
                </c:pt>
                <c:pt idx="1626">
                  <c:v>5.88931</c:v>
                </c:pt>
                <c:pt idx="1627">
                  <c:v>5.88931</c:v>
                </c:pt>
                <c:pt idx="1628">
                  <c:v>5.88931</c:v>
                </c:pt>
                <c:pt idx="1629">
                  <c:v>5.88931</c:v>
                </c:pt>
                <c:pt idx="1630">
                  <c:v>5.88931</c:v>
                </c:pt>
                <c:pt idx="1631">
                  <c:v>5.88931</c:v>
                </c:pt>
                <c:pt idx="1632">
                  <c:v>5.88931</c:v>
                </c:pt>
                <c:pt idx="1633">
                  <c:v>5.88931</c:v>
                </c:pt>
                <c:pt idx="1634">
                  <c:v>5.88931</c:v>
                </c:pt>
                <c:pt idx="1635">
                  <c:v>5.88931</c:v>
                </c:pt>
                <c:pt idx="1636">
                  <c:v>5.88931</c:v>
                </c:pt>
                <c:pt idx="1637">
                  <c:v>5.88931</c:v>
                </c:pt>
                <c:pt idx="1638">
                  <c:v>5.5793600000000003</c:v>
                </c:pt>
                <c:pt idx="1639">
                  <c:v>5.5793600000000003</c:v>
                </c:pt>
                <c:pt idx="1640">
                  <c:v>5.5793600000000003</c:v>
                </c:pt>
                <c:pt idx="1641">
                  <c:v>5.5793600000000003</c:v>
                </c:pt>
                <c:pt idx="1642">
                  <c:v>5.5793600000000003</c:v>
                </c:pt>
                <c:pt idx="1643">
                  <c:v>5.5793600000000003</c:v>
                </c:pt>
                <c:pt idx="1644">
                  <c:v>5.5793600000000003</c:v>
                </c:pt>
                <c:pt idx="1645">
                  <c:v>5.5793600000000003</c:v>
                </c:pt>
                <c:pt idx="1646">
                  <c:v>5.5793600000000003</c:v>
                </c:pt>
                <c:pt idx="1647">
                  <c:v>5.5793600000000003</c:v>
                </c:pt>
                <c:pt idx="1648">
                  <c:v>5.5793600000000003</c:v>
                </c:pt>
                <c:pt idx="1649">
                  <c:v>5.5793600000000003</c:v>
                </c:pt>
                <c:pt idx="1650">
                  <c:v>5.5793600000000003</c:v>
                </c:pt>
                <c:pt idx="1651">
                  <c:v>5.5793600000000003</c:v>
                </c:pt>
                <c:pt idx="1652">
                  <c:v>5.5793600000000003</c:v>
                </c:pt>
                <c:pt idx="1653">
                  <c:v>5.5793600000000003</c:v>
                </c:pt>
                <c:pt idx="1654">
                  <c:v>5.5793600000000003</c:v>
                </c:pt>
                <c:pt idx="1655">
                  <c:v>5.5793600000000003</c:v>
                </c:pt>
                <c:pt idx="1656">
                  <c:v>5.5793600000000003</c:v>
                </c:pt>
                <c:pt idx="1657">
                  <c:v>5.5793600000000003</c:v>
                </c:pt>
                <c:pt idx="1658">
                  <c:v>5.5793600000000003</c:v>
                </c:pt>
                <c:pt idx="1659">
                  <c:v>5.5793600000000003</c:v>
                </c:pt>
                <c:pt idx="1660">
                  <c:v>5.5793600000000003</c:v>
                </c:pt>
                <c:pt idx="1661">
                  <c:v>5.0530200000000001</c:v>
                </c:pt>
                <c:pt idx="1662">
                  <c:v>5.0530200000000001</c:v>
                </c:pt>
                <c:pt idx="1663">
                  <c:v>5.0530200000000001</c:v>
                </c:pt>
                <c:pt idx="1664">
                  <c:v>5.0530200000000001</c:v>
                </c:pt>
                <c:pt idx="1665">
                  <c:v>5.0530200000000001</c:v>
                </c:pt>
                <c:pt idx="1666">
                  <c:v>5.0530200000000001</c:v>
                </c:pt>
                <c:pt idx="1667">
                  <c:v>5.0530200000000001</c:v>
                </c:pt>
                <c:pt idx="1668">
                  <c:v>5.0530200000000001</c:v>
                </c:pt>
                <c:pt idx="1669">
                  <c:v>5.0530200000000001</c:v>
                </c:pt>
                <c:pt idx="1670">
                  <c:v>5.0530200000000001</c:v>
                </c:pt>
                <c:pt idx="1671">
                  <c:v>5.0530200000000001</c:v>
                </c:pt>
                <c:pt idx="1672">
                  <c:v>5.0530200000000001</c:v>
                </c:pt>
                <c:pt idx="1673">
                  <c:v>5.0530200000000001</c:v>
                </c:pt>
                <c:pt idx="1674">
                  <c:v>5.0530200000000001</c:v>
                </c:pt>
                <c:pt idx="1675">
                  <c:v>5.0530200000000001</c:v>
                </c:pt>
                <c:pt idx="1676">
                  <c:v>5.0530200000000001</c:v>
                </c:pt>
                <c:pt idx="1677">
                  <c:v>5.0530200000000001</c:v>
                </c:pt>
                <c:pt idx="1678">
                  <c:v>5.0530200000000001</c:v>
                </c:pt>
                <c:pt idx="1679">
                  <c:v>5.0530200000000001</c:v>
                </c:pt>
                <c:pt idx="1680">
                  <c:v>5.0530200000000001</c:v>
                </c:pt>
                <c:pt idx="1681">
                  <c:v>4.7802100000000003</c:v>
                </c:pt>
                <c:pt idx="1682">
                  <c:v>4.7802100000000003</c:v>
                </c:pt>
                <c:pt idx="1683">
                  <c:v>4.7802100000000003</c:v>
                </c:pt>
                <c:pt idx="1684">
                  <c:v>4.7802100000000003</c:v>
                </c:pt>
                <c:pt idx="1685">
                  <c:v>4.7802100000000003</c:v>
                </c:pt>
                <c:pt idx="1686">
                  <c:v>4.7802100000000003</c:v>
                </c:pt>
                <c:pt idx="1687">
                  <c:v>4.7802100000000003</c:v>
                </c:pt>
                <c:pt idx="1688">
                  <c:v>4.7802100000000003</c:v>
                </c:pt>
                <c:pt idx="1689">
                  <c:v>4.7802100000000003</c:v>
                </c:pt>
                <c:pt idx="1690">
                  <c:v>4.7802100000000003</c:v>
                </c:pt>
                <c:pt idx="1691">
                  <c:v>4.7802100000000003</c:v>
                </c:pt>
                <c:pt idx="1692">
                  <c:v>4.7802100000000003</c:v>
                </c:pt>
                <c:pt idx="1693">
                  <c:v>4.7802100000000003</c:v>
                </c:pt>
                <c:pt idx="1694">
                  <c:v>4.7802100000000003</c:v>
                </c:pt>
                <c:pt idx="1695">
                  <c:v>4.7802100000000003</c:v>
                </c:pt>
                <c:pt idx="1696">
                  <c:v>4.7802100000000003</c:v>
                </c:pt>
                <c:pt idx="1697">
                  <c:v>4.7802100000000003</c:v>
                </c:pt>
                <c:pt idx="1698">
                  <c:v>4.7802100000000003</c:v>
                </c:pt>
                <c:pt idx="1699">
                  <c:v>4.7802100000000003</c:v>
                </c:pt>
                <c:pt idx="1700">
                  <c:v>4.7802100000000003</c:v>
                </c:pt>
                <c:pt idx="1701">
                  <c:v>4.7802100000000003</c:v>
                </c:pt>
                <c:pt idx="1702">
                  <c:v>4.7802100000000003</c:v>
                </c:pt>
                <c:pt idx="1703">
                  <c:v>4.7802100000000003</c:v>
                </c:pt>
                <c:pt idx="1704">
                  <c:v>4.9930700000000003</c:v>
                </c:pt>
                <c:pt idx="1705">
                  <c:v>4.9930700000000003</c:v>
                </c:pt>
                <c:pt idx="1706">
                  <c:v>4.9930700000000003</c:v>
                </c:pt>
                <c:pt idx="1707">
                  <c:v>4.9930700000000003</c:v>
                </c:pt>
                <c:pt idx="1708">
                  <c:v>4.9930700000000003</c:v>
                </c:pt>
                <c:pt idx="1709">
                  <c:v>4.9930700000000003</c:v>
                </c:pt>
                <c:pt idx="1710">
                  <c:v>4.9930700000000003</c:v>
                </c:pt>
                <c:pt idx="1711">
                  <c:v>4.9930700000000003</c:v>
                </c:pt>
                <c:pt idx="1712">
                  <c:v>4.9930700000000003</c:v>
                </c:pt>
                <c:pt idx="1713">
                  <c:v>4.9930700000000003</c:v>
                </c:pt>
                <c:pt idx="1714">
                  <c:v>4.9930700000000003</c:v>
                </c:pt>
                <c:pt idx="1715">
                  <c:v>4.9930700000000003</c:v>
                </c:pt>
                <c:pt idx="1716">
                  <c:v>4.9930700000000003</c:v>
                </c:pt>
                <c:pt idx="1717">
                  <c:v>4.9930700000000003</c:v>
                </c:pt>
                <c:pt idx="1718">
                  <c:v>4.9930700000000003</c:v>
                </c:pt>
                <c:pt idx="1719">
                  <c:v>4.9930700000000003</c:v>
                </c:pt>
                <c:pt idx="1720">
                  <c:v>4.9930700000000003</c:v>
                </c:pt>
                <c:pt idx="1721">
                  <c:v>4.9930700000000003</c:v>
                </c:pt>
                <c:pt idx="1722">
                  <c:v>4.9930700000000003</c:v>
                </c:pt>
                <c:pt idx="1723">
                  <c:v>4.9930700000000003</c:v>
                </c:pt>
                <c:pt idx="1724">
                  <c:v>4.9930700000000003</c:v>
                </c:pt>
                <c:pt idx="1725">
                  <c:v>4.9930700000000003</c:v>
                </c:pt>
                <c:pt idx="1726">
                  <c:v>5.1295400000000004</c:v>
                </c:pt>
                <c:pt idx="1727">
                  <c:v>5.1295400000000004</c:v>
                </c:pt>
                <c:pt idx="1728">
                  <c:v>5.1295400000000004</c:v>
                </c:pt>
                <c:pt idx="1729">
                  <c:v>5.1295400000000004</c:v>
                </c:pt>
                <c:pt idx="1730">
                  <c:v>5.1295400000000004</c:v>
                </c:pt>
                <c:pt idx="1731">
                  <c:v>5.1295400000000004</c:v>
                </c:pt>
                <c:pt idx="1732">
                  <c:v>5.1295400000000004</c:v>
                </c:pt>
                <c:pt idx="1733">
                  <c:v>5.1295400000000004</c:v>
                </c:pt>
                <c:pt idx="1734">
                  <c:v>5.1295400000000004</c:v>
                </c:pt>
                <c:pt idx="1735">
                  <c:v>5.1295400000000004</c:v>
                </c:pt>
                <c:pt idx="1736">
                  <c:v>5.1295400000000004</c:v>
                </c:pt>
                <c:pt idx="1737">
                  <c:v>5.1295400000000004</c:v>
                </c:pt>
                <c:pt idx="1738">
                  <c:v>5.1295400000000004</c:v>
                </c:pt>
                <c:pt idx="1739">
                  <c:v>5.1295400000000004</c:v>
                </c:pt>
                <c:pt idx="1740">
                  <c:v>5.1295400000000004</c:v>
                </c:pt>
                <c:pt idx="1741">
                  <c:v>5.1295400000000004</c:v>
                </c:pt>
                <c:pt idx="1742">
                  <c:v>5.1295400000000004</c:v>
                </c:pt>
                <c:pt idx="1743">
                  <c:v>5.1295400000000004</c:v>
                </c:pt>
                <c:pt idx="1744">
                  <c:v>5.1295400000000004</c:v>
                </c:pt>
                <c:pt idx="1745">
                  <c:v>5.1295400000000004</c:v>
                </c:pt>
                <c:pt idx="1746">
                  <c:v>5.1295400000000004</c:v>
                </c:pt>
                <c:pt idx="1747">
                  <c:v>5.7868000000000004</c:v>
                </c:pt>
                <c:pt idx="1748">
                  <c:v>5.7868000000000004</c:v>
                </c:pt>
                <c:pt idx="1749">
                  <c:v>5.7868000000000004</c:v>
                </c:pt>
                <c:pt idx="1750">
                  <c:v>5.7868000000000004</c:v>
                </c:pt>
                <c:pt idx="1751">
                  <c:v>5.7868000000000004</c:v>
                </c:pt>
                <c:pt idx="1752">
                  <c:v>5.7868000000000004</c:v>
                </c:pt>
                <c:pt idx="1753">
                  <c:v>5.7868000000000004</c:v>
                </c:pt>
                <c:pt idx="1754">
                  <c:v>5.7868000000000004</c:v>
                </c:pt>
                <c:pt idx="1755">
                  <c:v>5.7868000000000004</c:v>
                </c:pt>
                <c:pt idx="1756">
                  <c:v>5.7868000000000004</c:v>
                </c:pt>
                <c:pt idx="1757">
                  <c:v>5.7868000000000004</c:v>
                </c:pt>
                <c:pt idx="1758">
                  <c:v>5.7868000000000004</c:v>
                </c:pt>
                <c:pt idx="1759">
                  <c:v>5.7868000000000004</c:v>
                </c:pt>
                <c:pt idx="1760">
                  <c:v>5.7868000000000004</c:v>
                </c:pt>
                <c:pt idx="1761">
                  <c:v>5.7868000000000004</c:v>
                </c:pt>
                <c:pt idx="1762">
                  <c:v>5.7868000000000004</c:v>
                </c:pt>
                <c:pt idx="1763">
                  <c:v>5.7868000000000004</c:v>
                </c:pt>
                <c:pt idx="1764">
                  <c:v>5.7868000000000004</c:v>
                </c:pt>
                <c:pt idx="1765">
                  <c:v>5.7868000000000004</c:v>
                </c:pt>
                <c:pt idx="1766">
                  <c:v>5.7868000000000004</c:v>
                </c:pt>
                <c:pt idx="1767">
                  <c:v>5.7868000000000004</c:v>
                </c:pt>
                <c:pt idx="1768">
                  <c:v>5.7868000000000004</c:v>
                </c:pt>
                <c:pt idx="1769">
                  <c:v>5.7868000000000004</c:v>
                </c:pt>
                <c:pt idx="1770">
                  <c:v>4.81623</c:v>
                </c:pt>
                <c:pt idx="1771">
                  <c:v>4.81623</c:v>
                </c:pt>
                <c:pt idx="1772">
                  <c:v>4.81623</c:v>
                </c:pt>
                <c:pt idx="1773">
                  <c:v>4.81623</c:v>
                </c:pt>
                <c:pt idx="1774">
                  <c:v>4.81623</c:v>
                </c:pt>
                <c:pt idx="1775">
                  <c:v>4.81623</c:v>
                </c:pt>
                <c:pt idx="1776">
                  <c:v>4.81623</c:v>
                </c:pt>
                <c:pt idx="1777">
                  <c:v>4.81623</c:v>
                </c:pt>
                <c:pt idx="1778">
                  <c:v>4.81623</c:v>
                </c:pt>
                <c:pt idx="1779">
                  <c:v>4.81623</c:v>
                </c:pt>
                <c:pt idx="1780">
                  <c:v>4.81623</c:v>
                </c:pt>
                <c:pt idx="1781">
                  <c:v>4.81623</c:v>
                </c:pt>
                <c:pt idx="1782">
                  <c:v>4.81623</c:v>
                </c:pt>
                <c:pt idx="1783">
                  <c:v>4.81623</c:v>
                </c:pt>
                <c:pt idx="1784">
                  <c:v>4.81623</c:v>
                </c:pt>
                <c:pt idx="1785">
                  <c:v>4.81623</c:v>
                </c:pt>
                <c:pt idx="1786">
                  <c:v>4.81623</c:v>
                </c:pt>
                <c:pt idx="1787">
                  <c:v>4.81623</c:v>
                </c:pt>
                <c:pt idx="1788">
                  <c:v>4.81623</c:v>
                </c:pt>
                <c:pt idx="1789">
                  <c:v>4.81623</c:v>
                </c:pt>
                <c:pt idx="1790">
                  <c:v>4.81623</c:v>
                </c:pt>
                <c:pt idx="1791">
                  <c:v>3.8685100000000001</c:v>
                </c:pt>
                <c:pt idx="1792">
                  <c:v>3.8685100000000001</c:v>
                </c:pt>
                <c:pt idx="1793">
                  <c:v>3.8685100000000001</c:v>
                </c:pt>
                <c:pt idx="1794">
                  <c:v>3.8685100000000001</c:v>
                </c:pt>
                <c:pt idx="1795">
                  <c:v>3.8685100000000001</c:v>
                </c:pt>
                <c:pt idx="1796">
                  <c:v>3.8685100000000001</c:v>
                </c:pt>
                <c:pt idx="1797">
                  <c:v>3.8685100000000001</c:v>
                </c:pt>
                <c:pt idx="1798">
                  <c:v>3.8685100000000001</c:v>
                </c:pt>
                <c:pt idx="1799">
                  <c:v>3.8685100000000001</c:v>
                </c:pt>
                <c:pt idx="1800">
                  <c:v>3.8685100000000001</c:v>
                </c:pt>
                <c:pt idx="1801">
                  <c:v>3.8685100000000001</c:v>
                </c:pt>
                <c:pt idx="1802">
                  <c:v>3.8685100000000001</c:v>
                </c:pt>
                <c:pt idx="1803">
                  <c:v>3.8685100000000001</c:v>
                </c:pt>
                <c:pt idx="1804">
                  <c:v>3.8685100000000001</c:v>
                </c:pt>
                <c:pt idx="1805">
                  <c:v>3.8685100000000001</c:v>
                </c:pt>
                <c:pt idx="1806">
                  <c:v>3.8685100000000001</c:v>
                </c:pt>
                <c:pt idx="1807">
                  <c:v>3.8685100000000001</c:v>
                </c:pt>
                <c:pt idx="1808">
                  <c:v>3.8685100000000001</c:v>
                </c:pt>
                <c:pt idx="1809">
                  <c:v>3.8685100000000001</c:v>
                </c:pt>
                <c:pt idx="1810">
                  <c:v>3.8685100000000001</c:v>
                </c:pt>
                <c:pt idx="1811">
                  <c:v>3.8685100000000001</c:v>
                </c:pt>
                <c:pt idx="1812">
                  <c:v>3.8685100000000001</c:v>
                </c:pt>
                <c:pt idx="1813">
                  <c:v>4.0987799999999996</c:v>
                </c:pt>
                <c:pt idx="1814">
                  <c:v>4.0987799999999996</c:v>
                </c:pt>
                <c:pt idx="1815">
                  <c:v>4.0987799999999996</c:v>
                </c:pt>
                <c:pt idx="1816">
                  <c:v>4.0987799999999996</c:v>
                </c:pt>
                <c:pt idx="1817">
                  <c:v>4.0987799999999996</c:v>
                </c:pt>
                <c:pt idx="1818">
                  <c:v>4.0987799999999996</c:v>
                </c:pt>
                <c:pt idx="1819">
                  <c:v>4.0987799999999996</c:v>
                </c:pt>
                <c:pt idx="1820">
                  <c:v>4.0987799999999996</c:v>
                </c:pt>
                <c:pt idx="1821">
                  <c:v>4.0987799999999996</c:v>
                </c:pt>
                <c:pt idx="1822">
                  <c:v>4.0987799999999996</c:v>
                </c:pt>
                <c:pt idx="1823">
                  <c:v>4.0987799999999996</c:v>
                </c:pt>
                <c:pt idx="1824">
                  <c:v>4.0987799999999996</c:v>
                </c:pt>
                <c:pt idx="1825">
                  <c:v>4.0987799999999996</c:v>
                </c:pt>
                <c:pt idx="1826">
                  <c:v>4.0987799999999996</c:v>
                </c:pt>
                <c:pt idx="1827">
                  <c:v>4.0987799999999996</c:v>
                </c:pt>
                <c:pt idx="1828">
                  <c:v>4.0987799999999996</c:v>
                </c:pt>
                <c:pt idx="1829">
                  <c:v>4.0987799999999996</c:v>
                </c:pt>
                <c:pt idx="1830">
                  <c:v>4.0987799999999996</c:v>
                </c:pt>
                <c:pt idx="1831">
                  <c:v>4.0987799999999996</c:v>
                </c:pt>
                <c:pt idx="1832">
                  <c:v>4.0987799999999996</c:v>
                </c:pt>
                <c:pt idx="1833">
                  <c:v>4.0987799999999996</c:v>
                </c:pt>
                <c:pt idx="1834">
                  <c:v>4.0987799999999996</c:v>
                </c:pt>
                <c:pt idx="1835">
                  <c:v>4.0987799999999996</c:v>
                </c:pt>
                <c:pt idx="1836">
                  <c:v>5.2979000000000003</c:v>
                </c:pt>
                <c:pt idx="1837">
                  <c:v>5.2979000000000003</c:v>
                </c:pt>
                <c:pt idx="1838">
                  <c:v>5.2979000000000003</c:v>
                </c:pt>
                <c:pt idx="1839">
                  <c:v>5.2979000000000003</c:v>
                </c:pt>
                <c:pt idx="1840">
                  <c:v>5.2979000000000003</c:v>
                </c:pt>
                <c:pt idx="1841">
                  <c:v>5.2979000000000003</c:v>
                </c:pt>
                <c:pt idx="1842">
                  <c:v>5.2979000000000003</c:v>
                </c:pt>
                <c:pt idx="1843">
                  <c:v>5.2979000000000003</c:v>
                </c:pt>
                <c:pt idx="1844">
                  <c:v>5.2979000000000003</c:v>
                </c:pt>
                <c:pt idx="1845">
                  <c:v>5.2979000000000003</c:v>
                </c:pt>
                <c:pt idx="1846">
                  <c:v>5.2979000000000003</c:v>
                </c:pt>
                <c:pt idx="1847">
                  <c:v>5.2979000000000003</c:v>
                </c:pt>
                <c:pt idx="1848">
                  <c:v>5.2979000000000003</c:v>
                </c:pt>
                <c:pt idx="1849">
                  <c:v>5.2979000000000003</c:v>
                </c:pt>
                <c:pt idx="1850">
                  <c:v>5.2979000000000003</c:v>
                </c:pt>
                <c:pt idx="1851">
                  <c:v>5.2979000000000003</c:v>
                </c:pt>
                <c:pt idx="1852">
                  <c:v>5.2979000000000003</c:v>
                </c:pt>
                <c:pt idx="1853">
                  <c:v>5.2979000000000003</c:v>
                </c:pt>
                <c:pt idx="1854">
                  <c:v>5.2979000000000003</c:v>
                </c:pt>
                <c:pt idx="1855">
                  <c:v>5.2979000000000003</c:v>
                </c:pt>
                <c:pt idx="1856">
                  <c:v>4.4782999999999999</c:v>
                </c:pt>
                <c:pt idx="1857">
                  <c:v>4.4782999999999999</c:v>
                </c:pt>
                <c:pt idx="1858">
                  <c:v>4.4782999999999999</c:v>
                </c:pt>
                <c:pt idx="1859">
                  <c:v>4.4782999999999999</c:v>
                </c:pt>
                <c:pt idx="1860">
                  <c:v>4.4782999999999999</c:v>
                </c:pt>
                <c:pt idx="1861">
                  <c:v>4.4782999999999999</c:v>
                </c:pt>
                <c:pt idx="1862">
                  <c:v>4.4782999999999999</c:v>
                </c:pt>
                <c:pt idx="1863">
                  <c:v>4.4782999999999999</c:v>
                </c:pt>
                <c:pt idx="1864">
                  <c:v>4.4782999999999999</c:v>
                </c:pt>
                <c:pt idx="1865">
                  <c:v>4.4782999999999999</c:v>
                </c:pt>
                <c:pt idx="1866">
                  <c:v>4.4782999999999999</c:v>
                </c:pt>
                <c:pt idx="1867">
                  <c:v>4.4782999999999999</c:v>
                </c:pt>
                <c:pt idx="1868">
                  <c:v>4.4782999999999999</c:v>
                </c:pt>
                <c:pt idx="1869">
                  <c:v>4.4782999999999999</c:v>
                </c:pt>
                <c:pt idx="1870">
                  <c:v>4.4782999999999999</c:v>
                </c:pt>
                <c:pt idx="1871">
                  <c:v>4.4782999999999999</c:v>
                </c:pt>
                <c:pt idx="1872">
                  <c:v>4.4782999999999999</c:v>
                </c:pt>
                <c:pt idx="1873">
                  <c:v>4.4782999999999999</c:v>
                </c:pt>
                <c:pt idx="1874">
                  <c:v>4.4782999999999999</c:v>
                </c:pt>
                <c:pt idx="1875">
                  <c:v>4.4782999999999999</c:v>
                </c:pt>
                <c:pt idx="1876">
                  <c:v>4.4782999999999999</c:v>
                </c:pt>
                <c:pt idx="1877">
                  <c:v>4.2370099999999997</c:v>
                </c:pt>
                <c:pt idx="1878">
                  <c:v>4.2370099999999997</c:v>
                </c:pt>
                <c:pt idx="1879">
                  <c:v>4.2370099999999997</c:v>
                </c:pt>
                <c:pt idx="1880">
                  <c:v>4.2370099999999997</c:v>
                </c:pt>
                <c:pt idx="1881">
                  <c:v>4.2370099999999997</c:v>
                </c:pt>
                <c:pt idx="1882">
                  <c:v>4.2370099999999997</c:v>
                </c:pt>
                <c:pt idx="1883">
                  <c:v>4.2370099999999997</c:v>
                </c:pt>
                <c:pt idx="1884">
                  <c:v>4.2370099999999997</c:v>
                </c:pt>
                <c:pt idx="1885">
                  <c:v>4.2370099999999997</c:v>
                </c:pt>
                <c:pt idx="1886">
                  <c:v>4.2370099999999997</c:v>
                </c:pt>
                <c:pt idx="1887">
                  <c:v>4.2370099999999997</c:v>
                </c:pt>
                <c:pt idx="1888">
                  <c:v>4.2370099999999997</c:v>
                </c:pt>
                <c:pt idx="1889">
                  <c:v>4.2370099999999997</c:v>
                </c:pt>
                <c:pt idx="1890">
                  <c:v>4.2370099999999997</c:v>
                </c:pt>
                <c:pt idx="1891">
                  <c:v>4.2370099999999997</c:v>
                </c:pt>
                <c:pt idx="1892">
                  <c:v>4.2370099999999997</c:v>
                </c:pt>
                <c:pt idx="1893">
                  <c:v>4.2370099999999997</c:v>
                </c:pt>
                <c:pt idx="1894">
                  <c:v>4.2370099999999997</c:v>
                </c:pt>
                <c:pt idx="1895">
                  <c:v>4.2370099999999997</c:v>
                </c:pt>
                <c:pt idx="1896">
                  <c:v>4.2370099999999997</c:v>
                </c:pt>
                <c:pt idx="1897">
                  <c:v>4.2370099999999997</c:v>
                </c:pt>
                <c:pt idx="1898">
                  <c:v>4.2370099999999997</c:v>
                </c:pt>
                <c:pt idx="1899">
                  <c:v>4.3092199999999998</c:v>
                </c:pt>
                <c:pt idx="1900">
                  <c:v>4.3092199999999998</c:v>
                </c:pt>
                <c:pt idx="1901">
                  <c:v>4.3092199999999998</c:v>
                </c:pt>
                <c:pt idx="1902">
                  <c:v>4.3092199999999998</c:v>
                </c:pt>
                <c:pt idx="1903">
                  <c:v>4.3092199999999998</c:v>
                </c:pt>
                <c:pt idx="1904">
                  <c:v>4.3092199999999998</c:v>
                </c:pt>
                <c:pt idx="1905">
                  <c:v>4.3092199999999998</c:v>
                </c:pt>
                <c:pt idx="1906">
                  <c:v>4.3092199999999998</c:v>
                </c:pt>
                <c:pt idx="1907">
                  <c:v>4.3092199999999998</c:v>
                </c:pt>
                <c:pt idx="1908">
                  <c:v>4.3092199999999998</c:v>
                </c:pt>
                <c:pt idx="1909">
                  <c:v>4.3092199999999998</c:v>
                </c:pt>
                <c:pt idx="1910">
                  <c:v>4.3092199999999998</c:v>
                </c:pt>
                <c:pt idx="1911">
                  <c:v>4.3092199999999998</c:v>
                </c:pt>
                <c:pt idx="1912">
                  <c:v>4.3092199999999998</c:v>
                </c:pt>
                <c:pt idx="1913">
                  <c:v>4.3092199999999998</c:v>
                </c:pt>
                <c:pt idx="1914">
                  <c:v>4.3092199999999998</c:v>
                </c:pt>
                <c:pt idx="1915">
                  <c:v>4.3092199999999998</c:v>
                </c:pt>
                <c:pt idx="1916">
                  <c:v>4.3092199999999998</c:v>
                </c:pt>
                <c:pt idx="1917">
                  <c:v>4.3092199999999998</c:v>
                </c:pt>
                <c:pt idx="1918">
                  <c:v>4.3092199999999998</c:v>
                </c:pt>
                <c:pt idx="1919">
                  <c:v>4.3092199999999998</c:v>
                </c:pt>
                <c:pt idx="1920">
                  <c:v>4.3092199999999998</c:v>
                </c:pt>
                <c:pt idx="1921">
                  <c:v>4.3639999999999999</c:v>
                </c:pt>
                <c:pt idx="1922">
                  <c:v>4.3639999999999999</c:v>
                </c:pt>
                <c:pt idx="1923">
                  <c:v>4.3639999999999999</c:v>
                </c:pt>
                <c:pt idx="1924">
                  <c:v>4.3639999999999999</c:v>
                </c:pt>
                <c:pt idx="1925">
                  <c:v>4.3639999999999999</c:v>
                </c:pt>
                <c:pt idx="1926">
                  <c:v>4.3639999999999999</c:v>
                </c:pt>
                <c:pt idx="1927">
                  <c:v>4.3639999999999999</c:v>
                </c:pt>
                <c:pt idx="1928">
                  <c:v>4.3639999999999999</c:v>
                </c:pt>
                <c:pt idx="1929">
                  <c:v>4.3639999999999999</c:v>
                </c:pt>
                <c:pt idx="1930">
                  <c:v>4.3639999999999999</c:v>
                </c:pt>
                <c:pt idx="1931">
                  <c:v>4.3639999999999999</c:v>
                </c:pt>
                <c:pt idx="1932">
                  <c:v>4.3639999999999999</c:v>
                </c:pt>
                <c:pt idx="1933">
                  <c:v>4.3639999999999999</c:v>
                </c:pt>
                <c:pt idx="1934">
                  <c:v>4.3639999999999999</c:v>
                </c:pt>
                <c:pt idx="1935">
                  <c:v>4.3639999999999999</c:v>
                </c:pt>
                <c:pt idx="1936">
                  <c:v>4.3639999999999999</c:v>
                </c:pt>
                <c:pt idx="1937">
                  <c:v>4.3639999999999999</c:v>
                </c:pt>
                <c:pt idx="1938">
                  <c:v>4.3639999999999999</c:v>
                </c:pt>
                <c:pt idx="1939">
                  <c:v>4.3639999999999999</c:v>
                </c:pt>
                <c:pt idx="1940">
                  <c:v>4.3639999999999999</c:v>
                </c:pt>
                <c:pt idx="1941">
                  <c:v>4.3639999999999999</c:v>
                </c:pt>
                <c:pt idx="1942">
                  <c:v>4.5425899999999997</c:v>
                </c:pt>
                <c:pt idx="1943">
                  <c:v>4.5425899999999997</c:v>
                </c:pt>
                <c:pt idx="1944">
                  <c:v>4.5425899999999997</c:v>
                </c:pt>
                <c:pt idx="1945">
                  <c:v>4.5425899999999997</c:v>
                </c:pt>
                <c:pt idx="1946">
                  <c:v>4.5425899999999997</c:v>
                </c:pt>
                <c:pt idx="1947">
                  <c:v>4.5425899999999997</c:v>
                </c:pt>
                <c:pt idx="1948">
                  <c:v>4.5425899999999997</c:v>
                </c:pt>
                <c:pt idx="1949">
                  <c:v>4.5425899999999997</c:v>
                </c:pt>
                <c:pt idx="1950">
                  <c:v>4.5425899999999997</c:v>
                </c:pt>
                <c:pt idx="1951">
                  <c:v>4.5425899999999997</c:v>
                </c:pt>
                <c:pt idx="1952">
                  <c:v>4.5425899999999997</c:v>
                </c:pt>
                <c:pt idx="1953">
                  <c:v>4.5425899999999997</c:v>
                </c:pt>
                <c:pt idx="1954">
                  <c:v>4.5425899999999997</c:v>
                </c:pt>
                <c:pt idx="1955">
                  <c:v>4.5425899999999997</c:v>
                </c:pt>
                <c:pt idx="1956">
                  <c:v>4.5425899999999997</c:v>
                </c:pt>
                <c:pt idx="1957">
                  <c:v>4.5425899999999997</c:v>
                </c:pt>
                <c:pt idx="1958">
                  <c:v>4.5425899999999997</c:v>
                </c:pt>
                <c:pt idx="1959">
                  <c:v>4.5425899999999997</c:v>
                </c:pt>
                <c:pt idx="1960">
                  <c:v>4.5425899999999997</c:v>
                </c:pt>
                <c:pt idx="1961">
                  <c:v>4.5425899999999997</c:v>
                </c:pt>
                <c:pt idx="1962">
                  <c:v>4.5425899999999997</c:v>
                </c:pt>
                <c:pt idx="1963">
                  <c:v>4.5425899999999997</c:v>
                </c:pt>
                <c:pt idx="1964">
                  <c:v>4.5425899999999997</c:v>
                </c:pt>
                <c:pt idx="1965">
                  <c:v>4.5024800000000003</c:v>
                </c:pt>
                <c:pt idx="1966">
                  <c:v>4.5024800000000003</c:v>
                </c:pt>
                <c:pt idx="1967">
                  <c:v>4.5024800000000003</c:v>
                </c:pt>
                <c:pt idx="1968">
                  <c:v>4.5024800000000003</c:v>
                </c:pt>
                <c:pt idx="1969">
                  <c:v>4.5024800000000003</c:v>
                </c:pt>
                <c:pt idx="1970">
                  <c:v>4.5024800000000003</c:v>
                </c:pt>
                <c:pt idx="1971">
                  <c:v>4.5024800000000003</c:v>
                </c:pt>
                <c:pt idx="1972">
                  <c:v>4.5024800000000003</c:v>
                </c:pt>
                <c:pt idx="1973">
                  <c:v>4.5024800000000003</c:v>
                </c:pt>
                <c:pt idx="1974">
                  <c:v>4.5024800000000003</c:v>
                </c:pt>
                <c:pt idx="1975">
                  <c:v>4.5024800000000003</c:v>
                </c:pt>
                <c:pt idx="1976">
                  <c:v>4.5024800000000003</c:v>
                </c:pt>
                <c:pt idx="1977">
                  <c:v>4.5024800000000003</c:v>
                </c:pt>
                <c:pt idx="1978">
                  <c:v>4.5024800000000003</c:v>
                </c:pt>
                <c:pt idx="1979">
                  <c:v>4.5024800000000003</c:v>
                </c:pt>
                <c:pt idx="1980">
                  <c:v>4.5024800000000003</c:v>
                </c:pt>
                <c:pt idx="1981">
                  <c:v>4.5024800000000003</c:v>
                </c:pt>
                <c:pt idx="1982">
                  <c:v>4.5024800000000003</c:v>
                </c:pt>
                <c:pt idx="1983">
                  <c:v>4.5024800000000003</c:v>
                </c:pt>
                <c:pt idx="1984">
                  <c:v>4.5024800000000003</c:v>
                </c:pt>
                <c:pt idx="1985">
                  <c:v>4.5024800000000003</c:v>
                </c:pt>
                <c:pt idx="1986">
                  <c:v>4.3450199999999999</c:v>
                </c:pt>
                <c:pt idx="1987">
                  <c:v>4.3450199999999999</c:v>
                </c:pt>
                <c:pt idx="1988">
                  <c:v>4.3450199999999999</c:v>
                </c:pt>
                <c:pt idx="1989">
                  <c:v>4.3450199999999999</c:v>
                </c:pt>
                <c:pt idx="1990">
                  <c:v>4.3450199999999999</c:v>
                </c:pt>
                <c:pt idx="1991">
                  <c:v>4.3450199999999999</c:v>
                </c:pt>
                <c:pt idx="1992">
                  <c:v>4.3450199999999999</c:v>
                </c:pt>
                <c:pt idx="1993">
                  <c:v>4.3450199999999999</c:v>
                </c:pt>
                <c:pt idx="1994">
                  <c:v>4.3450199999999999</c:v>
                </c:pt>
                <c:pt idx="1995">
                  <c:v>4.3450199999999999</c:v>
                </c:pt>
                <c:pt idx="1996">
                  <c:v>4.3450199999999999</c:v>
                </c:pt>
                <c:pt idx="1997">
                  <c:v>4.3450199999999999</c:v>
                </c:pt>
                <c:pt idx="1998">
                  <c:v>4.3450199999999999</c:v>
                </c:pt>
                <c:pt idx="1999">
                  <c:v>4.3450199999999999</c:v>
                </c:pt>
                <c:pt idx="2000">
                  <c:v>4.3450199999999999</c:v>
                </c:pt>
                <c:pt idx="2001">
                  <c:v>4.3450199999999999</c:v>
                </c:pt>
                <c:pt idx="2002">
                  <c:v>4.3450199999999999</c:v>
                </c:pt>
                <c:pt idx="2003">
                  <c:v>4.3450199999999999</c:v>
                </c:pt>
                <c:pt idx="2004">
                  <c:v>4.3450199999999999</c:v>
                </c:pt>
                <c:pt idx="2005">
                  <c:v>4.3450199999999999</c:v>
                </c:pt>
                <c:pt idx="2006">
                  <c:v>4.3450199999999999</c:v>
                </c:pt>
                <c:pt idx="2007">
                  <c:v>4.3450199999999999</c:v>
                </c:pt>
                <c:pt idx="2008">
                  <c:v>3.86436</c:v>
                </c:pt>
                <c:pt idx="2009">
                  <c:v>3.86436</c:v>
                </c:pt>
                <c:pt idx="2010">
                  <c:v>3.86436</c:v>
                </c:pt>
                <c:pt idx="2011">
                  <c:v>3.86436</c:v>
                </c:pt>
                <c:pt idx="2012">
                  <c:v>3.86436</c:v>
                </c:pt>
                <c:pt idx="2013">
                  <c:v>3.86436</c:v>
                </c:pt>
                <c:pt idx="2014">
                  <c:v>3.86436</c:v>
                </c:pt>
                <c:pt idx="2015">
                  <c:v>3.86436</c:v>
                </c:pt>
                <c:pt idx="2016">
                  <c:v>3.86436</c:v>
                </c:pt>
                <c:pt idx="2017">
                  <c:v>3.86436</c:v>
                </c:pt>
                <c:pt idx="2018">
                  <c:v>3.86436</c:v>
                </c:pt>
                <c:pt idx="2019">
                  <c:v>3.86436</c:v>
                </c:pt>
                <c:pt idx="2020">
                  <c:v>3.86436</c:v>
                </c:pt>
                <c:pt idx="2021">
                  <c:v>3.86436</c:v>
                </c:pt>
                <c:pt idx="2022">
                  <c:v>3.86436</c:v>
                </c:pt>
                <c:pt idx="2023">
                  <c:v>3.86436</c:v>
                </c:pt>
                <c:pt idx="2024">
                  <c:v>3.86436</c:v>
                </c:pt>
                <c:pt idx="2025">
                  <c:v>3.86436</c:v>
                </c:pt>
                <c:pt idx="2026">
                  <c:v>3.86436</c:v>
                </c:pt>
                <c:pt idx="2027">
                  <c:v>3.86436</c:v>
                </c:pt>
                <c:pt idx="2028">
                  <c:v>3.86436</c:v>
                </c:pt>
                <c:pt idx="2029">
                  <c:v>3.86436</c:v>
                </c:pt>
                <c:pt idx="2030">
                  <c:v>3.86436</c:v>
                </c:pt>
                <c:pt idx="2031">
                  <c:v>4.5074300000000003</c:v>
                </c:pt>
                <c:pt idx="2032">
                  <c:v>4.5074300000000003</c:v>
                </c:pt>
                <c:pt idx="2033">
                  <c:v>4.5074300000000003</c:v>
                </c:pt>
                <c:pt idx="2034">
                  <c:v>4.5074300000000003</c:v>
                </c:pt>
                <c:pt idx="2035">
                  <c:v>4.5074300000000003</c:v>
                </c:pt>
                <c:pt idx="2036">
                  <c:v>4.5074300000000003</c:v>
                </c:pt>
                <c:pt idx="2037">
                  <c:v>4.5074300000000003</c:v>
                </c:pt>
                <c:pt idx="2038">
                  <c:v>4.5074300000000003</c:v>
                </c:pt>
                <c:pt idx="2039">
                  <c:v>4.5074300000000003</c:v>
                </c:pt>
                <c:pt idx="2040">
                  <c:v>4.5074300000000003</c:v>
                </c:pt>
                <c:pt idx="2041">
                  <c:v>4.5074300000000003</c:v>
                </c:pt>
                <c:pt idx="2042">
                  <c:v>4.5074300000000003</c:v>
                </c:pt>
                <c:pt idx="2043">
                  <c:v>4.5074300000000003</c:v>
                </c:pt>
                <c:pt idx="2044">
                  <c:v>4.5074300000000003</c:v>
                </c:pt>
                <c:pt idx="2045">
                  <c:v>4.5074300000000003</c:v>
                </c:pt>
                <c:pt idx="2046">
                  <c:v>4.5074300000000003</c:v>
                </c:pt>
                <c:pt idx="2047">
                  <c:v>4.5074300000000003</c:v>
                </c:pt>
                <c:pt idx="2048">
                  <c:v>4.5074300000000003</c:v>
                </c:pt>
                <c:pt idx="2049">
                  <c:v>4.5074300000000003</c:v>
                </c:pt>
                <c:pt idx="2050">
                  <c:v>4.5074300000000003</c:v>
                </c:pt>
                <c:pt idx="2051">
                  <c:v>5.23123</c:v>
                </c:pt>
                <c:pt idx="2052">
                  <c:v>5.23123</c:v>
                </c:pt>
                <c:pt idx="2053">
                  <c:v>5.23123</c:v>
                </c:pt>
                <c:pt idx="2054">
                  <c:v>5.23123</c:v>
                </c:pt>
                <c:pt idx="2055">
                  <c:v>5.23123</c:v>
                </c:pt>
                <c:pt idx="2056">
                  <c:v>5.23123</c:v>
                </c:pt>
                <c:pt idx="2057">
                  <c:v>5.23123</c:v>
                </c:pt>
                <c:pt idx="2058">
                  <c:v>5.23123</c:v>
                </c:pt>
                <c:pt idx="2059">
                  <c:v>5.23123</c:v>
                </c:pt>
                <c:pt idx="2060">
                  <c:v>5.23123</c:v>
                </c:pt>
                <c:pt idx="2061">
                  <c:v>5.23123</c:v>
                </c:pt>
                <c:pt idx="2062">
                  <c:v>5.23123</c:v>
                </c:pt>
                <c:pt idx="2063">
                  <c:v>5.23123</c:v>
                </c:pt>
                <c:pt idx="2064">
                  <c:v>5.23123</c:v>
                </c:pt>
                <c:pt idx="2065">
                  <c:v>5.23123</c:v>
                </c:pt>
                <c:pt idx="2066">
                  <c:v>5.23123</c:v>
                </c:pt>
                <c:pt idx="2067">
                  <c:v>5.23123</c:v>
                </c:pt>
                <c:pt idx="2068">
                  <c:v>5.23123</c:v>
                </c:pt>
                <c:pt idx="2069">
                  <c:v>5.23123</c:v>
                </c:pt>
                <c:pt idx="2070">
                  <c:v>5.23123</c:v>
                </c:pt>
                <c:pt idx="2071">
                  <c:v>5.23123</c:v>
                </c:pt>
                <c:pt idx="2072">
                  <c:v>5.23123</c:v>
                </c:pt>
                <c:pt idx="2073">
                  <c:v>5.23123</c:v>
                </c:pt>
                <c:pt idx="2074">
                  <c:v>6.2565</c:v>
                </c:pt>
                <c:pt idx="2075">
                  <c:v>6.2565</c:v>
                </c:pt>
                <c:pt idx="2076">
                  <c:v>6.2565</c:v>
                </c:pt>
                <c:pt idx="2077">
                  <c:v>6.2565</c:v>
                </c:pt>
                <c:pt idx="2078">
                  <c:v>6.2565</c:v>
                </c:pt>
                <c:pt idx="2079">
                  <c:v>6.2565</c:v>
                </c:pt>
                <c:pt idx="2080">
                  <c:v>6.2565</c:v>
                </c:pt>
                <c:pt idx="2081">
                  <c:v>6.2565</c:v>
                </c:pt>
                <c:pt idx="2082">
                  <c:v>6.2565</c:v>
                </c:pt>
                <c:pt idx="2083">
                  <c:v>6.2565</c:v>
                </c:pt>
                <c:pt idx="2084">
                  <c:v>6.2565</c:v>
                </c:pt>
                <c:pt idx="2085">
                  <c:v>6.2565</c:v>
                </c:pt>
                <c:pt idx="2086">
                  <c:v>6.2565</c:v>
                </c:pt>
                <c:pt idx="2087">
                  <c:v>6.2565</c:v>
                </c:pt>
                <c:pt idx="2088">
                  <c:v>6.2565</c:v>
                </c:pt>
                <c:pt idx="2089">
                  <c:v>6.2565</c:v>
                </c:pt>
                <c:pt idx="2090">
                  <c:v>6.2565</c:v>
                </c:pt>
                <c:pt idx="2091">
                  <c:v>6.2565</c:v>
                </c:pt>
                <c:pt idx="2092">
                  <c:v>6.2565</c:v>
                </c:pt>
                <c:pt idx="2093">
                  <c:v>6.2565</c:v>
                </c:pt>
                <c:pt idx="2094">
                  <c:v>6.2565</c:v>
                </c:pt>
                <c:pt idx="2095">
                  <c:v>6.2565</c:v>
                </c:pt>
                <c:pt idx="2096">
                  <c:v>6.3904800000000002</c:v>
                </c:pt>
                <c:pt idx="2097">
                  <c:v>6.3904800000000002</c:v>
                </c:pt>
                <c:pt idx="2098">
                  <c:v>6.3904800000000002</c:v>
                </c:pt>
                <c:pt idx="2099">
                  <c:v>6.3904800000000002</c:v>
                </c:pt>
                <c:pt idx="2100">
                  <c:v>6.3904800000000002</c:v>
                </c:pt>
                <c:pt idx="2101">
                  <c:v>6.3904800000000002</c:v>
                </c:pt>
                <c:pt idx="2102">
                  <c:v>6.3904800000000002</c:v>
                </c:pt>
                <c:pt idx="2103">
                  <c:v>6.3904800000000002</c:v>
                </c:pt>
                <c:pt idx="2104">
                  <c:v>6.3904800000000002</c:v>
                </c:pt>
                <c:pt idx="2105">
                  <c:v>6.3904800000000002</c:v>
                </c:pt>
                <c:pt idx="2106">
                  <c:v>6.3904800000000002</c:v>
                </c:pt>
                <c:pt idx="2107">
                  <c:v>6.3904800000000002</c:v>
                </c:pt>
                <c:pt idx="2108">
                  <c:v>6.3904800000000002</c:v>
                </c:pt>
                <c:pt idx="2109">
                  <c:v>6.3904800000000002</c:v>
                </c:pt>
                <c:pt idx="2110">
                  <c:v>6.3904800000000002</c:v>
                </c:pt>
                <c:pt idx="2111">
                  <c:v>6.3904800000000002</c:v>
                </c:pt>
                <c:pt idx="2112">
                  <c:v>6.3904800000000002</c:v>
                </c:pt>
                <c:pt idx="2113">
                  <c:v>6.3904800000000002</c:v>
                </c:pt>
                <c:pt idx="2114">
                  <c:v>6.3904800000000002</c:v>
                </c:pt>
                <c:pt idx="2115">
                  <c:v>6.3904800000000002</c:v>
                </c:pt>
                <c:pt idx="2116">
                  <c:v>6.0881299999999996</c:v>
                </c:pt>
                <c:pt idx="2117">
                  <c:v>6.0881299999999996</c:v>
                </c:pt>
                <c:pt idx="2118">
                  <c:v>6.0881299999999996</c:v>
                </c:pt>
                <c:pt idx="2119">
                  <c:v>6.0881299999999996</c:v>
                </c:pt>
                <c:pt idx="2120">
                  <c:v>6.0881299999999996</c:v>
                </c:pt>
                <c:pt idx="2121">
                  <c:v>6.0881299999999996</c:v>
                </c:pt>
                <c:pt idx="2122">
                  <c:v>6.0881299999999996</c:v>
                </c:pt>
                <c:pt idx="2123">
                  <c:v>6.0881299999999996</c:v>
                </c:pt>
                <c:pt idx="2124">
                  <c:v>6.0881299999999996</c:v>
                </c:pt>
                <c:pt idx="2125">
                  <c:v>6.0881299999999996</c:v>
                </c:pt>
                <c:pt idx="2126">
                  <c:v>6.0881299999999996</c:v>
                </c:pt>
                <c:pt idx="2127">
                  <c:v>6.0881299999999996</c:v>
                </c:pt>
                <c:pt idx="2128">
                  <c:v>6.0881299999999996</c:v>
                </c:pt>
                <c:pt idx="2129">
                  <c:v>6.0881299999999996</c:v>
                </c:pt>
                <c:pt idx="2130">
                  <c:v>6.0881299999999996</c:v>
                </c:pt>
                <c:pt idx="2131">
                  <c:v>6.0881299999999996</c:v>
                </c:pt>
                <c:pt idx="2132">
                  <c:v>6.0881299999999996</c:v>
                </c:pt>
                <c:pt idx="2133">
                  <c:v>6.0881299999999996</c:v>
                </c:pt>
                <c:pt idx="2134">
                  <c:v>6.0881299999999996</c:v>
                </c:pt>
                <c:pt idx="2135">
                  <c:v>6.0881299999999996</c:v>
                </c:pt>
                <c:pt idx="2136">
                  <c:v>6.0881299999999996</c:v>
                </c:pt>
                <c:pt idx="2137">
                  <c:v>6.0881299999999996</c:v>
                </c:pt>
                <c:pt idx="2138">
                  <c:v>6.0667200000000001</c:v>
                </c:pt>
                <c:pt idx="2139">
                  <c:v>6.0667200000000001</c:v>
                </c:pt>
                <c:pt idx="2140">
                  <c:v>6.0667200000000001</c:v>
                </c:pt>
                <c:pt idx="2141">
                  <c:v>6.0667200000000001</c:v>
                </c:pt>
                <c:pt idx="2142">
                  <c:v>6.0667200000000001</c:v>
                </c:pt>
                <c:pt idx="2143">
                  <c:v>6.0667200000000001</c:v>
                </c:pt>
                <c:pt idx="2144">
                  <c:v>6.0667200000000001</c:v>
                </c:pt>
                <c:pt idx="2145">
                  <c:v>6.0667200000000001</c:v>
                </c:pt>
                <c:pt idx="2146">
                  <c:v>6.0667200000000001</c:v>
                </c:pt>
                <c:pt idx="2147">
                  <c:v>6.0667200000000001</c:v>
                </c:pt>
                <c:pt idx="2148">
                  <c:v>6.0667200000000001</c:v>
                </c:pt>
                <c:pt idx="2149">
                  <c:v>6.0667200000000001</c:v>
                </c:pt>
                <c:pt idx="2150">
                  <c:v>6.0667200000000001</c:v>
                </c:pt>
                <c:pt idx="2151">
                  <c:v>6.0667200000000001</c:v>
                </c:pt>
                <c:pt idx="2152">
                  <c:v>6.0667200000000001</c:v>
                </c:pt>
                <c:pt idx="2153">
                  <c:v>6.0667200000000001</c:v>
                </c:pt>
                <c:pt idx="2154">
                  <c:v>6.0667200000000001</c:v>
                </c:pt>
                <c:pt idx="2155">
                  <c:v>6.0667200000000001</c:v>
                </c:pt>
                <c:pt idx="2156">
                  <c:v>6.0667200000000001</c:v>
                </c:pt>
                <c:pt idx="2157">
                  <c:v>6.0667200000000001</c:v>
                </c:pt>
                <c:pt idx="2158">
                  <c:v>6.0667200000000001</c:v>
                </c:pt>
                <c:pt idx="2159">
                  <c:v>6.0667200000000001</c:v>
                </c:pt>
                <c:pt idx="2160">
                  <c:v>5.5598599999999996</c:v>
                </c:pt>
                <c:pt idx="2161">
                  <c:v>5.5598599999999996</c:v>
                </c:pt>
                <c:pt idx="2162">
                  <c:v>5.5598599999999996</c:v>
                </c:pt>
                <c:pt idx="2163">
                  <c:v>5.5598599999999996</c:v>
                </c:pt>
                <c:pt idx="2164">
                  <c:v>5.5598599999999996</c:v>
                </c:pt>
                <c:pt idx="2165">
                  <c:v>5.5598599999999996</c:v>
                </c:pt>
                <c:pt idx="2166">
                  <c:v>5.5598599999999996</c:v>
                </c:pt>
                <c:pt idx="2167">
                  <c:v>5.5598599999999996</c:v>
                </c:pt>
                <c:pt idx="2168">
                  <c:v>5.5598599999999996</c:v>
                </c:pt>
                <c:pt idx="2169">
                  <c:v>5.5598599999999996</c:v>
                </c:pt>
                <c:pt idx="2170">
                  <c:v>5.5598599999999996</c:v>
                </c:pt>
                <c:pt idx="2171">
                  <c:v>5.5598599999999996</c:v>
                </c:pt>
                <c:pt idx="2172">
                  <c:v>5.5598599999999996</c:v>
                </c:pt>
                <c:pt idx="2173">
                  <c:v>5.5598599999999996</c:v>
                </c:pt>
                <c:pt idx="2174">
                  <c:v>5.5598599999999996</c:v>
                </c:pt>
                <c:pt idx="2175">
                  <c:v>5.5598599999999996</c:v>
                </c:pt>
                <c:pt idx="2176">
                  <c:v>5.5598599999999996</c:v>
                </c:pt>
                <c:pt idx="2177">
                  <c:v>5.5598599999999996</c:v>
                </c:pt>
                <c:pt idx="2178">
                  <c:v>5.5598599999999996</c:v>
                </c:pt>
                <c:pt idx="2179">
                  <c:v>5.5598599999999996</c:v>
                </c:pt>
                <c:pt idx="2180">
                  <c:v>5.5598599999999996</c:v>
                </c:pt>
                <c:pt idx="2181">
                  <c:v>5.3029799999999998</c:v>
                </c:pt>
                <c:pt idx="2182">
                  <c:v>5.3029799999999998</c:v>
                </c:pt>
                <c:pt idx="2183">
                  <c:v>5.3029799999999998</c:v>
                </c:pt>
                <c:pt idx="2184">
                  <c:v>5.3029799999999998</c:v>
                </c:pt>
                <c:pt idx="2185">
                  <c:v>5.3029799999999998</c:v>
                </c:pt>
                <c:pt idx="2186">
                  <c:v>5.3029799999999998</c:v>
                </c:pt>
                <c:pt idx="2187">
                  <c:v>5.3029799999999998</c:v>
                </c:pt>
                <c:pt idx="2188">
                  <c:v>5.3029799999999998</c:v>
                </c:pt>
                <c:pt idx="2189">
                  <c:v>5.3029799999999998</c:v>
                </c:pt>
                <c:pt idx="2190">
                  <c:v>5.3029799999999998</c:v>
                </c:pt>
                <c:pt idx="2191">
                  <c:v>5.3029799999999998</c:v>
                </c:pt>
                <c:pt idx="2192">
                  <c:v>5.3029799999999998</c:v>
                </c:pt>
                <c:pt idx="2193">
                  <c:v>5.3029799999999998</c:v>
                </c:pt>
                <c:pt idx="2194">
                  <c:v>5.3029799999999998</c:v>
                </c:pt>
                <c:pt idx="2195">
                  <c:v>5.3029799999999998</c:v>
                </c:pt>
                <c:pt idx="2196">
                  <c:v>5.3029799999999998</c:v>
                </c:pt>
                <c:pt idx="2197">
                  <c:v>5.3029799999999998</c:v>
                </c:pt>
                <c:pt idx="2198">
                  <c:v>5.3029799999999998</c:v>
                </c:pt>
                <c:pt idx="2199">
                  <c:v>5.3029799999999998</c:v>
                </c:pt>
                <c:pt idx="2200">
                  <c:v>5.3029799999999998</c:v>
                </c:pt>
                <c:pt idx="2201">
                  <c:v>5.3029799999999998</c:v>
                </c:pt>
                <c:pt idx="2202">
                  <c:v>5.3029799999999998</c:v>
                </c:pt>
                <c:pt idx="2203">
                  <c:v>5.1694100000000001</c:v>
                </c:pt>
                <c:pt idx="2204">
                  <c:v>5.1694100000000001</c:v>
                </c:pt>
                <c:pt idx="2205">
                  <c:v>5.1694100000000001</c:v>
                </c:pt>
                <c:pt idx="2206">
                  <c:v>5.1694100000000001</c:v>
                </c:pt>
                <c:pt idx="2207">
                  <c:v>5.1694100000000001</c:v>
                </c:pt>
                <c:pt idx="2208">
                  <c:v>5.1694100000000001</c:v>
                </c:pt>
                <c:pt idx="2209">
                  <c:v>5.1694100000000001</c:v>
                </c:pt>
                <c:pt idx="2210">
                  <c:v>5.1694100000000001</c:v>
                </c:pt>
                <c:pt idx="2211">
                  <c:v>5.1694100000000001</c:v>
                </c:pt>
                <c:pt idx="2212">
                  <c:v>5.1694100000000001</c:v>
                </c:pt>
                <c:pt idx="2213">
                  <c:v>5.1694100000000001</c:v>
                </c:pt>
                <c:pt idx="2214">
                  <c:v>5.1694100000000001</c:v>
                </c:pt>
                <c:pt idx="2215">
                  <c:v>5.1694100000000001</c:v>
                </c:pt>
                <c:pt idx="2216">
                  <c:v>5.1694100000000001</c:v>
                </c:pt>
                <c:pt idx="2217">
                  <c:v>5.1694100000000001</c:v>
                </c:pt>
                <c:pt idx="2218">
                  <c:v>5.1694100000000001</c:v>
                </c:pt>
                <c:pt idx="2219">
                  <c:v>5.1694100000000001</c:v>
                </c:pt>
                <c:pt idx="2220">
                  <c:v>5.1694100000000001</c:v>
                </c:pt>
                <c:pt idx="2221">
                  <c:v>5.1694100000000001</c:v>
                </c:pt>
                <c:pt idx="2222">
                  <c:v>5.1694100000000001</c:v>
                </c:pt>
                <c:pt idx="2223">
                  <c:v>5.1694100000000001</c:v>
                </c:pt>
                <c:pt idx="2224">
                  <c:v>5.1694100000000001</c:v>
                </c:pt>
                <c:pt idx="2225">
                  <c:v>5.1694100000000001</c:v>
                </c:pt>
                <c:pt idx="2226">
                  <c:v>5.3271199999999999</c:v>
                </c:pt>
                <c:pt idx="2227">
                  <c:v>5.3271199999999999</c:v>
                </c:pt>
                <c:pt idx="2228">
                  <c:v>5.3271199999999999</c:v>
                </c:pt>
                <c:pt idx="2229">
                  <c:v>5.3271199999999999</c:v>
                </c:pt>
                <c:pt idx="2230">
                  <c:v>5.3271199999999999</c:v>
                </c:pt>
                <c:pt idx="2231">
                  <c:v>5.3271199999999999</c:v>
                </c:pt>
                <c:pt idx="2232">
                  <c:v>5.3271199999999999</c:v>
                </c:pt>
                <c:pt idx="2233">
                  <c:v>5.3271199999999999</c:v>
                </c:pt>
                <c:pt idx="2234">
                  <c:v>5.3271199999999999</c:v>
                </c:pt>
                <c:pt idx="2235">
                  <c:v>5.3271199999999999</c:v>
                </c:pt>
                <c:pt idx="2236">
                  <c:v>5.3271199999999999</c:v>
                </c:pt>
                <c:pt idx="2237">
                  <c:v>5.3271199999999999</c:v>
                </c:pt>
                <c:pt idx="2238">
                  <c:v>5.3271199999999999</c:v>
                </c:pt>
                <c:pt idx="2239">
                  <c:v>5.3271199999999999</c:v>
                </c:pt>
                <c:pt idx="2240">
                  <c:v>5.3271199999999999</c:v>
                </c:pt>
                <c:pt idx="2241">
                  <c:v>5.3271199999999999</c:v>
                </c:pt>
                <c:pt idx="2242">
                  <c:v>5.3271199999999999</c:v>
                </c:pt>
                <c:pt idx="2243">
                  <c:v>5.3271199999999999</c:v>
                </c:pt>
                <c:pt idx="2244">
                  <c:v>5.3271199999999999</c:v>
                </c:pt>
                <c:pt idx="2245">
                  <c:v>5.3271199999999999</c:v>
                </c:pt>
                <c:pt idx="2246">
                  <c:v>5.3271199999999999</c:v>
                </c:pt>
                <c:pt idx="2247">
                  <c:v>5.7413600000000002</c:v>
                </c:pt>
                <c:pt idx="2248">
                  <c:v>5.7413600000000002</c:v>
                </c:pt>
                <c:pt idx="2249">
                  <c:v>5.7413600000000002</c:v>
                </c:pt>
                <c:pt idx="2250">
                  <c:v>5.7413600000000002</c:v>
                </c:pt>
                <c:pt idx="2251">
                  <c:v>5.7413600000000002</c:v>
                </c:pt>
                <c:pt idx="2252">
                  <c:v>5.7413600000000002</c:v>
                </c:pt>
                <c:pt idx="2253">
                  <c:v>5.7413600000000002</c:v>
                </c:pt>
                <c:pt idx="2254">
                  <c:v>5.7413600000000002</c:v>
                </c:pt>
                <c:pt idx="2255">
                  <c:v>5.7413600000000002</c:v>
                </c:pt>
                <c:pt idx="2256">
                  <c:v>5.7413600000000002</c:v>
                </c:pt>
                <c:pt idx="2257">
                  <c:v>5.7413600000000002</c:v>
                </c:pt>
                <c:pt idx="2258">
                  <c:v>5.7413600000000002</c:v>
                </c:pt>
                <c:pt idx="2259">
                  <c:v>5.7413600000000002</c:v>
                </c:pt>
                <c:pt idx="2260">
                  <c:v>5.7413600000000002</c:v>
                </c:pt>
                <c:pt idx="2261">
                  <c:v>5.7413600000000002</c:v>
                </c:pt>
                <c:pt idx="2262">
                  <c:v>5.7413600000000002</c:v>
                </c:pt>
                <c:pt idx="2263">
                  <c:v>5.7413600000000002</c:v>
                </c:pt>
                <c:pt idx="2264">
                  <c:v>5.7413600000000002</c:v>
                </c:pt>
                <c:pt idx="2265">
                  <c:v>5.7413600000000002</c:v>
                </c:pt>
                <c:pt idx="2266">
                  <c:v>5.7413600000000002</c:v>
                </c:pt>
                <c:pt idx="2267">
                  <c:v>5.7413600000000002</c:v>
                </c:pt>
                <c:pt idx="2268">
                  <c:v>5.7413600000000002</c:v>
                </c:pt>
                <c:pt idx="2269">
                  <c:v>5.3447500000000003</c:v>
                </c:pt>
                <c:pt idx="2270">
                  <c:v>5.3447500000000003</c:v>
                </c:pt>
                <c:pt idx="2271">
                  <c:v>5.3447500000000003</c:v>
                </c:pt>
                <c:pt idx="2272">
                  <c:v>5.3447500000000003</c:v>
                </c:pt>
                <c:pt idx="2273">
                  <c:v>5.3447500000000003</c:v>
                </c:pt>
                <c:pt idx="2274">
                  <c:v>5.3447500000000003</c:v>
                </c:pt>
                <c:pt idx="2275">
                  <c:v>5.3447500000000003</c:v>
                </c:pt>
                <c:pt idx="2276">
                  <c:v>5.3447500000000003</c:v>
                </c:pt>
                <c:pt idx="2277">
                  <c:v>5.3447500000000003</c:v>
                </c:pt>
                <c:pt idx="2278">
                  <c:v>5.3447500000000003</c:v>
                </c:pt>
                <c:pt idx="2279">
                  <c:v>5.3447500000000003</c:v>
                </c:pt>
                <c:pt idx="2280">
                  <c:v>5.3447500000000003</c:v>
                </c:pt>
                <c:pt idx="2281">
                  <c:v>5.3447500000000003</c:v>
                </c:pt>
                <c:pt idx="2282">
                  <c:v>5.3447500000000003</c:v>
                </c:pt>
                <c:pt idx="2283">
                  <c:v>5.3447500000000003</c:v>
                </c:pt>
                <c:pt idx="2284">
                  <c:v>5.3447500000000003</c:v>
                </c:pt>
                <c:pt idx="2285">
                  <c:v>5.3447500000000003</c:v>
                </c:pt>
                <c:pt idx="2286">
                  <c:v>5.3447500000000003</c:v>
                </c:pt>
                <c:pt idx="2287">
                  <c:v>5.3447500000000003</c:v>
                </c:pt>
                <c:pt idx="2288">
                  <c:v>5.3447500000000003</c:v>
                </c:pt>
                <c:pt idx="2289">
                  <c:v>5.3447500000000003</c:v>
                </c:pt>
                <c:pt idx="2290">
                  <c:v>5.3447500000000003</c:v>
                </c:pt>
                <c:pt idx="2291">
                  <c:v>5.4116999999999997</c:v>
                </c:pt>
                <c:pt idx="2292">
                  <c:v>5.4116999999999997</c:v>
                </c:pt>
                <c:pt idx="2293">
                  <c:v>5.4116999999999997</c:v>
                </c:pt>
                <c:pt idx="2294">
                  <c:v>5.4116999999999997</c:v>
                </c:pt>
                <c:pt idx="2295">
                  <c:v>5.4116999999999997</c:v>
                </c:pt>
                <c:pt idx="2296">
                  <c:v>5.4116999999999997</c:v>
                </c:pt>
                <c:pt idx="2297">
                  <c:v>5.4116999999999997</c:v>
                </c:pt>
                <c:pt idx="2298">
                  <c:v>5.4116999999999997</c:v>
                </c:pt>
                <c:pt idx="2299">
                  <c:v>5.4116999999999997</c:v>
                </c:pt>
                <c:pt idx="2300">
                  <c:v>5.4116999999999997</c:v>
                </c:pt>
                <c:pt idx="2301">
                  <c:v>5.4116999999999997</c:v>
                </c:pt>
                <c:pt idx="2302">
                  <c:v>5.4116999999999997</c:v>
                </c:pt>
                <c:pt idx="2303">
                  <c:v>5.4116999999999997</c:v>
                </c:pt>
                <c:pt idx="2304">
                  <c:v>5.4116999999999997</c:v>
                </c:pt>
                <c:pt idx="2305">
                  <c:v>5.4116999999999997</c:v>
                </c:pt>
                <c:pt idx="2306">
                  <c:v>5.4116999999999997</c:v>
                </c:pt>
                <c:pt idx="2307">
                  <c:v>5.4116999999999997</c:v>
                </c:pt>
                <c:pt idx="2308">
                  <c:v>5.4116999999999997</c:v>
                </c:pt>
                <c:pt idx="2309">
                  <c:v>5.4116999999999997</c:v>
                </c:pt>
                <c:pt idx="2310">
                  <c:v>5.4116999999999997</c:v>
                </c:pt>
                <c:pt idx="2311">
                  <c:v>5.4116999999999997</c:v>
                </c:pt>
                <c:pt idx="2312">
                  <c:v>5.0015200000000002</c:v>
                </c:pt>
                <c:pt idx="2313">
                  <c:v>5.0015200000000002</c:v>
                </c:pt>
                <c:pt idx="2314">
                  <c:v>5.0015200000000002</c:v>
                </c:pt>
                <c:pt idx="2315">
                  <c:v>5.0015200000000002</c:v>
                </c:pt>
                <c:pt idx="2316">
                  <c:v>5.0015200000000002</c:v>
                </c:pt>
                <c:pt idx="2317">
                  <c:v>5.0015200000000002</c:v>
                </c:pt>
                <c:pt idx="2318">
                  <c:v>5.0015200000000002</c:v>
                </c:pt>
                <c:pt idx="2319">
                  <c:v>5.0015200000000002</c:v>
                </c:pt>
                <c:pt idx="2320">
                  <c:v>5.0015200000000002</c:v>
                </c:pt>
                <c:pt idx="2321">
                  <c:v>5.0015200000000002</c:v>
                </c:pt>
                <c:pt idx="2322">
                  <c:v>5.0015200000000002</c:v>
                </c:pt>
                <c:pt idx="2323">
                  <c:v>5.0015200000000002</c:v>
                </c:pt>
                <c:pt idx="2324">
                  <c:v>5.0015200000000002</c:v>
                </c:pt>
                <c:pt idx="2325">
                  <c:v>5.0015200000000002</c:v>
                </c:pt>
                <c:pt idx="2326">
                  <c:v>5.0015200000000002</c:v>
                </c:pt>
                <c:pt idx="2327">
                  <c:v>5.0015200000000002</c:v>
                </c:pt>
                <c:pt idx="2328">
                  <c:v>5.0015200000000002</c:v>
                </c:pt>
                <c:pt idx="2329">
                  <c:v>5.0015200000000002</c:v>
                </c:pt>
                <c:pt idx="2330">
                  <c:v>5.0015200000000002</c:v>
                </c:pt>
                <c:pt idx="2331">
                  <c:v>5.0015200000000002</c:v>
                </c:pt>
                <c:pt idx="2332">
                  <c:v>5.0015200000000002</c:v>
                </c:pt>
                <c:pt idx="2333">
                  <c:v>5.0015200000000002</c:v>
                </c:pt>
                <c:pt idx="2334">
                  <c:v>5.0015200000000002</c:v>
                </c:pt>
                <c:pt idx="2335">
                  <c:v>4.8747800000000003</c:v>
                </c:pt>
                <c:pt idx="2336">
                  <c:v>4.8747800000000003</c:v>
                </c:pt>
                <c:pt idx="2337">
                  <c:v>4.8747800000000003</c:v>
                </c:pt>
                <c:pt idx="2338">
                  <c:v>4.8747800000000003</c:v>
                </c:pt>
                <c:pt idx="2339">
                  <c:v>4.8747800000000003</c:v>
                </c:pt>
                <c:pt idx="2340">
                  <c:v>4.8747800000000003</c:v>
                </c:pt>
                <c:pt idx="2341">
                  <c:v>4.8747800000000003</c:v>
                </c:pt>
                <c:pt idx="2342">
                  <c:v>4.8747800000000003</c:v>
                </c:pt>
                <c:pt idx="2343">
                  <c:v>4.8747800000000003</c:v>
                </c:pt>
                <c:pt idx="2344">
                  <c:v>4.8747800000000003</c:v>
                </c:pt>
                <c:pt idx="2345">
                  <c:v>4.8747800000000003</c:v>
                </c:pt>
                <c:pt idx="2346">
                  <c:v>4.8747800000000003</c:v>
                </c:pt>
                <c:pt idx="2347">
                  <c:v>4.8747800000000003</c:v>
                </c:pt>
                <c:pt idx="2348">
                  <c:v>4.8747800000000003</c:v>
                </c:pt>
                <c:pt idx="2349">
                  <c:v>4.8747800000000003</c:v>
                </c:pt>
                <c:pt idx="2350">
                  <c:v>4.8747800000000003</c:v>
                </c:pt>
                <c:pt idx="2351">
                  <c:v>4.8747800000000003</c:v>
                </c:pt>
                <c:pt idx="2352">
                  <c:v>4.8747800000000003</c:v>
                </c:pt>
                <c:pt idx="2353">
                  <c:v>4.8747800000000003</c:v>
                </c:pt>
                <c:pt idx="2354">
                  <c:v>4.8747800000000003</c:v>
                </c:pt>
                <c:pt idx="2355">
                  <c:v>4.8747800000000003</c:v>
                </c:pt>
                <c:pt idx="2356">
                  <c:v>4.8580699999999997</c:v>
                </c:pt>
                <c:pt idx="2357">
                  <c:v>4.8580699999999997</c:v>
                </c:pt>
                <c:pt idx="2358">
                  <c:v>4.8580699999999997</c:v>
                </c:pt>
                <c:pt idx="2359">
                  <c:v>4.8580699999999997</c:v>
                </c:pt>
                <c:pt idx="2360">
                  <c:v>4.8580699999999997</c:v>
                </c:pt>
                <c:pt idx="2361">
                  <c:v>4.8580699999999997</c:v>
                </c:pt>
                <c:pt idx="2362">
                  <c:v>4.8580699999999997</c:v>
                </c:pt>
                <c:pt idx="2363">
                  <c:v>4.8580699999999997</c:v>
                </c:pt>
                <c:pt idx="2364">
                  <c:v>4.8580699999999997</c:v>
                </c:pt>
                <c:pt idx="2365">
                  <c:v>4.8580699999999997</c:v>
                </c:pt>
                <c:pt idx="2366">
                  <c:v>4.8580699999999997</c:v>
                </c:pt>
                <c:pt idx="2367">
                  <c:v>4.8580699999999997</c:v>
                </c:pt>
                <c:pt idx="2368">
                  <c:v>4.8580699999999997</c:v>
                </c:pt>
                <c:pt idx="2369">
                  <c:v>4.8580699999999997</c:v>
                </c:pt>
                <c:pt idx="2370">
                  <c:v>4.8580699999999997</c:v>
                </c:pt>
                <c:pt idx="2371">
                  <c:v>4.8580699999999997</c:v>
                </c:pt>
                <c:pt idx="2372">
                  <c:v>4.8580699999999997</c:v>
                </c:pt>
                <c:pt idx="2373">
                  <c:v>4.8580699999999997</c:v>
                </c:pt>
                <c:pt idx="2374">
                  <c:v>4.8580699999999997</c:v>
                </c:pt>
                <c:pt idx="2375">
                  <c:v>4.8580699999999997</c:v>
                </c:pt>
                <c:pt idx="2376">
                  <c:v>4.8580699999999997</c:v>
                </c:pt>
                <c:pt idx="2377">
                  <c:v>5.2083700000000004</c:v>
                </c:pt>
                <c:pt idx="2378">
                  <c:v>5.2083700000000004</c:v>
                </c:pt>
                <c:pt idx="2379">
                  <c:v>5.2083700000000004</c:v>
                </c:pt>
                <c:pt idx="2380">
                  <c:v>5.2083700000000004</c:v>
                </c:pt>
                <c:pt idx="2381">
                  <c:v>5.2083700000000004</c:v>
                </c:pt>
                <c:pt idx="2382">
                  <c:v>5.2083700000000004</c:v>
                </c:pt>
                <c:pt idx="2383">
                  <c:v>5.2083700000000004</c:v>
                </c:pt>
                <c:pt idx="2384">
                  <c:v>5.2083700000000004</c:v>
                </c:pt>
                <c:pt idx="2385">
                  <c:v>5.2083700000000004</c:v>
                </c:pt>
                <c:pt idx="2386">
                  <c:v>5.2083700000000004</c:v>
                </c:pt>
                <c:pt idx="2387">
                  <c:v>5.2083700000000004</c:v>
                </c:pt>
                <c:pt idx="2388">
                  <c:v>5.2083700000000004</c:v>
                </c:pt>
                <c:pt idx="2389">
                  <c:v>5.2083700000000004</c:v>
                </c:pt>
                <c:pt idx="2390">
                  <c:v>5.2083700000000004</c:v>
                </c:pt>
                <c:pt idx="2391">
                  <c:v>5.2083700000000004</c:v>
                </c:pt>
                <c:pt idx="2392">
                  <c:v>5.2083700000000004</c:v>
                </c:pt>
                <c:pt idx="2393">
                  <c:v>5.2083700000000004</c:v>
                </c:pt>
                <c:pt idx="2394">
                  <c:v>5.2083700000000004</c:v>
                </c:pt>
                <c:pt idx="2395">
                  <c:v>5.2083700000000004</c:v>
                </c:pt>
                <c:pt idx="2396">
                  <c:v>5.2083700000000004</c:v>
                </c:pt>
                <c:pt idx="2397">
                  <c:v>5.2083700000000004</c:v>
                </c:pt>
                <c:pt idx="2398">
                  <c:v>5.2083700000000004</c:v>
                </c:pt>
                <c:pt idx="2399">
                  <c:v>5.2083700000000004</c:v>
                </c:pt>
                <c:pt idx="2400">
                  <c:v>5.2305299999999999</c:v>
                </c:pt>
                <c:pt idx="2401">
                  <c:v>5.2305299999999999</c:v>
                </c:pt>
                <c:pt idx="2402">
                  <c:v>5.2305299999999999</c:v>
                </c:pt>
                <c:pt idx="2403">
                  <c:v>5.2305299999999999</c:v>
                </c:pt>
                <c:pt idx="2404">
                  <c:v>5.2305299999999999</c:v>
                </c:pt>
                <c:pt idx="2405">
                  <c:v>5.2305299999999999</c:v>
                </c:pt>
                <c:pt idx="2406">
                  <c:v>5.2305299999999999</c:v>
                </c:pt>
                <c:pt idx="2407">
                  <c:v>5.2305299999999999</c:v>
                </c:pt>
                <c:pt idx="2408">
                  <c:v>5.2305299999999999</c:v>
                </c:pt>
                <c:pt idx="2409">
                  <c:v>5.2305299999999999</c:v>
                </c:pt>
                <c:pt idx="2410">
                  <c:v>5.2305299999999999</c:v>
                </c:pt>
                <c:pt idx="2411">
                  <c:v>5.2305299999999999</c:v>
                </c:pt>
                <c:pt idx="2412">
                  <c:v>5.2305299999999999</c:v>
                </c:pt>
                <c:pt idx="2413">
                  <c:v>5.2305299999999999</c:v>
                </c:pt>
                <c:pt idx="2414">
                  <c:v>5.2305299999999999</c:v>
                </c:pt>
                <c:pt idx="2415">
                  <c:v>5.2305299999999999</c:v>
                </c:pt>
                <c:pt idx="2416">
                  <c:v>5.2305299999999999</c:v>
                </c:pt>
                <c:pt idx="2417">
                  <c:v>5.2305299999999999</c:v>
                </c:pt>
                <c:pt idx="2418">
                  <c:v>5.2305299999999999</c:v>
                </c:pt>
                <c:pt idx="2419">
                  <c:v>5.2305299999999999</c:v>
                </c:pt>
                <c:pt idx="2420">
                  <c:v>5.2305299999999999</c:v>
                </c:pt>
                <c:pt idx="2421">
                  <c:v>5.5939800000000002</c:v>
                </c:pt>
                <c:pt idx="2422">
                  <c:v>5.5939800000000002</c:v>
                </c:pt>
                <c:pt idx="2423">
                  <c:v>5.5939800000000002</c:v>
                </c:pt>
                <c:pt idx="2424">
                  <c:v>5.5939800000000002</c:v>
                </c:pt>
                <c:pt idx="2425">
                  <c:v>5.5939800000000002</c:v>
                </c:pt>
                <c:pt idx="2426">
                  <c:v>5.5939800000000002</c:v>
                </c:pt>
                <c:pt idx="2427">
                  <c:v>5.5939800000000002</c:v>
                </c:pt>
                <c:pt idx="2428">
                  <c:v>5.5939800000000002</c:v>
                </c:pt>
                <c:pt idx="2429">
                  <c:v>5.5939800000000002</c:v>
                </c:pt>
                <c:pt idx="2430">
                  <c:v>5.5939800000000002</c:v>
                </c:pt>
                <c:pt idx="2431">
                  <c:v>5.5939800000000002</c:v>
                </c:pt>
                <c:pt idx="2432">
                  <c:v>5.5939800000000002</c:v>
                </c:pt>
                <c:pt idx="2433">
                  <c:v>5.5939800000000002</c:v>
                </c:pt>
                <c:pt idx="2434">
                  <c:v>5.5939800000000002</c:v>
                </c:pt>
                <c:pt idx="2435">
                  <c:v>5.5939800000000002</c:v>
                </c:pt>
                <c:pt idx="2436">
                  <c:v>5.5939800000000002</c:v>
                </c:pt>
                <c:pt idx="2437">
                  <c:v>5.5939800000000002</c:v>
                </c:pt>
                <c:pt idx="2438">
                  <c:v>5.5939800000000002</c:v>
                </c:pt>
                <c:pt idx="2439">
                  <c:v>5.5939800000000002</c:v>
                </c:pt>
                <c:pt idx="2440">
                  <c:v>5.5939800000000002</c:v>
                </c:pt>
                <c:pt idx="2441">
                  <c:v>5.5939800000000002</c:v>
                </c:pt>
                <c:pt idx="2442">
                  <c:v>5.5939800000000002</c:v>
                </c:pt>
                <c:pt idx="2443">
                  <c:v>5.74064</c:v>
                </c:pt>
                <c:pt idx="2444">
                  <c:v>5.74064</c:v>
                </c:pt>
                <c:pt idx="2445">
                  <c:v>5.74064</c:v>
                </c:pt>
                <c:pt idx="2446">
                  <c:v>5.74064</c:v>
                </c:pt>
                <c:pt idx="2447">
                  <c:v>5.74064</c:v>
                </c:pt>
                <c:pt idx="2448">
                  <c:v>5.74064</c:v>
                </c:pt>
                <c:pt idx="2449">
                  <c:v>5.74064</c:v>
                </c:pt>
                <c:pt idx="2450">
                  <c:v>5.74064</c:v>
                </c:pt>
                <c:pt idx="2451">
                  <c:v>5.74064</c:v>
                </c:pt>
                <c:pt idx="2452">
                  <c:v>5.74064</c:v>
                </c:pt>
                <c:pt idx="2453">
                  <c:v>5.74064</c:v>
                </c:pt>
                <c:pt idx="2454">
                  <c:v>5.74064</c:v>
                </c:pt>
                <c:pt idx="2455">
                  <c:v>5.74064</c:v>
                </c:pt>
                <c:pt idx="2456">
                  <c:v>5.74064</c:v>
                </c:pt>
                <c:pt idx="2457">
                  <c:v>5.74064</c:v>
                </c:pt>
                <c:pt idx="2458">
                  <c:v>5.74064</c:v>
                </c:pt>
                <c:pt idx="2459">
                  <c:v>5.74064</c:v>
                </c:pt>
                <c:pt idx="2460">
                  <c:v>5.74064</c:v>
                </c:pt>
                <c:pt idx="2461">
                  <c:v>5.74064</c:v>
                </c:pt>
                <c:pt idx="2462">
                  <c:v>5.74064</c:v>
                </c:pt>
                <c:pt idx="2463">
                  <c:v>5.74064</c:v>
                </c:pt>
                <c:pt idx="2464">
                  <c:v>5.74064</c:v>
                </c:pt>
                <c:pt idx="2465">
                  <c:v>5.9931299999999998</c:v>
                </c:pt>
                <c:pt idx="2466">
                  <c:v>5.9931299999999998</c:v>
                </c:pt>
                <c:pt idx="2467">
                  <c:v>5.9931299999999998</c:v>
                </c:pt>
                <c:pt idx="2468">
                  <c:v>5.9931299999999998</c:v>
                </c:pt>
                <c:pt idx="2469">
                  <c:v>5.9931299999999998</c:v>
                </c:pt>
                <c:pt idx="2470">
                  <c:v>5.9931299999999998</c:v>
                </c:pt>
                <c:pt idx="2471">
                  <c:v>5.9931299999999998</c:v>
                </c:pt>
                <c:pt idx="2472">
                  <c:v>5.9931299999999998</c:v>
                </c:pt>
                <c:pt idx="2473">
                  <c:v>5.9931299999999998</c:v>
                </c:pt>
                <c:pt idx="2474">
                  <c:v>5.9931299999999998</c:v>
                </c:pt>
                <c:pt idx="2475">
                  <c:v>5.9931299999999998</c:v>
                </c:pt>
                <c:pt idx="2476">
                  <c:v>5.9931299999999998</c:v>
                </c:pt>
                <c:pt idx="2477">
                  <c:v>5.9931299999999998</c:v>
                </c:pt>
                <c:pt idx="2478">
                  <c:v>5.9931299999999998</c:v>
                </c:pt>
                <c:pt idx="2479">
                  <c:v>5.9931299999999998</c:v>
                </c:pt>
                <c:pt idx="2480">
                  <c:v>5.9931299999999998</c:v>
                </c:pt>
                <c:pt idx="2481">
                  <c:v>5.9931299999999998</c:v>
                </c:pt>
                <c:pt idx="2482">
                  <c:v>5.9931299999999998</c:v>
                </c:pt>
                <c:pt idx="2483">
                  <c:v>5.9931299999999998</c:v>
                </c:pt>
                <c:pt idx="2484">
                  <c:v>5.9931299999999998</c:v>
                </c:pt>
                <c:pt idx="2485">
                  <c:v>5.9931299999999998</c:v>
                </c:pt>
                <c:pt idx="2486">
                  <c:v>6.0542899999999999</c:v>
                </c:pt>
                <c:pt idx="2487">
                  <c:v>6.0542899999999999</c:v>
                </c:pt>
                <c:pt idx="2488">
                  <c:v>6.0542899999999999</c:v>
                </c:pt>
                <c:pt idx="2489">
                  <c:v>6.0542899999999999</c:v>
                </c:pt>
                <c:pt idx="2490">
                  <c:v>6.0542899999999999</c:v>
                </c:pt>
                <c:pt idx="2491">
                  <c:v>6.0542899999999999</c:v>
                </c:pt>
                <c:pt idx="2492">
                  <c:v>6.0542899999999999</c:v>
                </c:pt>
                <c:pt idx="2493">
                  <c:v>6.0542899999999999</c:v>
                </c:pt>
                <c:pt idx="2494">
                  <c:v>6.0542899999999999</c:v>
                </c:pt>
                <c:pt idx="2495">
                  <c:v>6.0542899999999999</c:v>
                </c:pt>
                <c:pt idx="2496">
                  <c:v>6.0542899999999999</c:v>
                </c:pt>
                <c:pt idx="2497">
                  <c:v>6.0542899999999999</c:v>
                </c:pt>
                <c:pt idx="2498">
                  <c:v>6.0542899999999999</c:v>
                </c:pt>
                <c:pt idx="2499">
                  <c:v>6.0542899999999999</c:v>
                </c:pt>
                <c:pt idx="2500">
                  <c:v>6.0542899999999999</c:v>
                </c:pt>
                <c:pt idx="2501">
                  <c:v>6.0542899999999999</c:v>
                </c:pt>
                <c:pt idx="2502">
                  <c:v>6.0542899999999999</c:v>
                </c:pt>
                <c:pt idx="2503">
                  <c:v>6.0542899999999999</c:v>
                </c:pt>
                <c:pt idx="2504">
                  <c:v>6.0542899999999999</c:v>
                </c:pt>
                <c:pt idx="2505">
                  <c:v>6.0542899999999999</c:v>
                </c:pt>
                <c:pt idx="2506">
                  <c:v>6.0542899999999999</c:v>
                </c:pt>
                <c:pt idx="2507">
                  <c:v>6.0542899999999999</c:v>
                </c:pt>
                <c:pt idx="2508">
                  <c:v>6.0542899999999999</c:v>
                </c:pt>
                <c:pt idx="2509">
                  <c:v>5.5467700000000004</c:v>
                </c:pt>
                <c:pt idx="2510">
                  <c:v>5.5467700000000004</c:v>
                </c:pt>
                <c:pt idx="2511">
                  <c:v>5.5467700000000004</c:v>
                </c:pt>
                <c:pt idx="2512">
                  <c:v>5.5467700000000004</c:v>
                </c:pt>
                <c:pt idx="2513">
                  <c:v>5.5467700000000004</c:v>
                </c:pt>
                <c:pt idx="2514">
                  <c:v>5.5467700000000004</c:v>
                </c:pt>
                <c:pt idx="2515">
                  <c:v>5.5467700000000004</c:v>
                </c:pt>
                <c:pt idx="2516">
                  <c:v>5.5467700000000004</c:v>
                </c:pt>
                <c:pt idx="2517">
                  <c:v>5.5467700000000004</c:v>
                </c:pt>
                <c:pt idx="2518">
                  <c:v>5.5467700000000004</c:v>
                </c:pt>
                <c:pt idx="2519">
                  <c:v>5.5467700000000004</c:v>
                </c:pt>
                <c:pt idx="2520">
                  <c:v>5.5467700000000004</c:v>
                </c:pt>
                <c:pt idx="2521">
                  <c:v>5.5467700000000004</c:v>
                </c:pt>
                <c:pt idx="2522">
                  <c:v>5.5467700000000004</c:v>
                </c:pt>
                <c:pt idx="2523">
                  <c:v>5.5467700000000004</c:v>
                </c:pt>
                <c:pt idx="2524">
                  <c:v>5.5467700000000004</c:v>
                </c:pt>
                <c:pt idx="2525">
                  <c:v>5.5467700000000004</c:v>
                </c:pt>
                <c:pt idx="2526">
                  <c:v>5.5467700000000004</c:v>
                </c:pt>
                <c:pt idx="2527">
                  <c:v>5.5467700000000004</c:v>
                </c:pt>
                <c:pt idx="2528">
                  <c:v>5.5467700000000004</c:v>
                </c:pt>
                <c:pt idx="2529">
                  <c:v>5.5467700000000004</c:v>
                </c:pt>
                <c:pt idx="2530">
                  <c:v>5.5467700000000004</c:v>
                </c:pt>
                <c:pt idx="2531">
                  <c:v>5.6680599999999997</c:v>
                </c:pt>
                <c:pt idx="2532">
                  <c:v>5.6680599999999997</c:v>
                </c:pt>
                <c:pt idx="2533">
                  <c:v>5.6680599999999997</c:v>
                </c:pt>
                <c:pt idx="2534">
                  <c:v>5.6680599999999997</c:v>
                </c:pt>
                <c:pt idx="2535">
                  <c:v>5.6680599999999997</c:v>
                </c:pt>
                <c:pt idx="2536">
                  <c:v>5.6680599999999997</c:v>
                </c:pt>
                <c:pt idx="2537">
                  <c:v>5.6680599999999997</c:v>
                </c:pt>
                <c:pt idx="2538">
                  <c:v>5.6680599999999997</c:v>
                </c:pt>
                <c:pt idx="2539">
                  <c:v>5.6680599999999997</c:v>
                </c:pt>
                <c:pt idx="2540">
                  <c:v>5.6680599999999997</c:v>
                </c:pt>
                <c:pt idx="2541">
                  <c:v>5.6680599999999997</c:v>
                </c:pt>
                <c:pt idx="2542">
                  <c:v>5.6680599999999997</c:v>
                </c:pt>
                <c:pt idx="2543">
                  <c:v>5.6680599999999997</c:v>
                </c:pt>
                <c:pt idx="2544">
                  <c:v>5.6680599999999997</c:v>
                </c:pt>
                <c:pt idx="2545">
                  <c:v>5.6680599999999997</c:v>
                </c:pt>
                <c:pt idx="2546">
                  <c:v>5.6680599999999997</c:v>
                </c:pt>
                <c:pt idx="2547">
                  <c:v>5.6680599999999997</c:v>
                </c:pt>
                <c:pt idx="2548">
                  <c:v>5.6680599999999997</c:v>
                </c:pt>
                <c:pt idx="2549">
                  <c:v>5.6680599999999997</c:v>
                </c:pt>
                <c:pt idx="2550">
                  <c:v>5.6680599999999997</c:v>
                </c:pt>
                <c:pt idx="2551">
                  <c:v>5.6680599999999997</c:v>
                </c:pt>
                <c:pt idx="2552">
                  <c:v>5.4709599999999998</c:v>
                </c:pt>
                <c:pt idx="2553">
                  <c:v>5.4709599999999998</c:v>
                </c:pt>
                <c:pt idx="2554">
                  <c:v>5.4709599999999998</c:v>
                </c:pt>
                <c:pt idx="2555">
                  <c:v>5.4709599999999998</c:v>
                </c:pt>
                <c:pt idx="2556">
                  <c:v>5.4709599999999998</c:v>
                </c:pt>
                <c:pt idx="2557">
                  <c:v>5.4709599999999998</c:v>
                </c:pt>
                <c:pt idx="2558">
                  <c:v>5.4709599999999998</c:v>
                </c:pt>
                <c:pt idx="2559">
                  <c:v>5.4709599999999998</c:v>
                </c:pt>
                <c:pt idx="2560">
                  <c:v>5.4709599999999998</c:v>
                </c:pt>
                <c:pt idx="2561">
                  <c:v>5.4709599999999998</c:v>
                </c:pt>
                <c:pt idx="2562">
                  <c:v>5.4709599999999998</c:v>
                </c:pt>
                <c:pt idx="2563">
                  <c:v>5.4709599999999998</c:v>
                </c:pt>
                <c:pt idx="2564">
                  <c:v>5.4709599999999998</c:v>
                </c:pt>
                <c:pt idx="2565">
                  <c:v>5.4709599999999998</c:v>
                </c:pt>
                <c:pt idx="2566">
                  <c:v>5.4709599999999998</c:v>
                </c:pt>
                <c:pt idx="2567">
                  <c:v>5.4709599999999998</c:v>
                </c:pt>
                <c:pt idx="2568">
                  <c:v>5.4709599999999998</c:v>
                </c:pt>
                <c:pt idx="2569">
                  <c:v>5.4709599999999998</c:v>
                </c:pt>
                <c:pt idx="2570">
                  <c:v>5.4709599999999998</c:v>
                </c:pt>
                <c:pt idx="2571">
                  <c:v>5.4709599999999998</c:v>
                </c:pt>
                <c:pt idx="2572">
                  <c:v>5.4709599999999998</c:v>
                </c:pt>
                <c:pt idx="2573">
                  <c:v>5.4709599999999998</c:v>
                </c:pt>
                <c:pt idx="2574">
                  <c:v>4.86151</c:v>
                </c:pt>
                <c:pt idx="2575">
                  <c:v>4.86151</c:v>
                </c:pt>
                <c:pt idx="2576">
                  <c:v>4.86151</c:v>
                </c:pt>
                <c:pt idx="2577">
                  <c:v>4.86151</c:v>
                </c:pt>
                <c:pt idx="2578">
                  <c:v>4.86151</c:v>
                </c:pt>
                <c:pt idx="2579">
                  <c:v>4.86151</c:v>
                </c:pt>
                <c:pt idx="2580">
                  <c:v>4.86151</c:v>
                </c:pt>
                <c:pt idx="2581">
                  <c:v>4.86151</c:v>
                </c:pt>
                <c:pt idx="2582">
                  <c:v>4.86151</c:v>
                </c:pt>
                <c:pt idx="2583">
                  <c:v>4.86151</c:v>
                </c:pt>
                <c:pt idx="2584">
                  <c:v>4.86151</c:v>
                </c:pt>
                <c:pt idx="2585">
                  <c:v>4.86151</c:v>
                </c:pt>
                <c:pt idx="2586">
                  <c:v>4.86151</c:v>
                </c:pt>
                <c:pt idx="2587">
                  <c:v>4.86151</c:v>
                </c:pt>
                <c:pt idx="2588">
                  <c:v>4.86151</c:v>
                </c:pt>
                <c:pt idx="2589">
                  <c:v>4.86151</c:v>
                </c:pt>
                <c:pt idx="2590">
                  <c:v>4.86151</c:v>
                </c:pt>
                <c:pt idx="2591">
                  <c:v>4.86151</c:v>
                </c:pt>
                <c:pt idx="2592">
                  <c:v>4.86151</c:v>
                </c:pt>
                <c:pt idx="2593">
                  <c:v>4.86151</c:v>
                </c:pt>
                <c:pt idx="2594">
                  <c:v>4.86151</c:v>
                </c:pt>
                <c:pt idx="2595">
                  <c:v>4.86151</c:v>
                </c:pt>
                <c:pt idx="2596">
                  <c:v>3.9087499999999999</c:v>
                </c:pt>
                <c:pt idx="2597">
                  <c:v>3.9087499999999999</c:v>
                </c:pt>
                <c:pt idx="2598">
                  <c:v>3.9087499999999999</c:v>
                </c:pt>
                <c:pt idx="2599">
                  <c:v>3.9087499999999999</c:v>
                </c:pt>
                <c:pt idx="2600">
                  <c:v>3.9087499999999999</c:v>
                </c:pt>
                <c:pt idx="2601">
                  <c:v>3.9087499999999999</c:v>
                </c:pt>
                <c:pt idx="2602">
                  <c:v>3.9087499999999999</c:v>
                </c:pt>
                <c:pt idx="2603">
                  <c:v>3.9087499999999999</c:v>
                </c:pt>
                <c:pt idx="2604">
                  <c:v>3.9087499999999999</c:v>
                </c:pt>
                <c:pt idx="2605">
                  <c:v>3.9087499999999999</c:v>
                </c:pt>
                <c:pt idx="2606">
                  <c:v>3.9087499999999999</c:v>
                </c:pt>
                <c:pt idx="2607">
                  <c:v>3.9087499999999999</c:v>
                </c:pt>
                <c:pt idx="2608">
                  <c:v>3.9087499999999999</c:v>
                </c:pt>
                <c:pt idx="2609">
                  <c:v>3.9087499999999999</c:v>
                </c:pt>
                <c:pt idx="2610">
                  <c:v>3.9087499999999999</c:v>
                </c:pt>
                <c:pt idx="2611">
                  <c:v>3.9087499999999999</c:v>
                </c:pt>
                <c:pt idx="2612">
                  <c:v>3.9087499999999999</c:v>
                </c:pt>
                <c:pt idx="2613">
                  <c:v>3.9087499999999999</c:v>
                </c:pt>
                <c:pt idx="2614">
                  <c:v>3.9087499999999999</c:v>
                </c:pt>
                <c:pt idx="2615">
                  <c:v>3.9087499999999999</c:v>
                </c:pt>
                <c:pt idx="2616">
                  <c:v>3.9087499999999999</c:v>
                </c:pt>
                <c:pt idx="2617">
                  <c:v>3.9087499999999999</c:v>
                </c:pt>
                <c:pt idx="2618">
                  <c:v>3.5149499999999998</c:v>
                </c:pt>
                <c:pt idx="2619">
                  <c:v>3.5149499999999998</c:v>
                </c:pt>
                <c:pt idx="2620">
                  <c:v>3.5149499999999998</c:v>
                </c:pt>
                <c:pt idx="2621">
                  <c:v>3.5149499999999998</c:v>
                </c:pt>
                <c:pt idx="2622">
                  <c:v>3.5149499999999998</c:v>
                </c:pt>
                <c:pt idx="2623">
                  <c:v>3.5149499999999998</c:v>
                </c:pt>
                <c:pt idx="2624">
                  <c:v>3.5149499999999998</c:v>
                </c:pt>
                <c:pt idx="2625">
                  <c:v>3.5149499999999998</c:v>
                </c:pt>
                <c:pt idx="2626">
                  <c:v>3.5149499999999998</c:v>
                </c:pt>
                <c:pt idx="2627">
                  <c:v>3.5149499999999998</c:v>
                </c:pt>
                <c:pt idx="2628">
                  <c:v>3.5149499999999998</c:v>
                </c:pt>
                <c:pt idx="2629">
                  <c:v>3.5149499999999998</c:v>
                </c:pt>
                <c:pt idx="2630">
                  <c:v>3.5149499999999998</c:v>
                </c:pt>
                <c:pt idx="2631">
                  <c:v>3.5149499999999998</c:v>
                </c:pt>
                <c:pt idx="2632">
                  <c:v>3.5149499999999998</c:v>
                </c:pt>
                <c:pt idx="2633">
                  <c:v>3.5149499999999998</c:v>
                </c:pt>
                <c:pt idx="2634">
                  <c:v>3.5149499999999998</c:v>
                </c:pt>
                <c:pt idx="2635">
                  <c:v>3.5149499999999998</c:v>
                </c:pt>
                <c:pt idx="2636">
                  <c:v>3.5149499999999998</c:v>
                </c:pt>
                <c:pt idx="2637">
                  <c:v>3.5149499999999998</c:v>
                </c:pt>
                <c:pt idx="2638">
                  <c:v>3.8950999999999998</c:v>
                </c:pt>
                <c:pt idx="2639">
                  <c:v>3.8950999999999998</c:v>
                </c:pt>
                <c:pt idx="2640">
                  <c:v>3.8950999999999998</c:v>
                </c:pt>
                <c:pt idx="2641">
                  <c:v>3.8950999999999998</c:v>
                </c:pt>
                <c:pt idx="2642">
                  <c:v>3.8950999999999998</c:v>
                </c:pt>
                <c:pt idx="2643">
                  <c:v>3.8950999999999998</c:v>
                </c:pt>
                <c:pt idx="2644">
                  <c:v>3.8950999999999998</c:v>
                </c:pt>
                <c:pt idx="2645">
                  <c:v>3.8950999999999998</c:v>
                </c:pt>
                <c:pt idx="2646">
                  <c:v>3.8950999999999998</c:v>
                </c:pt>
                <c:pt idx="2647">
                  <c:v>3.8950999999999998</c:v>
                </c:pt>
                <c:pt idx="2648">
                  <c:v>3.8950999999999998</c:v>
                </c:pt>
                <c:pt idx="2649">
                  <c:v>3.8950999999999998</c:v>
                </c:pt>
                <c:pt idx="2650">
                  <c:v>3.8950999999999998</c:v>
                </c:pt>
                <c:pt idx="2651">
                  <c:v>3.8950999999999998</c:v>
                </c:pt>
                <c:pt idx="2652">
                  <c:v>3.8950999999999998</c:v>
                </c:pt>
                <c:pt idx="2653">
                  <c:v>3.8950999999999998</c:v>
                </c:pt>
                <c:pt idx="2654">
                  <c:v>3.8950999999999998</c:v>
                </c:pt>
                <c:pt idx="2655">
                  <c:v>3.8950999999999998</c:v>
                </c:pt>
                <c:pt idx="2656">
                  <c:v>3.8950999999999998</c:v>
                </c:pt>
                <c:pt idx="2657">
                  <c:v>3.8950999999999998</c:v>
                </c:pt>
                <c:pt idx="2658">
                  <c:v>3.8950999999999998</c:v>
                </c:pt>
                <c:pt idx="2659">
                  <c:v>3.8950999999999998</c:v>
                </c:pt>
                <c:pt idx="2660">
                  <c:v>3.8950999999999998</c:v>
                </c:pt>
                <c:pt idx="2661">
                  <c:v>3.9165899999999998</c:v>
                </c:pt>
                <c:pt idx="2662">
                  <c:v>3.9165899999999998</c:v>
                </c:pt>
                <c:pt idx="2663">
                  <c:v>3.9165899999999998</c:v>
                </c:pt>
                <c:pt idx="2664">
                  <c:v>3.9165899999999998</c:v>
                </c:pt>
                <c:pt idx="2665">
                  <c:v>3.9165899999999998</c:v>
                </c:pt>
                <c:pt idx="2666">
                  <c:v>3.9165899999999998</c:v>
                </c:pt>
                <c:pt idx="2667">
                  <c:v>3.9165899999999998</c:v>
                </c:pt>
                <c:pt idx="2668">
                  <c:v>3.9165899999999998</c:v>
                </c:pt>
                <c:pt idx="2669">
                  <c:v>3.9165899999999998</c:v>
                </c:pt>
                <c:pt idx="2670">
                  <c:v>3.9165899999999998</c:v>
                </c:pt>
                <c:pt idx="2671">
                  <c:v>3.9165899999999998</c:v>
                </c:pt>
                <c:pt idx="2672">
                  <c:v>3.9165899999999998</c:v>
                </c:pt>
                <c:pt idx="2673">
                  <c:v>3.9165899999999998</c:v>
                </c:pt>
                <c:pt idx="2674">
                  <c:v>3.9165899999999998</c:v>
                </c:pt>
                <c:pt idx="2675">
                  <c:v>3.9165899999999998</c:v>
                </c:pt>
                <c:pt idx="2676">
                  <c:v>3.9165899999999998</c:v>
                </c:pt>
                <c:pt idx="2677">
                  <c:v>3.9165899999999998</c:v>
                </c:pt>
                <c:pt idx="2678">
                  <c:v>3.9165899999999998</c:v>
                </c:pt>
                <c:pt idx="2679">
                  <c:v>3.9165899999999998</c:v>
                </c:pt>
                <c:pt idx="2680">
                  <c:v>3.9165899999999998</c:v>
                </c:pt>
                <c:pt idx="2681">
                  <c:v>4.0947300000000002</c:v>
                </c:pt>
                <c:pt idx="2682">
                  <c:v>4.0947300000000002</c:v>
                </c:pt>
                <c:pt idx="2683">
                  <c:v>4.0947300000000002</c:v>
                </c:pt>
                <c:pt idx="2684">
                  <c:v>4.0947300000000002</c:v>
                </c:pt>
                <c:pt idx="2685">
                  <c:v>4.0947300000000002</c:v>
                </c:pt>
                <c:pt idx="2686">
                  <c:v>4.0947300000000002</c:v>
                </c:pt>
                <c:pt idx="2687">
                  <c:v>4.0947300000000002</c:v>
                </c:pt>
                <c:pt idx="2688">
                  <c:v>4.0947300000000002</c:v>
                </c:pt>
                <c:pt idx="2689">
                  <c:v>4.0947300000000002</c:v>
                </c:pt>
                <c:pt idx="2690">
                  <c:v>4.0947300000000002</c:v>
                </c:pt>
                <c:pt idx="2691">
                  <c:v>4.0947300000000002</c:v>
                </c:pt>
                <c:pt idx="2692">
                  <c:v>4.0947300000000002</c:v>
                </c:pt>
                <c:pt idx="2693">
                  <c:v>4.0947300000000002</c:v>
                </c:pt>
                <c:pt idx="2694">
                  <c:v>4.0947300000000002</c:v>
                </c:pt>
                <c:pt idx="2695">
                  <c:v>4.0947300000000002</c:v>
                </c:pt>
                <c:pt idx="2696">
                  <c:v>4.0947300000000002</c:v>
                </c:pt>
                <c:pt idx="2697">
                  <c:v>4.0947300000000002</c:v>
                </c:pt>
                <c:pt idx="2698">
                  <c:v>4.0947300000000002</c:v>
                </c:pt>
                <c:pt idx="2699">
                  <c:v>4.0947300000000002</c:v>
                </c:pt>
                <c:pt idx="2700">
                  <c:v>4.0947300000000002</c:v>
                </c:pt>
                <c:pt idx="2701">
                  <c:v>4.0947300000000002</c:v>
                </c:pt>
                <c:pt idx="2702">
                  <c:v>4.0947300000000002</c:v>
                </c:pt>
                <c:pt idx="2703">
                  <c:v>4.0947300000000002</c:v>
                </c:pt>
                <c:pt idx="2704">
                  <c:v>3.9594100000000001</c:v>
                </c:pt>
                <c:pt idx="2705">
                  <c:v>3.9594100000000001</c:v>
                </c:pt>
                <c:pt idx="2706">
                  <c:v>3.9594100000000001</c:v>
                </c:pt>
                <c:pt idx="2707">
                  <c:v>3.9594100000000001</c:v>
                </c:pt>
                <c:pt idx="2708">
                  <c:v>3.9594100000000001</c:v>
                </c:pt>
                <c:pt idx="2709">
                  <c:v>3.9594100000000001</c:v>
                </c:pt>
                <c:pt idx="2710">
                  <c:v>3.9594100000000001</c:v>
                </c:pt>
                <c:pt idx="2711">
                  <c:v>3.9594100000000001</c:v>
                </c:pt>
                <c:pt idx="2712">
                  <c:v>3.9594100000000001</c:v>
                </c:pt>
                <c:pt idx="2713">
                  <c:v>3.9594100000000001</c:v>
                </c:pt>
                <c:pt idx="2714">
                  <c:v>3.9594100000000001</c:v>
                </c:pt>
                <c:pt idx="2715">
                  <c:v>3.9594100000000001</c:v>
                </c:pt>
                <c:pt idx="2716">
                  <c:v>3.9594100000000001</c:v>
                </c:pt>
                <c:pt idx="2717">
                  <c:v>3.9594100000000001</c:v>
                </c:pt>
                <c:pt idx="2718">
                  <c:v>3.9594100000000001</c:v>
                </c:pt>
                <c:pt idx="2719">
                  <c:v>3.9594100000000001</c:v>
                </c:pt>
                <c:pt idx="2720">
                  <c:v>3.9594100000000001</c:v>
                </c:pt>
                <c:pt idx="2721">
                  <c:v>3.9594100000000001</c:v>
                </c:pt>
                <c:pt idx="2722">
                  <c:v>3.9594100000000001</c:v>
                </c:pt>
                <c:pt idx="2723">
                  <c:v>3.9594100000000001</c:v>
                </c:pt>
                <c:pt idx="2724">
                  <c:v>3.9594100000000001</c:v>
                </c:pt>
                <c:pt idx="2725">
                  <c:v>3.9594100000000001</c:v>
                </c:pt>
                <c:pt idx="2726">
                  <c:v>3.8626299999999998</c:v>
                </c:pt>
                <c:pt idx="2727">
                  <c:v>3.8626299999999998</c:v>
                </c:pt>
                <c:pt idx="2728">
                  <c:v>3.8626299999999998</c:v>
                </c:pt>
                <c:pt idx="2729">
                  <c:v>3.8626299999999998</c:v>
                </c:pt>
                <c:pt idx="2730">
                  <c:v>3.8626299999999998</c:v>
                </c:pt>
                <c:pt idx="2731">
                  <c:v>3.8626299999999998</c:v>
                </c:pt>
                <c:pt idx="2732">
                  <c:v>3.8626299999999998</c:v>
                </c:pt>
                <c:pt idx="2733">
                  <c:v>3.8626299999999998</c:v>
                </c:pt>
                <c:pt idx="2734">
                  <c:v>3.8626299999999998</c:v>
                </c:pt>
                <c:pt idx="2735">
                  <c:v>3.8626299999999998</c:v>
                </c:pt>
                <c:pt idx="2736">
                  <c:v>3.8626299999999998</c:v>
                </c:pt>
                <c:pt idx="2737">
                  <c:v>3.8626299999999998</c:v>
                </c:pt>
                <c:pt idx="2738">
                  <c:v>3.8626299999999998</c:v>
                </c:pt>
                <c:pt idx="2739">
                  <c:v>3.8626299999999998</c:v>
                </c:pt>
                <c:pt idx="2740">
                  <c:v>3.8626299999999998</c:v>
                </c:pt>
                <c:pt idx="2741">
                  <c:v>3.8626299999999998</c:v>
                </c:pt>
                <c:pt idx="2742">
                  <c:v>3.8626299999999998</c:v>
                </c:pt>
                <c:pt idx="2743">
                  <c:v>3.8626299999999998</c:v>
                </c:pt>
                <c:pt idx="2744">
                  <c:v>3.8626299999999998</c:v>
                </c:pt>
                <c:pt idx="2745">
                  <c:v>3.8626299999999998</c:v>
                </c:pt>
                <c:pt idx="2746">
                  <c:v>3.8626299999999998</c:v>
                </c:pt>
                <c:pt idx="2747">
                  <c:v>3.41038</c:v>
                </c:pt>
                <c:pt idx="2748">
                  <c:v>3.41038</c:v>
                </c:pt>
                <c:pt idx="2749">
                  <c:v>3.41038</c:v>
                </c:pt>
                <c:pt idx="2750">
                  <c:v>3.41038</c:v>
                </c:pt>
                <c:pt idx="2751">
                  <c:v>3.41038</c:v>
                </c:pt>
                <c:pt idx="2752">
                  <c:v>3.41038</c:v>
                </c:pt>
                <c:pt idx="2753">
                  <c:v>3.41038</c:v>
                </c:pt>
                <c:pt idx="2754">
                  <c:v>3.41038</c:v>
                </c:pt>
                <c:pt idx="2755">
                  <c:v>3.41038</c:v>
                </c:pt>
                <c:pt idx="2756">
                  <c:v>3.41038</c:v>
                </c:pt>
                <c:pt idx="2757">
                  <c:v>3.41038</c:v>
                </c:pt>
                <c:pt idx="2758">
                  <c:v>3.41038</c:v>
                </c:pt>
                <c:pt idx="2759">
                  <c:v>3.41038</c:v>
                </c:pt>
                <c:pt idx="2760">
                  <c:v>3.41038</c:v>
                </c:pt>
                <c:pt idx="2761">
                  <c:v>3.41038</c:v>
                </c:pt>
                <c:pt idx="2762">
                  <c:v>3.41038</c:v>
                </c:pt>
                <c:pt idx="2763">
                  <c:v>3.41038</c:v>
                </c:pt>
                <c:pt idx="2764">
                  <c:v>3.41038</c:v>
                </c:pt>
                <c:pt idx="2765">
                  <c:v>3.41038</c:v>
                </c:pt>
                <c:pt idx="2766">
                  <c:v>3.41038</c:v>
                </c:pt>
                <c:pt idx="2767">
                  <c:v>3.41038</c:v>
                </c:pt>
                <c:pt idx="2768">
                  <c:v>3.41038</c:v>
                </c:pt>
                <c:pt idx="2769">
                  <c:v>3.41038</c:v>
                </c:pt>
                <c:pt idx="2770">
                  <c:v>3.0003700000000002</c:v>
                </c:pt>
                <c:pt idx="2771">
                  <c:v>3.0003700000000002</c:v>
                </c:pt>
                <c:pt idx="2772">
                  <c:v>3.0003700000000002</c:v>
                </c:pt>
                <c:pt idx="2773">
                  <c:v>3.0003700000000002</c:v>
                </c:pt>
                <c:pt idx="2774">
                  <c:v>3.0003700000000002</c:v>
                </c:pt>
                <c:pt idx="2775">
                  <c:v>3.0003700000000002</c:v>
                </c:pt>
                <c:pt idx="2776">
                  <c:v>3.0003700000000002</c:v>
                </c:pt>
                <c:pt idx="2777">
                  <c:v>3.0003700000000002</c:v>
                </c:pt>
                <c:pt idx="2778">
                  <c:v>3.0003700000000002</c:v>
                </c:pt>
                <c:pt idx="2779">
                  <c:v>3.0003700000000002</c:v>
                </c:pt>
                <c:pt idx="2780">
                  <c:v>3.0003700000000002</c:v>
                </c:pt>
                <c:pt idx="2781">
                  <c:v>3.0003700000000002</c:v>
                </c:pt>
                <c:pt idx="2782">
                  <c:v>3.0003700000000002</c:v>
                </c:pt>
                <c:pt idx="2783">
                  <c:v>3.0003700000000002</c:v>
                </c:pt>
                <c:pt idx="2784">
                  <c:v>3.0003700000000002</c:v>
                </c:pt>
                <c:pt idx="2785">
                  <c:v>3.0003700000000002</c:v>
                </c:pt>
                <c:pt idx="2786">
                  <c:v>3.0003700000000002</c:v>
                </c:pt>
                <c:pt idx="2787">
                  <c:v>3.0003700000000002</c:v>
                </c:pt>
                <c:pt idx="2788">
                  <c:v>3.0003700000000002</c:v>
                </c:pt>
                <c:pt idx="2789">
                  <c:v>3.0003700000000002</c:v>
                </c:pt>
                <c:pt idx="2790">
                  <c:v>3.0003700000000002</c:v>
                </c:pt>
                <c:pt idx="2791">
                  <c:v>3.0453999999999999</c:v>
                </c:pt>
                <c:pt idx="2792">
                  <c:v>3.0453999999999999</c:v>
                </c:pt>
                <c:pt idx="2793">
                  <c:v>3.0453999999999999</c:v>
                </c:pt>
                <c:pt idx="2794">
                  <c:v>3.0453999999999999</c:v>
                </c:pt>
                <c:pt idx="2795">
                  <c:v>3.0453999999999999</c:v>
                </c:pt>
                <c:pt idx="2796">
                  <c:v>3.0453999999999999</c:v>
                </c:pt>
                <c:pt idx="2797">
                  <c:v>3.0453999999999999</c:v>
                </c:pt>
                <c:pt idx="2798">
                  <c:v>3.0453999999999999</c:v>
                </c:pt>
                <c:pt idx="2799">
                  <c:v>3.0453999999999999</c:v>
                </c:pt>
                <c:pt idx="2800">
                  <c:v>3.0453999999999999</c:v>
                </c:pt>
                <c:pt idx="2801">
                  <c:v>3.0453999999999999</c:v>
                </c:pt>
                <c:pt idx="2802">
                  <c:v>3.0453999999999999</c:v>
                </c:pt>
                <c:pt idx="2803">
                  <c:v>3.0453999999999999</c:v>
                </c:pt>
                <c:pt idx="2804">
                  <c:v>3.0453999999999999</c:v>
                </c:pt>
                <c:pt idx="2805">
                  <c:v>3.0453999999999999</c:v>
                </c:pt>
                <c:pt idx="2806">
                  <c:v>3.0453999999999999</c:v>
                </c:pt>
                <c:pt idx="2807">
                  <c:v>3.0453999999999999</c:v>
                </c:pt>
                <c:pt idx="2808">
                  <c:v>3.0453999999999999</c:v>
                </c:pt>
                <c:pt idx="2809">
                  <c:v>3.0453999999999999</c:v>
                </c:pt>
                <c:pt idx="2810">
                  <c:v>3.0453999999999999</c:v>
                </c:pt>
                <c:pt idx="2811">
                  <c:v>3.0453999999999999</c:v>
                </c:pt>
                <c:pt idx="2812">
                  <c:v>3.0453999999999999</c:v>
                </c:pt>
                <c:pt idx="2813">
                  <c:v>2.5366399999999998</c:v>
                </c:pt>
                <c:pt idx="2814">
                  <c:v>2.5366399999999998</c:v>
                </c:pt>
                <c:pt idx="2815">
                  <c:v>2.5366399999999998</c:v>
                </c:pt>
                <c:pt idx="2816">
                  <c:v>2.5366399999999998</c:v>
                </c:pt>
                <c:pt idx="2817">
                  <c:v>2.5366399999999998</c:v>
                </c:pt>
                <c:pt idx="2818">
                  <c:v>2.5366399999999998</c:v>
                </c:pt>
                <c:pt idx="2819">
                  <c:v>2.5366399999999998</c:v>
                </c:pt>
                <c:pt idx="2820">
                  <c:v>2.5366399999999998</c:v>
                </c:pt>
                <c:pt idx="2821">
                  <c:v>2.5366399999999998</c:v>
                </c:pt>
                <c:pt idx="2822">
                  <c:v>2.5366399999999998</c:v>
                </c:pt>
                <c:pt idx="2823">
                  <c:v>2.5366399999999998</c:v>
                </c:pt>
                <c:pt idx="2824">
                  <c:v>2.5366399999999998</c:v>
                </c:pt>
                <c:pt idx="2825">
                  <c:v>2.5366399999999998</c:v>
                </c:pt>
                <c:pt idx="2826">
                  <c:v>2.5366399999999998</c:v>
                </c:pt>
                <c:pt idx="2827">
                  <c:v>2.5366399999999998</c:v>
                </c:pt>
                <c:pt idx="2828">
                  <c:v>2.5366399999999998</c:v>
                </c:pt>
                <c:pt idx="2829">
                  <c:v>2.5366399999999998</c:v>
                </c:pt>
                <c:pt idx="2830">
                  <c:v>2.5366399999999998</c:v>
                </c:pt>
                <c:pt idx="2831">
                  <c:v>2.5366399999999998</c:v>
                </c:pt>
                <c:pt idx="2832">
                  <c:v>2.5366399999999998</c:v>
                </c:pt>
                <c:pt idx="2833">
                  <c:v>2.5366399999999998</c:v>
                </c:pt>
                <c:pt idx="2834">
                  <c:v>2.5366399999999998</c:v>
                </c:pt>
                <c:pt idx="2835">
                  <c:v>2.67808</c:v>
                </c:pt>
                <c:pt idx="2836">
                  <c:v>2.67808</c:v>
                </c:pt>
                <c:pt idx="2837">
                  <c:v>2.67808</c:v>
                </c:pt>
                <c:pt idx="2838">
                  <c:v>2.67808</c:v>
                </c:pt>
                <c:pt idx="2839">
                  <c:v>2.67808</c:v>
                </c:pt>
                <c:pt idx="2840">
                  <c:v>2.67808</c:v>
                </c:pt>
                <c:pt idx="2841">
                  <c:v>2.67808</c:v>
                </c:pt>
                <c:pt idx="2842">
                  <c:v>2.67808</c:v>
                </c:pt>
                <c:pt idx="2843">
                  <c:v>2.67808</c:v>
                </c:pt>
                <c:pt idx="2844">
                  <c:v>2.67808</c:v>
                </c:pt>
                <c:pt idx="2845">
                  <c:v>2.67808</c:v>
                </c:pt>
                <c:pt idx="2846">
                  <c:v>2.67808</c:v>
                </c:pt>
                <c:pt idx="2847">
                  <c:v>2.67808</c:v>
                </c:pt>
                <c:pt idx="2848">
                  <c:v>2.67808</c:v>
                </c:pt>
                <c:pt idx="2849">
                  <c:v>2.67808</c:v>
                </c:pt>
                <c:pt idx="2850">
                  <c:v>2.67808</c:v>
                </c:pt>
                <c:pt idx="2851">
                  <c:v>2.67808</c:v>
                </c:pt>
                <c:pt idx="2852">
                  <c:v>2.67808</c:v>
                </c:pt>
                <c:pt idx="2853">
                  <c:v>2.67808</c:v>
                </c:pt>
                <c:pt idx="2854">
                  <c:v>2.67808</c:v>
                </c:pt>
                <c:pt idx="2855">
                  <c:v>2.67808</c:v>
                </c:pt>
                <c:pt idx="2856">
                  <c:v>2.2559300000000002</c:v>
                </c:pt>
                <c:pt idx="2857">
                  <c:v>2.2559300000000002</c:v>
                </c:pt>
                <c:pt idx="2858">
                  <c:v>2.2559300000000002</c:v>
                </c:pt>
                <c:pt idx="2859">
                  <c:v>2.2559300000000002</c:v>
                </c:pt>
                <c:pt idx="2860">
                  <c:v>2.2559300000000002</c:v>
                </c:pt>
                <c:pt idx="2861">
                  <c:v>2.2559300000000002</c:v>
                </c:pt>
                <c:pt idx="2862">
                  <c:v>2.2559300000000002</c:v>
                </c:pt>
                <c:pt idx="2863">
                  <c:v>2.2559300000000002</c:v>
                </c:pt>
                <c:pt idx="2864">
                  <c:v>2.2559300000000002</c:v>
                </c:pt>
                <c:pt idx="2865">
                  <c:v>2.2559300000000002</c:v>
                </c:pt>
                <c:pt idx="2866">
                  <c:v>2.2559300000000002</c:v>
                </c:pt>
                <c:pt idx="2867">
                  <c:v>2.2559300000000002</c:v>
                </c:pt>
                <c:pt idx="2868">
                  <c:v>2.2559300000000002</c:v>
                </c:pt>
                <c:pt idx="2869">
                  <c:v>2.2559300000000002</c:v>
                </c:pt>
                <c:pt idx="2870">
                  <c:v>2.2559300000000002</c:v>
                </c:pt>
                <c:pt idx="2871">
                  <c:v>2.2559300000000002</c:v>
                </c:pt>
                <c:pt idx="2872">
                  <c:v>2.2559300000000002</c:v>
                </c:pt>
                <c:pt idx="2873">
                  <c:v>2.2559300000000002</c:v>
                </c:pt>
                <c:pt idx="2874">
                  <c:v>2.2559300000000002</c:v>
                </c:pt>
                <c:pt idx="2875">
                  <c:v>2.2559300000000002</c:v>
                </c:pt>
                <c:pt idx="2876">
                  <c:v>2.2559300000000002</c:v>
                </c:pt>
                <c:pt idx="2877">
                  <c:v>2.2559300000000002</c:v>
                </c:pt>
                <c:pt idx="2878">
                  <c:v>2.2559300000000002</c:v>
                </c:pt>
                <c:pt idx="2879">
                  <c:v>1.91527</c:v>
                </c:pt>
                <c:pt idx="2880">
                  <c:v>1.91527</c:v>
                </c:pt>
                <c:pt idx="2881">
                  <c:v>1.91527</c:v>
                </c:pt>
                <c:pt idx="2882">
                  <c:v>1.91527</c:v>
                </c:pt>
                <c:pt idx="2883">
                  <c:v>1.91527</c:v>
                </c:pt>
                <c:pt idx="2884">
                  <c:v>1.91527</c:v>
                </c:pt>
                <c:pt idx="2885">
                  <c:v>1.91527</c:v>
                </c:pt>
                <c:pt idx="2886">
                  <c:v>1.91527</c:v>
                </c:pt>
                <c:pt idx="2887">
                  <c:v>1.91527</c:v>
                </c:pt>
                <c:pt idx="2888">
                  <c:v>1.91527</c:v>
                </c:pt>
                <c:pt idx="2889">
                  <c:v>1.91527</c:v>
                </c:pt>
                <c:pt idx="2890">
                  <c:v>1.91527</c:v>
                </c:pt>
                <c:pt idx="2891">
                  <c:v>1.91527</c:v>
                </c:pt>
                <c:pt idx="2892">
                  <c:v>1.91527</c:v>
                </c:pt>
                <c:pt idx="2893">
                  <c:v>1.91527</c:v>
                </c:pt>
                <c:pt idx="2894">
                  <c:v>1.91527</c:v>
                </c:pt>
                <c:pt idx="2895">
                  <c:v>1.91527</c:v>
                </c:pt>
                <c:pt idx="2896">
                  <c:v>1.91527</c:v>
                </c:pt>
                <c:pt idx="2897">
                  <c:v>1.91527</c:v>
                </c:pt>
                <c:pt idx="2898">
                  <c:v>1.91527</c:v>
                </c:pt>
                <c:pt idx="2899">
                  <c:v>1.6882600000000001</c:v>
                </c:pt>
                <c:pt idx="2900">
                  <c:v>1.6882600000000001</c:v>
                </c:pt>
                <c:pt idx="2901">
                  <c:v>1.6882600000000001</c:v>
                </c:pt>
                <c:pt idx="2902">
                  <c:v>1.6882600000000001</c:v>
                </c:pt>
                <c:pt idx="2903">
                  <c:v>1.6882600000000001</c:v>
                </c:pt>
                <c:pt idx="2904">
                  <c:v>1.6882600000000001</c:v>
                </c:pt>
                <c:pt idx="2905">
                  <c:v>1.6882600000000001</c:v>
                </c:pt>
                <c:pt idx="2906">
                  <c:v>1.6882600000000001</c:v>
                </c:pt>
                <c:pt idx="2907">
                  <c:v>1.6882600000000001</c:v>
                </c:pt>
                <c:pt idx="2908">
                  <c:v>1.6882600000000001</c:v>
                </c:pt>
                <c:pt idx="2909">
                  <c:v>1.6882600000000001</c:v>
                </c:pt>
                <c:pt idx="2910">
                  <c:v>1.6882600000000001</c:v>
                </c:pt>
                <c:pt idx="2911">
                  <c:v>1.6882600000000001</c:v>
                </c:pt>
                <c:pt idx="2912">
                  <c:v>1.6882600000000001</c:v>
                </c:pt>
                <c:pt idx="2913">
                  <c:v>1.6882600000000001</c:v>
                </c:pt>
                <c:pt idx="2914">
                  <c:v>1.6882600000000001</c:v>
                </c:pt>
                <c:pt idx="2915">
                  <c:v>1.6882600000000001</c:v>
                </c:pt>
                <c:pt idx="2916">
                  <c:v>1.6882600000000001</c:v>
                </c:pt>
                <c:pt idx="2917">
                  <c:v>1.6882600000000001</c:v>
                </c:pt>
                <c:pt idx="2918">
                  <c:v>1.6882600000000001</c:v>
                </c:pt>
                <c:pt idx="2919">
                  <c:v>1.6882600000000001</c:v>
                </c:pt>
                <c:pt idx="2920">
                  <c:v>1.6882600000000001</c:v>
                </c:pt>
                <c:pt idx="2921">
                  <c:v>1.27504</c:v>
                </c:pt>
                <c:pt idx="2922">
                  <c:v>1.27504</c:v>
                </c:pt>
                <c:pt idx="2923">
                  <c:v>1.27504</c:v>
                </c:pt>
                <c:pt idx="2924">
                  <c:v>1.27504</c:v>
                </c:pt>
                <c:pt idx="2925">
                  <c:v>1.27504</c:v>
                </c:pt>
                <c:pt idx="2926">
                  <c:v>1.27504</c:v>
                </c:pt>
                <c:pt idx="2927">
                  <c:v>1.27504</c:v>
                </c:pt>
                <c:pt idx="2928">
                  <c:v>1.27504</c:v>
                </c:pt>
                <c:pt idx="2929">
                  <c:v>1.27504</c:v>
                </c:pt>
                <c:pt idx="2930">
                  <c:v>1.27504</c:v>
                </c:pt>
                <c:pt idx="2931">
                  <c:v>1.27504</c:v>
                </c:pt>
                <c:pt idx="2932">
                  <c:v>1.27504</c:v>
                </c:pt>
                <c:pt idx="2933">
                  <c:v>1.27504</c:v>
                </c:pt>
                <c:pt idx="2934">
                  <c:v>1.27504</c:v>
                </c:pt>
                <c:pt idx="2935">
                  <c:v>1.27504</c:v>
                </c:pt>
                <c:pt idx="2936">
                  <c:v>1.27504</c:v>
                </c:pt>
                <c:pt idx="2937">
                  <c:v>1.27504</c:v>
                </c:pt>
                <c:pt idx="2938">
                  <c:v>1.27504</c:v>
                </c:pt>
                <c:pt idx="2939">
                  <c:v>1.27504</c:v>
                </c:pt>
                <c:pt idx="2940">
                  <c:v>1.27504</c:v>
                </c:pt>
                <c:pt idx="2941">
                  <c:v>1.27504</c:v>
                </c:pt>
                <c:pt idx="2942">
                  <c:v>0.93744000000000005</c:v>
                </c:pt>
                <c:pt idx="2943">
                  <c:v>0.93744000000000005</c:v>
                </c:pt>
                <c:pt idx="2944">
                  <c:v>0.93744000000000005</c:v>
                </c:pt>
                <c:pt idx="2945">
                  <c:v>0.93744000000000005</c:v>
                </c:pt>
                <c:pt idx="2946">
                  <c:v>0.93744000000000005</c:v>
                </c:pt>
                <c:pt idx="2947">
                  <c:v>0.93744000000000005</c:v>
                </c:pt>
                <c:pt idx="2948">
                  <c:v>0.93744000000000005</c:v>
                </c:pt>
                <c:pt idx="2949">
                  <c:v>0.93744000000000005</c:v>
                </c:pt>
                <c:pt idx="2950">
                  <c:v>0.93744000000000005</c:v>
                </c:pt>
                <c:pt idx="2951">
                  <c:v>0.93744000000000005</c:v>
                </c:pt>
                <c:pt idx="2952">
                  <c:v>0.93744000000000005</c:v>
                </c:pt>
                <c:pt idx="2953">
                  <c:v>0.93744000000000005</c:v>
                </c:pt>
                <c:pt idx="2954">
                  <c:v>0.93744000000000005</c:v>
                </c:pt>
                <c:pt idx="2955">
                  <c:v>0.93744000000000005</c:v>
                </c:pt>
                <c:pt idx="2956">
                  <c:v>0.93744000000000005</c:v>
                </c:pt>
                <c:pt idx="2957">
                  <c:v>0.93744000000000005</c:v>
                </c:pt>
                <c:pt idx="2958">
                  <c:v>0.93744000000000005</c:v>
                </c:pt>
                <c:pt idx="2959">
                  <c:v>0.93744000000000005</c:v>
                </c:pt>
                <c:pt idx="2960">
                  <c:v>0.93744000000000005</c:v>
                </c:pt>
                <c:pt idx="2961">
                  <c:v>0.93744000000000005</c:v>
                </c:pt>
                <c:pt idx="2962">
                  <c:v>0.93744000000000005</c:v>
                </c:pt>
                <c:pt idx="2963">
                  <c:v>0.93744000000000005</c:v>
                </c:pt>
                <c:pt idx="2964">
                  <c:v>0.93744000000000005</c:v>
                </c:pt>
                <c:pt idx="2965">
                  <c:v>1.1290800000000001</c:v>
                </c:pt>
                <c:pt idx="2966">
                  <c:v>1.1290800000000001</c:v>
                </c:pt>
                <c:pt idx="2967">
                  <c:v>1.1290800000000001</c:v>
                </c:pt>
                <c:pt idx="2968">
                  <c:v>1.1290800000000001</c:v>
                </c:pt>
                <c:pt idx="2969">
                  <c:v>1.1290800000000001</c:v>
                </c:pt>
                <c:pt idx="2970">
                  <c:v>1.1290800000000001</c:v>
                </c:pt>
                <c:pt idx="2971">
                  <c:v>1.1290800000000001</c:v>
                </c:pt>
                <c:pt idx="2972">
                  <c:v>1.1290800000000001</c:v>
                </c:pt>
                <c:pt idx="2973">
                  <c:v>1.1290800000000001</c:v>
                </c:pt>
                <c:pt idx="2974">
                  <c:v>1.1290800000000001</c:v>
                </c:pt>
                <c:pt idx="2975">
                  <c:v>1.1290800000000001</c:v>
                </c:pt>
                <c:pt idx="2976">
                  <c:v>1.1290800000000001</c:v>
                </c:pt>
                <c:pt idx="2977">
                  <c:v>1.1290800000000001</c:v>
                </c:pt>
                <c:pt idx="2978">
                  <c:v>1.1290800000000001</c:v>
                </c:pt>
                <c:pt idx="2979">
                  <c:v>1.1290800000000001</c:v>
                </c:pt>
                <c:pt idx="2980">
                  <c:v>1.1290800000000001</c:v>
                </c:pt>
                <c:pt idx="2981">
                  <c:v>1.1290800000000001</c:v>
                </c:pt>
                <c:pt idx="2982">
                  <c:v>1.1290800000000001</c:v>
                </c:pt>
                <c:pt idx="2983">
                  <c:v>1.1290800000000001</c:v>
                </c:pt>
                <c:pt idx="2984">
                  <c:v>1.1290800000000001</c:v>
                </c:pt>
                <c:pt idx="2985">
                  <c:v>1.1290800000000001</c:v>
                </c:pt>
                <c:pt idx="2986">
                  <c:v>0.86429</c:v>
                </c:pt>
                <c:pt idx="2987">
                  <c:v>0.86429</c:v>
                </c:pt>
                <c:pt idx="2988">
                  <c:v>0.86429</c:v>
                </c:pt>
                <c:pt idx="2989">
                  <c:v>0.86429</c:v>
                </c:pt>
                <c:pt idx="2990">
                  <c:v>0.86429</c:v>
                </c:pt>
                <c:pt idx="2991">
                  <c:v>0.86429</c:v>
                </c:pt>
                <c:pt idx="2992">
                  <c:v>0.86429</c:v>
                </c:pt>
                <c:pt idx="2993">
                  <c:v>0.86429</c:v>
                </c:pt>
                <c:pt idx="2994">
                  <c:v>0.86429</c:v>
                </c:pt>
                <c:pt idx="2995">
                  <c:v>0.86429</c:v>
                </c:pt>
                <c:pt idx="2996">
                  <c:v>0.86429</c:v>
                </c:pt>
                <c:pt idx="2997">
                  <c:v>0.86429</c:v>
                </c:pt>
                <c:pt idx="2998">
                  <c:v>0.86429</c:v>
                </c:pt>
                <c:pt idx="2999">
                  <c:v>0.86429</c:v>
                </c:pt>
                <c:pt idx="3000">
                  <c:v>0.86429</c:v>
                </c:pt>
                <c:pt idx="3001">
                  <c:v>0.86429</c:v>
                </c:pt>
                <c:pt idx="3002">
                  <c:v>0.86429</c:v>
                </c:pt>
                <c:pt idx="3003">
                  <c:v>0.86429</c:v>
                </c:pt>
                <c:pt idx="3004">
                  <c:v>0.86429</c:v>
                </c:pt>
                <c:pt idx="3005">
                  <c:v>0.86429</c:v>
                </c:pt>
                <c:pt idx="3006">
                  <c:v>0.86429</c:v>
                </c:pt>
                <c:pt idx="3007">
                  <c:v>0.86429</c:v>
                </c:pt>
                <c:pt idx="3008">
                  <c:v>1.00729</c:v>
                </c:pt>
                <c:pt idx="3009">
                  <c:v>1.00729</c:v>
                </c:pt>
                <c:pt idx="3010">
                  <c:v>1.00729</c:v>
                </c:pt>
                <c:pt idx="3011">
                  <c:v>1.00729</c:v>
                </c:pt>
                <c:pt idx="3012">
                  <c:v>1.00729</c:v>
                </c:pt>
                <c:pt idx="3013">
                  <c:v>1.00729</c:v>
                </c:pt>
                <c:pt idx="3014">
                  <c:v>1.00729</c:v>
                </c:pt>
                <c:pt idx="3015">
                  <c:v>1.00729</c:v>
                </c:pt>
                <c:pt idx="3016">
                  <c:v>1.00729</c:v>
                </c:pt>
                <c:pt idx="3017">
                  <c:v>1.00729</c:v>
                </c:pt>
                <c:pt idx="3018">
                  <c:v>1.00729</c:v>
                </c:pt>
                <c:pt idx="3019">
                  <c:v>1.00729</c:v>
                </c:pt>
                <c:pt idx="3020">
                  <c:v>1.00729</c:v>
                </c:pt>
                <c:pt idx="3021">
                  <c:v>1.00729</c:v>
                </c:pt>
                <c:pt idx="3022">
                  <c:v>1.00729</c:v>
                </c:pt>
                <c:pt idx="3023">
                  <c:v>1.00729</c:v>
                </c:pt>
                <c:pt idx="3024">
                  <c:v>1.00729</c:v>
                </c:pt>
                <c:pt idx="3025">
                  <c:v>1.00729</c:v>
                </c:pt>
                <c:pt idx="3026">
                  <c:v>1.00729</c:v>
                </c:pt>
                <c:pt idx="3027">
                  <c:v>1.00729</c:v>
                </c:pt>
                <c:pt idx="3028">
                  <c:v>1.00729</c:v>
                </c:pt>
                <c:pt idx="3029">
                  <c:v>1.00729</c:v>
                </c:pt>
                <c:pt idx="3030">
                  <c:v>1.00729</c:v>
                </c:pt>
                <c:pt idx="3031">
                  <c:v>1.20685</c:v>
                </c:pt>
                <c:pt idx="3032">
                  <c:v>1.20685</c:v>
                </c:pt>
                <c:pt idx="3033">
                  <c:v>1.20685</c:v>
                </c:pt>
                <c:pt idx="3034">
                  <c:v>1.20685</c:v>
                </c:pt>
                <c:pt idx="3035">
                  <c:v>1.20685</c:v>
                </c:pt>
                <c:pt idx="3036">
                  <c:v>1.20685</c:v>
                </c:pt>
                <c:pt idx="3037">
                  <c:v>1.20685</c:v>
                </c:pt>
                <c:pt idx="3038">
                  <c:v>1.20685</c:v>
                </c:pt>
                <c:pt idx="3039">
                  <c:v>1.20685</c:v>
                </c:pt>
                <c:pt idx="3040">
                  <c:v>1.20685</c:v>
                </c:pt>
                <c:pt idx="3041">
                  <c:v>1.20685</c:v>
                </c:pt>
                <c:pt idx="3042">
                  <c:v>1.20685</c:v>
                </c:pt>
                <c:pt idx="3043">
                  <c:v>1.20685</c:v>
                </c:pt>
                <c:pt idx="3044">
                  <c:v>1.20685</c:v>
                </c:pt>
                <c:pt idx="3045">
                  <c:v>1.20685</c:v>
                </c:pt>
                <c:pt idx="3046">
                  <c:v>1.20685</c:v>
                </c:pt>
                <c:pt idx="3047">
                  <c:v>1.20685</c:v>
                </c:pt>
                <c:pt idx="3048">
                  <c:v>1.20685</c:v>
                </c:pt>
                <c:pt idx="3049">
                  <c:v>1.20685</c:v>
                </c:pt>
                <c:pt idx="3050">
                  <c:v>1.20685</c:v>
                </c:pt>
                <c:pt idx="3051">
                  <c:v>0.72677000000000003</c:v>
                </c:pt>
                <c:pt idx="3052">
                  <c:v>0.72677000000000003</c:v>
                </c:pt>
                <c:pt idx="3053">
                  <c:v>0.72677000000000003</c:v>
                </c:pt>
                <c:pt idx="3054">
                  <c:v>0.72677000000000003</c:v>
                </c:pt>
                <c:pt idx="3055">
                  <c:v>0.72677000000000003</c:v>
                </c:pt>
                <c:pt idx="3056">
                  <c:v>0.72677000000000003</c:v>
                </c:pt>
                <c:pt idx="3057">
                  <c:v>0.72677000000000003</c:v>
                </c:pt>
                <c:pt idx="3058">
                  <c:v>0.72677000000000003</c:v>
                </c:pt>
                <c:pt idx="3059">
                  <c:v>0.72677000000000003</c:v>
                </c:pt>
                <c:pt idx="3060">
                  <c:v>0.72677000000000003</c:v>
                </c:pt>
                <c:pt idx="3061">
                  <c:v>0.72677000000000003</c:v>
                </c:pt>
                <c:pt idx="3062">
                  <c:v>0.72677000000000003</c:v>
                </c:pt>
                <c:pt idx="3063">
                  <c:v>0.72677000000000003</c:v>
                </c:pt>
                <c:pt idx="3064">
                  <c:v>0.72677000000000003</c:v>
                </c:pt>
                <c:pt idx="3065">
                  <c:v>0.72677000000000003</c:v>
                </c:pt>
                <c:pt idx="3066">
                  <c:v>0.72677000000000003</c:v>
                </c:pt>
                <c:pt idx="3067">
                  <c:v>0.72677000000000003</c:v>
                </c:pt>
                <c:pt idx="3068">
                  <c:v>0.72677000000000003</c:v>
                </c:pt>
                <c:pt idx="3069">
                  <c:v>0.72677000000000003</c:v>
                </c:pt>
                <c:pt idx="3070">
                  <c:v>0.72677000000000003</c:v>
                </c:pt>
                <c:pt idx="3071">
                  <c:v>0.72677000000000003</c:v>
                </c:pt>
                <c:pt idx="3072">
                  <c:v>0.72677000000000003</c:v>
                </c:pt>
                <c:pt idx="3073">
                  <c:v>0.72677000000000003</c:v>
                </c:pt>
                <c:pt idx="3074">
                  <c:v>0.97450999999999999</c:v>
                </c:pt>
                <c:pt idx="3075">
                  <c:v>0.97450999999999999</c:v>
                </c:pt>
                <c:pt idx="3076">
                  <c:v>0.97450999999999999</c:v>
                </c:pt>
                <c:pt idx="3077">
                  <c:v>0.97450999999999999</c:v>
                </c:pt>
                <c:pt idx="3078">
                  <c:v>0.97450999999999999</c:v>
                </c:pt>
                <c:pt idx="3079">
                  <c:v>0.97450999999999999</c:v>
                </c:pt>
                <c:pt idx="3080">
                  <c:v>0.97450999999999999</c:v>
                </c:pt>
                <c:pt idx="3081">
                  <c:v>0.97450999999999999</c:v>
                </c:pt>
                <c:pt idx="3082">
                  <c:v>0.97450999999999999</c:v>
                </c:pt>
                <c:pt idx="3083">
                  <c:v>0.97450999999999999</c:v>
                </c:pt>
                <c:pt idx="3084">
                  <c:v>0.97450999999999999</c:v>
                </c:pt>
                <c:pt idx="3085">
                  <c:v>0.97450999999999999</c:v>
                </c:pt>
                <c:pt idx="3086">
                  <c:v>0.97450999999999999</c:v>
                </c:pt>
                <c:pt idx="3087">
                  <c:v>0.97450999999999999</c:v>
                </c:pt>
                <c:pt idx="3088">
                  <c:v>0.97450999999999999</c:v>
                </c:pt>
                <c:pt idx="3089">
                  <c:v>0.97450999999999999</c:v>
                </c:pt>
                <c:pt idx="3090">
                  <c:v>0.97450999999999999</c:v>
                </c:pt>
                <c:pt idx="3091">
                  <c:v>0.97450999999999999</c:v>
                </c:pt>
                <c:pt idx="3092">
                  <c:v>0.97450999999999999</c:v>
                </c:pt>
                <c:pt idx="3093">
                  <c:v>0.97450999999999999</c:v>
                </c:pt>
                <c:pt idx="3094">
                  <c:v>0.97450999999999999</c:v>
                </c:pt>
                <c:pt idx="3095">
                  <c:v>0.97450999999999999</c:v>
                </c:pt>
                <c:pt idx="3096">
                  <c:v>1.70841</c:v>
                </c:pt>
                <c:pt idx="3097">
                  <c:v>1.70841</c:v>
                </c:pt>
                <c:pt idx="3098">
                  <c:v>1.70841</c:v>
                </c:pt>
                <c:pt idx="3099">
                  <c:v>1.70841</c:v>
                </c:pt>
                <c:pt idx="3100">
                  <c:v>1.70841</c:v>
                </c:pt>
                <c:pt idx="3101">
                  <c:v>1.70841</c:v>
                </c:pt>
                <c:pt idx="3102">
                  <c:v>1.70841</c:v>
                </c:pt>
                <c:pt idx="3103">
                  <c:v>1.70841</c:v>
                </c:pt>
                <c:pt idx="3104">
                  <c:v>1.70841</c:v>
                </c:pt>
                <c:pt idx="3105">
                  <c:v>1.70841</c:v>
                </c:pt>
                <c:pt idx="3106">
                  <c:v>1.70841</c:v>
                </c:pt>
                <c:pt idx="3107">
                  <c:v>1.70841</c:v>
                </c:pt>
                <c:pt idx="3108">
                  <c:v>1.70841</c:v>
                </c:pt>
                <c:pt idx="3109">
                  <c:v>1.70841</c:v>
                </c:pt>
                <c:pt idx="3110">
                  <c:v>1.70841</c:v>
                </c:pt>
                <c:pt idx="3111">
                  <c:v>1.70841</c:v>
                </c:pt>
                <c:pt idx="3112">
                  <c:v>1.70841</c:v>
                </c:pt>
                <c:pt idx="3113">
                  <c:v>1.70841</c:v>
                </c:pt>
                <c:pt idx="3114">
                  <c:v>1.70841</c:v>
                </c:pt>
                <c:pt idx="3115">
                  <c:v>1.70841</c:v>
                </c:pt>
                <c:pt idx="3116">
                  <c:v>1.70841</c:v>
                </c:pt>
                <c:pt idx="3117">
                  <c:v>2.5200399999999998</c:v>
                </c:pt>
                <c:pt idx="3118">
                  <c:v>2.5200399999999998</c:v>
                </c:pt>
                <c:pt idx="3119">
                  <c:v>2.5200399999999998</c:v>
                </c:pt>
                <c:pt idx="3120">
                  <c:v>2.5200399999999998</c:v>
                </c:pt>
                <c:pt idx="3121">
                  <c:v>2.5200399999999998</c:v>
                </c:pt>
                <c:pt idx="3122">
                  <c:v>2.5200399999999998</c:v>
                </c:pt>
                <c:pt idx="3123">
                  <c:v>2.5200399999999998</c:v>
                </c:pt>
                <c:pt idx="3124">
                  <c:v>2.5200399999999998</c:v>
                </c:pt>
                <c:pt idx="3125">
                  <c:v>2.5200399999999998</c:v>
                </c:pt>
                <c:pt idx="3126">
                  <c:v>2.5200399999999998</c:v>
                </c:pt>
                <c:pt idx="3127">
                  <c:v>2.5200399999999998</c:v>
                </c:pt>
                <c:pt idx="3128">
                  <c:v>2.5200399999999998</c:v>
                </c:pt>
                <c:pt idx="3129">
                  <c:v>2.5200399999999998</c:v>
                </c:pt>
                <c:pt idx="3130">
                  <c:v>2.5200399999999998</c:v>
                </c:pt>
                <c:pt idx="3131">
                  <c:v>2.5200399999999998</c:v>
                </c:pt>
                <c:pt idx="3132">
                  <c:v>2.5200399999999998</c:v>
                </c:pt>
                <c:pt idx="3133">
                  <c:v>2.5200399999999998</c:v>
                </c:pt>
                <c:pt idx="3134">
                  <c:v>2.5200399999999998</c:v>
                </c:pt>
                <c:pt idx="3135">
                  <c:v>2.5200399999999998</c:v>
                </c:pt>
                <c:pt idx="3136">
                  <c:v>2.5200399999999998</c:v>
                </c:pt>
                <c:pt idx="3137">
                  <c:v>2.5200399999999998</c:v>
                </c:pt>
                <c:pt idx="3138">
                  <c:v>2.5200399999999998</c:v>
                </c:pt>
                <c:pt idx="3139">
                  <c:v>2.5200399999999998</c:v>
                </c:pt>
                <c:pt idx="3140">
                  <c:v>2.5212500000000002</c:v>
                </c:pt>
                <c:pt idx="3141">
                  <c:v>2.5212500000000002</c:v>
                </c:pt>
                <c:pt idx="3142">
                  <c:v>2.5212500000000002</c:v>
                </c:pt>
                <c:pt idx="3143">
                  <c:v>2.5212500000000002</c:v>
                </c:pt>
                <c:pt idx="3144">
                  <c:v>2.5212500000000002</c:v>
                </c:pt>
                <c:pt idx="3145">
                  <c:v>2.5212500000000002</c:v>
                </c:pt>
                <c:pt idx="3146">
                  <c:v>2.5212500000000002</c:v>
                </c:pt>
                <c:pt idx="3147">
                  <c:v>2.5212500000000002</c:v>
                </c:pt>
                <c:pt idx="3148">
                  <c:v>2.5212500000000002</c:v>
                </c:pt>
                <c:pt idx="3149">
                  <c:v>2.5212500000000002</c:v>
                </c:pt>
                <c:pt idx="3150">
                  <c:v>2.5212500000000002</c:v>
                </c:pt>
                <c:pt idx="3151">
                  <c:v>2.5212500000000002</c:v>
                </c:pt>
                <c:pt idx="3152">
                  <c:v>2.5212500000000002</c:v>
                </c:pt>
                <c:pt idx="3153">
                  <c:v>2.5212500000000002</c:v>
                </c:pt>
                <c:pt idx="3154">
                  <c:v>2.5212500000000002</c:v>
                </c:pt>
                <c:pt idx="3155">
                  <c:v>2.5212500000000002</c:v>
                </c:pt>
                <c:pt idx="3156">
                  <c:v>2.5212500000000002</c:v>
                </c:pt>
                <c:pt idx="3157">
                  <c:v>2.5212500000000002</c:v>
                </c:pt>
                <c:pt idx="3158">
                  <c:v>2.5212500000000002</c:v>
                </c:pt>
                <c:pt idx="3159">
                  <c:v>2.5212500000000002</c:v>
                </c:pt>
                <c:pt idx="3160">
                  <c:v>1.98549</c:v>
                </c:pt>
                <c:pt idx="3161">
                  <c:v>1.98549</c:v>
                </c:pt>
                <c:pt idx="3162">
                  <c:v>1.98549</c:v>
                </c:pt>
                <c:pt idx="3163">
                  <c:v>1.98549</c:v>
                </c:pt>
                <c:pt idx="3164">
                  <c:v>1.98549</c:v>
                </c:pt>
                <c:pt idx="3165">
                  <c:v>1.98549</c:v>
                </c:pt>
                <c:pt idx="3166">
                  <c:v>1.98549</c:v>
                </c:pt>
                <c:pt idx="3167">
                  <c:v>1.98549</c:v>
                </c:pt>
                <c:pt idx="3168">
                  <c:v>1.98549</c:v>
                </c:pt>
                <c:pt idx="3169">
                  <c:v>1.98549</c:v>
                </c:pt>
                <c:pt idx="3170">
                  <c:v>1.98549</c:v>
                </c:pt>
                <c:pt idx="3171">
                  <c:v>1.98549</c:v>
                </c:pt>
                <c:pt idx="3172">
                  <c:v>1.98549</c:v>
                </c:pt>
                <c:pt idx="3173">
                  <c:v>1.98549</c:v>
                </c:pt>
                <c:pt idx="3174">
                  <c:v>1.98549</c:v>
                </c:pt>
                <c:pt idx="3175">
                  <c:v>1.98549</c:v>
                </c:pt>
                <c:pt idx="3176">
                  <c:v>1.98549</c:v>
                </c:pt>
                <c:pt idx="3177">
                  <c:v>1.98549</c:v>
                </c:pt>
                <c:pt idx="3178">
                  <c:v>1.98549</c:v>
                </c:pt>
                <c:pt idx="3179">
                  <c:v>1.98549</c:v>
                </c:pt>
                <c:pt idx="3180">
                  <c:v>1.98549</c:v>
                </c:pt>
                <c:pt idx="3181">
                  <c:v>1.9117299999999999</c:v>
                </c:pt>
                <c:pt idx="3182">
                  <c:v>1.9117299999999999</c:v>
                </c:pt>
                <c:pt idx="3183">
                  <c:v>1.9117299999999999</c:v>
                </c:pt>
                <c:pt idx="3184">
                  <c:v>1.9117299999999999</c:v>
                </c:pt>
                <c:pt idx="3185">
                  <c:v>1.9117299999999999</c:v>
                </c:pt>
                <c:pt idx="3186">
                  <c:v>1.9117299999999999</c:v>
                </c:pt>
                <c:pt idx="3187">
                  <c:v>1.9117299999999999</c:v>
                </c:pt>
                <c:pt idx="3188">
                  <c:v>1.9117299999999999</c:v>
                </c:pt>
                <c:pt idx="3189">
                  <c:v>1.9117299999999999</c:v>
                </c:pt>
                <c:pt idx="3190">
                  <c:v>1.9117299999999999</c:v>
                </c:pt>
                <c:pt idx="3191">
                  <c:v>1.9117299999999999</c:v>
                </c:pt>
                <c:pt idx="3192">
                  <c:v>1.9117299999999999</c:v>
                </c:pt>
                <c:pt idx="3193">
                  <c:v>1.9117299999999999</c:v>
                </c:pt>
                <c:pt idx="3194">
                  <c:v>1.9117299999999999</c:v>
                </c:pt>
                <c:pt idx="3195">
                  <c:v>1.9117299999999999</c:v>
                </c:pt>
                <c:pt idx="3196">
                  <c:v>1.9117299999999999</c:v>
                </c:pt>
                <c:pt idx="3197">
                  <c:v>1.9117299999999999</c:v>
                </c:pt>
                <c:pt idx="3198">
                  <c:v>1.9117299999999999</c:v>
                </c:pt>
                <c:pt idx="3199">
                  <c:v>1.9117299999999999</c:v>
                </c:pt>
                <c:pt idx="3200">
                  <c:v>1.9117299999999999</c:v>
                </c:pt>
                <c:pt idx="3201">
                  <c:v>1.9117299999999999</c:v>
                </c:pt>
                <c:pt idx="3202">
                  <c:v>1.9117299999999999</c:v>
                </c:pt>
                <c:pt idx="3203">
                  <c:v>2.3557800000000002</c:v>
                </c:pt>
                <c:pt idx="3204">
                  <c:v>2.3557800000000002</c:v>
                </c:pt>
                <c:pt idx="3205">
                  <c:v>2.3557800000000002</c:v>
                </c:pt>
                <c:pt idx="3206">
                  <c:v>2.3557800000000002</c:v>
                </c:pt>
                <c:pt idx="3207">
                  <c:v>2.3557800000000002</c:v>
                </c:pt>
                <c:pt idx="3208">
                  <c:v>2.3557800000000002</c:v>
                </c:pt>
                <c:pt idx="3209">
                  <c:v>2.3557800000000002</c:v>
                </c:pt>
                <c:pt idx="3210">
                  <c:v>2.3557800000000002</c:v>
                </c:pt>
                <c:pt idx="3211">
                  <c:v>2.3557800000000002</c:v>
                </c:pt>
                <c:pt idx="3212">
                  <c:v>2.3557800000000002</c:v>
                </c:pt>
                <c:pt idx="3213">
                  <c:v>2.3557800000000002</c:v>
                </c:pt>
                <c:pt idx="3214">
                  <c:v>2.3557800000000002</c:v>
                </c:pt>
                <c:pt idx="3215">
                  <c:v>2.3557800000000002</c:v>
                </c:pt>
                <c:pt idx="3216">
                  <c:v>2.3557800000000002</c:v>
                </c:pt>
                <c:pt idx="3217">
                  <c:v>2.3557800000000002</c:v>
                </c:pt>
                <c:pt idx="3218">
                  <c:v>2.3557800000000002</c:v>
                </c:pt>
                <c:pt idx="3219">
                  <c:v>2.3557800000000002</c:v>
                </c:pt>
                <c:pt idx="3220">
                  <c:v>2.3557800000000002</c:v>
                </c:pt>
                <c:pt idx="3221">
                  <c:v>2.3557800000000002</c:v>
                </c:pt>
                <c:pt idx="3222">
                  <c:v>2.3557800000000002</c:v>
                </c:pt>
                <c:pt idx="3223">
                  <c:v>2.3557800000000002</c:v>
                </c:pt>
                <c:pt idx="3224">
                  <c:v>2.3557800000000002</c:v>
                </c:pt>
                <c:pt idx="3225">
                  <c:v>2.3557800000000002</c:v>
                </c:pt>
                <c:pt idx="3226">
                  <c:v>2.88645</c:v>
                </c:pt>
                <c:pt idx="3227">
                  <c:v>2.88645</c:v>
                </c:pt>
                <c:pt idx="3228">
                  <c:v>2.88645</c:v>
                </c:pt>
                <c:pt idx="3229">
                  <c:v>2.88645</c:v>
                </c:pt>
                <c:pt idx="3230">
                  <c:v>2.88645</c:v>
                </c:pt>
                <c:pt idx="3231">
                  <c:v>2.88645</c:v>
                </c:pt>
                <c:pt idx="3232">
                  <c:v>2.88645</c:v>
                </c:pt>
                <c:pt idx="3233">
                  <c:v>2.88645</c:v>
                </c:pt>
                <c:pt idx="3234">
                  <c:v>2.88645</c:v>
                </c:pt>
                <c:pt idx="3235">
                  <c:v>2.88645</c:v>
                </c:pt>
                <c:pt idx="3236">
                  <c:v>2.88645</c:v>
                </c:pt>
                <c:pt idx="3237">
                  <c:v>2.88645</c:v>
                </c:pt>
                <c:pt idx="3238">
                  <c:v>2.88645</c:v>
                </c:pt>
                <c:pt idx="3239">
                  <c:v>2.88645</c:v>
                </c:pt>
                <c:pt idx="3240">
                  <c:v>2.88645</c:v>
                </c:pt>
                <c:pt idx="3241">
                  <c:v>2.88645</c:v>
                </c:pt>
                <c:pt idx="3242">
                  <c:v>2.88645</c:v>
                </c:pt>
                <c:pt idx="3243">
                  <c:v>2.88645</c:v>
                </c:pt>
                <c:pt idx="3244">
                  <c:v>2.88645</c:v>
                </c:pt>
                <c:pt idx="3245">
                  <c:v>2.88645</c:v>
                </c:pt>
                <c:pt idx="3246">
                  <c:v>3.0524399999999998</c:v>
                </c:pt>
                <c:pt idx="3247">
                  <c:v>3.0524399999999998</c:v>
                </c:pt>
                <c:pt idx="3248">
                  <c:v>3.0524399999999998</c:v>
                </c:pt>
                <c:pt idx="3249">
                  <c:v>3.0524399999999998</c:v>
                </c:pt>
                <c:pt idx="3250">
                  <c:v>3.0524399999999998</c:v>
                </c:pt>
                <c:pt idx="3251">
                  <c:v>3.0524399999999998</c:v>
                </c:pt>
                <c:pt idx="3252">
                  <c:v>3.0524399999999998</c:v>
                </c:pt>
                <c:pt idx="3253">
                  <c:v>3.0524399999999998</c:v>
                </c:pt>
                <c:pt idx="3254">
                  <c:v>3.0524399999999998</c:v>
                </c:pt>
                <c:pt idx="3255">
                  <c:v>3.0524399999999998</c:v>
                </c:pt>
                <c:pt idx="3256">
                  <c:v>3.0524399999999998</c:v>
                </c:pt>
                <c:pt idx="3257">
                  <c:v>3.0524399999999998</c:v>
                </c:pt>
                <c:pt idx="3258">
                  <c:v>3.0524399999999998</c:v>
                </c:pt>
                <c:pt idx="3259">
                  <c:v>3.0524399999999998</c:v>
                </c:pt>
                <c:pt idx="3260">
                  <c:v>3.0524399999999998</c:v>
                </c:pt>
                <c:pt idx="3261">
                  <c:v>3.0524399999999998</c:v>
                </c:pt>
                <c:pt idx="3262">
                  <c:v>3.0524399999999998</c:v>
                </c:pt>
                <c:pt idx="3263">
                  <c:v>3.0524399999999998</c:v>
                </c:pt>
                <c:pt idx="3264">
                  <c:v>3.0524399999999998</c:v>
                </c:pt>
                <c:pt idx="3265">
                  <c:v>3.0524399999999998</c:v>
                </c:pt>
                <c:pt idx="3266">
                  <c:v>3.0524399999999998</c:v>
                </c:pt>
                <c:pt idx="3267">
                  <c:v>3.0524399999999998</c:v>
                </c:pt>
                <c:pt idx="3268">
                  <c:v>3.0524399999999998</c:v>
                </c:pt>
                <c:pt idx="3269">
                  <c:v>3.3448699999999998</c:v>
                </c:pt>
                <c:pt idx="3270">
                  <c:v>3.3448699999999998</c:v>
                </c:pt>
                <c:pt idx="3271">
                  <c:v>3.3448699999999998</c:v>
                </c:pt>
                <c:pt idx="3272">
                  <c:v>3.3448699999999998</c:v>
                </c:pt>
                <c:pt idx="3273">
                  <c:v>3.3448699999999998</c:v>
                </c:pt>
                <c:pt idx="3274">
                  <c:v>3.3448699999999998</c:v>
                </c:pt>
                <c:pt idx="3275">
                  <c:v>3.3448699999999998</c:v>
                </c:pt>
                <c:pt idx="3276">
                  <c:v>3.3448699999999998</c:v>
                </c:pt>
                <c:pt idx="3277">
                  <c:v>3.3448699999999998</c:v>
                </c:pt>
                <c:pt idx="3278">
                  <c:v>3.3448699999999998</c:v>
                </c:pt>
                <c:pt idx="3279">
                  <c:v>3.3448699999999998</c:v>
                </c:pt>
                <c:pt idx="3280">
                  <c:v>3.3448699999999998</c:v>
                </c:pt>
                <c:pt idx="3281">
                  <c:v>3.3448699999999998</c:v>
                </c:pt>
                <c:pt idx="3282">
                  <c:v>3.3448699999999998</c:v>
                </c:pt>
                <c:pt idx="3283">
                  <c:v>3.3448699999999998</c:v>
                </c:pt>
                <c:pt idx="3284">
                  <c:v>3.3448699999999998</c:v>
                </c:pt>
                <c:pt idx="3285">
                  <c:v>3.3448699999999998</c:v>
                </c:pt>
                <c:pt idx="3286">
                  <c:v>3.3448699999999998</c:v>
                </c:pt>
                <c:pt idx="3287">
                  <c:v>3.3448699999999998</c:v>
                </c:pt>
                <c:pt idx="3288">
                  <c:v>3.3448699999999998</c:v>
                </c:pt>
                <c:pt idx="3289">
                  <c:v>3.3448699999999998</c:v>
                </c:pt>
                <c:pt idx="3290">
                  <c:v>3.3448699999999998</c:v>
                </c:pt>
                <c:pt idx="3291">
                  <c:v>3.7654800000000002</c:v>
                </c:pt>
                <c:pt idx="3292">
                  <c:v>3.7654800000000002</c:v>
                </c:pt>
                <c:pt idx="3293">
                  <c:v>3.7654800000000002</c:v>
                </c:pt>
                <c:pt idx="3294">
                  <c:v>3.7654800000000002</c:v>
                </c:pt>
                <c:pt idx="3295">
                  <c:v>3.7654800000000002</c:v>
                </c:pt>
                <c:pt idx="3296">
                  <c:v>3.7654800000000002</c:v>
                </c:pt>
                <c:pt idx="3297">
                  <c:v>3.7654800000000002</c:v>
                </c:pt>
                <c:pt idx="3298">
                  <c:v>3.7654800000000002</c:v>
                </c:pt>
                <c:pt idx="3299">
                  <c:v>3.7654800000000002</c:v>
                </c:pt>
                <c:pt idx="3300">
                  <c:v>3.7654800000000002</c:v>
                </c:pt>
                <c:pt idx="3301">
                  <c:v>3.7654800000000002</c:v>
                </c:pt>
                <c:pt idx="3302">
                  <c:v>3.7654800000000002</c:v>
                </c:pt>
                <c:pt idx="3303">
                  <c:v>3.7654800000000002</c:v>
                </c:pt>
                <c:pt idx="3304">
                  <c:v>3.7654800000000002</c:v>
                </c:pt>
                <c:pt idx="3305">
                  <c:v>3.7654800000000002</c:v>
                </c:pt>
                <c:pt idx="3306">
                  <c:v>3.7654800000000002</c:v>
                </c:pt>
                <c:pt idx="3307">
                  <c:v>3.7654800000000002</c:v>
                </c:pt>
                <c:pt idx="3308">
                  <c:v>3.7654800000000002</c:v>
                </c:pt>
                <c:pt idx="3309">
                  <c:v>3.7654800000000002</c:v>
                </c:pt>
                <c:pt idx="3310">
                  <c:v>3.7654800000000002</c:v>
                </c:pt>
                <c:pt idx="3311">
                  <c:v>3.7654800000000002</c:v>
                </c:pt>
                <c:pt idx="3312">
                  <c:v>4.59748</c:v>
                </c:pt>
                <c:pt idx="3313">
                  <c:v>4.59748</c:v>
                </c:pt>
                <c:pt idx="3314">
                  <c:v>4.59748</c:v>
                </c:pt>
                <c:pt idx="3315">
                  <c:v>4.59748</c:v>
                </c:pt>
                <c:pt idx="3316">
                  <c:v>4.59748</c:v>
                </c:pt>
                <c:pt idx="3317">
                  <c:v>4.59748</c:v>
                </c:pt>
                <c:pt idx="3318">
                  <c:v>4.59748</c:v>
                </c:pt>
                <c:pt idx="3319">
                  <c:v>4.59748</c:v>
                </c:pt>
                <c:pt idx="3320">
                  <c:v>4.59748</c:v>
                </c:pt>
                <c:pt idx="3321">
                  <c:v>4.59748</c:v>
                </c:pt>
                <c:pt idx="3322">
                  <c:v>4.59748</c:v>
                </c:pt>
                <c:pt idx="3323">
                  <c:v>4.59748</c:v>
                </c:pt>
                <c:pt idx="3324">
                  <c:v>4.59748</c:v>
                </c:pt>
                <c:pt idx="3325">
                  <c:v>4.59748</c:v>
                </c:pt>
                <c:pt idx="3326">
                  <c:v>4.59748</c:v>
                </c:pt>
                <c:pt idx="3327">
                  <c:v>4.59748</c:v>
                </c:pt>
                <c:pt idx="3328">
                  <c:v>4.59748</c:v>
                </c:pt>
                <c:pt idx="3329">
                  <c:v>4.59748</c:v>
                </c:pt>
                <c:pt idx="3330">
                  <c:v>4.59748</c:v>
                </c:pt>
                <c:pt idx="3331">
                  <c:v>4.59748</c:v>
                </c:pt>
                <c:pt idx="3332">
                  <c:v>4.59748</c:v>
                </c:pt>
                <c:pt idx="3333">
                  <c:v>4.59748</c:v>
                </c:pt>
                <c:pt idx="3334">
                  <c:v>4.59748</c:v>
                </c:pt>
                <c:pt idx="3335">
                  <c:v>4.9497</c:v>
                </c:pt>
                <c:pt idx="3336">
                  <c:v>4.9497</c:v>
                </c:pt>
                <c:pt idx="3337">
                  <c:v>4.9497</c:v>
                </c:pt>
                <c:pt idx="3338">
                  <c:v>4.9497</c:v>
                </c:pt>
                <c:pt idx="3339">
                  <c:v>4.9497</c:v>
                </c:pt>
                <c:pt idx="3340">
                  <c:v>4.9497</c:v>
                </c:pt>
                <c:pt idx="3341">
                  <c:v>4.9497</c:v>
                </c:pt>
                <c:pt idx="3342">
                  <c:v>4.9497</c:v>
                </c:pt>
                <c:pt idx="3343">
                  <c:v>4.9497</c:v>
                </c:pt>
                <c:pt idx="3344">
                  <c:v>4.9497</c:v>
                </c:pt>
                <c:pt idx="3345">
                  <c:v>4.9497</c:v>
                </c:pt>
                <c:pt idx="3346">
                  <c:v>4.9497</c:v>
                </c:pt>
                <c:pt idx="3347">
                  <c:v>4.9497</c:v>
                </c:pt>
                <c:pt idx="3348">
                  <c:v>4.9497</c:v>
                </c:pt>
                <c:pt idx="3349">
                  <c:v>4.9497</c:v>
                </c:pt>
                <c:pt idx="3350">
                  <c:v>4.9497</c:v>
                </c:pt>
                <c:pt idx="3351">
                  <c:v>4.9497</c:v>
                </c:pt>
                <c:pt idx="3352">
                  <c:v>4.9497</c:v>
                </c:pt>
                <c:pt idx="3353">
                  <c:v>4.9497</c:v>
                </c:pt>
                <c:pt idx="3354">
                  <c:v>4.9497</c:v>
                </c:pt>
                <c:pt idx="3355">
                  <c:v>4.9497</c:v>
                </c:pt>
                <c:pt idx="3356">
                  <c:v>4.3285600000000004</c:v>
                </c:pt>
                <c:pt idx="3357">
                  <c:v>4.3285600000000004</c:v>
                </c:pt>
                <c:pt idx="3358">
                  <c:v>4.3285600000000004</c:v>
                </c:pt>
                <c:pt idx="3359">
                  <c:v>4.3285600000000004</c:v>
                </c:pt>
                <c:pt idx="3360">
                  <c:v>4.3285600000000004</c:v>
                </c:pt>
                <c:pt idx="3361">
                  <c:v>4.3285600000000004</c:v>
                </c:pt>
                <c:pt idx="3362">
                  <c:v>4.3285600000000004</c:v>
                </c:pt>
                <c:pt idx="3363">
                  <c:v>4.3285600000000004</c:v>
                </c:pt>
                <c:pt idx="3364">
                  <c:v>4.3285600000000004</c:v>
                </c:pt>
                <c:pt idx="3365">
                  <c:v>4.3285600000000004</c:v>
                </c:pt>
                <c:pt idx="3366">
                  <c:v>4.3285600000000004</c:v>
                </c:pt>
                <c:pt idx="3367">
                  <c:v>4.3285600000000004</c:v>
                </c:pt>
                <c:pt idx="3368">
                  <c:v>4.3285600000000004</c:v>
                </c:pt>
                <c:pt idx="3369">
                  <c:v>4.3285600000000004</c:v>
                </c:pt>
                <c:pt idx="3370">
                  <c:v>4.3285600000000004</c:v>
                </c:pt>
                <c:pt idx="3371">
                  <c:v>4.3285600000000004</c:v>
                </c:pt>
                <c:pt idx="3372">
                  <c:v>4.3285600000000004</c:v>
                </c:pt>
                <c:pt idx="3373">
                  <c:v>4.3285600000000004</c:v>
                </c:pt>
                <c:pt idx="3374">
                  <c:v>4.3285600000000004</c:v>
                </c:pt>
                <c:pt idx="3375">
                  <c:v>4.3285600000000004</c:v>
                </c:pt>
                <c:pt idx="3376">
                  <c:v>4.3285600000000004</c:v>
                </c:pt>
                <c:pt idx="3377">
                  <c:v>4.3285600000000004</c:v>
                </c:pt>
                <c:pt idx="3378">
                  <c:v>4.1673999999999998</c:v>
                </c:pt>
                <c:pt idx="3379">
                  <c:v>4.1673999999999998</c:v>
                </c:pt>
                <c:pt idx="3380">
                  <c:v>4.1673999999999998</c:v>
                </c:pt>
                <c:pt idx="3381">
                  <c:v>4.1673999999999998</c:v>
                </c:pt>
                <c:pt idx="3382">
                  <c:v>4.1673999999999998</c:v>
                </c:pt>
                <c:pt idx="3383">
                  <c:v>4.1673999999999998</c:v>
                </c:pt>
                <c:pt idx="3384">
                  <c:v>4.1673999999999998</c:v>
                </c:pt>
                <c:pt idx="3385">
                  <c:v>4.1673999999999998</c:v>
                </c:pt>
                <c:pt idx="3386">
                  <c:v>4.1673999999999998</c:v>
                </c:pt>
                <c:pt idx="3387">
                  <c:v>4.1673999999999998</c:v>
                </c:pt>
                <c:pt idx="3388">
                  <c:v>4.1673999999999998</c:v>
                </c:pt>
                <c:pt idx="3389">
                  <c:v>4.1673999999999998</c:v>
                </c:pt>
                <c:pt idx="3390">
                  <c:v>4.1673999999999998</c:v>
                </c:pt>
                <c:pt idx="3391">
                  <c:v>4.1673999999999998</c:v>
                </c:pt>
                <c:pt idx="3392">
                  <c:v>4.1673999999999998</c:v>
                </c:pt>
                <c:pt idx="3393">
                  <c:v>4.1673999999999998</c:v>
                </c:pt>
                <c:pt idx="3394">
                  <c:v>4.1673999999999998</c:v>
                </c:pt>
                <c:pt idx="3395">
                  <c:v>4.1673999999999998</c:v>
                </c:pt>
                <c:pt idx="3396">
                  <c:v>4.1673999999999998</c:v>
                </c:pt>
                <c:pt idx="3397">
                  <c:v>4.1673999999999998</c:v>
                </c:pt>
                <c:pt idx="3398">
                  <c:v>4.1673999999999998</c:v>
                </c:pt>
                <c:pt idx="3399">
                  <c:v>4.1673999999999998</c:v>
                </c:pt>
                <c:pt idx="3400">
                  <c:v>4.1673999999999998</c:v>
                </c:pt>
                <c:pt idx="3401">
                  <c:v>4.3937600000000003</c:v>
                </c:pt>
                <c:pt idx="3402">
                  <c:v>4.3937600000000003</c:v>
                </c:pt>
                <c:pt idx="3403">
                  <c:v>4.3937600000000003</c:v>
                </c:pt>
                <c:pt idx="3404">
                  <c:v>4.3937600000000003</c:v>
                </c:pt>
                <c:pt idx="3405">
                  <c:v>4.3937600000000003</c:v>
                </c:pt>
                <c:pt idx="3406">
                  <c:v>4.3937600000000003</c:v>
                </c:pt>
                <c:pt idx="3407">
                  <c:v>4.3937600000000003</c:v>
                </c:pt>
                <c:pt idx="3408">
                  <c:v>4.3937600000000003</c:v>
                </c:pt>
                <c:pt idx="3409">
                  <c:v>4.3937600000000003</c:v>
                </c:pt>
                <c:pt idx="3410">
                  <c:v>4.3937600000000003</c:v>
                </c:pt>
                <c:pt idx="3411">
                  <c:v>4.3937600000000003</c:v>
                </c:pt>
                <c:pt idx="3412">
                  <c:v>4.3937600000000003</c:v>
                </c:pt>
                <c:pt idx="3413">
                  <c:v>4.3937600000000003</c:v>
                </c:pt>
                <c:pt idx="3414">
                  <c:v>4.3937600000000003</c:v>
                </c:pt>
                <c:pt idx="3415">
                  <c:v>4.3937600000000003</c:v>
                </c:pt>
                <c:pt idx="3416">
                  <c:v>4.3937600000000003</c:v>
                </c:pt>
                <c:pt idx="3417">
                  <c:v>4.3937600000000003</c:v>
                </c:pt>
                <c:pt idx="3418">
                  <c:v>4.3937600000000003</c:v>
                </c:pt>
                <c:pt idx="3419">
                  <c:v>4.3937600000000003</c:v>
                </c:pt>
                <c:pt idx="3420">
                  <c:v>4.3937600000000003</c:v>
                </c:pt>
                <c:pt idx="3421">
                  <c:v>8.5250699999999995</c:v>
                </c:pt>
                <c:pt idx="3422">
                  <c:v>8.5250699999999995</c:v>
                </c:pt>
                <c:pt idx="3423">
                  <c:v>8.5250699999999995</c:v>
                </c:pt>
                <c:pt idx="3424">
                  <c:v>8.5250699999999995</c:v>
                </c:pt>
                <c:pt idx="3425">
                  <c:v>8.5250699999999995</c:v>
                </c:pt>
                <c:pt idx="3426">
                  <c:v>8.5250699999999995</c:v>
                </c:pt>
                <c:pt idx="3427">
                  <c:v>8.5250699999999995</c:v>
                </c:pt>
                <c:pt idx="3428">
                  <c:v>8.5250699999999995</c:v>
                </c:pt>
                <c:pt idx="3429">
                  <c:v>8.5250699999999995</c:v>
                </c:pt>
                <c:pt idx="3430">
                  <c:v>8.5250699999999995</c:v>
                </c:pt>
                <c:pt idx="3431">
                  <c:v>8.5250699999999995</c:v>
                </c:pt>
                <c:pt idx="3432">
                  <c:v>8.5250699999999995</c:v>
                </c:pt>
                <c:pt idx="3433">
                  <c:v>8.5250699999999995</c:v>
                </c:pt>
                <c:pt idx="3434">
                  <c:v>8.5250699999999995</c:v>
                </c:pt>
                <c:pt idx="3435">
                  <c:v>8.5250699999999995</c:v>
                </c:pt>
                <c:pt idx="3436">
                  <c:v>8.5250699999999995</c:v>
                </c:pt>
                <c:pt idx="3437">
                  <c:v>8.5250699999999995</c:v>
                </c:pt>
                <c:pt idx="3438">
                  <c:v>8.5250699999999995</c:v>
                </c:pt>
                <c:pt idx="3439">
                  <c:v>8.5250699999999995</c:v>
                </c:pt>
                <c:pt idx="3440">
                  <c:v>8.5250699999999995</c:v>
                </c:pt>
                <c:pt idx="3441">
                  <c:v>8.5250699999999995</c:v>
                </c:pt>
                <c:pt idx="3442">
                  <c:v>8.5250699999999995</c:v>
                </c:pt>
                <c:pt idx="3443">
                  <c:v>16.50376</c:v>
                </c:pt>
                <c:pt idx="3444">
                  <c:v>16.50376</c:v>
                </c:pt>
                <c:pt idx="3445">
                  <c:v>16.50376</c:v>
                </c:pt>
                <c:pt idx="3446">
                  <c:v>16.50376</c:v>
                </c:pt>
                <c:pt idx="3447">
                  <c:v>16.50376</c:v>
                </c:pt>
                <c:pt idx="3448">
                  <c:v>16.50376</c:v>
                </c:pt>
                <c:pt idx="3449">
                  <c:v>16.50376</c:v>
                </c:pt>
                <c:pt idx="3450">
                  <c:v>16.50376</c:v>
                </c:pt>
                <c:pt idx="3451">
                  <c:v>16.50376</c:v>
                </c:pt>
                <c:pt idx="3452">
                  <c:v>16.50376</c:v>
                </c:pt>
                <c:pt idx="3453">
                  <c:v>16.50376</c:v>
                </c:pt>
                <c:pt idx="3454">
                  <c:v>16.50376</c:v>
                </c:pt>
                <c:pt idx="3455">
                  <c:v>16.50376</c:v>
                </c:pt>
                <c:pt idx="3456">
                  <c:v>16.50376</c:v>
                </c:pt>
                <c:pt idx="3457">
                  <c:v>16.50376</c:v>
                </c:pt>
                <c:pt idx="3458">
                  <c:v>16.50376</c:v>
                </c:pt>
                <c:pt idx="3459">
                  <c:v>16.50376</c:v>
                </c:pt>
                <c:pt idx="3460">
                  <c:v>16.50376</c:v>
                </c:pt>
                <c:pt idx="3461">
                  <c:v>16.50376</c:v>
                </c:pt>
                <c:pt idx="3462">
                  <c:v>16.50376</c:v>
                </c:pt>
                <c:pt idx="3463">
                  <c:v>16.50376</c:v>
                </c:pt>
                <c:pt idx="3464">
                  <c:v>16.50376</c:v>
                </c:pt>
                <c:pt idx="3465">
                  <c:v>21.59347</c:v>
                </c:pt>
                <c:pt idx="3466">
                  <c:v>21.59347</c:v>
                </c:pt>
                <c:pt idx="3467">
                  <c:v>21.59347</c:v>
                </c:pt>
                <c:pt idx="3468">
                  <c:v>21.59347</c:v>
                </c:pt>
                <c:pt idx="3469">
                  <c:v>21.59347</c:v>
                </c:pt>
                <c:pt idx="3470">
                  <c:v>21.59347</c:v>
                </c:pt>
                <c:pt idx="3471">
                  <c:v>21.59347</c:v>
                </c:pt>
                <c:pt idx="3472">
                  <c:v>21.59347</c:v>
                </c:pt>
                <c:pt idx="3473">
                  <c:v>21.59347</c:v>
                </c:pt>
                <c:pt idx="3474">
                  <c:v>21.59347</c:v>
                </c:pt>
                <c:pt idx="3475">
                  <c:v>21.59347</c:v>
                </c:pt>
                <c:pt idx="3476">
                  <c:v>21.59347</c:v>
                </c:pt>
                <c:pt idx="3477">
                  <c:v>21.59347</c:v>
                </c:pt>
                <c:pt idx="3478">
                  <c:v>21.59347</c:v>
                </c:pt>
                <c:pt idx="3479">
                  <c:v>21.59347</c:v>
                </c:pt>
                <c:pt idx="3480">
                  <c:v>21.59347</c:v>
                </c:pt>
                <c:pt idx="3481">
                  <c:v>21.59347</c:v>
                </c:pt>
                <c:pt idx="3482">
                  <c:v>21.59347</c:v>
                </c:pt>
                <c:pt idx="3483">
                  <c:v>21.59347</c:v>
                </c:pt>
                <c:pt idx="3484">
                  <c:v>21.59347</c:v>
                </c:pt>
                <c:pt idx="3485">
                  <c:v>21.59347</c:v>
                </c:pt>
                <c:pt idx="3486">
                  <c:v>21.985119999999998</c:v>
                </c:pt>
                <c:pt idx="3487">
                  <c:v>21.985119999999998</c:v>
                </c:pt>
                <c:pt idx="3488">
                  <c:v>21.985119999999998</c:v>
                </c:pt>
                <c:pt idx="3489">
                  <c:v>21.985119999999998</c:v>
                </c:pt>
                <c:pt idx="3490">
                  <c:v>21.985119999999998</c:v>
                </c:pt>
                <c:pt idx="3491">
                  <c:v>21.985119999999998</c:v>
                </c:pt>
                <c:pt idx="3492">
                  <c:v>21.985119999999998</c:v>
                </c:pt>
                <c:pt idx="3493">
                  <c:v>21.985119999999998</c:v>
                </c:pt>
                <c:pt idx="3494">
                  <c:v>21.985119999999998</c:v>
                </c:pt>
                <c:pt idx="3495">
                  <c:v>21.985119999999998</c:v>
                </c:pt>
                <c:pt idx="3496">
                  <c:v>21.985119999999998</c:v>
                </c:pt>
                <c:pt idx="3497">
                  <c:v>21.985119999999998</c:v>
                </c:pt>
                <c:pt idx="3498">
                  <c:v>21.985119999999998</c:v>
                </c:pt>
                <c:pt idx="3499">
                  <c:v>21.985119999999998</c:v>
                </c:pt>
                <c:pt idx="3500">
                  <c:v>21.985119999999998</c:v>
                </c:pt>
                <c:pt idx="3501">
                  <c:v>21.985119999999998</c:v>
                </c:pt>
                <c:pt idx="3502">
                  <c:v>21.985119999999998</c:v>
                </c:pt>
                <c:pt idx="3503">
                  <c:v>21.985119999999998</c:v>
                </c:pt>
                <c:pt idx="3504">
                  <c:v>21.985119999999998</c:v>
                </c:pt>
                <c:pt idx="3505">
                  <c:v>21.985119999999998</c:v>
                </c:pt>
                <c:pt idx="3506">
                  <c:v>21.985119999999998</c:v>
                </c:pt>
                <c:pt idx="3507">
                  <c:v>21.985119999999998</c:v>
                </c:pt>
                <c:pt idx="3508">
                  <c:v>21.957319999999999</c:v>
                </c:pt>
                <c:pt idx="3509">
                  <c:v>21.957319999999999</c:v>
                </c:pt>
                <c:pt idx="3510">
                  <c:v>21.957319999999999</c:v>
                </c:pt>
                <c:pt idx="3511">
                  <c:v>21.957319999999999</c:v>
                </c:pt>
                <c:pt idx="3512">
                  <c:v>21.957319999999999</c:v>
                </c:pt>
                <c:pt idx="3513">
                  <c:v>21.957319999999999</c:v>
                </c:pt>
                <c:pt idx="3514">
                  <c:v>21.957319999999999</c:v>
                </c:pt>
                <c:pt idx="3515">
                  <c:v>21.957319999999999</c:v>
                </c:pt>
                <c:pt idx="3516">
                  <c:v>21.957319999999999</c:v>
                </c:pt>
                <c:pt idx="3517">
                  <c:v>21.957319999999999</c:v>
                </c:pt>
                <c:pt idx="3518">
                  <c:v>21.957319999999999</c:v>
                </c:pt>
                <c:pt idx="3519">
                  <c:v>21.957319999999999</c:v>
                </c:pt>
                <c:pt idx="3520">
                  <c:v>21.957319999999999</c:v>
                </c:pt>
                <c:pt idx="3521">
                  <c:v>21.957319999999999</c:v>
                </c:pt>
                <c:pt idx="3522">
                  <c:v>21.957319999999999</c:v>
                </c:pt>
                <c:pt idx="3523">
                  <c:v>21.957319999999999</c:v>
                </c:pt>
                <c:pt idx="3524">
                  <c:v>21.957319999999999</c:v>
                </c:pt>
                <c:pt idx="3525">
                  <c:v>21.957319999999999</c:v>
                </c:pt>
                <c:pt idx="3526">
                  <c:v>21.957319999999999</c:v>
                </c:pt>
                <c:pt idx="3527">
                  <c:v>21.957319999999999</c:v>
                </c:pt>
                <c:pt idx="3528">
                  <c:v>21.957319999999999</c:v>
                </c:pt>
                <c:pt idx="3529">
                  <c:v>21.957319999999999</c:v>
                </c:pt>
                <c:pt idx="3530">
                  <c:v>21.957319999999999</c:v>
                </c:pt>
                <c:pt idx="3531">
                  <c:v>21.428570000000001</c:v>
                </c:pt>
                <c:pt idx="3532">
                  <c:v>21.428570000000001</c:v>
                </c:pt>
                <c:pt idx="3533">
                  <c:v>21.428570000000001</c:v>
                </c:pt>
                <c:pt idx="3534">
                  <c:v>21.428570000000001</c:v>
                </c:pt>
                <c:pt idx="3535">
                  <c:v>21.428570000000001</c:v>
                </c:pt>
                <c:pt idx="3536">
                  <c:v>21.428570000000001</c:v>
                </c:pt>
                <c:pt idx="3537">
                  <c:v>21.428570000000001</c:v>
                </c:pt>
                <c:pt idx="3538">
                  <c:v>21.428570000000001</c:v>
                </c:pt>
                <c:pt idx="3539">
                  <c:v>21.428570000000001</c:v>
                </c:pt>
                <c:pt idx="3540">
                  <c:v>21.428570000000001</c:v>
                </c:pt>
                <c:pt idx="3541">
                  <c:v>21.428570000000001</c:v>
                </c:pt>
                <c:pt idx="3542">
                  <c:v>21.428570000000001</c:v>
                </c:pt>
                <c:pt idx="3543">
                  <c:v>21.428570000000001</c:v>
                </c:pt>
                <c:pt idx="3544">
                  <c:v>21.428570000000001</c:v>
                </c:pt>
                <c:pt idx="3545">
                  <c:v>21.428570000000001</c:v>
                </c:pt>
                <c:pt idx="3546">
                  <c:v>21.428570000000001</c:v>
                </c:pt>
                <c:pt idx="3547">
                  <c:v>21.428570000000001</c:v>
                </c:pt>
                <c:pt idx="3548">
                  <c:v>21.428570000000001</c:v>
                </c:pt>
                <c:pt idx="3549">
                  <c:v>21.428570000000001</c:v>
                </c:pt>
                <c:pt idx="3550">
                  <c:v>21.428570000000001</c:v>
                </c:pt>
                <c:pt idx="3551">
                  <c:v>21.428570000000001</c:v>
                </c:pt>
                <c:pt idx="3552">
                  <c:v>22.085979999999999</c:v>
                </c:pt>
                <c:pt idx="3553">
                  <c:v>22.085979999999999</c:v>
                </c:pt>
                <c:pt idx="3554">
                  <c:v>22.085979999999999</c:v>
                </c:pt>
                <c:pt idx="3555">
                  <c:v>22.085979999999999</c:v>
                </c:pt>
                <c:pt idx="3556">
                  <c:v>22.085979999999999</c:v>
                </c:pt>
                <c:pt idx="3557">
                  <c:v>22.085979999999999</c:v>
                </c:pt>
                <c:pt idx="3558">
                  <c:v>22.085979999999999</c:v>
                </c:pt>
                <c:pt idx="3559">
                  <c:v>22.085979999999999</c:v>
                </c:pt>
                <c:pt idx="3560">
                  <c:v>22.085979999999999</c:v>
                </c:pt>
                <c:pt idx="3561">
                  <c:v>22.085979999999999</c:v>
                </c:pt>
                <c:pt idx="3562">
                  <c:v>22.085979999999999</c:v>
                </c:pt>
                <c:pt idx="3563">
                  <c:v>22.085979999999999</c:v>
                </c:pt>
                <c:pt idx="3564">
                  <c:v>22.085979999999999</c:v>
                </c:pt>
                <c:pt idx="3565">
                  <c:v>22.085979999999999</c:v>
                </c:pt>
                <c:pt idx="3566">
                  <c:v>22.085979999999999</c:v>
                </c:pt>
                <c:pt idx="3567">
                  <c:v>22.085979999999999</c:v>
                </c:pt>
                <c:pt idx="3568">
                  <c:v>22.085979999999999</c:v>
                </c:pt>
                <c:pt idx="3569">
                  <c:v>22.085979999999999</c:v>
                </c:pt>
                <c:pt idx="3570">
                  <c:v>22.085979999999999</c:v>
                </c:pt>
                <c:pt idx="3571">
                  <c:v>22.085979999999999</c:v>
                </c:pt>
                <c:pt idx="3572">
                  <c:v>22.085979999999999</c:v>
                </c:pt>
                <c:pt idx="3573">
                  <c:v>22.085979999999999</c:v>
                </c:pt>
                <c:pt idx="3574">
                  <c:v>22.267530000000001</c:v>
                </c:pt>
                <c:pt idx="3575">
                  <c:v>22.267530000000001</c:v>
                </c:pt>
                <c:pt idx="3576">
                  <c:v>22.267530000000001</c:v>
                </c:pt>
                <c:pt idx="3577">
                  <c:v>22.267530000000001</c:v>
                </c:pt>
                <c:pt idx="3578">
                  <c:v>22.267530000000001</c:v>
                </c:pt>
                <c:pt idx="3579">
                  <c:v>22.267530000000001</c:v>
                </c:pt>
                <c:pt idx="3580">
                  <c:v>22.267530000000001</c:v>
                </c:pt>
                <c:pt idx="3581">
                  <c:v>22.267530000000001</c:v>
                </c:pt>
                <c:pt idx="3582">
                  <c:v>22.267530000000001</c:v>
                </c:pt>
                <c:pt idx="3583">
                  <c:v>22.267530000000001</c:v>
                </c:pt>
                <c:pt idx="3584">
                  <c:v>22.267530000000001</c:v>
                </c:pt>
                <c:pt idx="3585">
                  <c:v>22.267530000000001</c:v>
                </c:pt>
                <c:pt idx="3586">
                  <c:v>22.267530000000001</c:v>
                </c:pt>
                <c:pt idx="3587">
                  <c:v>22.267530000000001</c:v>
                </c:pt>
                <c:pt idx="3588">
                  <c:v>22.267530000000001</c:v>
                </c:pt>
                <c:pt idx="3589">
                  <c:v>22.267530000000001</c:v>
                </c:pt>
                <c:pt idx="3590">
                  <c:v>22.267530000000001</c:v>
                </c:pt>
                <c:pt idx="3591">
                  <c:v>22.267530000000001</c:v>
                </c:pt>
                <c:pt idx="3592">
                  <c:v>22.267530000000001</c:v>
                </c:pt>
                <c:pt idx="3593">
                  <c:v>22.267530000000001</c:v>
                </c:pt>
                <c:pt idx="3594">
                  <c:v>22.267530000000001</c:v>
                </c:pt>
                <c:pt idx="3595">
                  <c:v>22.267530000000001</c:v>
                </c:pt>
                <c:pt idx="3596">
                  <c:v>22.99305</c:v>
                </c:pt>
                <c:pt idx="3597">
                  <c:v>22.99305</c:v>
                </c:pt>
                <c:pt idx="3598">
                  <c:v>22.99305</c:v>
                </c:pt>
                <c:pt idx="3599">
                  <c:v>22.99305</c:v>
                </c:pt>
                <c:pt idx="3600">
                  <c:v>22.99305</c:v>
                </c:pt>
                <c:pt idx="3601">
                  <c:v>22.99305</c:v>
                </c:pt>
                <c:pt idx="3602">
                  <c:v>22.99305</c:v>
                </c:pt>
                <c:pt idx="3603">
                  <c:v>22.99305</c:v>
                </c:pt>
                <c:pt idx="3604">
                  <c:v>22.99305</c:v>
                </c:pt>
                <c:pt idx="3605">
                  <c:v>22.99305</c:v>
                </c:pt>
                <c:pt idx="3606">
                  <c:v>22.99305</c:v>
                </c:pt>
                <c:pt idx="3607">
                  <c:v>22.99305</c:v>
                </c:pt>
                <c:pt idx="3608">
                  <c:v>22.99305</c:v>
                </c:pt>
                <c:pt idx="3609">
                  <c:v>22.99305</c:v>
                </c:pt>
                <c:pt idx="3610">
                  <c:v>22.99305</c:v>
                </c:pt>
                <c:pt idx="3611">
                  <c:v>22.99305</c:v>
                </c:pt>
                <c:pt idx="3612">
                  <c:v>22.99305</c:v>
                </c:pt>
                <c:pt idx="3613">
                  <c:v>22.99305</c:v>
                </c:pt>
                <c:pt idx="3614">
                  <c:v>22.99305</c:v>
                </c:pt>
                <c:pt idx="3615">
                  <c:v>22.99305</c:v>
                </c:pt>
                <c:pt idx="3616">
                  <c:v>22.99305</c:v>
                </c:pt>
                <c:pt idx="3617">
                  <c:v>23.266909999999999</c:v>
                </c:pt>
                <c:pt idx="3618">
                  <c:v>23.266909999999999</c:v>
                </c:pt>
                <c:pt idx="3619">
                  <c:v>23.266909999999999</c:v>
                </c:pt>
                <c:pt idx="3620">
                  <c:v>23.266909999999999</c:v>
                </c:pt>
                <c:pt idx="3621">
                  <c:v>23.266909999999999</c:v>
                </c:pt>
                <c:pt idx="3622">
                  <c:v>23.266909999999999</c:v>
                </c:pt>
                <c:pt idx="3623">
                  <c:v>23.266909999999999</c:v>
                </c:pt>
                <c:pt idx="3624">
                  <c:v>23.266909999999999</c:v>
                </c:pt>
                <c:pt idx="3625">
                  <c:v>23.266909999999999</c:v>
                </c:pt>
                <c:pt idx="3626">
                  <c:v>23.266909999999999</c:v>
                </c:pt>
                <c:pt idx="3627">
                  <c:v>23.266909999999999</c:v>
                </c:pt>
                <c:pt idx="3628">
                  <c:v>23.266909999999999</c:v>
                </c:pt>
                <c:pt idx="3629">
                  <c:v>23.266909999999999</c:v>
                </c:pt>
                <c:pt idx="3630">
                  <c:v>23.266909999999999</c:v>
                </c:pt>
                <c:pt idx="3631">
                  <c:v>23.266909999999999</c:v>
                </c:pt>
                <c:pt idx="3632">
                  <c:v>23.266909999999999</c:v>
                </c:pt>
                <c:pt idx="3633">
                  <c:v>23.266909999999999</c:v>
                </c:pt>
                <c:pt idx="3634">
                  <c:v>23.266909999999999</c:v>
                </c:pt>
                <c:pt idx="3635">
                  <c:v>23.266909999999999</c:v>
                </c:pt>
                <c:pt idx="3636">
                  <c:v>23.266909999999999</c:v>
                </c:pt>
                <c:pt idx="3637">
                  <c:v>23.266909999999999</c:v>
                </c:pt>
                <c:pt idx="3638">
                  <c:v>23.266909999999999</c:v>
                </c:pt>
                <c:pt idx="3639">
                  <c:v>23.266909999999999</c:v>
                </c:pt>
                <c:pt idx="3640">
                  <c:v>24.091370000000001</c:v>
                </c:pt>
                <c:pt idx="3641">
                  <c:v>24.091370000000001</c:v>
                </c:pt>
                <c:pt idx="3642">
                  <c:v>24.091370000000001</c:v>
                </c:pt>
                <c:pt idx="3643">
                  <c:v>24.091370000000001</c:v>
                </c:pt>
                <c:pt idx="3644">
                  <c:v>24.091370000000001</c:v>
                </c:pt>
                <c:pt idx="3645">
                  <c:v>24.091370000000001</c:v>
                </c:pt>
                <c:pt idx="3646">
                  <c:v>24.091370000000001</c:v>
                </c:pt>
                <c:pt idx="3647">
                  <c:v>24.091370000000001</c:v>
                </c:pt>
                <c:pt idx="3648">
                  <c:v>24.091370000000001</c:v>
                </c:pt>
                <c:pt idx="3649">
                  <c:v>24.091370000000001</c:v>
                </c:pt>
                <c:pt idx="3650">
                  <c:v>24.091370000000001</c:v>
                </c:pt>
                <c:pt idx="3651">
                  <c:v>24.091370000000001</c:v>
                </c:pt>
                <c:pt idx="3652">
                  <c:v>24.091370000000001</c:v>
                </c:pt>
                <c:pt idx="3653">
                  <c:v>24.091370000000001</c:v>
                </c:pt>
                <c:pt idx="3654">
                  <c:v>24.091370000000001</c:v>
                </c:pt>
                <c:pt idx="3655">
                  <c:v>24.091370000000001</c:v>
                </c:pt>
                <c:pt idx="3656">
                  <c:v>24.091370000000001</c:v>
                </c:pt>
                <c:pt idx="3657">
                  <c:v>24.091370000000001</c:v>
                </c:pt>
                <c:pt idx="3658">
                  <c:v>24.091370000000001</c:v>
                </c:pt>
                <c:pt idx="3659">
                  <c:v>24.091370000000001</c:v>
                </c:pt>
                <c:pt idx="3660">
                  <c:v>24.091370000000001</c:v>
                </c:pt>
                <c:pt idx="3661">
                  <c:v>24.798940000000002</c:v>
                </c:pt>
                <c:pt idx="3662">
                  <c:v>24.798940000000002</c:v>
                </c:pt>
                <c:pt idx="3663">
                  <c:v>24.798940000000002</c:v>
                </c:pt>
                <c:pt idx="3664">
                  <c:v>24.798940000000002</c:v>
                </c:pt>
                <c:pt idx="3665">
                  <c:v>24.798940000000002</c:v>
                </c:pt>
                <c:pt idx="3666">
                  <c:v>24.798940000000002</c:v>
                </c:pt>
                <c:pt idx="3667">
                  <c:v>24.798940000000002</c:v>
                </c:pt>
                <c:pt idx="3668">
                  <c:v>24.798940000000002</c:v>
                </c:pt>
                <c:pt idx="3669">
                  <c:v>24.798940000000002</c:v>
                </c:pt>
                <c:pt idx="3670">
                  <c:v>24.798940000000002</c:v>
                </c:pt>
                <c:pt idx="3671">
                  <c:v>24.798940000000002</c:v>
                </c:pt>
                <c:pt idx="3672">
                  <c:v>24.798940000000002</c:v>
                </c:pt>
                <c:pt idx="3673">
                  <c:v>24.798940000000002</c:v>
                </c:pt>
                <c:pt idx="3674">
                  <c:v>24.798940000000002</c:v>
                </c:pt>
                <c:pt idx="3675">
                  <c:v>24.798940000000002</c:v>
                </c:pt>
                <c:pt idx="3676">
                  <c:v>24.798940000000002</c:v>
                </c:pt>
                <c:pt idx="3677">
                  <c:v>24.798940000000002</c:v>
                </c:pt>
                <c:pt idx="3678">
                  <c:v>24.798940000000002</c:v>
                </c:pt>
                <c:pt idx="3679">
                  <c:v>24.798940000000002</c:v>
                </c:pt>
                <c:pt idx="3680">
                  <c:v>24.798940000000002</c:v>
                </c:pt>
                <c:pt idx="3681">
                  <c:v>20.958469999999998</c:v>
                </c:pt>
                <c:pt idx="3682">
                  <c:v>20.958469999999998</c:v>
                </c:pt>
                <c:pt idx="3683">
                  <c:v>20.958469999999998</c:v>
                </c:pt>
                <c:pt idx="3684">
                  <c:v>20.958469999999998</c:v>
                </c:pt>
                <c:pt idx="3685">
                  <c:v>20.958469999999998</c:v>
                </c:pt>
                <c:pt idx="3686">
                  <c:v>20.958469999999998</c:v>
                </c:pt>
                <c:pt idx="3687">
                  <c:v>20.958469999999998</c:v>
                </c:pt>
                <c:pt idx="3688">
                  <c:v>20.958469999999998</c:v>
                </c:pt>
                <c:pt idx="3689">
                  <c:v>20.958469999999998</c:v>
                </c:pt>
                <c:pt idx="3690">
                  <c:v>20.958469999999998</c:v>
                </c:pt>
                <c:pt idx="3691">
                  <c:v>20.958469999999998</c:v>
                </c:pt>
                <c:pt idx="3692">
                  <c:v>20.958469999999998</c:v>
                </c:pt>
                <c:pt idx="3693">
                  <c:v>20.958469999999998</c:v>
                </c:pt>
                <c:pt idx="3694">
                  <c:v>20.958469999999998</c:v>
                </c:pt>
                <c:pt idx="3695">
                  <c:v>20.958469999999998</c:v>
                </c:pt>
                <c:pt idx="3696">
                  <c:v>20.958469999999998</c:v>
                </c:pt>
                <c:pt idx="3697">
                  <c:v>20.958469999999998</c:v>
                </c:pt>
                <c:pt idx="3698">
                  <c:v>20.958469999999998</c:v>
                </c:pt>
                <c:pt idx="3699">
                  <c:v>20.958469999999998</c:v>
                </c:pt>
                <c:pt idx="3700">
                  <c:v>20.958469999999998</c:v>
                </c:pt>
                <c:pt idx="3701">
                  <c:v>20.958469999999998</c:v>
                </c:pt>
                <c:pt idx="3702">
                  <c:v>20.958469999999998</c:v>
                </c:pt>
                <c:pt idx="3703">
                  <c:v>20.958469999999998</c:v>
                </c:pt>
                <c:pt idx="3704">
                  <c:v>13.56489</c:v>
                </c:pt>
                <c:pt idx="3705">
                  <c:v>13.56489</c:v>
                </c:pt>
                <c:pt idx="3706">
                  <c:v>13.56489</c:v>
                </c:pt>
                <c:pt idx="3707">
                  <c:v>13.56489</c:v>
                </c:pt>
                <c:pt idx="3708">
                  <c:v>13.56489</c:v>
                </c:pt>
                <c:pt idx="3709">
                  <c:v>13.56489</c:v>
                </c:pt>
                <c:pt idx="3710">
                  <c:v>13.56489</c:v>
                </c:pt>
                <c:pt idx="3711">
                  <c:v>13.56489</c:v>
                </c:pt>
                <c:pt idx="3712">
                  <c:v>13.56489</c:v>
                </c:pt>
                <c:pt idx="3713">
                  <c:v>13.56489</c:v>
                </c:pt>
                <c:pt idx="3714">
                  <c:v>13.56489</c:v>
                </c:pt>
                <c:pt idx="3715">
                  <c:v>13.56489</c:v>
                </c:pt>
                <c:pt idx="3716">
                  <c:v>13.56489</c:v>
                </c:pt>
                <c:pt idx="3717">
                  <c:v>13.56489</c:v>
                </c:pt>
                <c:pt idx="3718">
                  <c:v>13.56489</c:v>
                </c:pt>
                <c:pt idx="3719">
                  <c:v>13.56489</c:v>
                </c:pt>
                <c:pt idx="3720">
                  <c:v>13.56489</c:v>
                </c:pt>
                <c:pt idx="3721">
                  <c:v>13.56489</c:v>
                </c:pt>
                <c:pt idx="3722">
                  <c:v>13.56489</c:v>
                </c:pt>
                <c:pt idx="3723">
                  <c:v>13.56489</c:v>
                </c:pt>
                <c:pt idx="3724">
                  <c:v>13.56489</c:v>
                </c:pt>
                <c:pt idx="3725">
                  <c:v>13.56489</c:v>
                </c:pt>
                <c:pt idx="3726">
                  <c:v>9.0910399999999996</c:v>
                </c:pt>
                <c:pt idx="3727">
                  <c:v>9.0910399999999996</c:v>
                </c:pt>
                <c:pt idx="3728">
                  <c:v>9.0910399999999996</c:v>
                </c:pt>
                <c:pt idx="3729">
                  <c:v>9.0910399999999996</c:v>
                </c:pt>
                <c:pt idx="3730">
                  <c:v>9.0910399999999996</c:v>
                </c:pt>
                <c:pt idx="3731">
                  <c:v>9.0910399999999996</c:v>
                </c:pt>
                <c:pt idx="3732">
                  <c:v>9.0910399999999996</c:v>
                </c:pt>
                <c:pt idx="3733">
                  <c:v>9.0910399999999996</c:v>
                </c:pt>
                <c:pt idx="3734">
                  <c:v>9.0910399999999996</c:v>
                </c:pt>
                <c:pt idx="3735">
                  <c:v>9.0910399999999996</c:v>
                </c:pt>
                <c:pt idx="3736">
                  <c:v>9.0910399999999996</c:v>
                </c:pt>
                <c:pt idx="3737">
                  <c:v>9.0910399999999996</c:v>
                </c:pt>
                <c:pt idx="3738">
                  <c:v>9.0910399999999996</c:v>
                </c:pt>
                <c:pt idx="3739">
                  <c:v>9.0910399999999996</c:v>
                </c:pt>
                <c:pt idx="3740">
                  <c:v>9.0910399999999996</c:v>
                </c:pt>
                <c:pt idx="3741">
                  <c:v>9.0910399999999996</c:v>
                </c:pt>
                <c:pt idx="3742">
                  <c:v>9.0910399999999996</c:v>
                </c:pt>
                <c:pt idx="3743">
                  <c:v>9.0910399999999996</c:v>
                </c:pt>
                <c:pt idx="3744">
                  <c:v>9.0910399999999996</c:v>
                </c:pt>
                <c:pt idx="3745">
                  <c:v>9.0910399999999996</c:v>
                </c:pt>
                <c:pt idx="3746">
                  <c:v>9.0910399999999996</c:v>
                </c:pt>
                <c:pt idx="3747">
                  <c:v>7.1336399999999998</c:v>
                </c:pt>
                <c:pt idx="3748">
                  <c:v>7.1336399999999998</c:v>
                </c:pt>
                <c:pt idx="3749">
                  <c:v>7.1336399999999998</c:v>
                </c:pt>
                <c:pt idx="3750">
                  <c:v>7.1336399999999998</c:v>
                </c:pt>
                <c:pt idx="3751">
                  <c:v>7.1336399999999998</c:v>
                </c:pt>
                <c:pt idx="3752">
                  <c:v>7.1336399999999998</c:v>
                </c:pt>
                <c:pt idx="3753">
                  <c:v>7.1336399999999998</c:v>
                </c:pt>
                <c:pt idx="3754">
                  <c:v>7.1336399999999998</c:v>
                </c:pt>
                <c:pt idx="3755">
                  <c:v>7.1336399999999998</c:v>
                </c:pt>
                <c:pt idx="3756">
                  <c:v>7.1336399999999998</c:v>
                </c:pt>
                <c:pt idx="3757">
                  <c:v>7.1336399999999998</c:v>
                </c:pt>
                <c:pt idx="3758">
                  <c:v>7.1336399999999998</c:v>
                </c:pt>
                <c:pt idx="3759">
                  <c:v>7.1336399999999998</c:v>
                </c:pt>
                <c:pt idx="3760">
                  <c:v>7.1336399999999998</c:v>
                </c:pt>
                <c:pt idx="3761">
                  <c:v>7.1336399999999998</c:v>
                </c:pt>
                <c:pt idx="3762">
                  <c:v>7.1336399999999998</c:v>
                </c:pt>
                <c:pt idx="3763">
                  <c:v>7.1336399999999998</c:v>
                </c:pt>
                <c:pt idx="3764">
                  <c:v>7.1336399999999998</c:v>
                </c:pt>
                <c:pt idx="3765">
                  <c:v>7.1336399999999998</c:v>
                </c:pt>
                <c:pt idx="3766">
                  <c:v>7.1336399999999998</c:v>
                </c:pt>
                <c:pt idx="3767">
                  <c:v>7.1336399999999998</c:v>
                </c:pt>
                <c:pt idx="3768">
                  <c:v>7.1336399999999998</c:v>
                </c:pt>
                <c:pt idx="3769">
                  <c:v>7.1362899999999998</c:v>
                </c:pt>
                <c:pt idx="3770">
                  <c:v>7.1362899999999998</c:v>
                </c:pt>
                <c:pt idx="3771">
                  <c:v>7.1362899999999998</c:v>
                </c:pt>
                <c:pt idx="3772">
                  <c:v>7.1362899999999998</c:v>
                </c:pt>
                <c:pt idx="3773">
                  <c:v>7.1362899999999998</c:v>
                </c:pt>
                <c:pt idx="3774">
                  <c:v>7.1362899999999998</c:v>
                </c:pt>
                <c:pt idx="3775">
                  <c:v>7.1362899999999998</c:v>
                </c:pt>
                <c:pt idx="3776">
                  <c:v>7.1362899999999998</c:v>
                </c:pt>
                <c:pt idx="3777">
                  <c:v>7.1362899999999998</c:v>
                </c:pt>
                <c:pt idx="3778">
                  <c:v>7.1362899999999998</c:v>
                </c:pt>
                <c:pt idx="3779">
                  <c:v>7.1362899999999998</c:v>
                </c:pt>
                <c:pt idx="3780">
                  <c:v>7.1362899999999998</c:v>
                </c:pt>
                <c:pt idx="3781">
                  <c:v>7.1362899999999998</c:v>
                </c:pt>
                <c:pt idx="3782">
                  <c:v>7.1362899999999998</c:v>
                </c:pt>
                <c:pt idx="3783">
                  <c:v>7.1362899999999998</c:v>
                </c:pt>
                <c:pt idx="3784">
                  <c:v>7.1362899999999998</c:v>
                </c:pt>
                <c:pt idx="3785">
                  <c:v>7.1362899999999998</c:v>
                </c:pt>
                <c:pt idx="3786">
                  <c:v>7.1362899999999998</c:v>
                </c:pt>
                <c:pt idx="3787">
                  <c:v>7.1362899999999998</c:v>
                </c:pt>
                <c:pt idx="3788">
                  <c:v>7.1362899999999998</c:v>
                </c:pt>
                <c:pt idx="3789">
                  <c:v>7.1362899999999998</c:v>
                </c:pt>
                <c:pt idx="3790">
                  <c:v>7.1362899999999998</c:v>
                </c:pt>
                <c:pt idx="3791">
                  <c:v>7.8817899999999996</c:v>
                </c:pt>
                <c:pt idx="3792">
                  <c:v>7.8817899999999996</c:v>
                </c:pt>
                <c:pt idx="3793">
                  <c:v>7.8817899999999996</c:v>
                </c:pt>
                <c:pt idx="3794">
                  <c:v>7.8817899999999996</c:v>
                </c:pt>
                <c:pt idx="3795">
                  <c:v>7.8817899999999996</c:v>
                </c:pt>
                <c:pt idx="3796">
                  <c:v>7.8817899999999996</c:v>
                </c:pt>
                <c:pt idx="3797">
                  <c:v>7.8817899999999996</c:v>
                </c:pt>
                <c:pt idx="3798">
                  <c:v>7.8817899999999996</c:v>
                </c:pt>
                <c:pt idx="3799">
                  <c:v>7.8817899999999996</c:v>
                </c:pt>
                <c:pt idx="3800">
                  <c:v>7.8817899999999996</c:v>
                </c:pt>
                <c:pt idx="3801">
                  <c:v>7.8817899999999996</c:v>
                </c:pt>
                <c:pt idx="3802">
                  <c:v>7.8817899999999996</c:v>
                </c:pt>
                <c:pt idx="3803">
                  <c:v>7.8817899999999996</c:v>
                </c:pt>
                <c:pt idx="3804">
                  <c:v>7.8817899999999996</c:v>
                </c:pt>
                <c:pt idx="3805">
                  <c:v>7.8817899999999996</c:v>
                </c:pt>
                <c:pt idx="3806">
                  <c:v>7.8817899999999996</c:v>
                </c:pt>
                <c:pt idx="3807">
                  <c:v>7.8817899999999996</c:v>
                </c:pt>
                <c:pt idx="3808">
                  <c:v>7.8817899999999996</c:v>
                </c:pt>
                <c:pt idx="3809">
                  <c:v>7.8817899999999996</c:v>
                </c:pt>
                <c:pt idx="3810">
                  <c:v>7.8817899999999996</c:v>
                </c:pt>
                <c:pt idx="3811">
                  <c:v>7.8817899999999996</c:v>
                </c:pt>
                <c:pt idx="3812">
                  <c:v>7.8817899999999996</c:v>
                </c:pt>
                <c:pt idx="3813">
                  <c:v>7.0961299999999996</c:v>
                </c:pt>
                <c:pt idx="3814">
                  <c:v>7.0961299999999996</c:v>
                </c:pt>
                <c:pt idx="3815">
                  <c:v>7.0961299999999996</c:v>
                </c:pt>
                <c:pt idx="3816">
                  <c:v>7.0961299999999996</c:v>
                </c:pt>
                <c:pt idx="3817">
                  <c:v>7.0961299999999996</c:v>
                </c:pt>
                <c:pt idx="3818">
                  <c:v>7.0961299999999996</c:v>
                </c:pt>
                <c:pt idx="3819">
                  <c:v>7.0961299999999996</c:v>
                </c:pt>
                <c:pt idx="3820">
                  <c:v>7.0961299999999996</c:v>
                </c:pt>
                <c:pt idx="3821">
                  <c:v>7.0961299999999996</c:v>
                </c:pt>
                <c:pt idx="3822">
                  <c:v>7.0961299999999996</c:v>
                </c:pt>
                <c:pt idx="3823">
                  <c:v>7.0961299999999996</c:v>
                </c:pt>
                <c:pt idx="3824">
                  <c:v>7.0961299999999996</c:v>
                </c:pt>
                <c:pt idx="3825">
                  <c:v>7.0961299999999996</c:v>
                </c:pt>
                <c:pt idx="3826">
                  <c:v>7.0961299999999996</c:v>
                </c:pt>
                <c:pt idx="3827">
                  <c:v>7.0961299999999996</c:v>
                </c:pt>
                <c:pt idx="3828">
                  <c:v>7.0961299999999996</c:v>
                </c:pt>
                <c:pt idx="3829">
                  <c:v>7.0961299999999996</c:v>
                </c:pt>
                <c:pt idx="3830">
                  <c:v>7.0961299999999996</c:v>
                </c:pt>
                <c:pt idx="3831">
                  <c:v>7.0961299999999996</c:v>
                </c:pt>
                <c:pt idx="3832">
                  <c:v>7.0961299999999996</c:v>
                </c:pt>
                <c:pt idx="3833">
                  <c:v>7.0961299999999996</c:v>
                </c:pt>
                <c:pt idx="3834">
                  <c:v>7.0961299999999996</c:v>
                </c:pt>
                <c:pt idx="3835">
                  <c:v>6.2282000000000002</c:v>
                </c:pt>
                <c:pt idx="3836">
                  <c:v>6.2282000000000002</c:v>
                </c:pt>
                <c:pt idx="3837">
                  <c:v>6.2282000000000002</c:v>
                </c:pt>
                <c:pt idx="3838">
                  <c:v>6.2282000000000002</c:v>
                </c:pt>
                <c:pt idx="3839">
                  <c:v>6.2282000000000002</c:v>
                </c:pt>
                <c:pt idx="3840">
                  <c:v>6.2282000000000002</c:v>
                </c:pt>
                <c:pt idx="3841">
                  <c:v>6.2282000000000002</c:v>
                </c:pt>
                <c:pt idx="3842">
                  <c:v>6.2282000000000002</c:v>
                </c:pt>
                <c:pt idx="3843">
                  <c:v>6.2282000000000002</c:v>
                </c:pt>
                <c:pt idx="3844">
                  <c:v>6.2282000000000002</c:v>
                </c:pt>
                <c:pt idx="3845">
                  <c:v>6.2282000000000002</c:v>
                </c:pt>
                <c:pt idx="3846">
                  <c:v>6.2282000000000002</c:v>
                </c:pt>
                <c:pt idx="3847">
                  <c:v>6.2282000000000002</c:v>
                </c:pt>
                <c:pt idx="3848">
                  <c:v>6.2282000000000002</c:v>
                </c:pt>
                <c:pt idx="3849">
                  <c:v>6.2282000000000002</c:v>
                </c:pt>
                <c:pt idx="3850">
                  <c:v>6.2282000000000002</c:v>
                </c:pt>
                <c:pt idx="3851">
                  <c:v>6.2282000000000002</c:v>
                </c:pt>
                <c:pt idx="3852">
                  <c:v>6.2282000000000002</c:v>
                </c:pt>
                <c:pt idx="3853">
                  <c:v>6.2282000000000002</c:v>
                </c:pt>
                <c:pt idx="3854">
                  <c:v>6.2282000000000002</c:v>
                </c:pt>
                <c:pt idx="3855">
                  <c:v>6.2282000000000002</c:v>
                </c:pt>
                <c:pt idx="3856">
                  <c:v>5.34917</c:v>
                </c:pt>
                <c:pt idx="3857">
                  <c:v>5.34917</c:v>
                </c:pt>
                <c:pt idx="3858">
                  <c:v>5.34917</c:v>
                </c:pt>
                <c:pt idx="3859">
                  <c:v>5.34917</c:v>
                </c:pt>
                <c:pt idx="3860">
                  <c:v>5.34917</c:v>
                </c:pt>
                <c:pt idx="3861">
                  <c:v>5.34917</c:v>
                </c:pt>
                <c:pt idx="3862">
                  <c:v>5.34917</c:v>
                </c:pt>
                <c:pt idx="3863">
                  <c:v>5.34917</c:v>
                </c:pt>
                <c:pt idx="3864">
                  <c:v>5.34917</c:v>
                </c:pt>
                <c:pt idx="3865">
                  <c:v>5.34917</c:v>
                </c:pt>
                <c:pt idx="3866">
                  <c:v>5.34917</c:v>
                </c:pt>
                <c:pt idx="3867">
                  <c:v>5.34917</c:v>
                </c:pt>
                <c:pt idx="3868">
                  <c:v>5.34917</c:v>
                </c:pt>
                <c:pt idx="3869">
                  <c:v>5.34917</c:v>
                </c:pt>
                <c:pt idx="3870">
                  <c:v>5.34917</c:v>
                </c:pt>
                <c:pt idx="3871">
                  <c:v>5.34917</c:v>
                </c:pt>
                <c:pt idx="3872">
                  <c:v>5.34917</c:v>
                </c:pt>
                <c:pt idx="3873">
                  <c:v>5.34917</c:v>
                </c:pt>
                <c:pt idx="3874">
                  <c:v>5.34917</c:v>
                </c:pt>
                <c:pt idx="3875">
                  <c:v>5.34917</c:v>
                </c:pt>
                <c:pt idx="3876">
                  <c:v>5.34917</c:v>
                </c:pt>
                <c:pt idx="3877">
                  <c:v>5.34917</c:v>
                </c:pt>
                <c:pt idx="3878">
                  <c:v>4.9208800000000004</c:v>
                </c:pt>
                <c:pt idx="3879">
                  <c:v>4.9208800000000004</c:v>
                </c:pt>
                <c:pt idx="3880">
                  <c:v>4.9208800000000004</c:v>
                </c:pt>
                <c:pt idx="3881">
                  <c:v>4.9208800000000004</c:v>
                </c:pt>
                <c:pt idx="3882">
                  <c:v>4.9208800000000004</c:v>
                </c:pt>
                <c:pt idx="3883">
                  <c:v>4.9208800000000004</c:v>
                </c:pt>
                <c:pt idx="3884">
                  <c:v>4.9208800000000004</c:v>
                </c:pt>
                <c:pt idx="3885">
                  <c:v>4.9208800000000004</c:v>
                </c:pt>
                <c:pt idx="3886">
                  <c:v>4.9208800000000004</c:v>
                </c:pt>
                <c:pt idx="3887">
                  <c:v>4.9208800000000004</c:v>
                </c:pt>
                <c:pt idx="3888">
                  <c:v>4.9208800000000004</c:v>
                </c:pt>
                <c:pt idx="3889">
                  <c:v>4.9208800000000004</c:v>
                </c:pt>
                <c:pt idx="3890">
                  <c:v>4.9208800000000004</c:v>
                </c:pt>
                <c:pt idx="3891">
                  <c:v>4.9208800000000004</c:v>
                </c:pt>
                <c:pt idx="3892">
                  <c:v>4.9208800000000004</c:v>
                </c:pt>
                <c:pt idx="3893">
                  <c:v>4.9208800000000004</c:v>
                </c:pt>
                <c:pt idx="3894">
                  <c:v>4.9208800000000004</c:v>
                </c:pt>
                <c:pt idx="3895">
                  <c:v>4.9208800000000004</c:v>
                </c:pt>
                <c:pt idx="3896">
                  <c:v>4.9208800000000004</c:v>
                </c:pt>
                <c:pt idx="3897">
                  <c:v>4.9208800000000004</c:v>
                </c:pt>
                <c:pt idx="3898">
                  <c:v>4.9208800000000004</c:v>
                </c:pt>
                <c:pt idx="3899">
                  <c:v>4.9208800000000004</c:v>
                </c:pt>
                <c:pt idx="3900">
                  <c:v>4.9208800000000004</c:v>
                </c:pt>
                <c:pt idx="3901">
                  <c:v>3.9331900000000002</c:v>
                </c:pt>
                <c:pt idx="3902">
                  <c:v>3.9331900000000002</c:v>
                </c:pt>
                <c:pt idx="3903">
                  <c:v>3.9331900000000002</c:v>
                </c:pt>
                <c:pt idx="3904">
                  <c:v>3.9331900000000002</c:v>
                </c:pt>
                <c:pt idx="3905">
                  <c:v>3.9331900000000002</c:v>
                </c:pt>
                <c:pt idx="3906">
                  <c:v>3.9331900000000002</c:v>
                </c:pt>
                <c:pt idx="3907">
                  <c:v>3.9331900000000002</c:v>
                </c:pt>
                <c:pt idx="3908">
                  <c:v>3.9331900000000002</c:v>
                </c:pt>
                <c:pt idx="3909">
                  <c:v>3.9331900000000002</c:v>
                </c:pt>
                <c:pt idx="3910">
                  <c:v>3.9331900000000002</c:v>
                </c:pt>
                <c:pt idx="3911">
                  <c:v>3.9331900000000002</c:v>
                </c:pt>
                <c:pt idx="3912">
                  <c:v>3.9331900000000002</c:v>
                </c:pt>
                <c:pt idx="3913">
                  <c:v>3.9331900000000002</c:v>
                </c:pt>
                <c:pt idx="3914">
                  <c:v>3.9331900000000002</c:v>
                </c:pt>
                <c:pt idx="3915">
                  <c:v>3.9331900000000002</c:v>
                </c:pt>
                <c:pt idx="3916">
                  <c:v>3.9331900000000002</c:v>
                </c:pt>
                <c:pt idx="3917">
                  <c:v>3.9331900000000002</c:v>
                </c:pt>
                <c:pt idx="3918">
                  <c:v>3.9331900000000002</c:v>
                </c:pt>
                <c:pt idx="3919">
                  <c:v>3.9331900000000002</c:v>
                </c:pt>
                <c:pt idx="3920">
                  <c:v>3.9331900000000002</c:v>
                </c:pt>
                <c:pt idx="3921">
                  <c:v>3.9331900000000002</c:v>
                </c:pt>
                <c:pt idx="3922">
                  <c:v>2.5562200000000002</c:v>
                </c:pt>
                <c:pt idx="3923">
                  <c:v>2.5562200000000002</c:v>
                </c:pt>
                <c:pt idx="3924">
                  <c:v>2.5562200000000002</c:v>
                </c:pt>
                <c:pt idx="3925">
                  <c:v>2.5562200000000002</c:v>
                </c:pt>
                <c:pt idx="3926">
                  <c:v>2.5562200000000002</c:v>
                </c:pt>
                <c:pt idx="3927">
                  <c:v>2.5562200000000002</c:v>
                </c:pt>
                <c:pt idx="3928">
                  <c:v>2.5562200000000002</c:v>
                </c:pt>
                <c:pt idx="3929">
                  <c:v>2.5562200000000002</c:v>
                </c:pt>
                <c:pt idx="3930">
                  <c:v>2.5562200000000002</c:v>
                </c:pt>
                <c:pt idx="3931">
                  <c:v>2.5562200000000002</c:v>
                </c:pt>
                <c:pt idx="3932">
                  <c:v>2.5562200000000002</c:v>
                </c:pt>
                <c:pt idx="3933">
                  <c:v>2.5562200000000002</c:v>
                </c:pt>
                <c:pt idx="3934">
                  <c:v>2.5562200000000002</c:v>
                </c:pt>
                <c:pt idx="3935">
                  <c:v>2.5562200000000002</c:v>
                </c:pt>
                <c:pt idx="3936">
                  <c:v>2.5562200000000002</c:v>
                </c:pt>
                <c:pt idx="3937">
                  <c:v>2.5562200000000002</c:v>
                </c:pt>
                <c:pt idx="3938">
                  <c:v>2.5562200000000002</c:v>
                </c:pt>
                <c:pt idx="3939">
                  <c:v>2.5562200000000002</c:v>
                </c:pt>
                <c:pt idx="3940">
                  <c:v>2.5562200000000002</c:v>
                </c:pt>
                <c:pt idx="3941">
                  <c:v>2.5562200000000002</c:v>
                </c:pt>
                <c:pt idx="3942">
                  <c:v>0.86768000000000001</c:v>
                </c:pt>
                <c:pt idx="3943">
                  <c:v>0.86768000000000001</c:v>
                </c:pt>
                <c:pt idx="3944">
                  <c:v>0.86768000000000001</c:v>
                </c:pt>
                <c:pt idx="3945">
                  <c:v>0.86768000000000001</c:v>
                </c:pt>
                <c:pt idx="3946">
                  <c:v>0.86768000000000001</c:v>
                </c:pt>
                <c:pt idx="3947">
                  <c:v>0.86768000000000001</c:v>
                </c:pt>
                <c:pt idx="3948">
                  <c:v>0.86768000000000001</c:v>
                </c:pt>
                <c:pt idx="3949">
                  <c:v>0.86768000000000001</c:v>
                </c:pt>
                <c:pt idx="3950">
                  <c:v>0.86768000000000001</c:v>
                </c:pt>
                <c:pt idx="3951">
                  <c:v>0.86768000000000001</c:v>
                </c:pt>
                <c:pt idx="3952">
                  <c:v>0.86768000000000001</c:v>
                </c:pt>
                <c:pt idx="3953">
                  <c:v>0.86768000000000001</c:v>
                </c:pt>
                <c:pt idx="3954">
                  <c:v>0.86768000000000001</c:v>
                </c:pt>
                <c:pt idx="3955">
                  <c:v>0.86768000000000001</c:v>
                </c:pt>
                <c:pt idx="3956">
                  <c:v>0.86768000000000001</c:v>
                </c:pt>
                <c:pt idx="3957">
                  <c:v>0.86768000000000001</c:v>
                </c:pt>
                <c:pt idx="3958">
                  <c:v>0.86768000000000001</c:v>
                </c:pt>
                <c:pt idx="3959">
                  <c:v>0.86768000000000001</c:v>
                </c:pt>
                <c:pt idx="3960">
                  <c:v>0.86768000000000001</c:v>
                </c:pt>
                <c:pt idx="3961">
                  <c:v>0.86768000000000001</c:v>
                </c:pt>
                <c:pt idx="3962">
                  <c:v>0.86768000000000001</c:v>
                </c:pt>
                <c:pt idx="3963">
                  <c:v>0.86768000000000001</c:v>
                </c:pt>
                <c:pt idx="3964">
                  <c:v>0.86768000000000001</c:v>
                </c:pt>
                <c:pt idx="3965">
                  <c:v>-0.55306999999999995</c:v>
                </c:pt>
                <c:pt idx="3966">
                  <c:v>-0.55306999999999995</c:v>
                </c:pt>
                <c:pt idx="3967">
                  <c:v>-0.55306999999999995</c:v>
                </c:pt>
                <c:pt idx="3968">
                  <c:v>-0.55306999999999995</c:v>
                </c:pt>
                <c:pt idx="3969">
                  <c:v>-0.55306999999999995</c:v>
                </c:pt>
                <c:pt idx="3970">
                  <c:v>-0.55306999999999995</c:v>
                </c:pt>
                <c:pt idx="3971">
                  <c:v>-0.55306999999999995</c:v>
                </c:pt>
                <c:pt idx="3972">
                  <c:v>-0.55306999999999995</c:v>
                </c:pt>
                <c:pt idx="3973">
                  <c:v>-0.55306999999999995</c:v>
                </c:pt>
                <c:pt idx="3974">
                  <c:v>-0.55306999999999995</c:v>
                </c:pt>
                <c:pt idx="3975">
                  <c:v>-0.55306999999999995</c:v>
                </c:pt>
                <c:pt idx="3976">
                  <c:v>-0.55306999999999995</c:v>
                </c:pt>
                <c:pt idx="3977">
                  <c:v>-0.55306999999999995</c:v>
                </c:pt>
                <c:pt idx="3978">
                  <c:v>-0.55306999999999995</c:v>
                </c:pt>
                <c:pt idx="3979">
                  <c:v>-0.55306999999999995</c:v>
                </c:pt>
                <c:pt idx="3980">
                  <c:v>-0.55306999999999995</c:v>
                </c:pt>
                <c:pt idx="3981">
                  <c:v>-0.55306999999999995</c:v>
                </c:pt>
                <c:pt idx="3982">
                  <c:v>-0.55306999999999995</c:v>
                </c:pt>
                <c:pt idx="3983">
                  <c:v>-0.55306999999999995</c:v>
                </c:pt>
                <c:pt idx="3984">
                  <c:v>-0.55306999999999995</c:v>
                </c:pt>
                <c:pt idx="3985">
                  <c:v>-0.55306999999999995</c:v>
                </c:pt>
                <c:pt idx="3986">
                  <c:v>-2.2941600000000002</c:v>
                </c:pt>
                <c:pt idx="3987">
                  <c:v>-2.2941600000000002</c:v>
                </c:pt>
                <c:pt idx="3988">
                  <c:v>-2.2941600000000002</c:v>
                </c:pt>
                <c:pt idx="3989">
                  <c:v>-2.2941600000000002</c:v>
                </c:pt>
                <c:pt idx="3990">
                  <c:v>-2.2941600000000002</c:v>
                </c:pt>
                <c:pt idx="3991">
                  <c:v>-2.2941600000000002</c:v>
                </c:pt>
                <c:pt idx="3992">
                  <c:v>-2.2941600000000002</c:v>
                </c:pt>
                <c:pt idx="3993">
                  <c:v>-2.2941600000000002</c:v>
                </c:pt>
                <c:pt idx="3994">
                  <c:v>-2.2941600000000002</c:v>
                </c:pt>
                <c:pt idx="3995">
                  <c:v>-2.2941600000000002</c:v>
                </c:pt>
                <c:pt idx="3996">
                  <c:v>-2.2941600000000002</c:v>
                </c:pt>
                <c:pt idx="3997">
                  <c:v>-2.2941600000000002</c:v>
                </c:pt>
                <c:pt idx="3998">
                  <c:v>-2.2941600000000002</c:v>
                </c:pt>
                <c:pt idx="3999">
                  <c:v>-2.2941600000000002</c:v>
                </c:pt>
                <c:pt idx="4000">
                  <c:v>-2.2941600000000002</c:v>
                </c:pt>
                <c:pt idx="4001">
                  <c:v>-2.2941600000000002</c:v>
                </c:pt>
                <c:pt idx="4002">
                  <c:v>-2.2941600000000002</c:v>
                </c:pt>
                <c:pt idx="4003">
                  <c:v>-2.2941600000000002</c:v>
                </c:pt>
                <c:pt idx="4004">
                  <c:v>-2.2941600000000002</c:v>
                </c:pt>
                <c:pt idx="4005">
                  <c:v>-2.2941600000000002</c:v>
                </c:pt>
                <c:pt idx="4006">
                  <c:v>-2.2941600000000002</c:v>
                </c:pt>
                <c:pt idx="4007">
                  <c:v>-2.2941600000000002</c:v>
                </c:pt>
                <c:pt idx="4008">
                  <c:v>-3.1081599999999998</c:v>
                </c:pt>
                <c:pt idx="4009">
                  <c:v>-3.1081599999999998</c:v>
                </c:pt>
                <c:pt idx="4010">
                  <c:v>-3.1081599999999998</c:v>
                </c:pt>
                <c:pt idx="4011">
                  <c:v>-3.1081599999999998</c:v>
                </c:pt>
                <c:pt idx="4012">
                  <c:v>-3.1081599999999998</c:v>
                </c:pt>
                <c:pt idx="4013">
                  <c:v>-3.1081599999999998</c:v>
                </c:pt>
                <c:pt idx="4014">
                  <c:v>-3.1081599999999998</c:v>
                </c:pt>
                <c:pt idx="4015">
                  <c:v>-3.1081599999999998</c:v>
                </c:pt>
                <c:pt idx="4016">
                  <c:v>-3.1081599999999998</c:v>
                </c:pt>
                <c:pt idx="4017">
                  <c:v>-3.1081599999999998</c:v>
                </c:pt>
                <c:pt idx="4018">
                  <c:v>-3.1081599999999998</c:v>
                </c:pt>
                <c:pt idx="4019">
                  <c:v>-3.1081599999999998</c:v>
                </c:pt>
                <c:pt idx="4020">
                  <c:v>-3.1081599999999998</c:v>
                </c:pt>
                <c:pt idx="4021">
                  <c:v>-3.1081599999999998</c:v>
                </c:pt>
                <c:pt idx="4022">
                  <c:v>-3.1081599999999998</c:v>
                </c:pt>
                <c:pt idx="4023">
                  <c:v>-3.1081599999999998</c:v>
                </c:pt>
                <c:pt idx="4024">
                  <c:v>-3.1081599999999998</c:v>
                </c:pt>
                <c:pt idx="4025">
                  <c:v>-3.1081599999999998</c:v>
                </c:pt>
                <c:pt idx="4026">
                  <c:v>-3.1081599999999998</c:v>
                </c:pt>
                <c:pt idx="4027">
                  <c:v>-3.1081599999999998</c:v>
                </c:pt>
                <c:pt idx="4028">
                  <c:v>-3.1081599999999998</c:v>
                </c:pt>
                <c:pt idx="4029">
                  <c:v>-3.1081599999999998</c:v>
                </c:pt>
                <c:pt idx="4030">
                  <c:v>-3.2545600000000001</c:v>
                </c:pt>
                <c:pt idx="4031">
                  <c:v>-3.2545600000000001</c:v>
                </c:pt>
                <c:pt idx="4032">
                  <c:v>-3.2545600000000001</c:v>
                </c:pt>
                <c:pt idx="4033">
                  <c:v>-3.2545600000000001</c:v>
                </c:pt>
                <c:pt idx="4034">
                  <c:v>-3.2545600000000001</c:v>
                </c:pt>
                <c:pt idx="4035">
                  <c:v>-3.2545600000000001</c:v>
                </c:pt>
                <c:pt idx="4036">
                  <c:v>-3.2545600000000001</c:v>
                </c:pt>
                <c:pt idx="4037">
                  <c:v>-3.2545600000000001</c:v>
                </c:pt>
                <c:pt idx="4038">
                  <c:v>-3.2545600000000001</c:v>
                </c:pt>
                <c:pt idx="4039">
                  <c:v>-3.2545600000000001</c:v>
                </c:pt>
                <c:pt idx="4040">
                  <c:v>-3.2545600000000001</c:v>
                </c:pt>
                <c:pt idx="4041">
                  <c:v>-3.2545600000000001</c:v>
                </c:pt>
                <c:pt idx="4042">
                  <c:v>-3.2545600000000001</c:v>
                </c:pt>
                <c:pt idx="4043">
                  <c:v>-3.2545600000000001</c:v>
                </c:pt>
                <c:pt idx="4044">
                  <c:v>-3.2545600000000001</c:v>
                </c:pt>
                <c:pt idx="4045">
                  <c:v>-3.2545600000000001</c:v>
                </c:pt>
                <c:pt idx="4046">
                  <c:v>-3.2545600000000001</c:v>
                </c:pt>
                <c:pt idx="4047">
                  <c:v>-3.2545600000000001</c:v>
                </c:pt>
                <c:pt idx="4048">
                  <c:v>-3.2545600000000001</c:v>
                </c:pt>
                <c:pt idx="4049">
                  <c:v>-3.2545600000000001</c:v>
                </c:pt>
                <c:pt idx="4050">
                  <c:v>-3.2545600000000001</c:v>
                </c:pt>
                <c:pt idx="4051">
                  <c:v>-4.0894399999999997</c:v>
                </c:pt>
                <c:pt idx="4052">
                  <c:v>-4.0894399999999997</c:v>
                </c:pt>
                <c:pt idx="4053">
                  <c:v>-4.0894399999999997</c:v>
                </c:pt>
                <c:pt idx="4054">
                  <c:v>-4.0894399999999997</c:v>
                </c:pt>
                <c:pt idx="4055">
                  <c:v>-4.0894399999999997</c:v>
                </c:pt>
                <c:pt idx="4056">
                  <c:v>-4.0894399999999997</c:v>
                </c:pt>
                <c:pt idx="4057">
                  <c:v>-4.0894399999999997</c:v>
                </c:pt>
                <c:pt idx="4058">
                  <c:v>-4.0894399999999997</c:v>
                </c:pt>
                <c:pt idx="4059">
                  <c:v>-4.0894399999999997</c:v>
                </c:pt>
                <c:pt idx="4060">
                  <c:v>-4.0894399999999997</c:v>
                </c:pt>
                <c:pt idx="4061">
                  <c:v>-4.0894399999999997</c:v>
                </c:pt>
                <c:pt idx="4062">
                  <c:v>-4.0894399999999997</c:v>
                </c:pt>
                <c:pt idx="4063">
                  <c:v>-4.0894399999999997</c:v>
                </c:pt>
                <c:pt idx="4064">
                  <c:v>-4.0894399999999997</c:v>
                </c:pt>
                <c:pt idx="4065">
                  <c:v>-4.0894399999999997</c:v>
                </c:pt>
                <c:pt idx="4066">
                  <c:v>-4.0894399999999997</c:v>
                </c:pt>
                <c:pt idx="4067">
                  <c:v>-4.0894399999999997</c:v>
                </c:pt>
                <c:pt idx="4068">
                  <c:v>-4.0894399999999997</c:v>
                </c:pt>
                <c:pt idx="4069">
                  <c:v>-4.0894399999999997</c:v>
                </c:pt>
                <c:pt idx="4070">
                  <c:v>-4.0894399999999997</c:v>
                </c:pt>
                <c:pt idx="4071">
                  <c:v>-4.0894399999999997</c:v>
                </c:pt>
                <c:pt idx="4072">
                  <c:v>-4.0894399999999997</c:v>
                </c:pt>
                <c:pt idx="4073">
                  <c:v>-4.0894399999999997</c:v>
                </c:pt>
                <c:pt idx="4074">
                  <c:v>-5.2290799999999997</c:v>
                </c:pt>
                <c:pt idx="4075">
                  <c:v>-5.2290799999999997</c:v>
                </c:pt>
                <c:pt idx="4076">
                  <c:v>-5.2290799999999997</c:v>
                </c:pt>
                <c:pt idx="4077">
                  <c:v>-5.2290799999999997</c:v>
                </c:pt>
                <c:pt idx="4078">
                  <c:v>-5.2290799999999997</c:v>
                </c:pt>
                <c:pt idx="4079">
                  <c:v>-5.2290799999999997</c:v>
                </c:pt>
                <c:pt idx="4080">
                  <c:v>-5.2290799999999997</c:v>
                </c:pt>
                <c:pt idx="4081">
                  <c:v>-5.2290799999999997</c:v>
                </c:pt>
                <c:pt idx="4082">
                  <c:v>-5.2290799999999997</c:v>
                </c:pt>
                <c:pt idx="4083">
                  <c:v>-5.2290799999999997</c:v>
                </c:pt>
                <c:pt idx="4084">
                  <c:v>-5.2290799999999997</c:v>
                </c:pt>
                <c:pt idx="4085">
                  <c:v>-5.2290799999999997</c:v>
                </c:pt>
                <c:pt idx="4086">
                  <c:v>-5.2290799999999997</c:v>
                </c:pt>
                <c:pt idx="4087">
                  <c:v>-5.2290799999999997</c:v>
                </c:pt>
                <c:pt idx="4088">
                  <c:v>-5.2290799999999997</c:v>
                </c:pt>
                <c:pt idx="4089">
                  <c:v>-5.2290799999999997</c:v>
                </c:pt>
                <c:pt idx="4090">
                  <c:v>-5.2290799999999997</c:v>
                </c:pt>
                <c:pt idx="4091">
                  <c:v>-5.2290799999999997</c:v>
                </c:pt>
                <c:pt idx="4092">
                  <c:v>-5.2290799999999997</c:v>
                </c:pt>
                <c:pt idx="4093">
                  <c:v>-5.2290799999999997</c:v>
                </c:pt>
                <c:pt idx="4094">
                  <c:v>-5.2290799999999997</c:v>
                </c:pt>
                <c:pt idx="4095">
                  <c:v>-5.2290799999999997</c:v>
                </c:pt>
                <c:pt idx="4096">
                  <c:v>-6.01478</c:v>
                </c:pt>
                <c:pt idx="4097">
                  <c:v>-6.01478</c:v>
                </c:pt>
                <c:pt idx="4098">
                  <c:v>-6.01478</c:v>
                </c:pt>
                <c:pt idx="4099">
                  <c:v>-6.01478</c:v>
                </c:pt>
                <c:pt idx="4100">
                  <c:v>-6.01478</c:v>
                </c:pt>
                <c:pt idx="4101">
                  <c:v>-6.01478</c:v>
                </c:pt>
                <c:pt idx="4102">
                  <c:v>-6.01478</c:v>
                </c:pt>
                <c:pt idx="4103">
                  <c:v>-6.01478</c:v>
                </c:pt>
                <c:pt idx="4104">
                  <c:v>-6.01478</c:v>
                </c:pt>
                <c:pt idx="4105">
                  <c:v>-6.01478</c:v>
                </c:pt>
                <c:pt idx="4106">
                  <c:v>-6.01478</c:v>
                </c:pt>
                <c:pt idx="4107">
                  <c:v>-6.01478</c:v>
                </c:pt>
                <c:pt idx="4108">
                  <c:v>-6.01478</c:v>
                </c:pt>
                <c:pt idx="4109">
                  <c:v>-6.01478</c:v>
                </c:pt>
                <c:pt idx="4110">
                  <c:v>-6.01478</c:v>
                </c:pt>
                <c:pt idx="4111">
                  <c:v>-6.01478</c:v>
                </c:pt>
                <c:pt idx="4112">
                  <c:v>-6.01478</c:v>
                </c:pt>
                <c:pt idx="4113">
                  <c:v>-6.01478</c:v>
                </c:pt>
                <c:pt idx="4114">
                  <c:v>-6.01478</c:v>
                </c:pt>
                <c:pt idx="4115">
                  <c:v>-6.01478</c:v>
                </c:pt>
                <c:pt idx="4116">
                  <c:v>-6.01478</c:v>
                </c:pt>
                <c:pt idx="4117">
                  <c:v>-6.6339600000000001</c:v>
                </c:pt>
                <c:pt idx="4118">
                  <c:v>-6.6339600000000001</c:v>
                </c:pt>
                <c:pt idx="4119">
                  <c:v>-6.6339600000000001</c:v>
                </c:pt>
                <c:pt idx="4120">
                  <c:v>-6.6339600000000001</c:v>
                </c:pt>
                <c:pt idx="4121">
                  <c:v>-6.6339600000000001</c:v>
                </c:pt>
                <c:pt idx="4122">
                  <c:v>-6.6339600000000001</c:v>
                </c:pt>
                <c:pt idx="4123">
                  <c:v>-6.6339600000000001</c:v>
                </c:pt>
                <c:pt idx="4124">
                  <c:v>-6.6339600000000001</c:v>
                </c:pt>
                <c:pt idx="4125">
                  <c:v>-6.6339600000000001</c:v>
                </c:pt>
                <c:pt idx="4126">
                  <c:v>-6.6339600000000001</c:v>
                </c:pt>
                <c:pt idx="4127">
                  <c:v>-6.6339600000000001</c:v>
                </c:pt>
                <c:pt idx="4128">
                  <c:v>-6.6339600000000001</c:v>
                </c:pt>
                <c:pt idx="4129">
                  <c:v>-6.6339600000000001</c:v>
                </c:pt>
                <c:pt idx="4130">
                  <c:v>-6.6339600000000001</c:v>
                </c:pt>
                <c:pt idx="4131">
                  <c:v>-6.6339600000000001</c:v>
                </c:pt>
                <c:pt idx="4132">
                  <c:v>-6.6339600000000001</c:v>
                </c:pt>
                <c:pt idx="4133">
                  <c:v>-6.6339600000000001</c:v>
                </c:pt>
                <c:pt idx="4134">
                  <c:v>-6.6339600000000001</c:v>
                </c:pt>
                <c:pt idx="4135">
                  <c:v>-6.6339600000000001</c:v>
                </c:pt>
                <c:pt idx="4136">
                  <c:v>-6.6339600000000001</c:v>
                </c:pt>
                <c:pt idx="4137">
                  <c:v>-6.6339600000000001</c:v>
                </c:pt>
                <c:pt idx="4138">
                  <c:v>-6.6339600000000001</c:v>
                </c:pt>
                <c:pt idx="4139">
                  <c:v>-6.6339600000000001</c:v>
                </c:pt>
                <c:pt idx="4140">
                  <c:v>-6.6339600000000001</c:v>
                </c:pt>
                <c:pt idx="4141">
                  <c:v>-6.6339600000000001</c:v>
                </c:pt>
                <c:pt idx="4142">
                  <c:v>-6.6339600000000001</c:v>
                </c:pt>
                <c:pt idx="4143">
                  <c:v>-6.6339600000000001</c:v>
                </c:pt>
                <c:pt idx="4144">
                  <c:v>-6.6339600000000001</c:v>
                </c:pt>
                <c:pt idx="4145">
                  <c:v>-6.6339600000000001</c:v>
                </c:pt>
                <c:pt idx="4146">
                  <c:v>-6.6339600000000001</c:v>
                </c:pt>
                <c:pt idx="4147">
                  <c:v>-6.6339600000000001</c:v>
                </c:pt>
                <c:pt idx="4148">
                  <c:v>-6.6339600000000001</c:v>
                </c:pt>
                <c:pt idx="4149">
                  <c:v>-6.6339600000000001</c:v>
                </c:pt>
                <c:pt idx="4150">
                  <c:v>-6.6339600000000001</c:v>
                </c:pt>
                <c:pt idx="4151">
                  <c:v>-6.6339600000000001</c:v>
                </c:pt>
                <c:pt idx="4152">
                  <c:v>-6.6339600000000001</c:v>
                </c:pt>
                <c:pt idx="4153">
                  <c:v>-6.6339600000000001</c:v>
                </c:pt>
                <c:pt idx="4154">
                  <c:v>-6.6339600000000001</c:v>
                </c:pt>
                <c:pt idx="4155">
                  <c:v>-6.6339600000000001</c:v>
                </c:pt>
                <c:pt idx="4156">
                  <c:v>-6.6339600000000001</c:v>
                </c:pt>
                <c:pt idx="4157">
                  <c:v>-6.6339600000000001</c:v>
                </c:pt>
                <c:pt idx="4158">
                  <c:v>-6.6339600000000001</c:v>
                </c:pt>
                <c:pt idx="4159">
                  <c:v>-6.6339600000000001</c:v>
                </c:pt>
                <c:pt idx="4160">
                  <c:v>-6.6339600000000001</c:v>
                </c:pt>
                <c:pt idx="4161">
                  <c:v>-6.6339600000000001</c:v>
                </c:pt>
                <c:pt idx="4162">
                  <c:v>-6.6339600000000001</c:v>
                </c:pt>
                <c:pt idx="4163">
                  <c:v>-6.6339600000000001</c:v>
                </c:pt>
                <c:pt idx="4164">
                  <c:v>-6.6339600000000001</c:v>
                </c:pt>
                <c:pt idx="4165">
                  <c:v>-6.6339600000000001</c:v>
                </c:pt>
                <c:pt idx="4166">
                  <c:v>-6.6339600000000001</c:v>
                </c:pt>
                <c:pt idx="4167">
                  <c:v>-6.6339600000000001</c:v>
                </c:pt>
                <c:pt idx="4168">
                  <c:v>-6.6339600000000001</c:v>
                </c:pt>
                <c:pt idx="4169">
                  <c:v>-6.6339600000000001</c:v>
                </c:pt>
                <c:pt idx="4170">
                  <c:v>-6.6339600000000001</c:v>
                </c:pt>
                <c:pt idx="4171">
                  <c:v>-6.6339600000000001</c:v>
                </c:pt>
                <c:pt idx="4172">
                  <c:v>-6.6339600000000001</c:v>
                </c:pt>
                <c:pt idx="4173">
                  <c:v>-6.6339600000000001</c:v>
                </c:pt>
                <c:pt idx="4174">
                  <c:v>-6.6339600000000001</c:v>
                </c:pt>
              </c:numCache>
            </c:numRef>
          </c:val>
          <c:smooth val="0"/>
          <c:extLst>
            <c:ext xmlns:c16="http://schemas.microsoft.com/office/drawing/2014/chart" uri="{C3380CC4-5D6E-409C-BE32-E72D297353CC}">
              <c16:uniqueId val="{00000000-280A-41C7-A596-B94BAC6EFEA9}"/>
            </c:ext>
          </c:extLst>
        </c:ser>
        <c:dLbls>
          <c:showLegendKey val="0"/>
          <c:showVal val="0"/>
          <c:showCatName val="0"/>
          <c:showSerName val="0"/>
          <c:showPercent val="0"/>
          <c:showBubbleSize val="0"/>
        </c:dLbls>
        <c:marker val="1"/>
        <c:smooth val="0"/>
        <c:axId val="932365992"/>
        <c:axId val="932359760"/>
      </c:lineChart>
      <c:lineChart>
        <c:grouping val="standard"/>
        <c:varyColors val="0"/>
        <c:ser>
          <c:idx val="0"/>
          <c:order val="0"/>
          <c:tx>
            <c:strRef>
              <c:f>'FRED Graph'!$E$12</c:f>
              <c:strCache>
                <c:ptCount val="1"/>
                <c:pt idx="0">
                  <c:v>Total Stock Wilshire 5000</c:v>
                </c:pt>
              </c:strCache>
            </c:strRef>
          </c:tx>
          <c:spPr>
            <a:ln w="47625" cap="rnd">
              <a:solidFill>
                <a:schemeClr val="accent1"/>
              </a:solidFill>
              <a:round/>
            </a:ln>
            <a:effectLst/>
          </c:spPr>
          <c:marker>
            <c:symbol val="none"/>
          </c:marker>
          <c:cat>
            <c:numRef>
              <c:f>'FRED Graph'!$D$13:$D$4187</c:f>
              <c:numCache>
                <c:formatCode>yyyy\-mm\-dd</c:formatCode>
                <c:ptCount val="4175"/>
                <c:pt idx="0">
                  <c:v>39101</c:v>
                </c:pt>
                <c:pt idx="1">
                  <c:v>39104</c:v>
                </c:pt>
                <c:pt idx="2">
                  <c:v>39105</c:v>
                </c:pt>
                <c:pt idx="3">
                  <c:v>39106</c:v>
                </c:pt>
                <c:pt idx="4">
                  <c:v>39107</c:v>
                </c:pt>
                <c:pt idx="5">
                  <c:v>39108</c:v>
                </c:pt>
                <c:pt idx="6">
                  <c:v>39111</c:v>
                </c:pt>
                <c:pt idx="7">
                  <c:v>39112</c:v>
                </c:pt>
                <c:pt idx="8">
                  <c:v>39113</c:v>
                </c:pt>
                <c:pt idx="9">
                  <c:v>39114</c:v>
                </c:pt>
                <c:pt idx="10">
                  <c:v>39115</c:v>
                </c:pt>
                <c:pt idx="11">
                  <c:v>39118</c:v>
                </c:pt>
                <c:pt idx="12">
                  <c:v>39119</c:v>
                </c:pt>
                <c:pt idx="13">
                  <c:v>39120</c:v>
                </c:pt>
                <c:pt idx="14">
                  <c:v>39121</c:v>
                </c:pt>
                <c:pt idx="15">
                  <c:v>39122</c:v>
                </c:pt>
                <c:pt idx="16">
                  <c:v>39125</c:v>
                </c:pt>
                <c:pt idx="17">
                  <c:v>39126</c:v>
                </c:pt>
                <c:pt idx="18">
                  <c:v>39127</c:v>
                </c:pt>
                <c:pt idx="19">
                  <c:v>39128</c:v>
                </c:pt>
                <c:pt idx="20">
                  <c:v>39129</c:v>
                </c:pt>
                <c:pt idx="21">
                  <c:v>39132</c:v>
                </c:pt>
                <c:pt idx="22">
                  <c:v>39133</c:v>
                </c:pt>
                <c:pt idx="23">
                  <c:v>39134</c:v>
                </c:pt>
                <c:pt idx="24">
                  <c:v>39135</c:v>
                </c:pt>
                <c:pt idx="25">
                  <c:v>39136</c:v>
                </c:pt>
                <c:pt idx="26">
                  <c:v>39139</c:v>
                </c:pt>
                <c:pt idx="27">
                  <c:v>39140</c:v>
                </c:pt>
                <c:pt idx="28">
                  <c:v>39141</c:v>
                </c:pt>
                <c:pt idx="29">
                  <c:v>39142</c:v>
                </c:pt>
                <c:pt idx="30">
                  <c:v>39143</c:v>
                </c:pt>
                <c:pt idx="31">
                  <c:v>39146</c:v>
                </c:pt>
                <c:pt idx="32">
                  <c:v>39147</c:v>
                </c:pt>
                <c:pt idx="33">
                  <c:v>39148</c:v>
                </c:pt>
                <c:pt idx="34">
                  <c:v>39149</c:v>
                </c:pt>
                <c:pt idx="35">
                  <c:v>39150</c:v>
                </c:pt>
                <c:pt idx="36">
                  <c:v>39153</c:v>
                </c:pt>
                <c:pt idx="37">
                  <c:v>39154</c:v>
                </c:pt>
                <c:pt idx="38">
                  <c:v>39155</c:v>
                </c:pt>
                <c:pt idx="39">
                  <c:v>39156</c:v>
                </c:pt>
                <c:pt idx="40">
                  <c:v>39157</c:v>
                </c:pt>
                <c:pt idx="41">
                  <c:v>39160</c:v>
                </c:pt>
                <c:pt idx="42">
                  <c:v>39161</c:v>
                </c:pt>
                <c:pt idx="43">
                  <c:v>39162</c:v>
                </c:pt>
                <c:pt idx="44">
                  <c:v>39163</c:v>
                </c:pt>
                <c:pt idx="45">
                  <c:v>39164</c:v>
                </c:pt>
                <c:pt idx="46">
                  <c:v>39167</c:v>
                </c:pt>
                <c:pt idx="47">
                  <c:v>39168</c:v>
                </c:pt>
                <c:pt idx="48">
                  <c:v>39169</c:v>
                </c:pt>
                <c:pt idx="49">
                  <c:v>39170</c:v>
                </c:pt>
                <c:pt idx="50">
                  <c:v>39171</c:v>
                </c:pt>
                <c:pt idx="51">
                  <c:v>39174</c:v>
                </c:pt>
                <c:pt idx="52">
                  <c:v>39175</c:v>
                </c:pt>
                <c:pt idx="53">
                  <c:v>39176</c:v>
                </c:pt>
                <c:pt idx="54">
                  <c:v>39177</c:v>
                </c:pt>
                <c:pt idx="55">
                  <c:v>39178</c:v>
                </c:pt>
                <c:pt idx="56">
                  <c:v>39181</c:v>
                </c:pt>
                <c:pt idx="57">
                  <c:v>39182</c:v>
                </c:pt>
                <c:pt idx="58">
                  <c:v>39183</c:v>
                </c:pt>
                <c:pt idx="59">
                  <c:v>39184</c:v>
                </c:pt>
                <c:pt idx="60">
                  <c:v>39185</c:v>
                </c:pt>
                <c:pt idx="61">
                  <c:v>39188</c:v>
                </c:pt>
                <c:pt idx="62">
                  <c:v>39189</c:v>
                </c:pt>
                <c:pt idx="63">
                  <c:v>39190</c:v>
                </c:pt>
                <c:pt idx="64">
                  <c:v>39191</c:v>
                </c:pt>
                <c:pt idx="65">
                  <c:v>39192</c:v>
                </c:pt>
                <c:pt idx="66">
                  <c:v>39195</c:v>
                </c:pt>
                <c:pt idx="67">
                  <c:v>39196</c:v>
                </c:pt>
                <c:pt idx="68">
                  <c:v>39197</c:v>
                </c:pt>
                <c:pt idx="69">
                  <c:v>39198</c:v>
                </c:pt>
                <c:pt idx="70">
                  <c:v>39199</c:v>
                </c:pt>
                <c:pt idx="71">
                  <c:v>39202</c:v>
                </c:pt>
                <c:pt idx="72">
                  <c:v>39203</c:v>
                </c:pt>
                <c:pt idx="73">
                  <c:v>39204</c:v>
                </c:pt>
                <c:pt idx="74">
                  <c:v>39205</c:v>
                </c:pt>
                <c:pt idx="75">
                  <c:v>39206</c:v>
                </c:pt>
                <c:pt idx="76">
                  <c:v>39209</c:v>
                </c:pt>
                <c:pt idx="77">
                  <c:v>39210</c:v>
                </c:pt>
                <c:pt idx="78">
                  <c:v>39211</c:v>
                </c:pt>
                <c:pt idx="79">
                  <c:v>39212</c:v>
                </c:pt>
                <c:pt idx="80">
                  <c:v>39213</c:v>
                </c:pt>
                <c:pt idx="81">
                  <c:v>39216</c:v>
                </c:pt>
                <c:pt idx="82">
                  <c:v>39217</c:v>
                </c:pt>
                <c:pt idx="83">
                  <c:v>39218</c:v>
                </c:pt>
                <c:pt idx="84">
                  <c:v>39219</c:v>
                </c:pt>
                <c:pt idx="85">
                  <c:v>39220</c:v>
                </c:pt>
                <c:pt idx="86">
                  <c:v>39223</c:v>
                </c:pt>
                <c:pt idx="87">
                  <c:v>39224</c:v>
                </c:pt>
                <c:pt idx="88">
                  <c:v>39225</c:v>
                </c:pt>
                <c:pt idx="89">
                  <c:v>39226</c:v>
                </c:pt>
                <c:pt idx="90">
                  <c:v>39227</c:v>
                </c:pt>
                <c:pt idx="91">
                  <c:v>39230</c:v>
                </c:pt>
                <c:pt idx="92">
                  <c:v>39231</c:v>
                </c:pt>
                <c:pt idx="93">
                  <c:v>39232</c:v>
                </c:pt>
                <c:pt idx="94">
                  <c:v>39233</c:v>
                </c:pt>
                <c:pt idx="95">
                  <c:v>39234</c:v>
                </c:pt>
                <c:pt idx="96">
                  <c:v>39237</c:v>
                </c:pt>
                <c:pt idx="97">
                  <c:v>39238</c:v>
                </c:pt>
                <c:pt idx="98">
                  <c:v>39239</c:v>
                </c:pt>
                <c:pt idx="99">
                  <c:v>39240</c:v>
                </c:pt>
                <c:pt idx="100">
                  <c:v>39241</c:v>
                </c:pt>
                <c:pt idx="101">
                  <c:v>39244</c:v>
                </c:pt>
                <c:pt idx="102">
                  <c:v>39245</c:v>
                </c:pt>
                <c:pt idx="103">
                  <c:v>39246</c:v>
                </c:pt>
                <c:pt idx="104">
                  <c:v>39247</c:v>
                </c:pt>
                <c:pt idx="105">
                  <c:v>39248</c:v>
                </c:pt>
                <c:pt idx="106">
                  <c:v>39251</c:v>
                </c:pt>
                <c:pt idx="107">
                  <c:v>39252</c:v>
                </c:pt>
                <c:pt idx="108">
                  <c:v>39253</c:v>
                </c:pt>
                <c:pt idx="109">
                  <c:v>39254</c:v>
                </c:pt>
                <c:pt idx="110">
                  <c:v>39255</c:v>
                </c:pt>
                <c:pt idx="111">
                  <c:v>39258</c:v>
                </c:pt>
                <c:pt idx="112">
                  <c:v>39259</c:v>
                </c:pt>
                <c:pt idx="113">
                  <c:v>39260</c:v>
                </c:pt>
                <c:pt idx="114">
                  <c:v>39261</c:v>
                </c:pt>
                <c:pt idx="115">
                  <c:v>39262</c:v>
                </c:pt>
                <c:pt idx="116">
                  <c:v>39265</c:v>
                </c:pt>
                <c:pt idx="117">
                  <c:v>39266</c:v>
                </c:pt>
                <c:pt idx="118">
                  <c:v>39267</c:v>
                </c:pt>
                <c:pt idx="119">
                  <c:v>39268</c:v>
                </c:pt>
                <c:pt idx="120">
                  <c:v>39269</c:v>
                </c:pt>
                <c:pt idx="121">
                  <c:v>39272</c:v>
                </c:pt>
                <c:pt idx="122">
                  <c:v>39273</c:v>
                </c:pt>
                <c:pt idx="123">
                  <c:v>39274</c:v>
                </c:pt>
                <c:pt idx="124">
                  <c:v>39275</c:v>
                </c:pt>
                <c:pt idx="125">
                  <c:v>39276</c:v>
                </c:pt>
                <c:pt idx="126">
                  <c:v>39279</c:v>
                </c:pt>
                <c:pt idx="127">
                  <c:v>39280</c:v>
                </c:pt>
                <c:pt idx="128">
                  <c:v>39281</c:v>
                </c:pt>
                <c:pt idx="129">
                  <c:v>39282</c:v>
                </c:pt>
                <c:pt idx="130">
                  <c:v>39283</c:v>
                </c:pt>
                <c:pt idx="131">
                  <c:v>39286</c:v>
                </c:pt>
                <c:pt idx="132">
                  <c:v>39287</c:v>
                </c:pt>
                <c:pt idx="133">
                  <c:v>39288</c:v>
                </c:pt>
                <c:pt idx="134">
                  <c:v>39289</c:v>
                </c:pt>
                <c:pt idx="135">
                  <c:v>39290</c:v>
                </c:pt>
                <c:pt idx="136">
                  <c:v>39293</c:v>
                </c:pt>
                <c:pt idx="137">
                  <c:v>39294</c:v>
                </c:pt>
                <c:pt idx="138">
                  <c:v>39295</c:v>
                </c:pt>
                <c:pt idx="139">
                  <c:v>39296</c:v>
                </c:pt>
                <c:pt idx="140">
                  <c:v>39297</c:v>
                </c:pt>
                <c:pt idx="141">
                  <c:v>39300</c:v>
                </c:pt>
                <c:pt idx="142">
                  <c:v>39301</c:v>
                </c:pt>
                <c:pt idx="143">
                  <c:v>39302</c:v>
                </c:pt>
                <c:pt idx="144">
                  <c:v>39303</c:v>
                </c:pt>
                <c:pt idx="145">
                  <c:v>39304</c:v>
                </c:pt>
                <c:pt idx="146">
                  <c:v>39307</c:v>
                </c:pt>
                <c:pt idx="147">
                  <c:v>39308</c:v>
                </c:pt>
                <c:pt idx="148">
                  <c:v>39309</c:v>
                </c:pt>
                <c:pt idx="149">
                  <c:v>39310</c:v>
                </c:pt>
                <c:pt idx="150">
                  <c:v>39311</c:v>
                </c:pt>
                <c:pt idx="151">
                  <c:v>39314</c:v>
                </c:pt>
                <c:pt idx="152">
                  <c:v>39315</c:v>
                </c:pt>
                <c:pt idx="153">
                  <c:v>39316</c:v>
                </c:pt>
                <c:pt idx="154">
                  <c:v>39317</c:v>
                </c:pt>
                <c:pt idx="155">
                  <c:v>39318</c:v>
                </c:pt>
                <c:pt idx="156">
                  <c:v>39321</c:v>
                </c:pt>
                <c:pt idx="157">
                  <c:v>39322</c:v>
                </c:pt>
                <c:pt idx="158">
                  <c:v>39323</c:v>
                </c:pt>
                <c:pt idx="159">
                  <c:v>39324</c:v>
                </c:pt>
                <c:pt idx="160">
                  <c:v>39325</c:v>
                </c:pt>
                <c:pt idx="161">
                  <c:v>39328</c:v>
                </c:pt>
                <c:pt idx="162">
                  <c:v>39329</c:v>
                </c:pt>
                <c:pt idx="163">
                  <c:v>39330</c:v>
                </c:pt>
                <c:pt idx="164">
                  <c:v>39331</c:v>
                </c:pt>
                <c:pt idx="165">
                  <c:v>39332</c:v>
                </c:pt>
                <c:pt idx="166">
                  <c:v>39335</c:v>
                </c:pt>
                <c:pt idx="167">
                  <c:v>39336</c:v>
                </c:pt>
                <c:pt idx="168">
                  <c:v>39337</c:v>
                </c:pt>
                <c:pt idx="169">
                  <c:v>39338</c:v>
                </c:pt>
                <c:pt idx="170">
                  <c:v>39339</c:v>
                </c:pt>
                <c:pt idx="171">
                  <c:v>39342</c:v>
                </c:pt>
                <c:pt idx="172">
                  <c:v>39343</c:v>
                </c:pt>
                <c:pt idx="173">
                  <c:v>39344</c:v>
                </c:pt>
                <c:pt idx="174">
                  <c:v>39345</c:v>
                </c:pt>
                <c:pt idx="175">
                  <c:v>39346</c:v>
                </c:pt>
                <c:pt idx="176">
                  <c:v>39349</c:v>
                </c:pt>
                <c:pt idx="177">
                  <c:v>39350</c:v>
                </c:pt>
                <c:pt idx="178">
                  <c:v>39351</c:v>
                </c:pt>
                <c:pt idx="179">
                  <c:v>39352</c:v>
                </c:pt>
                <c:pt idx="180">
                  <c:v>39353</c:v>
                </c:pt>
                <c:pt idx="181">
                  <c:v>39356</c:v>
                </c:pt>
                <c:pt idx="182">
                  <c:v>39357</c:v>
                </c:pt>
                <c:pt idx="183">
                  <c:v>39358</c:v>
                </c:pt>
                <c:pt idx="184">
                  <c:v>39359</c:v>
                </c:pt>
                <c:pt idx="185">
                  <c:v>39360</c:v>
                </c:pt>
                <c:pt idx="186">
                  <c:v>39363</c:v>
                </c:pt>
                <c:pt idx="187">
                  <c:v>39364</c:v>
                </c:pt>
                <c:pt idx="188">
                  <c:v>39365</c:v>
                </c:pt>
                <c:pt idx="189">
                  <c:v>39366</c:v>
                </c:pt>
                <c:pt idx="190">
                  <c:v>39367</c:v>
                </c:pt>
                <c:pt idx="191">
                  <c:v>39370</c:v>
                </c:pt>
                <c:pt idx="192">
                  <c:v>39371</c:v>
                </c:pt>
                <c:pt idx="193">
                  <c:v>39372</c:v>
                </c:pt>
                <c:pt idx="194">
                  <c:v>39373</c:v>
                </c:pt>
                <c:pt idx="195">
                  <c:v>39374</c:v>
                </c:pt>
                <c:pt idx="196">
                  <c:v>39377</c:v>
                </c:pt>
                <c:pt idx="197">
                  <c:v>39378</c:v>
                </c:pt>
                <c:pt idx="198">
                  <c:v>39379</c:v>
                </c:pt>
                <c:pt idx="199">
                  <c:v>39380</c:v>
                </c:pt>
                <c:pt idx="200">
                  <c:v>39381</c:v>
                </c:pt>
                <c:pt idx="201">
                  <c:v>39384</c:v>
                </c:pt>
                <c:pt idx="202">
                  <c:v>39385</c:v>
                </c:pt>
                <c:pt idx="203">
                  <c:v>39386</c:v>
                </c:pt>
                <c:pt idx="204">
                  <c:v>39387</c:v>
                </c:pt>
                <c:pt idx="205">
                  <c:v>39388</c:v>
                </c:pt>
                <c:pt idx="206">
                  <c:v>39391</c:v>
                </c:pt>
                <c:pt idx="207">
                  <c:v>39392</c:v>
                </c:pt>
                <c:pt idx="208">
                  <c:v>39393</c:v>
                </c:pt>
                <c:pt idx="209">
                  <c:v>39394</c:v>
                </c:pt>
                <c:pt idx="210">
                  <c:v>39395</c:v>
                </c:pt>
                <c:pt idx="211">
                  <c:v>39398</c:v>
                </c:pt>
                <c:pt idx="212">
                  <c:v>39399</c:v>
                </c:pt>
                <c:pt idx="213">
                  <c:v>39400</c:v>
                </c:pt>
                <c:pt idx="214">
                  <c:v>39401</c:v>
                </c:pt>
                <c:pt idx="215">
                  <c:v>39402</c:v>
                </c:pt>
                <c:pt idx="216">
                  <c:v>39405</c:v>
                </c:pt>
                <c:pt idx="217">
                  <c:v>39406</c:v>
                </c:pt>
                <c:pt idx="218">
                  <c:v>39407</c:v>
                </c:pt>
                <c:pt idx="219">
                  <c:v>39408</c:v>
                </c:pt>
                <c:pt idx="220">
                  <c:v>39409</c:v>
                </c:pt>
                <c:pt idx="221">
                  <c:v>39412</c:v>
                </c:pt>
                <c:pt idx="222">
                  <c:v>39413</c:v>
                </c:pt>
                <c:pt idx="223">
                  <c:v>39414</c:v>
                </c:pt>
                <c:pt idx="224">
                  <c:v>39415</c:v>
                </c:pt>
                <c:pt idx="225">
                  <c:v>39416</c:v>
                </c:pt>
                <c:pt idx="226">
                  <c:v>39419</c:v>
                </c:pt>
                <c:pt idx="227">
                  <c:v>39420</c:v>
                </c:pt>
                <c:pt idx="228">
                  <c:v>39421</c:v>
                </c:pt>
                <c:pt idx="229">
                  <c:v>39422</c:v>
                </c:pt>
                <c:pt idx="230">
                  <c:v>39423</c:v>
                </c:pt>
                <c:pt idx="231">
                  <c:v>39426</c:v>
                </c:pt>
                <c:pt idx="232">
                  <c:v>39427</c:v>
                </c:pt>
                <c:pt idx="233">
                  <c:v>39428</c:v>
                </c:pt>
                <c:pt idx="234">
                  <c:v>39429</c:v>
                </c:pt>
                <c:pt idx="235">
                  <c:v>39430</c:v>
                </c:pt>
                <c:pt idx="236">
                  <c:v>39433</c:v>
                </c:pt>
                <c:pt idx="237">
                  <c:v>39434</c:v>
                </c:pt>
                <c:pt idx="238">
                  <c:v>39435</c:v>
                </c:pt>
                <c:pt idx="239">
                  <c:v>39436</c:v>
                </c:pt>
                <c:pt idx="240">
                  <c:v>39437</c:v>
                </c:pt>
                <c:pt idx="241">
                  <c:v>39440</c:v>
                </c:pt>
                <c:pt idx="242">
                  <c:v>39441</c:v>
                </c:pt>
                <c:pt idx="243">
                  <c:v>39442</c:v>
                </c:pt>
                <c:pt idx="244">
                  <c:v>39443</c:v>
                </c:pt>
                <c:pt idx="245">
                  <c:v>39444</c:v>
                </c:pt>
                <c:pt idx="246">
                  <c:v>39447</c:v>
                </c:pt>
                <c:pt idx="247">
                  <c:v>39448</c:v>
                </c:pt>
                <c:pt idx="248">
                  <c:v>39449</c:v>
                </c:pt>
                <c:pt idx="249">
                  <c:v>39450</c:v>
                </c:pt>
                <c:pt idx="250">
                  <c:v>39451</c:v>
                </c:pt>
                <c:pt idx="251">
                  <c:v>39454</c:v>
                </c:pt>
                <c:pt idx="252">
                  <c:v>39455</c:v>
                </c:pt>
                <c:pt idx="253">
                  <c:v>39456</c:v>
                </c:pt>
                <c:pt idx="254">
                  <c:v>39457</c:v>
                </c:pt>
                <c:pt idx="255">
                  <c:v>39458</c:v>
                </c:pt>
                <c:pt idx="256">
                  <c:v>39461</c:v>
                </c:pt>
                <c:pt idx="257">
                  <c:v>39462</c:v>
                </c:pt>
                <c:pt idx="258">
                  <c:v>39463</c:v>
                </c:pt>
                <c:pt idx="259">
                  <c:v>39464</c:v>
                </c:pt>
                <c:pt idx="260">
                  <c:v>39465</c:v>
                </c:pt>
                <c:pt idx="261">
                  <c:v>39468</c:v>
                </c:pt>
                <c:pt idx="262">
                  <c:v>39469</c:v>
                </c:pt>
                <c:pt idx="263">
                  <c:v>39470</c:v>
                </c:pt>
                <c:pt idx="264">
                  <c:v>39471</c:v>
                </c:pt>
                <c:pt idx="265">
                  <c:v>39472</c:v>
                </c:pt>
                <c:pt idx="266">
                  <c:v>39475</c:v>
                </c:pt>
                <c:pt idx="267">
                  <c:v>39476</c:v>
                </c:pt>
                <c:pt idx="268">
                  <c:v>39477</c:v>
                </c:pt>
                <c:pt idx="269">
                  <c:v>39478</c:v>
                </c:pt>
                <c:pt idx="270">
                  <c:v>39479</c:v>
                </c:pt>
                <c:pt idx="271">
                  <c:v>39482</c:v>
                </c:pt>
                <c:pt idx="272">
                  <c:v>39483</c:v>
                </c:pt>
                <c:pt idx="273">
                  <c:v>39484</c:v>
                </c:pt>
                <c:pt idx="274">
                  <c:v>39485</c:v>
                </c:pt>
                <c:pt idx="275">
                  <c:v>39486</c:v>
                </c:pt>
                <c:pt idx="276">
                  <c:v>39489</c:v>
                </c:pt>
                <c:pt idx="277">
                  <c:v>39490</c:v>
                </c:pt>
                <c:pt idx="278">
                  <c:v>39491</c:v>
                </c:pt>
                <c:pt idx="279">
                  <c:v>39492</c:v>
                </c:pt>
                <c:pt idx="280">
                  <c:v>39493</c:v>
                </c:pt>
                <c:pt idx="281">
                  <c:v>39496</c:v>
                </c:pt>
                <c:pt idx="282">
                  <c:v>39497</c:v>
                </c:pt>
                <c:pt idx="283">
                  <c:v>39498</c:v>
                </c:pt>
                <c:pt idx="284">
                  <c:v>39499</c:v>
                </c:pt>
                <c:pt idx="285">
                  <c:v>39500</c:v>
                </c:pt>
                <c:pt idx="286">
                  <c:v>39503</c:v>
                </c:pt>
                <c:pt idx="287">
                  <c:v>39504</c:v>
                </c:pt>
                <c:pt idx="288">
                  <c:v>39505</c:v>
                </c:pt>
                <c:pt idx="289">
                  <c:v>39506</c:v>
                </c:pt>
                <c:pt idx="290">
                  <c:v>39507</c:v>
                </c:pt>
                <c:pt idx="291">
                  <c:v>39510</c:v>
                </c:pt>
                <c:pt idx="292">
                  <c:v>39511</c:v>
                </c:pt>
                <c:pt idx="293">
                  <c:v>39512</c:v>
                </c:pt>
                <c:pt idx="294">
                  <c:v>39513</c:v>
                </c:pt>
                <c:pt idx="295">
                  <c:v>39514</c:v>
                </c:pt>
                <c:pt idx="296">
                  <c:v>39517</c:v>
                </c:pt>
                <c:pt idx="297">
                  <c:v>39518</c:v>
                </c:pt>
                <c:pt idx="298">
                  <c:v>39519</c:v>
                </c:pt>
                <c:pt idx="299">
                  <c:v>39520</c:v>
                </c:pt>
                <c:pt idx="300">
                  <c:v>39521</c:v>
                </c:pt>
                <c:pt idx="301">
                  <c:v>39524</c:v>
                </c:pt>
                <c:pt idx="302">
                  <c:v>39525</c:v>
                </c:pt>
                <c:pt idx="303">
                  <c:v>39526</c:v>
                </c:pt>
                <c:pt idx="304">
                  <c:v>39527</c:v>
                </c:pt>
                <c:pt idx="305">
                  <c:v>39528</c:v>
                </c:pt>
                <c:pt idx="306">
                  <c:v>39531</c:v>
                </c:pt>
                <c:pt idx="307">
                  <c:v>39532</c:v>
                </c:pt>
                <c:pt idx="308">
                  <c:v>39533</c:v>
                </c:pt>
                <c:pt idx="309">
                  <c:v>39534</c:v>
                </c:pt>
                <c:pt idx="310">
                  <c:v>39535</c:v>
                </c:pt>
                <c:pt idx="311">
                  <c:v>39538</c:v>
                </c:pt>
                <c:pt idx="312">
                  <c:v>39539</c:v>
                </c:pt>
                <c:pt idx="313">
                  <c:v>39540</c:v>
                </c:pt>
                <c:pt idx="314">
                  <c:v>39541</c:v>
                </c:pt>
                <c:pt idx="315">
                  <c:v>39542</c:v>
                </c:pt>
                <c:pt idx="316">
                  <c:v>39545</c:v>
                </c:pt>
                <c:pt idx="317">
                  <c:v>39546</c:v>
                </c:pt>
                <c:pt idx="318">
                  <c:v>39547</c:v>
                </c:pt>
                <c:pt idx="319">
                  <c:v>39548</c:v>
                </c:pt>
                <c:pt idx="320">
                  <c:v>39549</c:v>
                </c:pt>
                <c:pt idx="321">
                  <c:v>39552</c:v>
                </c:pt>
                <c:pt idx="322">
                  <c:v>39553</c:v>
                </c:pt>
                <c:pt idx="323">
                  <c:v>39554</c:v>
                </c:pt>
                <c:pt idx="324">
                  <c:v>39555</c:v>
                </c:pt>
                <c:pt idx="325">
                  <c:v>39556</c:v>
                </c:pt>
                <c:pt idx="326">
                  <c:v>39559</c:v>
                </c:pt>
                <c:pt idx="327">
                  <c:v>39560</c:v>
                </c:pt>
                <c:pt idx="328">
                  <c:v>39561</c:v>
                </c:pt>
                <c:pt idx="329">
                  <c:v>39562</c:v>
                </c:pt>
                <c:pt idx="330">
                  <c:v>39563</c:v>
                </c:pt>
                <c:pt idx="331">
                  <c:v>39566</c:v>
                </c:pt>
                <c:pt idx="332">
                  <c:v>39567</c:v>
                </c:pt>
                <c:pt idx="333">
                  <c:v>39568</c:v>
                </c:pt>
                <c:pt idx="334">
                  <c:v>39569</c:v>
                </c:pt>
                <c:pt idx="335">
                  <c:v>39570</c:v>
                </c:pt>
                <c:pt idx="336">
                  <c:v>39573</c:v>
                </c:pt>
                <c:pt idx="337">
                  <c:v>39574</c:v>
                </c:pt>
                <c:pt idx="338">
                  <c:v>39575</c:v>
                </c:pt>
                <c:pt idx="339">
                  <c:v>39576</c:v>
                </c:pt>
                <c:pt idx="340">
                  <c:v>39577</c:v>
                </c:pt>
                <c:pt idx="341">
                  <c:v>39580</c:v>
                </c:pt>
                <c:pt idx="342">
                  <c:v>39581</c:v>
                </c:pt>
                <c:pt idx="343">
                  <c:v>39582</c:v>
                </c:pt>
                <c:pt idx="344">
                  <c:v>39583</c:v>
                </c:pt>
                <c:pt idx="345">
                  <c:v>39584</c:v>
                </c:pt>
                <c:pt idx="346">
                  <c:v>39587</c:v>
                </c:pt>
                <c:pt idx="347">
                  <c:v>39588</c:v>
                </c:pt>
                <c:pt idx="348">
                  <c:v>39589</c:v>
                </c:pt>
                <c:pt idx="349">
                  <c:v>39590</c:v>
                </c:pt>
                <c:pt idx="350">
                  <c:v>39591</c:v>
                </c:pt>
                <c:pt idx="351">
                  <c:v>39594</c:v>
                </c:pt>
                <c:pt idx="352">
                  <c:v>39595</c:v>
                </c:pt>
                <c:pt idx="353">
                  <c:v>39596</c:v>
                </c:pt>
                <c:pt idx="354">
                  <c:v>39597</c:v>
                </c:pt>
                <c:pt idx="355">
                  <c:v>39598</c:v>
                </c:pt>
                <c:pt idx="356">
                  <c:v>39601</c:v>
                </c:pt>
                <c:pt idx="357">
                  <c:v>39602</c:v>
                </c:pt>
                <c:pt idx="358">
                  <c:v>39603</c:v>
                </c:pt>
                <c:pt idx="359">
                  <c:v>39604</c:v>
                </c:pt>
                <c:pt idx="360">
                  <c:v>39605</c:v>
                </c:pt>
                <c:pt idx="361">
                  <c:v>39608</c:v>
                </c:pt>
                <c:pt idx="362">
                  <c:v>39609</c:v>
                </c:pt>
                <c:pt idx="363">
                  <c:v>39610</c:v>
                </c:pt>
                <c:pt idx="364">
                  <c:v>39611</c:v>
                </c:pt>
                <c:pt idx="365">
                  <c:v>39612</c:v>
                </c:pt>
                <c:pt idx="366">
                  <c:v>39615</c:v>
                </c:pt>
                <c:pt idx="367">
                  <c:v>39616</c:v>
                </c:pt>
                <c:pt idx="368">
                  <c:v>39617</c:v>
                </c:pt>
                <c:pt idx="369">
                  <c:v>39618</c:v>
                </c:pt>
                <c:pt idx="370">
                  <c:v>39619</c:v>
                </c:pt>
                <c:pt idx="371">
                  <c:v>39622</c:v>
                </c:pt>
                <c:pt idx="372">
                  <c:v>39623</c:v>
                </c:pt>
                <c:pt idx="373">
                  <c:v>39624</c:v>
                </c:pt>
                <c:pt idx="374">
                  <c:v>39625</c:v>
                </c:pt>
                <c:pt idx="375">
                  <c:v>39626</c:v>
                </c:pt>
                <c:pt idx="376">
                  <c:v>39629</c:v>
                </c:pt>
                <c:pt idx="377">
                  <c:v>39630</c:v>
                </c:pt>
                <c:pt idx="378">
                  <c:v>39631</c:v>
                </c:pt>
                <c:pt idx="379">
                  <c:v>39632</c:v>
                </c:pt>
                <c:pt idx="380">
                  <c:v>39633</c:v>
                </c:pt>
                <c:pt idx="381">
                  <c:v>39636</c:v>
                </c:pt>
                <c:pt idx="382">
                  <c:v>39637</c:v>
                </c:pt>
                <c:pt idx="383">
                  <c:v>39638</c:v>
                </c:pt>
                <c:pt idx="384">
                  <c:v>39639</c:v>
                </c:pt>
                <c:pt idx="385">
                  <c:v>39640</c:v>
                </c:pt>
                <c:pt idx="386">
                  <c:v>39643</c:v>
                </c:pt>
                <c:pt idx="387">
                  <c:v>39644</c:v>
                </c:pt>
                <c:pt idx="388">
                  <c:v>39645</c:v>
                </c:pt>
                <c:pt idx="389">
                  <c:v>39646</c:v>
                </c:pt>
                <c:pt idx="390">
                  <c:v>39647</c:v>
                </c:pt>
                <c:pt idx="391">
                  <c:v>39650</c:v>
                </c:pt>
                <c:pt idx="392">
                  <c:v>39651</c:v>
                </c:pt>
                <c:pt idx="393">
                  <c:v>39652</c:v>
                </c:pt>
                <c:pt idx="394">
                  <c:v>39653</c:v>
                </c:pt>
                <c:pt idx="395">
                  <c:v>39654</c:v>
                </c:pt>
                <c:pt idx="396">
                  <c:v>39657</c:v>
                </c:pt>
                <c:pt idx="397">
                  <c:v>39658</c:v>
                </c:pt>
                <c:pt idx="398">
                  <c:v>39659</c:v>
                </c:pt>
                <c:pt idx="399">
                  <c:v>39660</c:v>
                </c:pt>
                <c:pt idx="400">
                  <c:v>39661</c:v>
                </c:pt>
                <c:pt idx="401">
                  <c:v>39664</c:v>
                </c:pt>
                <c:pt idx="402">
                  <c:v>39665</c:v>
                </c:pt>
                <c:pt idx="403">
                  <c:v>39666</c:v>
                </c:pt>
                <c:pt idx="404">
                  <c:v>39667</c:v>
                </c:pt>
                <c:pt idx="405">
                  <c:v>39668</c:v>
                </c:pt>
                <c:pt idx="406">
                  <c:v>39671</c:v>
                </c:pt>
                <c:pt idx="407">
                  <c:v>39672</c:v>
                </c:pt>
                <c:pt idx="408">
                  <c:v>39673</c:v>
                </c:pt>
                <c:pt idx="409">
                  <c:v>39674</c:v>
                </c:pt>
                <c:pt idx="410">
                  <c:v>39675</c:v>
                </c:pt>
                <c:pt idx="411">
                  <c:v>39678</c:v>
                </c:pt>
                <c:pt idx="412">
                  <c:v>39679</c:v>
                </c:pt>
                <c:pt idx="413">
                  <c:v>39680</c:v>
                </c:pt>
                <c:pt idx="414">
                  <c:v>39681</c:v>
                </c:pt>
                <c:pt idx="415">
                  <c:v>39682</c:v>
                </c:pt>
                <c:pt idx="416">
                  <c:v>39685</c:v>
                </c:pt>
                <c:pt idx="417">
                  <c:v>39686</c:v>
                </c:pt>
                <c:pt idx="418">
                  <c:v>39687</c:v>
                </c:pt>
                <c:pt idx="419">
                  <c:v>39688</c:v>
                </c:pt>
                <c:pt idx="420">
                  <c:v>39689</c:v>
                </c:pt>
                <c:pt idx="421">
                  <c:v>39692</c:v>
                </c:pt>
                <c:pt idx="422">
                  <c:v>39693</c:v>
                </c:pt>
                <c:pt idx="423">
                  <c:v>39694</c:v>
                </c:pt>
                <c:pt idx="424">
                  <c:v>39695</c:v>
                </c:pt>
                <c:pt idx="425">
                  <c:v>39696</c:v>
                </c:pt>
                <c:pt idx="426">
                  <c:v>39699</c:v>
                </c:pt>
                <c:pt idx="427">
                  <c:v>39700</c:v>
                </c:pt>
                <c:pt idx="428">
                  <c:v>39701</c:v>
                </c:pt>
                <c:pt idx="429">
                  <c:v>39702</c:v>
                </c:pt>
                <c:pt idx="430">
                  <c:v>39703</c:v>
                </c:pt>
                <c:pt idx="431">
                  <c:v>39706</c:v>
                </c:pt>
                <c:pt idx="432">
                  <c:v>39707</c:v>
                </c:pt>
                <c:pt idx="433">
                  <c:v>39708</c:v>
                </c:pt>
                <c:pt idx="434">
                  <c:v>39709</c:v>
                </c:pt>
                <c:pt idx="435">
                  <c:v>39710</c:v>
                </c:pt>
                <c:pt idx="436">
                  <c:v>39713</c:v>
                </c:pt>
                <c:pt idx="437">
                  <c:v>39714</c:v>
                </c:pt>
                <c:pt idx="438">
                  <c:v>39715</c:v>
                </c:pt>
                <c:pt idx="439">
                  <c:v>39716</c:v>
                </c:pt>
                <c:pt idx="440">
                  <c:v>39717</c:v>
                </c:pt>
                <c:pt idx="441">
                  <c:v>39720</c:v>
                </c:pt>
                <c:pt idx="442">
                  <c:v>39721</c:v>
                </c:pt>
                <c:pt idx="443">
                  <c:v>39722</c:v>
                </c:pt>
                <c:pt idx="444">
                  <c:v>39723</c:v>
                </c:pt>
                <c:pt idx="445">
                  <c:v>39724</c:v>
                </c:pt>
                <c:pt idx="446">
                  <c:v>39727</c:v>
                </c:pt>
                <c:pt idx="447">
                  <c:v>39728</c:v>
                </c:pt>
                <c:pt idx="448">
                  <c:v>39729</c:v>
                </c:pt>
                <c:pt idx="449">
                  <c:v>39730</c:v>
                </c:pt>
                <c:pt idx="450">
                  <c:v>39731</c:v>
                </c:pt>
                <c:pt idx="451">
                  <c:v>39734</c:v>
                </c:pt>
                <c:pt idx="452">
                  <c:v>39735</c:v>
                </c:pt>
                <c:pt idx="453">
                  <c:v>39736</c:v>
                </c:pt>
                <c:pt idx="454">
                  <c:v>39737</c:v>
                </c:pt>
                <c:pt idx="455">
                  <c:v>39738</c:v>
                </c:pt>
                <c:pt idx="456">
                  <c:v>39741</c:v>
                </c:pt>
                <c:pt idx="457">
                  <c:v>39742</c:v>
                </c:pt>
                <c:pt idx="458">
                  <c:v>39743</c:v>
                </c:pt>
                <c:pt idx="459">
                  <c:v>39744</c:v>
                </c:pt>
                <c:pt idx="460">
                  <c:v>39745</c:v>
                </c:pt>
                <c:pt idx="461">
                  <c:v>39748</c:v>
                </c:pt>
                <c:pt idx="462">
                  <c:v>39749</c:v>
                </c:pt>
                <c:pt idx="463">
                  <c:v>39750</c:v>
                </c:pt>
                <c:pt idx="464">
                  <c:v>39751</c:v>
                </c:pt>
                <c:pt idx="465">
                  <c:v>39752</c:v>
                </c:pt>
                <c:pt idx="466">
                  <c:v>39755</c:v>
                </c:pt>
                <c:pt idx="467">
                  <c:v>39756</c:v>
                </c:pt>
                <c:pt idx="468">
                  <c:v>39757</c:v>
                </c:pt>
                <c:pt idx="469">
                  <c:v>39758</c:v>
                </c:pt>
                <c:pt idx="470">
                  <c:v>39759</c:v>
                </c:pt>
                <c:pt idx="471">
                  <c:v>39762</c:v>
                </c:pt>
                <c:pt idx="472">
                  <c:v>39763</c:v>
                </c:pt>
                <c:pt idx="473">
                  <c:v>39764</c:v>
                </c:pt>
                <c:pt idx="474">
                  <c:v>39765</c:v>
                </c:pt>
                <c:pt idx="475">
                  <c:v>39766</c:v>
                </c:pt>
                <c:pt idx="476">
                  <c:v>39769</c:v>
                </c:pt>
                <c:pt idx="477">
                  <c:v>39770</c:v>
                </c:pt>
                <c:pt idx="478">
                  <c:v>39771</c:v>
                </c:pt>
                <c:pt idx="479">
                  <c:v>39772</c:v>
                </c:pt>
                <c:pt idx="480">
                  <c:v>39773</c:v>
                </c:pt>
                <c:pt idx="481">
                  <c:v>39776</c:v>
                </c:pt>
                <c:pt idx="482">
                  <c:v>39777</c:v>
                </c:pt>
                <c:pt idx="483">
                  <c:v>39778</c:v>
                </c:pt>
                <c:pt idx="484">
                  <c:v>39779</c:v>
                </c:pt>
                <c:pt idx="485">
                  <c:v>39780</c:v>
                </c:pt>
                <c:pt idx="486">
                  <c:v>39783</c:v>
                </c:pt>
                <c:pt idx="487">
                  <c:v>39784</c:v>
                </c:pt>
                <c:pt idx="488">
                  <c:v>39785</c:v>
                </c:pt>
                <c:pt idx="489">
                  <c:v>39786</c:v>
                </c:pt>
                <c:pt idx="490">
                  <c:v>39787</c:v>
                </c:pt>
                <c:pt idx="491">
                  <c:v>39790</c:v>
                </c:pt>
                <c:pt idx="492">
                  <c:v>39791</c:v>
                </c:pt>
                <c:pt idx="493">
                  <c:v>39792</c:v>
                </c:pt>
                <c:pt idx="494">
                  <c:v>39793</c:v>
                </c:pt>
                <c:pt idx="495">
                  <c:v>39794</c:v>
                </c:pt>
                <c:pt idx="496">
                  <c:v>39797</c:v>
                </c:pt>
                <c:pt idx="497">
                  <c:v>39798</c:v>
                </c:pt>
                <c:pt idx="498">
                  <c:v>39799</c:v>
                </c:pt>
                <c:pt idx="499">
                  <c:v>39800</c:v>
                </c:pt>
                <c:pt idx="500">
                  <c:v>39801</c:v>
                </c:pt>
                <c:pt idx="501">
                  <c:v>39804</c:v>
                </c:pt>
                <c:pt idx="502">
                  <c:v>39805</c:v>
                </c:pt>
                <c:pt idx="503">
                  <c:v>39806</c:v>
                </c:pt>
                <c:pt idx="504">
                  <c:v>39807</c:v>
                </c:pt>
                <c:pt idx="505">
                  <c:v>39808</c:v>
                </c:pt>
                <c:pt idx="506">
                  <c:v>39811</c:v>
                </c:pt>
                <c:pt idx="507">
                  <c:v>39812</c:v>
                </c:pt>
                <c:pt idx="508">
                  <c:v>39813</c:v>
                </c:pt>
                <c:pt idx="509">
                  <c:v>39814</c:v>
                </c:pt>
                <c:pt idx="510">
                  <c:v>39815</c:v>
                </c:pt>
                <c:pt idx="511">
                  <c:v>39818</c:v>
                </c:pt>
                <c:pt idx="512">
                  <c:v>39819</c:v>
                </c:pt>
                <c:pt idx="513">
                  <c:v>39820</c:v>
                </c:pt>
                <c:pt idx="514">
                  <c:v>39821</c:v>
                </c:pt>
                <c:pt idx="515">
                  <c:v>39822</c:v>
                </c:pt>
                <c:pt idx="516">
                  <c:v>39825</c:v>
                </c:pt>
                <c:pt idx="517">
                  <c:v>39826</c:v>
                </c:pt>
                <c:pt idx="518">
                  <c:v>39827</c:v>
                </c:pt>
                <c:pt idx="519">
                  <c:v>39828</c:v>
                </c:pt>
                <c:pt idx="520">
                  <c:v>39829</c:v>
                </c:pt>
                <c:pt idx="521">
                  <c:v>39832</c:v>
                </c:pt>
                <c:pt idx="522">
                  <c:v>39833</c:v>
                </c:pt>
                <c:pt idx="523">
                  <c:v>39834</c:v>
                </c:pt>
                <c:pt idx="524">
                  <c:v>39835</c:v>
                </c:pt>
                <c:pt idx="525">
                  <c:v>39836</c:v>
                </c:pt>
                <c:pt idx="526">
                  <c:v>39839</c:v>
                </c:pt>
                <c:pt idx="527">
                  <c:v>39840</c:v>
                </c:pt>
                <c:pt idx="528">
                  <c:v>39841</c:v>
                </c:pt>
                <c:pt idx="529">
                  <c:v>39842</c:v>
                </c:pt>
                <c:pt idx="530">
                  <c:v>39843</c:v>
                </c:pt>
                <c:pt idx="531">
                  <c:v>39846</c:v>
                </c:pt>
                <c:pt idx="532">
                  <c:v>39847</c:v>
                </c:pt>
                <c:pt idx="533">
                  <c:v>39848</c:v>
                </c:pt>
                <c:pt idx="534">
                  <c:v>39849</c:v>
                </c:pt>
                <c:pt idx="535">
                  <c:v>39850</c:v>
                </c:pt>
                <c:pt idx="536">
                  <c:v>39853</c:v>
                </c:pt>
                <c:pt idx="537">
                  <c:v>39854</c:v>
                </c:pt>
                <c:pt idx="538">
                  <c:v>39855</c:v>
                </c:pt>
                <c:pt idx="539">
                  <c:v>39856</c:v>
                </c:pt>
                <c:pt idx="540">
                  <c:v>39857</c:v>
                </c:pt>
                <c:pt idx="541">
                  <c:v>39860</c:v>
                </c:pt>
                <c:pt idx="542">
                  <c:v>39861</c:v>
                </c:pt>
                <c:pt idx="543">
                  <c:v>39862</c:v>
                </c:pt>
                <c:pt idx="544">
                  <c:v>39863</c:v>
                </c:pt>
                <c:pt idx="545">
                  <c:v>39864</c:v>
                </c:pt>
                <c:pt idx="546">
                  <c:v>39867</c:v>
                </c:pt>
                <c:pt idx="547">
                  <c:v>39868</c:v>
                </c:pt>
                <c:pt idx="548">
                  <c:v>39869</c:v>
                </c:pt>
                <c:pt idx="549">
                  <c:v>39870</c:v>
                </c:pt>
                <c:pt idx="550">
                  <c:v>39871</c:v>
                </c:pt>
                <c:pt idx="551">
                  <c:v>39874</c:v>
                </c:pt>
                <c:pt idx="552">
                  <c:v>39875</c:v>
                </c:pt>
                <c:pt idx="553">
                  <c:v>39876</c:v>
                </c:pt>
                <c:pt idx="554">
                  <c:v>39877</c:v>
                </c:pt>
                <c:pt idx="555">
                  <c:v>39878</c:v>
                </c:pt>
                <c:pt idx="556">
                  <c:v>39881</c:v>
                </c:pt>
                <c:pt idx="557">
                  <c:v>39882</c:v>
                </c:pt>
                <c:pt idx="558">
                  <c:v>39883</c:v>
                </c:pt>
                <c:pt idx="559">
                  <c:v>39884</c:v>
                </c:pt>
                <c:pt idx="560">
                  <c:v>39885</c:v>
                </c:pt>
                <c:pt idx="561">
                  <c:v>39888</c:v>
                </c:pt>
                <c:pt idx="562">
                  <c:v>39889</c:v>
                </c:pt>
                <c:pt idx="563">
                  <c:v>39890</c:v>
                </c:pt>
                <c:pt idx="564">
                  <c:v>39891</c:v>
                </c:pt>
                <c:pt idx="565">
                  <c:v>39892</c:v>
                </c:pt>
                <c:pt idx="566">
                  <c:v>39895</c:v>
                </c:pt>
                <c:pt idx="567">
                  <c:v>39896</c:v>
                </c:pt>
                <c:pt idx="568">
                  <c:v>39897</c:v>
                </c:pt>
                <c:pt idx="569">
                  <c:v>39898</c:v>
                </c:pt>
                <c:pt idx="570">
                  <c:v>39899</c:v>
                </c:pt>
                <c:pt idx="571">
                  <c:v>39902</c:v>
                </c:pt>
                <c:pt idx="572">
                  <c:v>39903</c:v>
                </c:pt>
                <c:pt idx="573">
                  <c:v>39904</c:v>
                </c:pt>
                <c:pt idx="574">
                  <c:v>39905</c:v>
                </c:pt>
                <c:pt idx="575">
                  <c:v>39906</c:v>
                </c:pt>
                <c:pt idx="576">
                  <c:v>39909</c:v>
                </c:pt>
                <c:pt idx="577">
                  <c:v>39910</c:v>
                </c:pt>
                <c:pt idx="578">
                  <c:v>39911</c:v>
                </c:pt>
                <c:pt idx="579">
                  <c:v>39912</c:v>
                </c:pt>
                <c:pt idx="580">
                  <c:v>39913</c:v>
                </c:pt>
                <c:pt idx="581">
                  <c:v>39916</c:v>
                </c:pt>
                <c:pt idx="582">
                  <c:v>39917</c:v>
                </c:pt>
                <c:pt idx="583">
                  <c:v>39918</c:v>
                </c:pt>
                <c:pt idx="584">
                  <c:v>39919</c:v>
                </c:pt>
                <c:pt idx="585">
                  <c:v>39920</c:v>
                </c:pt>
                <c:pt idx="586">
                  <c:v>39923</c:v>
                </c:pt>
                <c:pt idx="587">
                  <c:v>39924</c:v>
                </c:pt>
                <c:pt idx="588">
                  <c:v>39925</c:v>
                </c:pt>
                <c:pt idx="589">
                  <c:v>39926</c:v>
                </c:pt>
                <c:pt idx="590">
                  <c:v>39927</c:v>
                </c:pt>
                <c:pt idx="591">
                  <c:v>39930</c:v>
                </c:pt>
                <c:pt idx="592">
                  <c:v>39931</c:v>
                </c:pt>
                <c:pt idx="593">
                  <c:v>39932</c:v>
                </c:pt>
                <c:pt idx="594">
                  <c:v>39933</c:v>
                </c:pt>
                <c:pt idx="595">
                  <c:v>39934</c:v>
                </c:pt>
                <c:pt idx="596">
                  <c:v>39937</c:v>
                </c:pt>
                <c:pt idx="597">
                  <c:v>39938</c:v>
                </c:pt>
                <c:pt idx="598">
                  <c:v>39939</c:v>
                </c:pt>
                <c:pt idx="599">
                  <c:v>39940</c:v>
                </c:pt>
                <c:pt idx="600">
                  <c:v>39941</c:v>
                </c:pt>
                <c:pt idx="601">
                  <c:v>39944</c:v>
                </c:pt>
                <c:pt idx="602">
                  <c:v>39945</c:v>
                </c:pt>
                <c:pt idx="603">
                  <c:v>39946</c:v>
                </c:pt>
                <c:pt idx="604">
                  <c:v>39947</c:v>
                </c:pt>
                <c:pt idx="605">
                  <c:v>39948</c:v>
                </c:pt>
                <c:pt idx="606">
                  <c:v>39951</c:v>
                </c:pt>
                <c:pt idx="607">
                  <c:v>39952</c:v>
                </c:pt>
                <c:pt idx="608">
                  <c:v>39953</c:v>
                </c:pt>
                <c:pt idx="609">
                  <c:v>39954</c:v>
                </c:pt>
                <c:pt idx="610">
                  <c:v>39955</c:v>
                </c:pt>
                <c:pt idx="611">
                  <c:v>39958</c:v>
                </c:pt>
                <c:pt idx="612">
                  <c:v>39959</c:v>
                </c:pt>
                <c:pt idx="613">
                  <c:v>39960</c:v>
                </c:pt>
                <c:pt idx="614">
                  <c:v>39961</c:v>
                </c:pt>
                <c:pt idx="615">
                  <c:v>39962</c:v>
                </c:pt>
                <c:pt idx="616">
                  <c:v>39965</c:v>
                </c:pt>
                <c:pt idx="617">
                  <c:v>39966</c:v>
                </c:pt>
                <c:pt idx="618">
                  <c:v>39967</c:v>
                </c:pt>
                <c:pt idx="619">
                  <c:v>39968</c:v>
                </c:pt>
                <c:pt idx="620">
                  <c:v>39969</c:v>
                </c:pt>
                <c:pt idx="621">
                  <c:v>39972</c:v>
                </c:pt>
                <c:pt idx="622">
                  <c:v>39973</c:v>
                </c:pt>
                <c:pt idx="623">
                  <c:v>39974</c:v>
                </c:pt>
                <c:pt idx="624">
                  <c:v>39975</c:v>
                </c:pt>
                <c:pt idx="625">
                  <c:v>39976</c:v>
                </c:pt>
                <c:pt idx="626">
                  <c:v>39979</c:v>
                </c:pt>
                <c:pt idx="627">
                  <c:v>39980</c:v>
                </c:pt>
                <c:pt idx="628">
                  <c:v>39981</c:v>
                </c:pt>
                <c:pt idx="629">
                  <c:v>39982</c:v>
                </c:pt>
                <c:pt idx="630">
                  <c:v>39983</c:v>
                </c:pt>
                <c:pt idx="631">
                  <c:v>39986</c:v>
                </c:pt>
                <c:pt idx="632">
                  <c:v>39987</c:v>
                </c:pt>
                <c:pt idx="633">
                  <c:v>39988</c:v>
                </c:pt>
                <c:pt idx="634">
                  <c:v>39989</c:v>
                </c:pt>
                <c:pt idx="635">
                  <c:v>39990</c:v>
                </c:pt>
                <c:pt idx="636">
                  <c:v>39993</c:v>
                </c:pt>
                <c:pt idx="637">
                  <c:v>39994</c:v>
                </c:pt>
                <c:pt idx="638">
                  <c:v>39995</c:v>
                </c:pt>
                <c:pt idx="639">
                  <c:v>39996</c:v>
                </c:pt>
                <c:pt idx="640">
                  <c:v>39997</c:v>
                </c:pt>
                <c:pt idx="641">
                  <c:v>40000</c:v>
                </c:pt>
                <c:pt idx="642">
                  <c:v>40001</c:v>
                </c:pt>
                <c:pt idx="643">
                  <c:v>40002</c:v>
                </c:pt>
                <c:pt idx="644">
                  <c:v>40003</c:v>
                </c:pt>
                <c:pt idx="645">
                  <c:v>40004</c:v>
                </c:pt>
                <c:pt idx="646">
                  <c:v>40007</c:v>
                </c:pt>
                <c:pt idx="647">
                  <c:v>40008</c:v>
                </c:pt>
                <c:pt idx="648">
                  <c:v>40009</c:v>
                </c:pt>
                <c:pt idx="649">
                  <c:v>40010</c:v>
                </c:pt>
                <c:pt idx="650">
                  <c:v>40011</c:v>
                </c:pt>
                <c:pt idx="651">
                  <c:v>40014</c:v>
                </c:pt>
                <c:pt idx="652">
                  <c:v>40015</c:v>
                </c:pt>
                <c:pt idx="653">
                  <c:v>40016</c:v>
                </c:pt>
                <c:pt idx="654">
                  <c:v>40017</c:v>
                </c:pt>
                <c:pt idx="655">
                  <c:v>40018</c:v>
                </c:pt>
                <c:pt idx="656">
                  <c:v>40021</c:v>
                </c:pt>
                <c:pt idx="657">
                  <c:v>40022</c:v>
                </c:pt>
                <c:pt idx="658">
                  <c:v>40023</c:v>
                </c:pt>
                <c:pt idx="659">
                  <c:v>40024</c:v>
                </c:pt>
                <c:pt idx="660">
                  <c:v>40025</c:v>
                </c:pt>
                <c:pt idx="661">
                  <c:v>40028</c:v>
                </c:pt>
                <c:pt idx="662">
                  <c:v>40029</c:v>
                </c:pt>
                <c:pt idx="663">
                  <c:v>40030</c:v>
                </c:pt>
                <c:pt idx="664">
                  <c:v>40031</c:v>
                </c:pt>
                <c:pt idx="665">
                  <c:v>40032</c:v>
                </c:pt>
                <c:pt idx="666">
                  <c:v>40035</c:v>
                </c:pt>
                <c:pt idx="667">
                  <c:v>40036</c:v>
                </c:pt>
                <c:pt idx="668">
                  <c:v>40037</c:v>
                </c:pt>
                <c:pt idx="669">
                  <c:v>40038</c:v>
                </c:pt>
                <c:pt idx="670">
                  <c:v>40039</c:v>
                </c:pt>
                <c:pt idx="671">
                  <c:v>40042</c:v>
                </c:pt>
                <c:pt idx="672">
                  <c:v>40043</c:v>
                </c:pt>
                <c:pt idx="673">
                  <c:v>40044</c:v>
                </c:pt>
                <c:pt idx="674">
                  <c:v>40045</c:v>
                </c:pt>
                <c:pt idx="675">
                  <c:v>40046</c:v>
                </c:pt>
                <c:pt idx="676">
                  <c:v>40049</c:v>
                </c:pt>
                <c:pt idx="677">
                  <c:v>40050</c:v>
                </c:pt>
                <c:pt idx="678">
                  <c:v>40051</c:v>
                </c:pt>
                <c:pt idx="679">
                  <c:v>40052</c:v>
                </c:pt>
                <c:pt idx="680">
                  <c:v>40053</c:v>
                </c:pt>
                <c:pt idx="681">
                  <c:v>40056</c:v>
                </c:pt>
                <c:pt idx="682">
                  <c:v>40057</c:v>
                </c:pt>
                <c:pt idx="683">
                  <c:v>40058</c:v>
                </c:pt>
                <c:pt idx="684">
                  <c:v>40059</c:v>
                </c:pt>
                <c:pt idx="685">
                  <c:v>40060</c:v>
                </c:pt>
                <c:pt idx="686">
                  <c:v>40063</c:v>
                </c:pt>
                <c:pt idx="687">
                  <c:v>40064</c:v>
                </c:pt>
                <c:pt idx="688">
                  <c:v>40065</c:v>
                </c:pt>
                <c:pt idx="689">
                  <c:v>40066</c:v>
                </c:pt>
                <c:pt idx="690">
                  <c:v>40067</c:v>
                </c:pt>
                <c:pt idx="691">
                  <c:v>40070</c:v>
                </c:pt>
                <c:pt idx="692">
                  <c:v>40071</c:v>
                </c:pt>
                <c:pt idx="693">
                  <c:v>40072</c:v>
                </c:pt>
                <c:pt idx="694">
                  <c:v>40073</c:v>
                </c:pt>
                <c:pt idx="695">
                  <c:v>40074</c:v>
                </c:pt>
                <c:pt idx="696">
                  <c:v>40077</c:v>
                </c:pt>
                <c:pt idx="697">
                  <c:v>40078</c:v>
                </c:pt>
                <c:pt idx="698">
                  <c:v>40079</c:v>
                </c:pt>
                <c:pt idx="699">
                  <c:v>40080</c:v>
                </c:pt>
                <c:pt idx="700">
                  <c:v>40081</c:v>
                </c:pt>
                <c:pt idx="701">
                  <c:v>40084</c:v>
                </c:pt>
                <c:pt idx="702">
                  <c:v>40085</c:v>
                </c:pt>
                <c:pt idx="703">
                  <c:v>40086</c:v>
                </c:pt>
                <c:pt idx="704">
                  <c:v>40087</c:v>
                </c:pt>
                <c:pt idx="705">
                  <c:v>40088</c:v>
                </c:pt>
                <c:pt idx="706">
                  <c:v>40091</c:v>
                </c:pt>
                <c:pt idx="707">
                  <c:v>40092</c:v>
                </c:pt>
                <c:pt idx="708">
                  <c:v>40093</c:v>
                </c:pt>
                <c:pt idx="709">
                  <c:v>40094</c:v>
                </c:pt>
                <c:pt idx="710">
                  <c:v>40095</c:v>
                </c:pt>
                <c:pt idx="711">
                  <c:v>40098</c:v>
                </c:pt>
                <c:pt idx="712">
                  <c:v>40099</c:v>
                </c:pt>
                <c:pt idx="713">
                  <c:v>40100</c:v>
                </c:pt>
                <c:pt idx="714">
                  <c:v>40101</c:v>
                </c:pt>
                <c:pt idx="715">
                  <c:v>40102</c:v>
                </c:pt>
                <c:pt idx="716">
                  <c:v>40105</c:v>
                </c:pt>
                <c:pt idx="717">
                  <c:v>40106</c:v>
                </c:pt>
                <c:pt idx="718">
                  <c:v>40107</c:v>
                </c:pt>
                <c:pt idx="719">
                  <c:v>40108</c:v>
                </c:pt>
                <c:pt idx="720">
                  <c:v>40109</c:v>
                </c:pt>
                <c:pt idx="721">
                  <c:v>40112</c:v>
                </c:pt>
                <c:pt idx="722">
                  <c:v>40113</c:v>
                </c:pt>
                <c:pt idx="723">
                  <c:v>40114</c:v>
                </c:pt>
                <c:pt idx="724">
                  <c:v>40115</c:v>
                </c:pt>
                <c:pt idx="725">
                  <c:v>40116</c:v>
                </c:pt>
                <c:pt idx="726">
                  <c:v>40119</c:v>
                </c:pt>
                <c:pt idx="727">
                  <c:v>40120</c:v>
                </c:pt>
                <c:pt idx="728">
                  <c:v>40121</c:v>
                </c:pt>
                <c:pt idx="729">
                  <c:v>40122</c:v>
                </c:pt>
                <c:pt idx="730">
                  <c:v>40123</c:v>
                </c:pt>
                <c:pt idx="731">
                  <c:v>40126</c:v>
                </c:pt>
                <c:pt idx="732">
                  <c:v>40127</c:v>
                </c:pt>
                <c:pt idx="733">
                  <c:v>40128</c:v>
                </c:pt>
                <c:pt idx="734">
                  <c:v>40129</c:v>
                </c:pt>
                <c:pt idx="735">
                  <c:v>40130</c:v>
                </c:pt>
                <c:pt idx="736">
                  <c:v>40133</c:v>
                </c:pt>
                <c:pt idx="737">
                  <c:v>40134</c:v>
                </c:pt>
                <c:pt idx="738">
                  <c:v>40135</c:v>
                </c:pt>
                <c:pt idx="739">
                  <c:v>40136</c:v>
                </c:pt>
                <c:pt idx="740">
                  <c:v>40137</c:v>
                </c:pt>
                <c:pt idx="741">
                  <c:v>40140</c:v>
                </c:pt>
                <c:pt idx="742">
                  <c:v>40141</c:v>
                </c:pt>
                <c:pt idx="743">
                  <c:v>40142</c:v>
                </c:pt>
                <c:pt idx="744">
                  <c:v>40143</c:v>
                </c:pt>
                <c:pt idx="745">
                  <c:v>40144</c:v>
                </c:pt>
                <c:pt idx="746">
                  <c:v>40147</c:v>
                </c:pt>
                <c:pt idx="747">
                  <c:v>40148</c:v>
                </c:pt>
                <c:pt idx="748">
                  <c:v>40149</c:v>
                </c:pt>
                <c:pt idx="749">
                  <c:v>40150</c:v>
                </c:pt>
                <c:pt idx="750">
                  <c:v>40151</c:v>
                </c:pt>
                <c:pt idx="751">
                  <c:v>40154</c:v>
                </c:pt>
                <c:pt idx="752">
                  <c:v>40155</c:v>
                </c:pt>
                <c:pt idx="753">
                  <c:v>40156</c:v>
                </c:pt>
                <c:pt idx="754">
                  <c:v>40157</c:v>
                </c:pt>
                <c:pt idx="755">
                  <c:v>40158</c:v>
                </c:pt>
                <c:pt idx="756">
                  <c:v>40161</c:v>
                </c:pt>
                <c:pt idx="757">
                  <c:v>40162</c:v>
                </c:pt>
                <c:pt idx="758">
                  <c:v>40163</c:v>
                </c:pt>
                <c:pt idx="759">
                  <c:v>40164</c:v>
                </c:pt>
                <c:pt idx="760">
                  <c:v>40165</c:v>
                </c:pt>
                <c:pt idx="761">
                  <c:v>40168</c:v>
                </c:pt>
                <c:pt idx="762">
                  <c:v>40169</c:v>
                </c:pt>
                <c:pt idx="763">
                  <c:v>40170</c:v>
                </c:pt>
                <c:pt idx="764">
                  <c:v>40171</c:v>
                </c:pt>
                <c:pt idx="765">
                  <c:v>40172</c:v>
                </c:pt>
                <c:pt idx="766">
                  <c:v>40175</c:v>
                </c:pt>
                <c:pt idx="767">
                  <c:v>40176</c:v>
                </c:pt>
                <c:pt idx="768">
                  <c:v>40177</c:v>
                </c:pt>
                <c:pt idx="769">
                  <c:v>40178</c:v>
                </c:pt>
                <c:pt idx="770">
                  <c:v>40179</c:v>
                </c:pt>
                <c:pt idx="771">
                  <c:v>40182</c:v>
                </c:pt>
                <c:pt idx="772">
                  <c:v>40183</c:v>
                </c:pt>
                <c:pt idx="773">
                  <c:v>40184</c:v>
                </c:pt>
                <c:pt idx="774">
                  <c:v>40185</c:v>
                </c:pt>
                <c:pt idx="775">
                  <c:v>40186</c:v>
                </c:pt>
                <c:pt idx="776">
                  <c:v>40189</c:v>
                </c:pt>
                <c:pt idx="777">
                  <c:v>40190</c:v>
                </c:pt>
                <c:pt idx="778">
                  <c:v>40191</c:v>
                </c:pt>
                <c:pt idx="779">
                  <c:v>40192</c:v>
                </c:pt>
                <c:pt idx="780">
                  <c:v>40193</c:v>
                </c:pt>
                <c:pt idx="781">
                  <c:v>40196</c:v>
                </c:pt>
                <c:pt idx="782">
                  <c:v>40197</c:v>
                </c:pt>
                <c:pt idx="783">
                  <c:v>40198</c:v>
                </c:pt>
                <c:pt idx="784">
                  <c:v>40199</c:v>
                </c:pt>
                <c:pt idx="785">
                  <c:v>40200</c:v>
                </c:pt>
                <c:pt idx="786">
                  <c:v>40203</c:v>
                </c:pt>
                <c:pt idx="787">
                  <c:v>40204</c:v>
                </c:pt>
                <c:pt idx="788">
                  <c:v>40205</c:v>
                </c:pt>
                <c:pt idx="789">
                  <c:v>40206</c:v>
                </c:pt>
                <c:pt idx="790">
                  <c:v>40207</c:v>
                </c:pt>
                <c:pt idx="791">
                  <c:v>40210</c:v>
                </c:pt>
                <c:pt idx="792">
                  <c:v>40211</c:v>
                </c:pt>
                <c:pt idx="793">
                  <c:v>40212</c:v>
                </c:pt>
                <c:pt idx="794">
                  <c:v>40213</c:v>
                </c:pt>
                <c:pt idx="795">
                  <c:v>40214</c:v>
                </c:pt>
                <c:pt idx="796">
                  <c:v>40217</c:v>
                </c:pt>
                <c:pt idx="797">
                  <c:v>40218</c:v>
                </c:pt>
                <c:pt idx="798">
                  <c:v>40219</c:v>
                </c:pt>
                <c:pt idx="799">
                  <c:v>40220</c:v>
                </c:pt>
                <c:pt idx="800">
                  <c:v>40221</c:v>
                </c:pt>
                <c:pt idx="801">
                  <c:v>40224</c:v>
                </c:pt>
                <c:pt idx="802">
                  <c:v>40225</c:v>
                </c:pt>
                <c:pt idx="803">
                  <c:v>40226</c:v>
                </c:pt>
                <c:pt idx="804">
                  <c:v>40227</c:v>
                </c:pt>
                <c:pt idx="805">
                  <c:v>40228</c:v>
                </c:pt>
                <c:pt idx="806">
                  <c:v>40231</c:v>
                </c:pt>
                <c:pt idx="807">
                  <c:v>40232</c:v>
                </c:pt>
                <c:pt idx="808">
                  <c:v>40233</c:v>
                </c:pt>
                <c:pt idx="809">
                  <c:v>40234</c:v>
                </c:pt>
                <c:pt idx="810">
                  <c:v>40235</c:v>
                </c:pt>
                <c:pt idx="811">
                  <c:v>40238</c:v>
                </c:pt>
                <c:pt idx="812">
                  <c:v>40239</c:v>
                </c:pt>
                <c:pt idx="813">
                  <c:v>40240</c:v>
                </c:pt>
                <c:pt idx="814">
                  <c:v>40241</c:v>
                </c:pt>
                <c:pt idx="815">
                  <c:v>40242</c:v>
                </c:pt>
                <c:pt idx="816">
                  <c:v>40245</c:v>
                </c:pt>
                <c:pt idx="817">
                  <c:v>40246</c:v>
                </c:pt>
                <c:pt idx="818">
                  <c:v>40247</c:v>
                </c:pt>
                <c:pt idx="819">
                  <c:v>40248</c:v>
                </c:pt>
                <c:pt idx="820">
                  <c:v>40249</c:v>
                </c:pt>
                <c:pt idx="821">
                  <c:v>40252</c:v>
                </c:pt>
                <c:pt idx="822">
                  <c:v>40253</c:v>
                </c:pt>
                <c:pt idx="823">
                  <c:v>40254</c:v>
                </c:pt>
                <c:pt idx="824">
                  <c:v>40255</c:v>
                </c:pt>
                <c:pt idx="825">
                  <c:v>40256</c:v>
                </c:pt>
                <c:pt idx="826">
                  <c:v>40259</c:v>
                </c:pt>
                <c:pt idx="827">
                  <c:v>40260</c:v>
                </c:pt>
                <c:pt idx="828">
                  <c:v>40261</c:v>
                </c:pt>
                <c:pt idx="829">
                  <c:v>40262</c:v>
                </c:pt>
                <c:pt idx="830">
                  <c:v>40263</c:v>
                </c:pt>
                <c:pt idx="831">
                  <c:v>40266</c:v>
                </c:pt>
                <c:pt idx="832">
                  <c:v>40267</c:v>
                </c:pt>
                <c:pt idx="833">
                  <c:v>40268</c:v>
                </c:pt>
                <c:pt idx="834">
                  <c:v>40269</c:v>
                </c:pt>
                <c:pt idx="835">
                  <c:v>40270</c:v>
                </c:pt>
                <c:pt idx="836">
                  <c:v>40273</c:v>
                </c:pt>
                <c:pt idx="837">
                  <c:v>40274</c:v>
                </c:pt>
                <c:pt idx="838">
                  <c:v>40275</c:v>
                </c:pt>
                <c:pt idx="839">
                  <c:v>40276</c:v>
                </c:pt>
                <c:pt idx="840">
                  <c:v>40277</c:v>
                </c:pt>
                <c:pt idx="841">
                  <c:v>40280</c:v>
                </c:pt>
                <c:pt idx="842">
                  <c:v>40281</c:v>
                </c:pt>
                <c:pt idx="843">
                  <c:v>40282</c:v>
                </c:pt>
                <c:pt idx="844">
                  <c:v>40283</c:v>
                </c:pt>
                <c:pt idx="845">
                  <c:v>40284</c:v>
                </c:pt>
                <c:pt idx="846">
                  <c:v>40287</c:v>
                </c:pt>
                <c:pt idx="847">
                  <c:v>40288</c:v>
                </c:pt>
                <c:pt idx="848">
                  <c:v>40289</c:v>
                </c:pt>
                <c:pt idx="849">
                  <c:v>40290</c:v>
                </c:pt>
                <c:pt idx="850">
                  <c:v>40291</c:v>
                </c:pt>
                <c:pt idx="851">
                  <c:v>40294</c:v>
                </c:pt>
                <c:pt idx="852">
                  <c:v>40295</c:v>
                </c:pt>
                <c:pt idx="853">
                  <c:v>40296</c:v>
                </c:pt>
                <c:pt idx="854">
                  <c:v>40297</c:v>
                </c:pt>
                <c:pt idx="855">
                  <c:v>40298</c:v>
                </c:pt>
                <c:pt idx="856">
                  <c:v>40301</c:v>
                </c:pt>
                <c:pt idx="857">
                  <c:v>40302</c:v>
                </c:pt>
                <c:pt idx="858">
                  <c:v>40303</c:v>
                </c:pt>
                <c:pt idx="859">
                  <c:v>40304</c:v>
                </c:pt>
                <c:pt idx="860">
                  <c:v>40305</c:v>
                </c:pt>
                <c:pt idx="861">
                  <c:v>40308</c:v>
                </c:pt>
                <c:pt idx="862">
                  <c:v>40309</c:v>
                </c:pt>
                <c:pt idx="863">
                  <c:v>40310</c:v>
                </c:pt>
                <c:pt idx="864">
                  <c:v>40311</c:v>
                </c:pt>
                <c:pt idx="865">
                  <c:v>40312</c:v>
                </c:pt>
                <c:pt idx="866">
                  <c:v>40315</c:v>
                </c:pt>
                <c:pt idx="867">
                  <c:v>40316</c:v>
                </c:pt>
                <c:pt idx="868">
                  <c:v>40317</c:v>
                </c:pt>
                <c:pt idx="869">
                  <c:v>40318</c:v>
                </c:pt>
                <c:pt idx="870">
                  <c:v>40319</c:v>
                </c:pt>
                <c:pt idx="871">
                  <c:v>40322</c:v>
                </c:pt>
                <c:pt idx="872">
                  <c:v>40323</c:v>
                </c:pt>
                <c:pt idx="873">
                  <c:v>40324</c:v>
                </c:pt>
                <c:pt idx="874">
                  <c:v>40325</c:v>
                </c:pt>
                <c:pt idx="875">
                  <c:v>40326</c:v>
                </c:pt>
                <c:pt idx="876">
                  <c:v>40329</c:v>
                </c:pt>
                <c:pt idx="877">
                  <c:v>40330</c:v>
                </c:pt>
                <c:pt idx="878">
                  <c:v>40331</c:v>
                </c:pt>
                <c:pt idx="879">
                  <c:v>40332</c:v>
                </c:pt>
                <c:pt idx="880">
                  <c:v>40333</c:v>
                </c:pt>
                <c:pt idx="881">
                  <c:v>40336</c:v>
                </c:pt>
                <c:pt idx="882">
                  <c:v>40337</c:v>
                </c:pt>
                <c:pt idx="883">
                  <c:v>40338</c:v>
                </c:pt>
                <c:pt idx="884">
                  <c:v>40339</c:v>
                </c:pt>
                <c:pt idx="885">
                  <c:v>40340</c:v>
                </c:pt>
                <c:pt idx="886">
                  <c:v>40343</c:v>
                </c:pt>
                <c:pt idx="887">
                  <c:v>40344</c:v>
                </c:pt>
                <c:pt idx="888">
                  <c:v>40345</c:v>
                </c:pt>
                <c:pt idx="889">
                  <c:v>40346</c:v>
                </c:pt>
                <c:pt idx="890">
                  <c:v>40347</c:v>
                </c:pt>
                <c:pt idx="891">
                  <c:v>40350</c:v>
                </c:pt>
                <c:pt idx="892">
                  <c:v>40351</c:v>
                </c:pt>
                <c:pt idx="893">
                  <c:v>40352</c:v>
                </c:pt>
                <c:pt idx="894">
                  <c:v>40353</c:v>
                </c:pt>
                <c:pt idx="895">
                  <c:v>40354</c:v>
                </c:pt>
                <c:pt idx="896">
                  <c:v>40357</c:v>
                </c:pt>
                <c:pt idx="897">
                  <c:v>40358</c:v>
                </c:pt>
                <c:pt idx="898">
                  <c:v>40359</c:v>
                </c:pt>
                <c:pt idx="899">
                  <c:v>40360</c:v>
                </c:pt>
                <c:pt idx="900">
                  <c:v>40361</c:v>
                </c:pt>
                <c:pt idx="901">
                  <c:v>40364</c:v>
                </c:pt>
                <c:pt idx="902">
                  <c:v>40365</c:v>
                </c:pt>
                <c:pt idx="903">
                  <c:v>40366</c:v>
                </c:pt>
                <c:pt idx="904">
                  <c:v>40367</c:v>
                </c:pt>
                <c:pt idx="905">
                  <c:v>40368</c:v>
                </c:pt>
                <c:pt idx="906">
                  <c:v>40371</c:v>
                </c:pt>
                <c:pt idx="907">
                  <c:v>40372</c:v>
                </c:pt>
                <c:pt idx="908">
                  <c:v>40373</c:v>
                </c:pt>
                <c:pt idx="909">
                  <c:v>40374</c:v>
                </c:pt>
                <c:pt idx="910">
                  <c:v>40375</c:v>
                </c:pt>
                <c:pt idx="911">
                  <c:v>40378</c:v>
                </c:pt>
                <c:pt idx="912">
                  <c:v>40379</c:v>
                </c:pt>
                <c:pt idx="913">
                  <c:v>40380</c:v>
                </c:pt>
                <c:pt idx="914">
                  <c:v>40381</c:v>
                </c:pt>
                <c:pt idx="915">
                  <c:v>40382</c:v>
                </c:pt>
                <c:pt idx="916">
                  <c:v>40385</c:v>
                </c:pt>
                <c:pt idx="917">
                  <c:v>40386</c:v>
                </c:pt>
                <c:pt idx="918">
                  <c:v>40387</c:v>
                </c:pt>
                <c:pt idx="919">
                  <c:v>40388</c:v>
                </c:pt>
                <c:pt idx="920">
                  <c:v>40389</c:v>
                </c:pt>
                <c:pt idx="921">
                  <c:v>40392</c:v>
                </c:pt>
                <c:pt idx="922">
                  <c:v>40393</c:v>
                </c:pt>
                <c:pt idx="923">
                  <c:v>40394</c:v>
                </c:pt>
                <c:pt idx="924">
                  <c:v>40395</c:v>
                </c:pt>
                <c:pt idx="925">
                  <c:v>40396</c:v>
                </c:pt>
                <c:pt idx="926">
                  <c:v>40399</c:v>
                </c:pt>
                <c:pt idx="927">
                  <c:v>40400</c:v>
                </c:pt>
                <c:pt idx="928">
                  <c:v>40401</c:v>
                </c:pt>
                <c:pt idx="929">
                  <c:v>40402</c:v>
                </c:pt>
                <c:pt idx="930">
                  <c:v>40403</c:v>
                </c:pt>
                <c:pt idx="931">
                  <c:v>40406</c:v>
                </c:pt>
                <c:pt idx="932">
                  <c:v>40407</c:v>
                </c:pt>
                <c:pt idx="933">
                  <c:v>40408</c:v>
                </c:pt>
                <c:pt idx="934">
                  <c:v>40409</c:v>
                </c:pt>
                <c:pt idx="935">
                  <c:v>40410</c:v>
                </c:pt>
                <c:pt idx="936">
                  <c:v>40413</c:v>
                </c:pt>
                <c:pt idx="937">
                  <c:v>40414</c:v>
                </c:pt>
                <c:pt idx="938">
                  <c:v>40415</c:v>
                </c:pt>
                <c:pt idx="939">
                  <c:v>40416</c:v>
                </c:pt>
                <c:pt idx="940">
                  <c:v>40417</c:v>
                </c:pt>
                <c:pt idx="941">
                  <c:v>40420</c:v>
                </c:pt>
                <c:pt idx="942">
                  <c:v>40421</c:v>
                </c:pt>
                <c:pt idx="943">
                  <c:v>40422</c:v>
                </c:pt>
                <c:pt idx="944">
                  <c:v>40423</c:v>
                </c:pt>
                <c:pt idx="945">
                  <c:v>40424</c:v>
                </c:pt>
                <c:pt idx="946">
                  <c:v>40427</c:v>
                </c:pt>
                <c:pt idx="947">
                  <c:v>40428</c:v>
                </c:pt>
                <c:pt idx="948">
                  <c:v>40429</c:v>
                </c:pt>
                <c:pt idx="949">
                  <c:v>40430</c:v>
                </c:pt>
                <c:pt idx="950">
                  <c:v>40431</c:v>
                </c:pt>
                <c:pt idx="951">
                  <c:v>40434</c:v>
                </c:pt>
                <c:pt idx="952">
                  <c:v>40435</c:v>
                </c:pt>
                <c:pt idx="953">
                  <c:v>40436</c:v>
                </c:pt>
                <c:pt idx="954">
                  <c:v>40437</c:v>
                </c:pt>
                <c:pt idx="955">
                  <c:v>40438</c:v>
                </c:pt>
                <c:pt idx="956">
                  <c:v>40441</c:v>
                </c:pt>
                <c:pt idx="957">
                  <c:v>40442</c:v>
                </c:pt>
                <c:pt idx="958">
                  <c:v>40443</c:v>
                </c:pt>
                <c:pt idx="959">
                  <c:v>40444</c:v>
                </c:pt>
                <c:pt idx="960">
                  <c:v>40445</c:v>
                </c:pt>
                <c:pt idx="961">
                  <c:v>40448</c:v>
                </c:pt>
                <c:pt idx="962">
                  <c:v>40449</c:v>
                </c:pt>
                <c:pt idx="963">
                  <c:v>40450</c:v>
                </c:pt>
                <c:pt idx="964">
                  <c:v>40451</c:v>
                </c:pt>
                <c:pt idx="965">
                  <c:v>40452</c:v>
                </c:pt>
                <c:pt idx="966">
                  <c:v>40455</c:v>
                </c:pt>
                <c:pt idx="967">
                  <c:v>40456</c:v>
                </c:pt>
                <c:pt idx="968">
                  <c:v>40457</c:v>
                </c:pt>
                <c:pt idx="969">
                  <c:v>40458</c:v>
                </c:pt>
                <c:pt idx="970">
                  <c:v>40459</c:v>
                </c:pt>
                <c:pt idx="971">
                  <c:v>40462</c:v>
                </c:pt>
                <c:pt idx="972">
                  <c:v>40463</c:v>
                </c:pt>
                <c:pt idx="973">
                  <c:v>40464</c:v>
                </c:pt>
                <c:pt idx="974">
                  <c:v>40465</c:v>
                </c:pt>
                <c:pt idx="975">
                  <c:v>40466</c:v>
                </c:pt>
                <c:pt idx="976">
                  <c:v>40469</c:v>
                </c:pt>
                <c:pt idx="977">
                  <c:v>40470</c:v>
                </c:pt>
                <c:pt idx="978">
                  <c:v>40471</c:v>
                </c:pt>
                <c:pt idx="979">
                  <c:v>40472</c:v>
                </c:pt>
                <c:pt idx="980">
                  <c:v>40473</c:v>
                </c:pt>
                <c:pt idx="981">
                  <c:v>40476</c:v>
                </c:pt>
                <c:pt idx="982">
                  <c:v>40477</c:v>
                </c:pt>
                <c:pt idx="983">
                  <c:v>40478</c:v>
                </c:pt>
                <c:pt idx="984">
                  <c:v>40479</c:v>
                </c:pt>
                <c:pt idx="985">
                  <c:v>40480</c:v>
                </c:pt>
                <c:pt idx="986">
                  <c:v>40483</c:v>
                </c:pt>
                <c:pt idx="987">
                  <c:v>40484</c:v>
                </c:pt>
                <c:pt idx="988">
                  <c:v>40485</c:v>
                </c:pt>
                <c:pt idx="989">
                  <c:v>40486</c:v>
                </c:pt>
                <c:pt idx="990">
                  <c:v>40487</c:v>
                </c:pt>
                <c:pt idx="991">
                  <c:v>40490</c:v>
                </c:pt>
                <c:pt idx="992">
                  <c:v>40491</c:v>
                </c:pt>
                <c:pt idx="993">
                  <c:v>40492</c:v>
                </c:pt>
                <c:pt idx="994">
                  <c:v>40493</c:v>
                </c:pt>
                <c:pt idx="995">
                  <c:v>40494</c:v>
                </c:pt>
                <c:pt idx="996">
                  <c:v>40497</c:v>
                </c:pt>
                <c:pt idx="997">
                  <c:v>40498</c:v>
                </c:pt>
                <c:pt idx="998">
                  <c:v>40499</c:v>
                </c:pt>
                <c:pt idx="999">
                  <c:v>40500</c:v>
                </c:pt>
                <c:pt idx="1000">
                  <c:v>40501</c:v>
                </c:pt>
                <c:pt idx="1001">
                  <c:v>40504</c:v>
                </c:pt>
                <c:pt idx="1002">
                  <c:v>40505</c:v>
                </c:pt>
                <c:pt idx="1003">
                  <c:v>40506</c:v>
                </c:pt>
                <c:pt idx="1004">
                  <c:v>40507</c:v>
                </c:pt>
                <c:pt idx="1005">
                  <c:v>40508</c:v>
                </c:pt>
                <c:pt idx="1006">
                  <c:v>40511</c:v>
                </c:pt>
                <c:pt idx="1007">
                  <c:v>40512</c:v>
                </c:pt>
                <c:pt idx="1008">
                  <c:v>40513</c:v>
                </c:pt>
                <c:pt idx="1009">
                  <c:v>40514</c:v>
                </c:pt>
                <c:pt idx="1010">
                  <c:v>40515</c:v>
                </c:pt>
                <c:pt idx="1011">
                  <c:v>40518</c:v>
                </c:pt>
                <c:pt idx="1012">
                  <c:v>40519</c:v>
                </c:pt>
                <c:pt idx="1013">
                  <c:v>40520</c:v>
                </c:pt>
                <c:pt idx="1014">
                  <c:v>40521</c:v>
                </c:pt>
                <c:pt idx="1015">
                  <c:v>40522</c:v>
                </c:pt>
                <c:pt idx="1016">
                  <c:v>40525</c:v>
                </c:pt>
                <c:pt idx="1017">
                  <c:v>40526</c:v>
                </c:pt>
                <c:pt idx="1018">
                  <c:v>40527</c:v>
                </c:pt>
                <c:pt idx="1019">
                  <c:v>40528</c:v>
                </c:pt>
                <c:pt idx="1020">
                  <c:v>40529</c:v>
                </c:pt>
                <c:pt idx="1021">
                  <c:v>40532</c:v>
                </c:pt>
                <c:pt idx="1022">
                  <c:v>40533</c:v>
                </c:pt>
                <c:pt idx="1023">
                  <c:v>40534</c:v>
                </c:pt>
                <c:pt idx="1024">
                  <c:v>40535</c:v>
                </c:pt>
                <c:pt idx="1025">
                  <c:v>40536</c:v>
                </c:pt>
                <c:pt idx="1026">
                  <c:v>40539</c:v>
                </c:pt>
                <c:pt idx="1027">
                  <c:v>40540</c:v>
                </c:pt>
                <c:pt idx="1028">
                  <c:v>40541</c:v>
                </c:pt>
                <c:pt idx="1029">
                  <c:v>40542</c:v>
                </c:pt>
                <c:pt idx="1030">
                  <c:v>40543</c:v>
                </c:pt>
                <c:pt idx="1031">
                  <c:v>40546</c:v>
                </c:pt>
                <c:pt idx="1032">
                  <c:v>40547</c:v>
                </c:pt>
                <c:pt idx="1033">
                  <c:v>40548</c:v>
                </c:pt>
                <c:pt idx="1034">
                  <c:v>40549</c:v>
                </c:pt>
                <c:pt idx="1035">
                  <c:v>40550</c:v>
                </c:pt>
                <c:pt idx="1036">
                  <c:v>40553</c:v>
                </c:pt>
                <c:pt idx="1037">
                  <c:v>40554</c:v>
                </c:pt>
                <c:pt idx="1038">
                  <c:v>40555</c:v>
                </c:pt>
                <c:pt idx="1039">
                  <c:v>40556</c:v>
                </c:pt>
                <c:pt idx="1040">
                  <c:v>40557</c:v>
                </c:pt>
                <c:pt idx="1041">
                  <c:v>40560</c:v>
                </c:pt>
                <c:pt idx="1042">
                  <c:v>40561</c:v>
                </c:pt>
                <c:pt idx="1043">
                  <c:v>40562</c:v>
                </c:pt>
                <c:pt idx="1044">
                  <c:v>40563</c:v>
                </c:pt>
                <c:pt idx="1045">
                  <c:v>40564</c:v>
                </c:pt>
                <c:pt idx="1046">
                  <c:v>40567</c:v>
                </c:pt>
                <c:pt idx="1047">
                  <c:v>40568</c:v>
                </c:pt>
                <c:pt idx="1048">
                  <c:v>40569</c:v>
                </c:pt>
                <c:pt idx="1049">
                  <c:v>40570</c:v>
                </c:pt>
                <c:pt idx="1050">
                  <c:v>40571</c:v>
                </c:pt>
                <c:pt idx="1051">
                  <c:v>40574</c:v>
                </c:pt>
                <c:pt idx="1052">
                  <c:v>40575</c:v>
                </c:pt>
                <c:pt idx="1053">
                  <c:v>40576</c:v>
                </c:pt>
                <c:pt idx="1054">
                  <c:v>40577</c:v>
                </c:pt>
                <c:pt idx="1055">
                  <c:v>40578</c:v>
                </c:pt>
                <c:pt idx="1056">
                  <c:v>40581</c:v>
                </c:pt>
                <c:pt idx="1057">
                  <c:v>40582</c:v>
                </c:pt>
                <c:pt idx="1058">
                  <c:v>40583</c:v>
                </c:pt>
                <c:pt idx="1059">
                  <c:v>40584</c:v>
                </c:pt>
                <c:pt idx="1060">
                  <c:v>40585</c:v>
                </c:pt>
                <c:pt idx="1061">
                  <c:v>40588</c:v>
                </c:pt>
                <c:pt idx="1062">
                  <c:v>40589</c:v>
                </c:pt>
                <c:pt idx="1063">
                  <c:v>40590</c:v>
                </c:pt>
                <c:pt idx="1064">
                  <c:v>40591</c:v>
                </c:pt>
                <c:pt idx="1065">
                  <c:v>40592</c:v>
                </c:pt>
                <c:pt idx="1066">
                  <c:v>40595</c:v>
                </c:pt>
                <c:pt idx="1067">
                  <c:v>40596</c:v>
                </c:pt>
                <c:pt idx="1068">
                  <c:v>40597</c:v>
                </c:pt>
                <c:pt idx="1069">
                  <c:v>40598</c:v>
                </c:pt>
                <c:pt idx="1070">
                  <c:v>40599</c:v>
                </c:pt>
                <c:pt idx="1071">
                  <c:v>40602</c:v>
                </c:pt>
                <c:pt idx="1072">
                  <c:v>40603</c:v>
                </c:pt>
                <c:pt idx="1073">
                  <c:v>40604</c:v>
                </c:pt>
                <c:pt idx="1074">
                  <c:v>40605</c:v>
                </c:pt>
                <c:pt idx="1075">
                  <c:v>40606</c:v>
                </c:pt>
                <c:pt idx="1076">
                  <c:v>40609</c:v>
                </c:pt>
                <c:pt idx="1077">
                  <c:v>40610</c:v>
                </c:pt>
                <c:pt idx="1078">
                  <c:v>40611</c:v>
                </c:pt>
                <c:pt idx="1079">
                  <c:v>40612</c:v>
                </c:pt>
                <c:pt idx="1080">
                  <c:v>40613</c:v>
                </c:pt>
                <c:pt idx="1081">
                  <c:v>40616</c:v>
                </c:pt>
                <c:pt idx="1082">
                  <c:v>40617</c:v>
                </c:pt>
                <c:pt idx="1083">
                  <c:v>40618</c:v>
                </c:pt>
                <c:pt idx="1084">
                  <c:v>40619</c:v>
                </c:pt>
                <c:pt idx="1085">
                  <c:v>40620</c:v>
                </c:pt>
                <c:pt idx="1086">
                  <c:v>40623</c:v>
                </c:pt>
                <c:pt idx="1087">
                  <c:v>40624</c:v>
                </c:pt>
                <c:pt idx="1088">
                  <c:v>40625</c:v>
                </c:pt>
                <c:pt idx="1089">
                  <c:v>40626</c:v>
                </c:pt>
                <c:pt idx="1090">
                  <c:v>40627</c:v>
                </c:pt>
                <c:pt idx="1091">
                  <c:v>40630</c:v>
                </c:pt>
                <c:pt idx="1092">
                  <c:v>40631</c:v>
                </c:pt>
                <c:pt idx="1093">
                  <c:v>40632</c:v>
                </c:pt>
                <c:pt idx="1094">
                  <c:v>40633</c:v>
                </c:pt>
                <c:pt idx="1095">
                  <c:v>40634</c:v>
                </c:pt>
                <c:pt idx="1096">
                  <c:v>40637</c:v>
                </c:pt>
                <c:pt idx="1097">
                  <c:v>40638</c:v>
                </c:pt>
                <c:pt idx="1098">
                  <c:v>40639</c:v>
                </c:pt>
                <c:pt idx="1099">
                  <c:v>40640</c:v>
                </c:pt>
                <c:pt idx="1100">
                  <c:v>40641</c:v>
                </c:pt>
                <c:pt idx="1101">
                  <c:v>40644</c:v>
                </c:pt>
                <c:pt idx="1102">
                  <c:v>40645</c:v>
                </c:pt>
                <c:pt idx="1103">
                  <c:v>40646</c:v>
                </c:pt>
                <c:pt idx="1104">
                  <c:v>40647</c:v>
                </c:pt>
                <c:pt idx="1105">
                  <c:v>40648</c:v>
                </c:pt>
                <c:pt idx="1106">
                  <c:v>40651</c:v>
                </c:pt>
                <c:pt idx="1107">
                  <c:v>40652</c:v>
                </c:pt>
                <c:pt idx="1108">
                  <c:v>40653</c:v>
                </c:pt>
                <c:pt idx="1109">
                  <c:v>40654</c:v>
                </c:pt>
                <c:pt idx="1110">
                  <c:v>40655</c:v>
                </c:pt>
                <c:pt idx="1111">
                  <c:v>40658</c:v>
                </c:pt>
                <c:pt idx="1112">
                  <c:v>40659</c:v>
                </c:pt>
                <c:pt idx="1113">
                  <c:v>40660</c:v>
                </c:pt>
                <c:pt idx="1114">
                  <c:v>40661</c:v>
                </c:pt>
                <c:pt idx="1115">
                  <c:v>40662</c:v>
                </c:pt>
                <c:pt idx="1116">
                  <c:v>40665</c:v>
                </c:pt>
                <c:pt idx="1117">
                  <c:v>40666</c:v>
                </c:pt>
                <c:pt idx="1118">
                  <c:v>40667</c:v>
                </c:pt>
                <c:pt idx="1119">
                  <c:v>40668</c:v>
                </c:pt>
                <c:pt idx="1120">
                  <c:v>40669</c:v>
                </c:pt>
                <c:pt idx="1121">
                  <c:v>40672</c:v>
                </c:pt>
                <c:pt idx="1122">
                  <c:v>40673</c:v>
                </c:pt>
                <c:pt idx="1123">
                  <c:v>40674</c:v>
                </c:pt>
                <c:pt idx="1124">
                  <c:v>40675</c:v>
                </c:pt>
                <c:pt idx="1125">
                  <c:v>40676</c:v>
                </c:pt>
                <c:pt idx="1126">
                  <c:v>40679</c:v>
                </c:pt>
                <c:pt idx="1127">
                  <c:v>40680</c:v>
                </c:pt>
                <c:pt idx="1128">
                  <c:v>40681</c:v>
                </c:pt>
                <c:pt idx="1129">
                  <c:v>40682</c:v>
                </c:pt>
                <c:pt idx="1130">
                  <c:v>40683</c:v>
                </c:pt>
                <c:pt idx="1131">
                  <c:v>40686</c:v>
                </c:pt>
                <c:pt idx="1132">
                  <c:v>40687</c:v>
                </c:pt>
                <c:pt idx="1133">
                  <c:v>40688</c:v>
                </c:pt>
                <c:pt idx="1134">
                  <c:v>40689</c:v>
                </c:pt>
                <c:pt idx="1135">
                  <c:v>40690</c:v>
                </c:pt>
                <c:pt idx="1136">
                  <c:v>40693</c:v>
                </c:pt>
                <c:pt idx="1137">
                  <c:v>40694</c:v>
                </c:pt>
                <c:pt idx="1138">
                  <c:v>40695</c:v>
                </c:pt>
                <c:pt idx="1139">
                  <c:v>40696</c:v>
                </c:pt>
                <c:pt idx="1140">
                  <c:v>40697</c:v>
                </c:pt>
                <c:pt idx="1141">
                  <c:v>40700</c:v>
                </c:pt>
                <c:pt idx="1142">
                  <c:v>40701</c:v>
                </c:pt>
                <c:pt idx="1143">
                  <c:v>40702</c:v>
                </c:pt>
                <c:pt idx="1144">
                  <c:v>40703</c:v>
                </c:pt>
                <c:pt idx="1145">
                  <c:v>40704</c:v>
                </c:pt>
                <c:pt idx="1146">
                  <c:v>40707</c:v>
                </c:pt>
                <c:pt idx="1147">
                  <c:v>40708</c:v>
                </c:pt>
                <c:pt idx="1148">
                  <c:v>40709</c:v>
                </c:pt>
                <c:pt idx="1149">
                  <c:v>40710</c:v>
                </c:pt>
                <c:pt idx="1150">
                  <c:v>40711</c:v>
                </c:pt>
                <c:pt idx="1151">
                  <c:v>40714</c:v>
                </c:pt>
                <c:pt idx="1152">
                  <c:v>40715</c:v>
                </c:pt>
                <c:pt idx="1153">
                  <c:v>40716</c:v>
                </c:pt>
                <c:pt idx="1154">
                  <c:v>40717</c:v>
                </c:pt>
                <c:pt idx="1155">
                  <c:v>40718</c:v>
                </c:pt>
                <c:pt idx="1156">
                  <c:v>40721</c:v>
                </c:pt>
                <c:pt idx="1157">
                  <c:v>40722</c:v>
                </c:pt>
                <c:pt idx="1158">
                  <c:v>40723</c:v>
                </c:pt>
                <c:pt idx="1159">
                  <c:v>40724</c:v>
                </c:pt>
                <c:pt idx="1160">
                  <c:v>40725</c:v>
                </c:pt>
                <c:pt idx="1161">
                  <c:v>40728</c:v>
                </c:pt>
                <c:pt idx="1162">
                  <c:v>40729</c:v>
                </c:pt>
                <c:pt idx="1163">
                  <c:v>40730</c:v>
                </c:pt>
                <c:pt idx="1164">
                  <c:v>40731</c:v>
                </c:pt>
                <c:pt idx="1165">
                  <c:v>40732</c:v>
                </c:pt>
                <c:pt idx="1166">
                  <c:v>40735</c:v>
                </c:pt>
                <c:pt idx="1167">
                  <c:v>40736</c:v>
                </c:pt>
                <c:pt idx="1168">
                  <c:v>40737</c:v>
                </c:pt>
                <c:pt idx="1169">
                  <c:v>40738</c:v>
                </c:pt>
                <c:pt idx="1170">
                  <c:v>40739</c:v>
                </c:pt>
                <c:pt idx="1171">
                  <c:v>40742</c:v>
                </c:pt>
                <c:pt idx="1172">
                  <c:v>40743</c:v>
                </c:pt>
                <c:pt idx="1173">
                  <c:v>40744</c:v>
                </c:pt>
                <c:pt idx="1174">
                  <c:v>40745</c:v>
                </c:pt>
                <c:pt idx="1175">
                  <c:v>40746</c:v>
                </c:pt>
                <c:pt idx="1176">
                  <c:v>40749</c:v>
                </c:pt>
                <c:pt idx="1177">
                  <c:v>40750</c:v>
                </c:pt>
                <c:pt idx="1178">
                  <c:v>40751</c:v>
                </c:pt>
                <c:pt idx="1179">
                  <c:v>40752</c:v>
                </c:pt>
                <c:pt idx="1180">
                  <c:v>40753</c:v>
                </c:pt>
                <c:pt idx="1181">
                  <c:v>40756</c:v>
                </c:pt>
                <c:pt idx="1182">
                  <c:v>40757</c:v>
                </c:pt>
                <c:pt idx="1183">
                  <c:v>40758</c:v>
                </c:pt>
                <c:pt idx="1184">
                  <c:v>40759</c:v>
                </c:pt>
                <c:pt idx="1185">
                  <c:v>40760</c:v>
                </c:pt>
                <c:pt idx="1186">
                  <c:v>40763</c:v>
                </c:pt>
                <c:pt idx="1187">
                  <c:v>40764</c:v>
                </c:pt>
                <c:pt idx="1188">
                  <c:v>40765</c:v>
                </c:pt>
                <c:pt idx="1189">
                  <c:v>40766</c:v>
                </c:pt>
                <c:pt idx="1190">
                  <c:v>40767</c:v>
                </c:pt>
                <c:pt idx="1191">
                  <c:v>40770</c:v>
                </c:pt>
                <c:pt idx="1192">
                  <c:v>40771</c:v>
                </c:pt>
                <c:pt idx="1193">
                  <c:v>40772</c:v>
                </c:pt>
                <c:pt idx="1194">
                  <c:v>40773</c:v>
                </c:pt>
                <c:pt idx="1195">
                  <c:v>40774</c:v>
                </c:pt>
                <c:pt idx="1196">
                  <c:v>40777</c:v>
                </c:pt>
                <c:pt idx="1197">
                  <c:v>40778</c:v>
                </c:pt>
                <c:pt idx="1198">
                  <c:v>40779</c:v>
                </c:pt>
                <c:pt idx="1199">
                  <c:v>40780</c:v>
                </c:pt>
                <c:pt idx="1200">
                  <c:v>40781</c:v>
                </c:pt>
                <c:pt idx="1201">
                  <c:v>40784</c:v>
                </c:pt>
                <c:pt idx="1202">
                  <c:v>40785</c:v>
                </c:pt>
                <c:pt idx="1203">
                  <c:v>40786</c:v>
                </c:pt>
                <c:pt idx="1204">
                  <c:v>40787</c:v>
                </c:pt>
                <c:pt idx="1205">
                  <c:v>40788</c:v>
                </c:pt>
                <c:pt idx="1206">
                  <c:v>40791</c:v>
                </c:pt>
                <c:pt idx="1207">
                  <c:v>40792</c:v>
                </c:pt>
                <c:pt idx="1208">
                  <c:v>40793</c:v>
                </c:pt>
                <c:pt idx="1209">
                  <c:v>40794</c:v>
                </c:pt>
                <c:pt idx="1210">
                  <c:v>40795</c:v>
                </c:pt>
                <c:pt idx="1211">
                  <c:v>40798</c:v>
                </c:pt>
                <c:pt idx="1212">
                  <c:v>40799</c:v>
                </c:pt>
                <c:pt idx="1213">
                  <c:v>40800</c:v>
                </c:pt>
                <c:pt idx="1214">
                  <c:v>40801</c:v>
                </c:pt>
                <c:pt idx="1215">
                  <c:v>40802</c:v>
                </c:pt>
                <c:pt idx="1216">
                  <c:v>40805</c:v>
                </c:pt>
                <c:pt idx="1217">
                  <c:v>40806</c:v>
                </c:pt>
                <c:pt idx="1218">
                  <c:v>40807</c:v>
                </c:pt>
                <c:pt idx="1219">
                  <c:v>40808</c:v>
                </c:pt>
                <c:pt idx="1220">
                  <c:v>40809</c:v>
                </c:pt>
                <c:pt idx="1221">
                  <c:v>40812</c:v>
                </c:pt>
                <c:pt idx="1222">
                  <c:v>40813</c:v>
                </c:pt>
                <c:pt idx="1223">
                  <c:v>40814</c:v>
                </c:pt>
                <c:pt idx="1224">
                  <c:v>40815</c:v>
                </c:pt>
                <c:pt idx="1225">
                  <c:v>40816</c:v>
                </c:pt>
                <c:pt idx="1226">
                  <c:v>40819</c:v>
                </c:pt>
                <c:pt idx="1227">
                  <c:v>40820</c:v>
                </c:pt>
                <c:pt idx="1228">
                  <c:v>40821</c:v>
                </c:pt>
                <c:pt idx="1229">
                  <c:v>40822</c:v>
                </c:pt>
                <c:pt idx="1230">
                  <c:v>40823</c:v>
                </c:pt>
                <c:pt idx="1231">
                  <c:v>40826</c:v>
                </c:pt>
                <c:pt idx="1232">
                  <c:v>40827</c:v>
                </c:pt>
                <c:pt idx="1233">
                  <c:v>40828</c:v>
                </c:pt>
                <c:pt idx="1234">
                  <c:v>40829</c:v>
                </c:pt>
                <c:pt idx="1235">
                  <c:v>40830</c:v>
                </c:pt>
                <c:pt idx="1236">
                  <c:v>40833</c:v>
                </c:pt>
                <c:pt idx="1237">
                  <c:v>40834</c:v>
                </c:pt>
                <c:pt idx="1238">
                  <c:v>40835</c:v>
                </c:pt>
                <c:pt idx="1239">
                  <c:v>40836</c:v>
                </c:pt>
                <c:pt idx="1240">
                  <c:v>40837</c:v>
                </c:pt>
                <c:pt idx="1241">
                  <c:v>40840</c:v>
                </c:pt>
                <c:pt idx="1242">
                  <c:v>40841</c:v>
                </c:pt>
                <c:pt idx="1243">
                  <c:v>40842</c:v>
                </c:pt>
                <c:pt idx="1244">
                  <c:v>40843</c:v>
                </c:pt>
                <c:pt idx="1245">
                  <c:v>40844</c:v>
                </c:pt>
                <c:pt idx="1246">
                  <c:v>40847</c:v>
                </c:pt>
                <c:pt idx="1247">
                  <c:v>40848</c:v>
                </c:pt>
                <c:pt idx="1248">
                  <c:v>40849</c:v>
                </c:pt>
                <c:pt idx="1249">
                  <c:v>40850</c:v>
                </c:pt>
                <c:pt idx="1250">
                  <c:v>40851</c:v>
                </c:pt>
                <c:pt idx="1251">
                  <c:v>40854</c:v>
                </c:pt>
                <c:pt idx="1252">
                  <c:v>40855</c:v>
                </c:pt>
                <c:pt idx="1253">
                  <c:v>40856</c:v>
                </c:pt>
                <c:pt idx="1254">
                  <c:v>40857</c:v>
                </c:pt>
                <c:pt idx="1255">
                  <c:v>40858</c:v>
                </c:pt>
                <c:pt idx="1256">
                  <c:v>40861</c:v>
                </c:pt>
                <c:pt idx="1257">
                  <c:v>40862</c:v>
                </c:pt>
                <c:pt idx="1258">
                  <c:v>40863</c:v>
                </c:pt>
                <c:pt idx="1259">
                  <c:v>40864</c:v>
                </c:pt>
                <c:pt idx="1260">
                  <c:v>40865</c:v>
                </c:pt>
                <c:pt idx="1261">
                  <c:v>40868</c:v>
                </c:pt>
                <c:pt idx="1262">
                  <c:v>40869</c:v>
                </c:pt>
                <c:pt idx="1263">
                  <c:v>40870</c:v>
                </c:pt>
                <c:pt idx="1264">
                  <c:v>40871</c:v>
                </c:pt>
                <c:pt idx="1265">
                  <c:v>40872</c:v>
                </c:pt>
                <c:pt idx="1266">
                  <c:v>40875</c:v>
                </c:pt>
                <c:pt idx="1267">
                  <c:v>40876</c:v>
                </c:pt>
                <c:pt idx="1268">
                  <c:v>40877</c:v>
                </c:pt>
                <c:pt idx="1269">
                  <c:v>40878</c:v>
                </c:pt>
                <c:pt idx="1270">
                  <c:v>40879</c:v>
                </c:pt>
                <c:pt idx="1271">
                  <c:v>40882</c:v>
                </c:pt>
                <c:pt idx="1272">
                  <c:v>40883</c:v>
                </c:pt>
                <c:pt idx="1273">
                  <c:v>40884</c:v>
                </c:pt>
                <c:pt idx="1274">
                  <c:v>40885</c:v>
                </c:pt>
                <c:pt idx="1275">
                  <c:v>40886</c:v>
                </c:pt>
                <c:pt idx="1276">
                  <c:v>40889</c:v>
                </c:pt>
                <c:pt idx="1277">
                  <c:v>40890</c:v>
                </c:pt>
                <c:pt idx="1278">
                  <c:v>40891</c:v>
                </c:pt>
                <c:pt idx="1279">
                  <c:v>40892</c:v>
                </c:pt>
                <c:pt idx="1280">
                  <c:v>40893</c:v>
                </c:pt>
                <c:pt idx="1281">
                  <c:v>40896</c:v>
                </c:pt>
                <c:pt idx="1282">
                  <c:v>40897</c:v>
                </c:pt>
                <c:pt idx="1283">
                  <c:v>40898</c:v>
                </c:pt>
                <c:pt idx="1284">
                  <c:v>40899</c:v>
                </c:pt>
                <c:pt idx="1285">
                  <c:v>40900</c:v>
                </c:pt>
                <c:pt idx="1286">
                  <c:v>40903</c:v>
                </c:pt>
                <c:pt idx="1287">
                  <c:v>40904</c:v>
                </c:pt>
                <c:pt idx="1288">
                  <c:v>40905</c:v>
                </c:pt>
                <c:pt idx="1289">
                  <c:v>40906</c:v>
                </c:pt>
                <c:pt idx="1290">
                  <c:v>40907</c:v>
                </c:pt>
                <c:pt idx="1291">
                  <c:v>40910</c:v>
                </c:pt>
                <c:pt idx="1292">
                  <c:v>40911</c:v>
                </c:pt>
                <c:pt idx="1293">
                  <c:v>40912</c:v>
                </c:pt>
                <c:pt idx="1294">
                  <c:v>40913</c:v>
                </c:pt>
                <c:pt idx="1295">
                  <c:v>40914</c:v>
                </c:pt>
                <c:pt idx="1296">
                  <c:v>40917</c:v>
                </c:pt>
                <c:pt idx="1297">
                  <c:v>40918</c:v>
                </c:pt>
                <c:pt idx="1298">
                  <c:v>40919</c:v>
                </c:pt>
                <c:pt idx="1299">
                  <c:v>40920</c:v>
                </c:pt>
                <c:pt idx="1300">
                  <c:v>40921</c:v>
                </c:pt>
                <c:pt idx="1301">
                  <c:v>40924</c:v>
                </c:pt>
                <c:pt idx="1302">
                  <c:v>40925</c:v>
                </c:pt>
                <c:pt idx="1303">
                  <c:v>40926</c:v>
                </c:pt>
                <c:pt idx="1304">
                  <c:v>40927</c:v>
                </c:pt>
                <c:pt idx="1305">
                  <c:v>40928</c:v>
                </c:pt>
                <c:pt idx="1306">
                  <c:v>40931</c:v>
                </c:pt>
                <c:pt idx="1307">
                  <c:v>40932</c:v>
                </c:pt>
                <c:pt idx="1308">
                  <c:v>40933</c:v>
                </c:pt>
                <c:pt idx="1309">
                  <c:v>40934</c:v>
                </c:pt>
                <c:pt idx="1310">
                  <c:v>40935</c:v>
                </c:pt>
                <c:pt idx="1311">
                  <c:v>40938</c:v>
                </c:pt>
                <c:pt idx="1312">
                  <c:v>40939</c:v>
                </c:pt>
                <c:pt idx="1313">
                  <c:v>40940</c:v>
                </c:pt>
                <c:pt idx="1314">
                  <c:v>40941</c:v>
                </c:pt>
                <c:pt idx="1315">
                  <c:v>40942</c:v>
                </c:pt>
                <c:pt idx="1316">
                  <c:v>40945</c:v>
                </c:pt>
                <c:pt idx="1317">
                  <c:v>40946</c:v>
                </c:pt>
                <c:pt idx="1318">
                  <c:v>40947</c:v>
                </c:pt>
                <c:pt idx="1319">
                  <c:v>40948</c:v>
                </c:pt>
                <c:pt idx="1320">
                  <c:v>40949</c:v>
                </c:pt>
                <c:pt idx="1321">
                  <c:v>40952</c:v>
                </c:pt>
                <c:pt idx="1322">
                  <c:v>40953</c:v>
                </c:pt>
                <c:pt idx="1323">
                  <c:v>40954</c:v>
                </c:pt>
                <c:pt idx="1324">
                  <c:v>40955</c:v>
                </c:pt>
                <c:pt idx="1325">
                  <c:v>40956</c:v>
                </c:pt>
                <c:pt idx="1326">
                  <c:v>40959</c:v>
                </c:pt>
                <c:pt idx="1327">
                  <c:v>40960</c:v>
                </c:pt>
                <c:pt idx="1328">
                  <c:v>40961</c:v>
                </c:pt>
                <c:pt idx="1329">
                  <c:v>40962</c:v>
                </c:pt>
                <c:pt idx="1330">
                  <c:v>40963</c:v>
                </c:pt>
                <c:pt idx="1331">
                  <c:v>40966</c:v>
                </c:pt>
                <c:pt idx="1332">
                  <c:v>40967</c:v>
                </c:pt>
                <c:pt idx="1333">
                  <c:v>40968</c:v>
                </c:pt>
                <c:pt idx="1334">
                  <c:v>40969</c:v>
                </c:pt>
                <c:pt idx="1335">
                  <c:v>40970</c:v>
                </c:pt>
                <c:pt idx="1336">
                  <c:v>40973</c:v>
                </c:pt>
                <c:pt idx="1337">
                  <c:v>40974</c:v>
                </c:pt>
                <c:pt idx="1338">
                  <c:v>40975</c:v>
                </c:pt>
                <c:pt idx="1339">
                  <c:v>40976</c:v>
                </c:pt>
                <c:pt idx="1340">
                  <c:v>40977</c:v>
                </c:pt>
                <c:pt idx="1341">
                  <c:v>40980</c:v>
                </c:pt>
                <c:pt idx="1342">
                  <c:v>40981</c:v>
                </c:pt>
                <c:pt idx="1343">
                  <c:v>40982</c:v>
                </c:pt>
                <c:pt idx="1344">
                  <c:v>40983</c:v>
                </c:pt>
                <c:pt idx="1345">
                  <c:v>40984</c:v>
                </c:pt>
                <c:pt idx="1346">
                  <c:v>40987</c:v>
                </c:pt>
                <c:pt idx="1347">
                  <c:v>40988</c:v>
                </c:pt>
                <c:pt idx="1348">
                  <c:v>40989</c:v>
                </c:pt>
                <c:pt idx="1349">
                  <c:v>40990</c:v>
                </c:pt>
                <c:pt idx="1350">
                  <c:v>40991</c:v>
                </c:pt>
                <c:pt idx="1351">
                  <c:v>40994</c:v>
                </c:pt>
                <c:pt idx="1352">
                  <c:v>40995</c:v>
                </c:pt>
                <c:pt idx="1353">
                  <c:v>40996</c:v>
                </c:pt>
                <c:pt idx="1354">
                  <c:v>40997</c:v>
                </c:pt>
                <c:pt idx="1355">
                  <c:v>40998</c:v>
                </c:pt>
                <c:pt idx="1356">
                  <c:v>41001</c:v>
                </c:pt>
                <c:pt idx="1357">
                  <c:v>41002</c:v>
                </c:pt>
                <c:pt idx="1358">
                  <c:v>41003</c:v>
                </c:pt>
                <c:pt idx="1359">
                  <c:v>41004</c:v>
                </c:pt>
                <c:pt idx="1360">
                  <c:v>41005</c:v>
                </c:pt>
                <c:pt idx="1361">
                  <c:v>41008</c:v>
                </c:pt>
                <c:pt idx="1362">
                  <c:v>41009</c:v>
                </c:pt>
                <c:pt idx="1363">
                  <c:v>41010</c:v>
                </c:pt>
                <c:pt idx="1364">
                  <c:v>41011</c:v>
                </c:pt>
                <c:pt idx="1365">
                  <c:v>41012</c:v>
                </c:pt>
                <c:pt idx="1366">
                  <c:v>41015</c:v>
                </c:pt>
                <c:pt idx="1367">
                  <c:v>41016</c:v>
                </c:pt>
                <c:pt idx="1368">
                  <c:v>41017</c:v>
                </c:pt>
                <c:pt idx="1369">
                  <c:v>41018</c:v>
                </c:pt>
                <c:pt idx="1370">
                  <c:v>41019</c:v>
                </c:pt>
                <c:pt idx="1371">
                  <c:v>41022</c:v>
                </c:pt>
                <c:pt idx="1372">
                  <c:v>41023</c:v>
                </c:pt>
                <c:pt idx="1373">
                  <c:v>41024</c:v>
                </c:pt>
                <c:pt idx="1374">
                  <c:v>41025</c:v>
                </c:pt>
                <c:pt idx="1375">
                  <c:v>41026</c:v>
                </c:pt>
                <c:pt idx="1376">
                  <c:v>41029</c:v>
                </c:pt>
                <c:pt idx="1377">
                  <c:v>41030</c:v>
                </c:pt>
                <c:pt idx="1378">
                  <c:v>41031</c:v>
                </c:pt>
                <c:pt idx="1379">
                  <c:v>41032</c:v>
                </c:pt>
                <c:pt idx="1380">
                  <c:v>41033</c:v>
                </c:pt>
                <c:pt idx="1381">
                  <c:v>41036</c:v>
                </c:pt>
                <c:pt idx="1382">
                  <c:v>41037</c:v>
                </c:pt>
                <c:pt idx="1383">
                  <c:v>41038</c:v>
                </c:pt>
                <c:pt idx="1384">
                  <c:v>41039</c:v>
                </c:pt>
                <c:pt idx="1385">
                  <c:v>41040</c:v>
                </c:pt>
                <c:pt idx="1386">
                  <c:v>41043</c:v>
                </c:pt>
                <c:pt idx="1387">
                  <c:v>41044</c:v>
                </c:pt>
                <c:pt idx="1388">
                  <c:v>41045</c:v>
                </c:pt>
                <c:pt idx="1389">
                  <c:v>41046</c:v>
                </c:pt>
                <c:pt idx="1390">
                  <c:v>41047</c:v>
                </c:pt>
                <c:pt idx="1391">
                  <c:v>41050</c:v>
                </c:pt>
                <c:pt idx="1392">
                  <c:v>41051</c:v>
                </c:pt>
                <c:pt idx="1393">
                  <c:v>41052</c:v>
                </c:pt>
                <c:pt idx="1394">
                  <c:v>41053</c:v>
                </c:pt>
                <c:pt idx="1395">
                  <c:v>41054</c:v>
                </c:pt>
                <c:pt idx="1396">
                  <c:v>41057</c:v>
                </c:pt>
                <c:pt idx="1397">
                  <c:v>41058</c:v>
                </c:pt>
                <c:pt idx="1398">
                  <c:v>41059</c:v>
                </c:pt>
                <c:pt idx="1399">
                  <c:v>41060</c:v>
                </c:pt>
                <c:pt idx="1400">
                  <c:v>41061</c:v>
                </c:pt>
                <c:pt idx="1401">
                  <c:v>41064</c:v>
                </c:pt>
                <c:pt idx="1402">
                  <c:v>41065</c:v>
                </c:pt>
                <c:pt idx="1403">
                  <c:v>41066</c:v>
                </c:pt>
                <c:pt idx="1404">
                  <c:v>41067</c:v>
                </c:pt>
                <c:pt idx="1405">
                  <c:v>41068</c:v>
                </c:pt>
                <c:pt idx="1406">
                  <c:v>41071</c:v>
                </c:pt>
                <c:pt idx="1407">
                  <c:v>41072</c:v>
                </c:pt>
                <c:pt idx="1408">
                  <c:v>41073</c:v>
                </c:pt>
                <c:pt idx="1409">
                  <c:v>41074</c:v>
                </c:pt>
                <c:pt idx="1410">
                  <c:v>41075</c:v>
                </c:pt>
                <c:pt idx="1411">
                  <c:v>41078</c:v>
                </c:pt>
                <c:pt idx="1412">
                  <c:v>41079</c:v>
                </c:pt>
                <c:pt idx="1413">
                  <c:v>41080</c:v>
                </c:pt>
                <c:pt idx="1414">
                  <c:v>41081</c:v>
                </c:pt>
                <c:pt idx="1415">
                  <c:v>41082</c:v>
                </c:pt>
                <c:pt idx="1416">
                  <c:v>41085</c:v>
                </c:pt>
                <c:pt idx="1417">
                  <c:v>41086</c:v>
                </c:pt>
                <c:pt idx="1418">
                  <c:v>41087</c:v>
                </c:pt>
                <c:pt idx="1419">
                  <c:v>41088</c:v>
                </c:pt>
                <c:pt idx="1420">
                  <c:v>41089</c:v>
                </c:pt>
                <c:pt idx="1421">
                  <c:v>41092</c:v>
                </c:pt>
                <c:pt idx="1422">
                  <c:v>41093</c:v>
                </c:pt>
                <c:pt idx="1423">
                  <c:v>41094</c:v>
                </c:pt>
                <c:pt idx="1424">
                  <c:v>41095</c:v>
                </c:pt>
                <c:pt idx="1425">
                  <c:v>41096</c:v>
                </c:pt>
                <c:pt idx="1426">
                  <c:v>41099</c:v>
                </c:pt>
                <c:pt idx="1427">
                  <c:v>41100</c:v>
                </c:pt>
                <c:pt idx="1428">
                  <c:v>41101</c:v>
                </c:pt>
                <c:pt idx="1429">
                  <c:v>41102</c:v>
                </c:pt>
                <c:pt idx="1430">
                  <c:v>41103</c:v>
                </c:pt>
                <c:pt idx="1431">
                  <c:v>41106</c:v>
                </c:pt>
                <c:pt idx="1432">
                  <c:v>41107</c:v>
                </c:pt>
                <c:pt idx="1433">
                  <c:v>41108</c:v>
                </c:pt>
                <c:pt idx="1434">
                  <c:v>41109</c:v>
                </c:pt>
                <c:pt idx="1435">
                  <c:v>41110</c:v>
                </c:pt>
                <c:pt idx="1436">
                  <c:v>41113</c:v>
                </c:pt>
                <c:pt idx="1437">
                  <c:v>41114</c:v>
                </c:pt>
                <c:pt idx="1438">
                  <c:v>41115</c:v>
                </c:pt>
                <c:pt idx="1439">
                  <c:v>41116</c:v>
                </c:pt>
                <c:pt idx="1440">
                  <c:v>41117</c:v>
                </c:pt>
                <c:pt idx="1441">
                  <c:v>41120</c:v>
                </c:pt>
                <c:pt idx="1442">
                  <c:v>41121</c:v>
                </c:pt>
                <c:pt idx="1443">
                  <c:v>41122</c:v>
                </c:pt>
                <c:pt idx="1444">
                  <c:v>41123</c:v>
                </c:pt>
                <c:pt idx="1445">
                  <c:v>41124</c:v>
                </c:pt>
                <c:pt idx="1446">
                  <c:v>41127</c:v>
                </c:pt>
                <c:pt idx="1447">
                  <c:v>41128</c:v>
                </c:pt>
                <c:pt idx="1448">
                  <c:v>41129</c:v>
                </c:pt>
                <c:pt idx="1449">
                  <c:v>41130</c:v>
                </c:pt>
                <c:pt idx="1450">
                  <c:v>41131</c:v>
                </c:pt>
                <c:pt idx="1451">
                  <c:v>41134</c:v>
                </c:pt>
                <c:pt idx="1452">
                  <c:v>41135</c:v>
                </c:pt>
                <c:pt idx="1453">
                  <c:v>41136</c:v>
                </c:pt>
                <c:pt idx="1454">
                  <c:v>41137</c:v>
                </c:pt>
                <c:pt idx="1455">
                  <c:v>41138</c:v>
                </c:pt>
                <c:pt idx="1456">
                  <c:v>41141</c:v>
                </c:pt>
                <c:pt idx="1457">
                  <c:v>41142</c:v>
                </c:pt>
                <c:pt idx="1458">
                  <c:v>41143</c:v>
                </c:pt>
                <c:pt idx="1459">
                  <c:v>41144</c:v>
                </c:pt>
                <c:pt idx="1460">
                  <c:v>41145</c:v>
                </c:pt>
                <c:pt idx="1461">
                  <c:v>41148</c:v>
                </c:pt>
                <c:pt idx="1462">
                  <c:v>41149</c:v>
                </c:pt>
                <c:pt idx="1463">
                  <c:v>41150</c:v>
                </c:pt>
                <c:pt idx="1464">
                  <c:v>41151</c:v>
                </c:pt>
                <c:pt idx="1465">
                  <c:v>41152</c:v>
                </c:pt>
                <c:pt idx="1466">
                  <c:v>41155</c:v>
                </c:pt>
                <c:pt idx="1467">
                  <c:v>41156</c:v>
                </c:pt>
                <c:pt idx="1468">
                  <c:v>41157</c:v>
                </c:pt>
                <c:pt idx="1469">
                  <c:v>41158</c:v>
                </c:pt>
                <c:pt idx="1470">
                  <c:v>41159</c:v>
                </c:pt>
                <c:pt idx="1471">
                  <c:v>41162</c:v>
                </c:pt>
                <c:pt idx="1472">
                  <c:v>41163</c:v>
                </c:pt>
                <c:pt idx="1473">
                  <c:v>41164</c:v>
                </c:pt>
                <c:pt idx="1474">
                  <c:v>41165</c:v>
                </c:pt>
                <c:pt idx="1475">
                  <c:v>41166</c:v>
                </c:pt>
                <c:pt idx="1476">
                  <c:v>41169</c:v>
                </c:pt>
                <c:pt idx="1477">
                  <c:v>41170</c:v>
                </c:pt>
                <c:pt idx="1478">
                  <c:v>41171</c:v>
                </c:pt>
                <c:pt idx="1479">
                  <c:v>41172</c:v>
                </c:pt>
                <c:pt idx="1480">
                  <c:v>41173</c:v>
                </c:pt>
                <c:pt idx="1481">
                  <c:v>41176</c:v>
                </c:pt>
                <c:pt idx="1482">
                  <c:v>41177</c:v>
                </c:pt>
                <c:pt idx="1483">
                  <c:v>41178</c:v>
                </c:pt>
                <c:pt idx="1484">
                  <c:v>41179</c:v>
                </c:pt>
                <c:pt idx="1485">
                  <c:v>41180</c:v>
                </c:pt>
                <c:pt idx="1486">
                  <c:v>41183</c:v>
                </c:pt>
                <c:pt idx="1487">
                  <c:v>41184</c:v>
                </c:pt>
                <c:pt idx="1488">
                  <c:v>41185</c:v>
                </c:pt>
                <c:pt idx="1489">
                  <c:v>41186</c:v>
                </c:pt>
                <c:pt idx="1490">
                  <c:v>41187</c:v>
                </c:pt>
                <c:pt idx="1491">
                  <c:v>41190</c:v>
                </c:pt>
                <c:pt idx="1492">
                  <c:v>41191</c:v>
                </c:pt>
                <c:pt idx="1493">
                  <c:v>41192</c:v>
                </c:pt>
                <c:pt idx="1494">
                  <c:v>41193</c:v>
                </c:pt>
                <c:pt idx="1495">
                  <c:v>41194</c:v>
                </c:pt>
                <c:pt idx="1496">
                  <c:v>41197</c:v>
                </c:pt>
                <c:pt idx="1497">
                  <c:v>41198</c:v>
                </c:pt>
                <c:pt idx="1498">
                  <c:v>41199</c:v>
                </c:pt>
                <c:pt idx="1499">
                  <c:v>41200</c:v>
                </c:pt>
                <c:pt idx="1500">
                  <c:v>41201</c:v>
                </c:pt>
                <c:pt idx="1501">
                  <c:v>41204</c:v>
                </c:pt>
                <c:pt idx="1502">
                  <c:v>41205</c:v>
                </c:pt>
                <c:pt idx="1503">
                  <c:v>41206</c:v>
                </c:pt>
                <c:pt idx="1504">
                  <c:v>41207</c:v>
                </c:pt>
                <c:pt idx="1505">
                  <c:v>41208</c:v>
                </c:pt>
                <c:pt idx="1506">
                  <c:v>41211</c:v>
                </c:pt>
                <c:pt idx="1507">
                  <c:v>41212</c:v>
                </c:pt>
                <c:pt idx="1508">
                  <c:v>41213</c:v>
                </c:pt>
                <c:pt idx="1509">
                  <c:v>41214</c:v>
                </c:pt>
                <c:pt idx="1510">
                  <c:v>41215</c:v>
                </c:pt>
                <c:pt idx="1511">
                  <c:v>41218</c:v>
                </c:pt>
                <c:pt idx="1512">
                  <c:v>41219</c:v>
                </c:pt>
                <c:pt idx="1513">
                  <c:v>41220</c:v>
                </c:pt>
                <c:pt idx="1514">
                  <c:v>41221</c:v>
                </c:pt>
                <c:pt idx="1515">
                  <c:v>41222</c:v>
                </c:pt>
                <c:pt idx="1516">
                  <c:v>41225</c:v>
                </c:pt>
                <c:pt idx="1517">
                  <c:v>41226</c:v>
                </c:pt>
                <c:pt idx="1518">
                  <c:v>41227</c:v>
                </c:pt>
                <c:pt idx="1519">
                  <c:v>41228</c:v>
                </c:pt>
                <c:pt idx="1520">
                  <c:v>41229</c:v>
                </c:pt>
                <c:pt idx="1521">
                  <c:v>41232</c:v>
                </c:pt>
                <c:pt idx="1522">
                  <c:v>41233</c:v>
                </c:pt>
                <c:pt idx="1523">
                  <c:v>41234</c:v>
                </c:pt>
                <c:pt idx="1524">
                  <c:v>41235</c:v>
                </c:pt>
                <c:pt idx="1525">
                  <c:v>41236</c:v>
                </c:pt>
                <c:pt idx="1526">
                  <c:v>41239</c:v>
                </c:pt>
                <c:pt idx="1527">
                  <c:v>41240</c:v>
                </c:pt>
                <c:pt idx="1528">
                  <c:v>41241</c:v>
                </c:pt>
                <c:pt idx="1529">
                  <c:v>41242</c:v>
                </c:pt>
                <c:pt idx="1530">
                  <c:v>41243</c:v>
                </c:pt>
                <c:pt idx="1531">
                  <c:v>41246</c:v>
                </c:pt>
                <c:pt idx="1532">
                  <c:v>41247</c:v>
                </c:pt>
                <c:pt idx="1533">
                  <c:v>41248</c:v>
                </c:pt>
                <c:pt idx="1534">
                  <c:v>41249</c:v>
                </c:pt>
                <c:pt idx="1535">
                  <c:v>41250</c:v>
                </c:pt>
                <c:pt idx="1536">
                  <c:v>41253</c:v>
                </c:pt>
                <c:pt idx="1537">
                  <c:v>41254</c:v>
                </c:pt>
                <c:pt idx="1538">
                  <c:v>41255</c:v>
                </c:pt>
                <c:pt idx="1539">
                  <c:v>41256</c:v>
                </c:pt>
                <c:pt idx="1540">
                  <c:v>41257</c:v>
                </c:pt>
                <c:pt idx="1541">
                  <c:v>41260</c:v>
                </c:pt>
                <c:pt idx="1542">
                  <c:v>41261</c:v>
                </c:pt>
                <c:pt idx="1543">
                  <c:v>41262</c:v>
                </c:pt>
                <c:pt idx="1544">
                  <c:v>41263</c:v>
                </c:pt>
                <c:pt idx="1545">
                  <c:v>41264</c:v>
                </c:pt>
                <c:pt idx="1546">
                  <c:v>41267</c:v>
                </c:pt>
                <c:pt idx="1547">
                  <c:v>41268</c:v>
                </c:pt>
                <c:pt idx="1548">
                  <c:v>41269</c:v>
                </c:pt>
                <c:pt idx="1549">
                  <c:v>41270</c:v>
                </c:pt>
                <c:pt idx="1550">
                  <c:v>41271</c:v>
                </c:pt>
                <c:pt idx="1551">
                  <c:v>41274</c:v>
                </c:pt>
                <c:pt idx="1552">
                  <c:v>41275</c:v>
                </c:pt>
                <c:pt idx="1553">
                  <c:v>41276</c:v>
                </c:pt>
                <c:pt idx="1554">
                  <c:v>41277</c:v>
                </c:pt>
                <c:pt idx="1555">
                  <c:v>41278</c:v>
                </c:pt>
                <c:pt idx="1556">
                  <c:v>41281</c:v>
                </c:pt>
                <c:pt idx="1557">
                  <c:v>41282</c:v>
                </c:pt>
                <c:pt idx="1558">
                  <c:v>41283</c:v>
                </c:pt>
                <c:pt idx="1559">
                  <c:v>41284</c:v>
                </c:pt>
                <c:pt idx="1560">
                  <c:v>41285</c:v>
                </c:pt>
                <c:pt idx="1561">
                  <c:v>41288</c:v>
                </c:pt>
                <c:pt idx="1562">
                  <c:v>41289</c:v>
                </c:pt>
                <c:pt idx="1563">
                  <c:v>41290</c:v>
                </c:pt>
                <c:pt idx="1564">
                  <c:v>41291</c:v>
                </c:pt>
                <c:pt idx="1565">
                  <c:v>41292</c:v>
                </c:pt>
                <c:pt idx="1566">
                  <c:v>41295</c:v>
                </c:pt>
                <c:pt idx="1567">
                  <c:v>41296</c:v>
                </c:pt>
                <c:pt idx="1568">
                  <c:v>41297</c:v>
                </c:pt>
                <c:pt idx="1569">
                  <c:v>41298</c:v>
                </c:pt>
                <c:pt idx="1570">
                  <c:v>41299</c:v>
                </c:pt>
                <c:pt idx="1571">
                  <c:v>41302</c:v>
                </c:pt>
                <c:pt idx="1572">
                  <c:v>41303</c:v>
                </c:pt>
                <c:pt idx="1573">
                  <c:v>41304</c:v>
                </c:pt>
                <c:pt idx="1574">
                  <c:v>41305</c:v>
                </c:pt>
                <c:pt idx="1575">
                  <c:v>41306</c:v>
                </c:pt>
                <c:pt idx="1576">
                  <c:v>41309</c:v>
                </c:pt>
                <c:pt idx="1577">
                  <c:v>41310</c:v>
                </c:pt>
                <c:pt idx="1578">
                  <c:v>41311</c:v>
                </c:pt>
                <c:pt idx="1579">
                  <c:v>41312</c:v>
                </c:pt>
                <c:pt idx="1580">
                  <c:v>41313</c:v>
                </c:pt>
                <c:pt idx="1581">
                  <c:v>41316</c:v>
                </c:pt>
                <c:pt idx="1582">
                  <c:v>41317</c:v>
                </c:pt>
                <c:pt idx="1583">
                  <c:v>41318</c:v>
                </c:pt>
                <c:pt idx="1584">
                  <c:v>41319</c:v>
                </c:pt>
                <c:pt idx="1585">
                  <c:v>41320</c:v>
                </c:pt>
                <c:pt idx="1586">
                  <c:v>41323</c:v>
                </c:pt>
                <c:pt idx="1587">
                  <c:v>41324</c:v>
                </c:pt>
                <c:pt idx="1588">
                  <c:v>41325</c:v>
                </c:pt>
                <c:pt idx="1589">
                  <c:v>41326</c:v>
                </c:pt>
                <c:pt idx="1590">
                  <c:v>41327</c:v>
                </c:pt>
                <c:pt idx="1591">
                  <c:v>41330</c:v>
                </c:pt>
                <c:pt idx="1592">
                  <c:v>41331</c:v>
                </c:pt>
                <c:pt idx="1593">
                  <c:v>41332</c:v>
                </c:pt>
                <c:pt idx="1594">
                  <c:v>41333</c:v>
                </c:pt>
                <c:pt idx="1595">
                  <c:v>41334</c:v>
                </c:pt>
                <c:pt idx="1596">
                  <c:v>41337</c:v>
                </c:pt>
                <c:pt idx="1597">
                  <c:v>41338</c:v>
                </c:pt>
                <c:pt idx="1598">
                  <c:v>41339</c:v>
                </c:pt>
                <c:pt idx="1599">
                  <c:v>41340</c:v>
                </c:pt>
                <c:pt idx="1600">
                  <c:v>41341</c:v>
                </c:pt>
                <c:pt idx="1601">
                  <c:v>41344</c:v>
                </c:pt>
                <c:pt idx="1602">
                  <c:v>41345</c:v>
                </c:pt>
                <c:pt idx="1603">
                  <c:v>41346</c:v>
                </c:pt>
                <c:pt idx="1604">
                  <c:v>41347</c:v>
                </c:pt>
                <c:pt idx="1605">
                  <c:v>41348</c:v>
                </c:pt>
                <c:pt idx="1606">
                  <c:v>41351</c:v>
                </c:pt>
                <c:pt idx="1607">
                  <c:v>41352</c:v>
                </c:pt>
                <c:pt idx="1608">
                  <c:v>41353</c:v>
                </c:pt>
                <c:pt idx="1609">
                  <c:v>41354</c:v>
                </c:pt>
                <c:pt idx="1610">
                  <c:v>41355</c:v>
                </c:pt>
                <c:pt idx="1611">
                  <c:v>41358</c:v>
                </c:pt>
                <c:pt idx="1612">
                  <c:v>41359</c:v>
                </c:pt>
                <c:pt idx="1613">
                  <c:v>41360</c:v>
                </c:pt>
                <c:pt idx="1614">
                  <c:v>41361</c:v>
                </c:pt>
                <c:pt idx="1615">
                  <c:v>41362</c:v>
                </c:pt>
                <c:pt idx="1616">
                  <c:v>41365</c:v>
                </c:pt>
                <c:pt idx="1617">
                  <c:v>41366</c:v>
                </c:pt>
                <c:pt idx="1618">
                  <c:v>41367</c:v>
                </c:pt>
                <c:pt idx="1619">
                  <c:v>41368</c:v>
                </c:pt>
                <c:pt idx="1620">
                  <c:v>41369</c:v>
                </c:pt>
                <c:pt idx="1621">
                  <c:v>41372</c:v>
                </c:pt>
                <c:pt idx="1622">
                  <c:v>41373</c:v>
                </c:pt>
                <c:pt idx="1623">
                  <c:v>41374</c:v>
                </c:pt>
                <c:pt idx="1624">
                  <c:v>41375</c:v>
                </c:pt>
                <c:pt idx="1625">
                  <c:v>41376</c:v>
                </c:pt>
                <c:pt idx="1626">
                  <c:v>41379</c:v>
                </c:pt>
                <c:pt idx="1627">
                  <c:v>41380</c:v>
                </c:pt>
                <c:pt idx="1628">
                  <c:v>41381</c:v>
                </c:pt>
                <c:pt idx="1629">
                  <c:v>41382</c:v>
                </c:pt>
                <c:pt idx="1630">
                  <c:v>41383</c:v>
                </c:pt>
                <c:pt idx="1631">
                  <c:v>41386</c:v>
                </c:pt>
                <c:pt idx="1632">
                  <c:v>41387</c:v>
                </c:pt>
                <c:pt idx="1633">
                  <c:v>41388</c:v>
                </c:pt>
                <c:pt idx="1634">
                  <c:v>41389</c:v>
                </c:pt>
                <c:pt idx="1635">
                  <c:v>41390</c:v>
                </c:pt>
                <c:pt idx="1636">
                  <c:v>41393</c:v>
                </c:pt>
                <c:pt idx="1637">
                  <c:v>41394</c:v>
                </c:pt>
                <c:pt idx="1638">
                  <c:v>41395</c:v>
                </c:pt>
                <c:pt idx="1639">
                  <c:v>41396</c:v>
                </c:pt>
                <c:pt idx="1640">
                  <c:v>41397</c:v>
                </c:pt>
                <c:pt idx="1641">
                  <c:v>41400</c:v>
                </c:pt>
                <c:pt idx="1642">
                  <c:v>41401</c:v>
                </c:pt>
                <c:pt idx="1643">
                  <c:v>41402</c:v>
                </c:pt>
                <c:pt idx="1644">
                  <c:v>41403</c:v>
                </c:pt>
                <c:pt idx="1645">
                  <c:v>41404</c:v>
                </c:pt>
                <c:pt idx="1646">
                  <c:v>41407</c:v>
                </c:pt>
                <c:pt idx="1647">
                  <c:v>41408</c:v>
                </c:pt>
                <c:pt idx="1648">
                  <c:v>41409</c:v>
                </c:pt>
                <c:pt idx="1649">
                  <c:v>41410</c:v>
                </c:pt>
                <c:pt idx="1650">
                  <c:v>41411</c:v>
                </c:pt>
                <c:pt idx="1651">
                  <c:v>41414</c:v>
                </c:pt>
                <c:pt idx="1652">
                  <c:v>41415</c:v>
                </c:pt>
                <c:pt idx="1653">
                  <c:v>41416</c:v>
                </c:pt>
                <c:pt idx="1654">
                  <c:v>41417</c:v>
                </c:pt>
                <c:pt idx="1655">
                  <c:v>41418</c:v>
                </c:pt>
                <c:pt idx="1656">
                  <c:v>41421</c:v>
                </c:pt>
                <c:pt idx="1657">
                  <c:v>41422</c:v>
                </c:pt>
                <c:pt idx="1658">
                  <c:v>41423</c:v>
                </c:pt>
                <c:pt idx="1659">
                  <c:v>41424</c:v>
                </c:pt>
                <c:pt idx="1660">
                  <c:v>41425</c:v>
                </c:pt>
                <c:pt idx="1661">
                  <c:v>41428</c:v>
                </c:pt>
                <c:pt idx="1662">
                  <c:v>41429</c:v>
                </c:pt>
                <c:pt idx="1663">
                  <c:v>41430</c:v>
                </c:pt>
                <c:pt idx="1664">
                  <c:v>41431</c:v>
                </c:pt>
                <c:pt idx="1665">
                  <c:v>41432</c:v>
                </c:pt>
                <c:pt idx="1666">
                  <c:v>41435</c:v>
                </c:pt>
                <c:pt idx="1667">
                  <c:v>41436</c:v>
                </c:pt>
                <c:pt idx="1668">
                  <c:v>41437</c:v>
                </c:pt>
                <c:pt idx="1669">
                  <c:v>41438</c:v>
                </c:pt>
                <c:pt idx="1670">
                  <c:v>41439</c:v>
                </c:pt>
                <c:pt idx="1671">
                  <c:v>41442</c:v>
                </c:pt>
                <c:pt idx="1672">
                  <c:v>41443</c:v>
                </c:pt>
                <c:pt idx="1673">
                  <c:v>41444</c:v>
                </c:pt>
                <c:pt idx="1674">
                  <c:v>41445</c:v>
                </c:pt>
                <c:pt idx="1675">
                  <c:v>41446</c:v>
                </c:pt>
                <c:pt idx="1676">
                  <c:v>41449</c:v>
                </c:pt>
                <c:pt idx="1677">
                  <c:v>41450</c:v>
                </c:pt>
                <c:pt idx="1678">
                  <c:v>41451</c:v>
                </c:pt>
                <c:pt idx="1679">
                  <c:v>41452</c:v>
                </c:pt>
                <c:pt idx="1680">
                  <c:v>41453</c:v>
                </c:pt>
                <c:pt idx="1681">
                  <c:v>41456</c:v>
                </c:pt>
                <c:pt idx="1682">
                  <c:v>41457</c:v>
                </c:pt>
                <c:pt idx="1683">
                  <c:v>41458</c:v>
                </c:pt>
                <c:pt idx="1684">
                  <c:v>41459</c:v>
                </c:pt>
                <c:pt idx="1685">
                  <c:v>41460</c:v>
                </c:pt>
                <c:pt idx="1686">
                  <c:v>41463</c:v>
                </c:pt>
                <c:pt idx="1687">
                  <c:v>41464</c:v>
                </c:pt>
                <c:pt idx="1688">
                  <c:v>41465</c:v>
                </c:pt>
                <c:pt idx="1689">
                  <c:v>41466</c:v>
                </c:pt>
                <c:pt idx="1690">
                  <c:v>41467</c:v>
                </c:pt>
                <c:pt idx="1691">
                  <c:v>41470</c:v>
                </c:pt>
                <c:pt idx="1692">
                  <c:v>41471</c:v>
                </c:pt>
                <c:pt idx="1693">
                  <c:v>41472</c:v>
                </c:pt>
                <c:pt idx="1694">
                  <c:v>41473</c:v>
                </c:pt>
                <c:pt idx="1695">
                  <c:v>41474</c:v>
                </c:pt>
                <c:pt idx="1696">
                  <c:v>41477</c:v>
                </c:pt>
                <c:pt idx="1697">
                  <c:v>41478</c:v>
                </c:pt>
                <c:pt idx="1698">
                  <c:v>41479</c:v>
                </c:pt>
                <c:pt idx="1699">
                  <c:v>41480</c:v>
                </c:pt>
                <c:pt idx="1700">
                  <c:v>41481</c:v>
                </c:pt>
                <c:pt idx="1701">
                  <c:v>41484</c:v>
                </c:pt>
                <c:pt idx="1702">
                  <c:v>41485</c:v>
                </c:pt>
                <c:pt idx="1703">
                  <c:v>41486</c:v>
                </c:pt>
                <c:pt idx="1704">
                  <c:v>41487</c:v>
                </c:pt>
                <c:pt idx="1705">
                  <c:v>41488</c:v>
                </c:pt>
                <c:pt idx="1706">
                  <c:v>41491</c:v>
                </c:pt>
                <c:pt idx="1707">
                  <c:v>41492</c:v>
                </c:pt>
                <c:pt idx="1708">
                  <c:v>41493</c:v>
                </c:pt>
                <c:pt idx="1709">
                  <c:v>41494</c:v>
                </c:pt>
                <c:pt idx="1710">
                  <c:v>41495</c:v>
                </c:pt>
                <c:pt idx="1711">
                  <c:v>41498</c:v>
                </c:pt>
                <c:pt idx="1712">
                  <c:v>41499</c:v>
                </c:pt>
                <c:pt idx="1713">
                  <c:v>41500</c:v>
                </c:pt>
                <c:pt idx="1714">
                  <c:v>41501</c:v>
                </c:pt>
                <c:pt idx="1715">
                  <c:v>41502</c:v>
                </c:pt>
                <c:pt idx="1716">
                  <c:v>41505</c:v>
                </c:pt>
                <c:pt idx="1717">
                  <c:v>41506</c:v>
                </c:pt>
                <c:pt idx="1718">
                  <c:v>41507</c:v>
                </c:pt>
                <c:pt idx="1719">
                  <c:v>41508</c:v>
                </c:pt>
                <c:pt idx="1720">
                  <c:v>41509</c:v>
                </c:pt>
                <c:pt idx="1721">
                  <c:v>41512</c:v>
                </c:pt>
                <c:pt idx="1722">
                  <c:v>41513</c:v>
                </c:pt>
                <c:pt idx="1723">
                  <c:v>41514</c:v>
                </c:pt>
                <c:pt idx="1724">
                  <c:v>41515</c:v>
                </c:pt>
                <c:pt idx="1725">
                  <c:v>41516</c:v>
                </c:pt>
                <c:pt idx="1726">
                  <c:v>41519</c:v>
                </c:pt>
                <c:pt idx="1727">
                  <c:v>41520</c:v>
                </c:pt>
                <c:pt idx="1728">
                  <c:v>41521</c:v>
                </c:pt>
                <c:pt idx="1729">
                  <c:v>41522</c:v>
                </c:pt>
                <c:pt idx="1730">
                  <c:v>41523</c:v>
                </c:pt>
                <c:pt idx="1731">
                  <c:v>41526</c:v>
                </c:pt>
                <c:pt idx="1732">
                  <c:v>41527</c:v>
                </c:pt>
                <c:pt idx="1733">
                  <c:v>41528</c:v>
                </c:pt>
                <c:pt idx="1734">
                  <c:v>41529</c:v>
                </c:pt>
                <c:pt idx="1735">
                  <c:v>41530</c:v>
                </c:pt>
                <c:pt idx="1736">
                  <c:v>41533</c:v>
                </c:pt>
                <c:pt idx="1737">
                  <c:v>41534</c:v>
                </c:pt>
                <c:pt idx="1738">
                  <c:v>41535</c:v>
                </c:pt>
                <c:pt idx="1739">
                  <c:v>41536</c:v>
                </c:pt>
                <c:pt idx="1740">
                  <c:v>41537</c:v>
                </c:pt>
                <c:pt idx="1741">
                  <c:v>41540</c:v>
                </c:pt>
                <c:pt idx="1742">
                  <c:v>41541</c:v>
                </c:pt>
                <c:pt idx="1743">
                  <c:v>41542</c:v>
                </c:pt>
                <c:pt idx="1744">
                  <c:v>41543</c:v>
                </c:pt>
                <c:pt idx="1745">
                  <c:v>41544</c:v>
                </c:pt>
                <c:pt idx="1746">
                  <c:v>41547</c:v>
                </c:pt>
                <c:pt idx="1747">
                  <c:v>41548</c:v>
                </c:pt>
                <c:pt idx="1748">
                  <c:v>41549</c:v>
                </c:pt>
                <c:pt idx="1749">
                  <c:v>41550</c:v>
                </c:pt>
                <c:pt idx="1750">
                  <c:v>41551</c:v>
                </c:pt>
                <c:pt idx="1751">
                  <c:v>41554</c:v>
                </c:pt>
                <c:pt idx="1752">
                  <c:v>41555</c:v>
                </c:pt>
                <c:pt idx="1753">
                  <c:v>41556</c:v>
                </c:pt>
                <c:pt idx="1754">
                  <c:v>41557</c:v>
                </c:pt>
                <c:pt idx="1755">
                  <c:v>41558</c:v>
                </c:pt>
                <c:pt idx="1756">
                  <c:v>41561</c:v>
                </c:pt>
                <c:pt idx="1757">
                  <c:v>41562</c:v>
                </c:pt>
                <c:pt idx="1758">
                  <c:v>41563</c:v>
                </c:pt>
                <c:pt idx="1759">
                  <c:v>41564</c:v>
                </c:pt>
                <c:pt idx="1760">
                  <c:v>41565</c:v>
                </c:pt>
                <c:pt idx="1761">
                  <c:v>41568</c:v>
                </c:pt>
                <c:pt idx="1762">
                  <c:v>41569</c:v>
                </c:pt>
                <c:pt idx="1763">
                  <c:v>41570</c:v>
                </c:pt>
                <c:pt idx="1764">
                  <c:v>41571</c:v>
                </c:pt>
                <c:pt idx="1765">
                  <c:v>41572</c:v>
                </c:pt>
                <c:pt idx="1766">
                  <c:v>41575</c:v>
                </c:pt>
                <c:pt idx="1767">
                  <c:v>41576</c:v>
                </c:pt>
                <c:pt idx="1768">
                  <c:v>41577</c:v>
                </c:pt>
                <c:pt idx="1769">
                  <c:v>41578</c:v>
                </c:pt>
                <c:pt idx="1770">
                  <c:v>41579</c:v>
                </c:pt>
                <c:pt idx="1771">
                  <c:v>41582</c:v>
                </c:pt>
                <c:pt idx="1772">
                  <c:v>41583</c:v>
                </c:pt>
                <c:pt idx="1773">
                  <c:v>41584</c:v>
                </c:pt>
                <c:pt idx="1774">
                  <c:v>41585</c:v>
                </c:pt>
                <c:pt idx="1775">
                  <c:v>41586</c:v>
                </c:pt>
                <c:pt idx="1776">
                  <c:v>41589</c:v>
                </c:pt>
                <c:pt idx="1777">
                  <c:v>41590</c:v>
                </c:pt>
                <c:pt idx="1778">
                  <c:v>41591</c:v>
                </c:pt>
                <c:pt idx="1779">
                  <c:v>41592</c:v>
                </c:pt>
                <c:pt idx="1780">
                  <c:v>41593</c:v>
                </c:pt>
                <c:pt idx="1781">
                  <c:v>41596</c:v>
                </c:pt>
                <c:pt idx="1782">
                  <c:v>41597</c:v>
                </c:pt>
                <c:pt idx="1783">
                  <c:v>41598</c:v>
                </c:pt>
                <c:pt idx="1784">
                  <c:v>41599</c:v>
                </c:pt>
                <c:pt idx="1785">
                  <c:v>41600</c:v>
                </c:pt>
                <c:pt idx="1786">
                  <c:v>41603</c:v>
                </c:pt>
                <c:pt idx="1787">
                  <c:v>41604</c:v>
                </c:pt>
                <c:pt idx="1788">
                  <c:v>41605</c:v>
                </c:pt>
                <c:pt idx="1789">
                  <c:v>41606</c:v>
                </c:pt>
                <c:pt idx="1790">
                  <c:v>41607</c:v>
                </c:pt>
                <c:pt idx="1791">
                  <c:v>41610</c:v>
                </c:pt>
                <c:pt idx="1792">
                  <c:v>41611</c:v>
                </c:pt>
                <c:pt idx="1793">
                  <c:v>41612</c:v>
                </c:pt>
                <c:pt idx="1794">
                  <c:v>41613</c:v>
                </c:pt>
                <c:pt idx="1795">
                  <c:v>41614</c:v>
                </c:pt>
                <c:pt idx="1796">
                  <c:v>41617</c:v>
                </c:pt>
                <c:pt idx="1797">
                  <c:v>41618</c:v>
                </c:pt>
                <c:pt idx="1798">
                  <c:v>41619</c:v>
                </c:pt>
                <c:pt idx="1799">
                  <c:v>41620</c:v>
                </c:pt>
                <c:pt idx="1800">
                  <c:v>41621</c:v>
                </c:pt>
                <c:pt idx="1801">
                  <c:v>41624</c:v>
                </c:pt>
                <c:pt idx="1802">
                  <c:v>41625</c:v>
                </c:pt>
                <c:pt idx="1803">
                  <c:v>41626</c:v>
                </c:pt>
                <c:pt idx="1804">
                  <c:v>41627</c:v>
                </c:pt>
                <c:pt idx="1805">
                  <c:v>41628</c:v>
                </c:pt>
                <c:pt idx="1806">
                  <c:v>41631</c:v>
                </c:pt>
                <c:pt idx="1807">
                  <c:v>41632</c:v>
                </c:pt>
                <c:pt idx="1808">
                  <c:v>41633</c:v>
                </c:pt>
                <c:pt idx="1809">
                  <c:v>41634</c:v>
                </c:pt>
                <c:pt idx="1810">
                  <c:v>41635</c:v>
                </c:pt>
                <c:pt idx="1811">
                  <c:v>41638</c:v>
                </c:pt>
                <c:pt idx="1812">
                  <c:v>41639</c:v>
                </c:pt>
                <c:pt idx="1813">
                  <c:v>41640</c:v>
                </c:pt>
                <c:pt idx="1814">
                  <c:v>41641</c:v>
                </c:pt>
                <c:pt idx="1815">
                  <c:v>41642</c:v>
                </c:pt>
                <c:pt idx="1816">
                  <c:v>41645</c:v>
                </c:pt>
                <c:pt idx="1817">
                  <c:v>41646</c:v>
                </c:pt>
                <c:pt idx="1818">
                  <c:v>41647</c:v>
                </c:pt>
                <c:pt idx="1819">
                  <c:v>41648</c:v>
                </c:pt>
                <c:pt idx="1820">
                  <c:v>41649</c:v>
                </c:pt>
                <c:pt idx="1821">
                  <c:v>41652</c:v>
                </c:pt>
                <c:pt idx="1822">
                  <c:v>41653</c:v>
                </c:pt>
                <c:pt idx="1823">
                  <c:v>41654</c:v>
                </c:pt>
                <c:pt idx="1824">
                  <c:v>41655</c:v>
                </c:pt>
                <c:pt idx="1825">
                  <c:v>41656</c:v>
                </c:pt>
                <c:pt idx="1826">
                  <c:v>41659</c:v>
                </c:pt>
                <c:pt idx="1827">
                  <c:v>41660</c:v>
                </c:pt>
                <c:pt idx="1828">
                  <c:v>41661</c:v>
                </c:pt>
                <c:pt idx="1829">
                  <c:v>41662</c:v>
                </c:pt>
                <c:pt idx="1830">
                  <c:v>41663</c:v>
                </c:pt>
                <c:pt idx="1831">
                  <c:v>41666</c:v>
                </c:pt>
                <c:pt idx="1832">
                  <c:v>41667</c:v>
                </c:pt>
                <c:pt idx="1833">
                  <c:v>41668</c:v>
                </c:pt>
                <c:pt idx="1834">
                  <c:v>41669</c:v>
                </c:pt>
                <c:pt idx="1835">
                  <c:v>41670</c:v>
                </c:pt>
                <c:pt idx="1836">
                  <c:v>41673</c:v>
                </c:pt>
                <c:pt idx="1837">
                  <c:v>41674</c:v>
                </c:pt>
                <c:pt idx="1838">
                  <c:v>41675</c:v>
                </c:pt>
                <c:pt idx="1839">
                  <c:v>41676</c:v>
                </c:pt>
                <c:pt idx="1840">
                  <c:v>41677</c:v>
                </c:pt>
                <c:pt idx="1841">
                  <c:v>41680</c:v>
                </c:pt>
                <c:pt idx="1842">
                  <c:v>41681</c:v>
                </c:pt>
                <c:pt idx="1843">
                  <c:v>41682</c:v>
                </c:pt>
                <c:pt idx="1844">
                  <c:v>41683</c:v>
                </c:pt>
                <c:pt idx="1845">
                  <c:v>41684</c:v>
                </c:pt>
                <c:pt idx="1846">
                  <c:v>41687</c:v>
                </c:pt>
                <c:pt idx="1847">
                  <c:v>41688</c:v>
                </c:pt>
                <c:pt idx="1848">
                  <c:v>41689</c:v>
                </c:pt>
                <c:pt idx="1849">
                  <c:v>41690</c:v>
                </c:pt>
                <c:pt idx="1850">
                  <c:v>41691</c:v>
                </c:pt>
                <c:pt idx="1851">
                  <c:v>41694</c:v>
                </c:pt>
                <c:pt idx="1852">
                  <c:v>41695</c:v>
                </c:pt>
                <c:pt idx="1853">
                  <c:v>41696</c:v>
                </c:pt>
                <c:pt idx="1854">
                  <c:v>41697</c:v>
                </c:pt>
                <c:pt idx="1855">
                  <c:v>41698</c:v>
                </c:pt>
                <c:pt idx="1856">
                  <c:v>41701</c:v>
                </c:pt>
                <c:pt idx="1857">
                  <c:v>41702</c:v>
                </c:pt>
                <c:pt idx="1858">
                  <c:v>41703</c:v>
                </c:pt>
                <c:pt idx="1859">
                  <c:v>41704</c:v>
                </c:pt>
                <c:pt idx="1860">
                  <c:v>41705</c:v>
                </c:pt>
                <c:pt idx="1861">
                  <c:v>41708</c:v>
                </c:pt>
                <c:pt idx="1862">
                  <c:v>41709</c:v>
                </c:pt>
                <c:pt idx="1863">
                  <c:v>41710</c:v>
                </c:pt>
                <c:pt idx="1864">
                  <c:v>41711</c:v>
                </c:pt>
                <c:pt idx="1865">
                  <c:v>41712</c:v>
                </c:pt>
                <c:pt idx="1866">
                  <c:v>41715</c:v>
                </c:pt>
                <c:pt idx="1867">
                  <c:v>41716</c:v>
                </c:pt>
                <c:pt idx="1868">
                  <c:v>41717</c:v>
                </c:pt>
                <c:pt idx="1869">
                  <c:v>41718</c:v>
                </c:pt>
                <c:pt idx="1870">
                  <c:v>41719</c:v>
                </c:pt>
                <c:pt idx="1871">
                  <c:v>41722</c:v>
                </c:pt>
                <c:pt idx="1872">
                  <c:v>41723</c:v>
                </c:pt>
                <c:pt idx="1873">
                  <c:v>41724</c:v>
                </c:pt>
                <c:pt idx="1874">
                  <c:v>41725</c:v>
                </c:pt>
                <c:pt idx="1875">
                  <c:v>41726</c:v>
                </c:pt>
                <c:pt idx="1876">
                  <c:v>41729</c:v>
                </c:pt>
                <c:pt idx="1877">
                  <c:v>41730</c:v>
                </c:pt>
                <c:pt idx="1878">
                  <c:v>41731</c:v>
                </c:pt>
                <c:pt idx="1879">
                  <c:v>41732</c:v>
                </c:pt>
                <c:pt idx="1880">
                  <c:v>41733</c:v>
                </c:pt>
                <c:pt idx="1881">
                  <c:v>41736</c:v>
                </c:pt>
                <c:pt idx="1882">
                  <c:v>41737</c:v>
                </c:pt>
                <c:pt idx="1883">
                  <c:v>41738</c:v>
                </c:pt>
                <c:pt idx="1884">
                  <c:v>41739</c:v>
                </c:pt>
                <c:pt idx="1885">
                  <c:v>41740</c:v>
                </c:pt>
                <c:pt idx="1886">
                  <c:v>41743</c:v>
                </c:pt>
                <c:pt idx="1887">
                  <c:v>41744</c:v>
                </c:pt>
                <c:pt idx="1888">
                  <c:v>41745</c:v>
                </c:pt>
                <c:pt idx="1889">
                  <c:v>41746</c:v>
                </c:pt>
                <c:pt idx="1890">
                  <c:v>41747</c:v>
                </c:pt>
                <c:pt idx="1891">
                  <c:v>41750</c:v>
                </c:pt>
                <c:pt idx="1892">
                  <c:v>41751</c:v>
                </c:pt>
                <c:pt idx="1893">
                  <c:v>41752</c:v>
                </c:pt>
                <c:pt idx="1894">
                  <c:v>41753</c:v>
                </c:pt>
                <c:pt idx="1895">
                  <c:v>41754</c:v>
                </c:pt>
                <c:pt idx="1896">
                  <c:v>41757</c:v>
                </c:pt>
                <c:pt idx="1897">
                  <c:v>41758</c:v>
                </c:pt>
                <c:pt idx="1898">
                  <c:v>41759</c:v>
                </c:pt>
                <c:pt idx="1899">
                  <c:v>41760</c:v>
                </c:pt>
                <c:pt idx="1900">
                  <c:v>41761</c:v>
                </c:pt>
                <c:pt idx="1901">
                  <c:v>41764</c:v>
                </c:pt>
                <c:pt idx="1902">
                  <c:v>41765</c:v>
                </c:pt>
                <c:pt idx="1903">
                  <c:v>41766</c:v>
                </c:pt>
                <c:pt idx="1904">
                  <c:v>41767</c:v>
                </c:pt>
                <c:pt idx="1905">
                  <c:v>41768</c:v>
                </c:pt>
                <c:pt idx="1906">
                  <c:v>41771</c:v>
                </c:pt>
                <c:pt idx="1907">
                  <c:v>41772</c:v>
                </c:pt>
                <c:pt idx="1908">
                  <c:v>41773</c:v>
                </c:pt>
                <c:pt idx="1909">
                  <c:v>41774</c:v>
                </c:pt>
                <c:pt idx="1910">
                  <c:v>41775</c:v>
                </c:pt>
                <c:pt idx="1911">
                  <c:v>41778</c:v>
                </c:pt>
                <c:pt idx="1912">
                  <c:v>41779</c:v>
                </c:pt>
                <c:pt idx="1913">
                  <c:v>41780</c:v>
                </c:pt>
                <c:pt idx="1914">
                  <c:v>41781</c:v>
                </c:pt>
                <c:pt idx="1915">
                  <c:v>41782</c:v>
                </c:pt>
                <c:pt idx="1916">
                  <c:v>41785</c:v>
                </c:pt>
                <c:pt idx="1917">
                  <c:v>41786</c:v>
                </c:pt>
                <c:pt idx="1918">
                  <c:v>41787</c:v>
                </c:pt>
                <c:pt idx="1919">
                  <c:v>41788</c:v>
                </c:pt>
                <c:pt idx="1920">
                  <c:v>41789</c:v>
                </c:pt>
                <c:pt idx="1921">
                  <c:v>41792</c:v>
                </c:pt>
                <c:pt idx="1922">
                  <c:v>41793</c:v>
                </c:pt>
                <c:pt idx="1923">
                  <c:v>41794</c:v>
                </c:pt>
                <c:pt idx="1924">
                  <c:v>41795</c:v>
                </c:pt>
                <c:pt idx="1925">
                  <c:v>41796</c:v>
                </c:pt>
                <c:pt idx="1926">
                  <c:v>41799</c:v>
                </c:pt>
                <c:pt idx="1927">
                  <c:v>41800</c:v>
                </c:pt>
                <c:pt idx="1928">
                  <c:v>41801</c:v>
                </c:pt>
                <c:pt idx="1929">
                  <c:v>41802</c:v>
                </c:pt>
                <c:pt idx="1930">
                  <c:v>41803</c:v>
                </c:pt>
                <c:pt idx="1931">
                  <c:v>41806</c:v>
                </c:pt>
                <c:pt idx="1932">
                  <c:v>41807</c:v>
                </c:pt>
                <c:pt idx="1933">
                  <c:v>41808</c:v>
                </c:pt>
                <c:pt idx="1934">
                  <c:v>41809</c:v>
                </c:pt>
                <c:pt idx="1935">
                  <c:v>41810</c:v>
                </c:pt>
                <c:pt idx="1936">
                  <c:v>41813</c:v>
                </c:pt>
                <c:pt idx="1937">
                  <c:v>41814</c:v>
                </c:pt>
                <c:pt idx="1938">
                  <c:v>41815</c:v>
                </c:pt>
                <c:pt idx="1939">
                  <c:v>41816</c:v>
                </c:pt>
                <c:pt idx="1940">
                  <c:v>41817</c:v>
                </c:pt>
                <c:pt idx="1941">
                  <c:v>41820</c:v>
                </c:pt>
                <c:pt idx="1942">
                  <c:v>41821</c:v>
                </c:pt>
                <c:pt idx="1943">
                  <c:v>41822</c:v>
                </c:pt>
                <c:pt idx="1944">
                  <c:v>41823</c:v>
                </c:pt>
                <c:pt idx="1945">
                  <c:v>41824</c:v>
                </c:pt>
                <c:pt idx="1946">
                  <c:v>41827</c:v>
                </c:pt>
                <c:pt idx="1947">
                  <c:v>41828</c:v>
                </c:pt>
                <c:pt idx="1948">
                  <c:v>41829</c:v>
                </c:pt>
                <c:pt idx="1949">
                  <c:v>41830</c:v>
                </c:pt>
                <c:pt idx="1950">
                  <c:v>41831</c:v>
                </c:pt>
                <c:pt idx="1951">
                  <c:v>41834</c:v>
                </c:pt>
                <c:pt idx="1952">
                  <c:v>41835</c:v>
                </c:pt>
                <c:pt idx="1953">
                  <c:v>41836</c:v>
                </c:pt>
                <c:pt idx="1954">
                  <c:v>41837</c:v>
                </c:pt>
                <c:pt idx="1955">
                  <c:v>41838</c:v>
                </c:pt>
                <c:pt idx="1956">
                  <c:v>41841</c:v>
                </c:pt>
                <c:pt idx="1957">
                  <c:v>41842</c:v>
                </c:pt>
                <c:pt idx="1958">
                  <c:v>41843</c:v>
                </c:pt>
                <c:pt idx="1959">
                  <c:v>41844</c:v>
                </c:pt>
                <c:pt idx="1960">
                  <c:v>41845</c:v>
                </c:pt>
                <c:pt idx="1961">
                  <c:v>41848</c:v>
                </c:pt>
                <c:pt idx="1962">
                  <c:v>41849</c:v>
                </c:pt>
                <c:pt idx="1963">
                  <c:v>41850</c:v>
                </c:pt>
                <c:pt idx="1964">
                  <c:v>41851</c:v>
                </c:pt>
                <c:pt idx="1965">
                  <c:v>41852</c:v>
                </c:pt>
                <c:pt idx="1966">
                  <c:v>41855</c:v>
                </c:pt>
                <c:pt idx="1967">
                  <c:v>41856</c:v>
                </c:pt>
                <c:pt idx="1968">
                  <c:v>41857</c:v>
                </c:pt>
                <c:pt idx="1969">
                  <c:v>41858</c:v>
                </c:pt>
                <c:pt idx="1970">
                  <c:v>41859</c:v>
                </c:pt>
                <c:pt idx="1971">
                  <c:v>41862</c:v>
                </c:pt>
                <c:pt idx="1972">
                  <c:v>41863</c:v>
                </c:pt>
                <c:pt idx="1973">
                  <c:v>41864</c:v>
                </c:pt>
                <c:pt idx="1974">
                  <c:v>41865</c:v>
                </c:pt>
                <c:pt idx="1975">
                  <c:v>41866</c:v>
                </c:pt>
                <c:pt idx="1976">
                  <c:v>41869</c:v>
                </c:pt>
                <c:pt idx="1977">
                  <c:v>41870</c:v>
                </c:pt>
                <c:pt idx="1978">
                  <c:v>41871</c:v>
                </c:pt>
                <c:pt idx="1979">
                  <c:v>41872</c:v>
                </c:pt>
                <c:pt idx="1980">
                  <c:v>41873</c:v>
                </c:pt>
                <c:pt idx="1981">
                  <c:v>41876</c:v>
                </c:pt>
                <c:pt idx="1982">
                  <c:v>41877</c:v>
                </c:pt>
                <c:pt idx="1983">
                  <c:v>41878</c:v>
                </c:pt>
                <c:pt idx="1984">
                  <c:v>41879</c:v>
                </c:pt>
                <c:pt idx="1985">
                  <c:v>41880</c:v>
                </c:pt>
                <c:pt idx="1986">
                  <c:v>41883</c:v>
                </c:pt>
                <c:pt idx="1987">
                  <c:v>41884</c:v>
                </c:pt>
                <c:pt idx="1988">
                  <c:v>41885</c:v>
                </c:pt>
                <c:pt idx="1989">
                  <c:v>41886</c:v>
                </c:pt>
                <c:pt idx="1990">
                  <c:v>41887</c:v>
                </c:pt>
                <c:pt idx="1991">
                  <c:v>41890</c:v>
                </c:pt>
                <c:pt idx="1992">
                  <c:v>41891</c:v>
                </c:pt>
                <c:pt idx="1993">
                  <c:v>41892</c:v>
                </c:pt>
                <c:pt idx="1994">
                  <c:v>41893</c:v>
                </c:pt>
                <c:pt idx="1995">
                  <c:v>41894</c:v>
                </c:pt>
                <c:pt idx="1996">
                  <c:v>41897</c:v>
                </c:pt>
                <c:pt idx="1997">
                  <c:v>41898</c:v>
                </c:pt>
                <c:pt idx="1998">
                  <c:v>41899</c:v>
                </c:pt>
                <c:pt idx="1999">
                  <c:v>41900</c:v>
                </c:pt>
                <c:pt idx="2000">
                  <c:v>41901</c:v>
                </c:pt>
                <c:pt idx="2001">
                  <c:v>41904</c:v>
                </c:pt>
                <c:pt idx="2002">
                  <c:v>41905</c:v>
                </c:pt>
                <c:pt idx="2003">
                  <c:v>41906</c:v>
                </c:pt>
                <c:pt idx="2004">
                  <c:v>41907</c:v>
                </c:pt>
                <c:pt idx="2005">
                  <c:v>41908</c:v>
                </c:pt>
                <c:pt idx="2006">
                  <c:v>41911</c:v>
                </c:pt>
                <c:pt idx="2007">
                  <c:v>41912</c:v>
                </c:pt>
                <c:pt idx="2008">
                  <c:v>41913</c:v>
                </c:pt>
                <c:pt idx="2009">
                  <c:v>41914</c:v>
                </c:pt>
                <c:pt idx="2010">
                  <c:v>41915</c:v>
                </c:pt>
                <c:pt idx="2011">
                  <c:v>41918</c:v>
                </c:pt>
                <c:pt idx="2012">
                  <c:v>41919</c:v>
                </c:pt>
                <c:pt idx="2013">
                  <c:v>41920</c:v>
                </c:pt>
                <c:pt idx="2014">
                  <c:v>41921</c:v>
                </c:pt>
                <c:pt idx="2015">
                  <c:v>41922</c:v>
                </c:pt>
                <c:pt idx="2016">
                  <c:v>41925</c:v>
                </c:pt>
                <c:pt idx="2017">
                  <c:v>41926</c:v>
                </c:pt>
                <c:pt idx="2018">
                  <c:v>41927</c:v>
                </c:pt>
                <c:pt idx="2019">
                  <c:v>41928</c:v>
                </c:pt>
                <c:pt idx="2020">
                  <c:v>41929</c:v>
                </c:pt>
                <c:pt idx="2021">
                  <c:v>41932</c:v>
                </c:pt>
                <c:pt idx="2022">
                  <c:v>41933</c:v>
                </c:pt>
                <c:pt idx="2023">
                  <c:v>41934</c:v>
                </c:pt>
                <c:pt idx="2024">
                  <c:v>41935</c:v>
                </c:pt>
                <c:pt idx="2025">
                  <c:v>41936</c:v>
                </c:pt>
                <c:pt idx="2026">
                  <c:v>41939</c:v>
                </c:pt>
                <c:pt idx="2027">
                  <c:v>41940</c:v>
                </c:pt>
                <c:pt idx="2028">
                  <c:v>41941</c:v>
                </c:pt>
                <c:pt idx="2029">
                  <c:v>41942</c:v>
                </c:pt>
                <c:pt idx="2030">
                  <c:v>41943</c:v>
                </c:pt>
                <c:pt idx="2031">
                  <c:v>41946</c:v>
                </c:pt>
                <c:pt idx="2032">
                  <c:v>41947</c:v>
                </c:pt>
                <c:pt idx="2033">
                  <c:v>41948</c:v>
                </c:pt>
                <c:pt idx="2034">
                  <c:v>41949</c:v>
                </c:pt>
                <c:pt idx="2035">
                  <c:v>41950</c:v>
                </c:pt>
                <c:pt idx="2036">
                  <c:v>41953</c:v>
                </c:pt>
                <c:pt idx="2037">
                  <c:v>41954</c:v>
                </c:pt>
                <c:pt idx="2038">
                  <c:v>41955</c:v>
                </c:pt>
                <c:pt idx="2039">
                  <c:v>41956</c:v>
                </c:pt>
                <c:pt idx="2040">
                  <c:v>41957</c:v>
                </c:pt>
                <c:pt idx="2041">
                  <c:v>41960</c:v>
                </c:pt>
                <c:pt idx="2042">
                  <c:v>41961</c:v>
                </c:pt>
                <c:pt idx="2043">
                  <c:v>41962</c:v>
                </c:pt>
                <c:pt idx="2044">
                  <c:v>41963</c:v>
                </c:pt>
                <c:pt idx="2045">
                  <c:v>41964</c:v>
                </c:pt>
                <c:pt idx="2046">
                  <c:v>41967</c:v>
                </c:pt>
                <c:pt idx="2047">
                  <c:v>41968</c:v>
                </c:pt>
                <c:pt idx="2048">
                  <c:v>41969</c:v>
                </c:pt>
                <c:pt idx="2049">
                  <c:v>41970</c:v>
                </c:pt>
                <c:pt idx="2050">
                  <c:v>41971</c:v>
                </c:pt>
                <c:pt idx="2051">
                  <c:v>41974</c:v>
                </c:pt>
                <c:pt idx="2052">
                  <c:v>41975</c:v>
                </c:pt>
                <c:pt idx="2053">
                  <c:v>41976</c:v>
                </c:pt>
                <c:pt idx="2054">
                  <c:v>41977</c:v>
                </c:pt>
                <c:pt idx="2055">
                  <c:v>41978</c:v>
                </c:pt>
                <c:pt idx="2056">
                  <c:v>41981</c:v>
                </c:pt>
                <c:pt idx="2057">
                  <c:v>41982</c:v>
                </c:pt>
                <c:pt idx="2058">
                  <c:v>41983</c:v>
                </c:pt>
                <c:pt idx="2059">
                  <c:v>41984</c:v>
                </c:pt>
                <c:pt idx="2060">
                  <c:v>41985</c:v>
                </c:pt>
                <c:pt idx="2061">
                  <c:v>41988</c:v>
                </c:pt>
                <c:pt idx="2062">
                  <c:v>41989</c:v>
                </c:pt>
                <c:pt idx="2063">
                  <c:v>41990</c:v>
                </c:pt>
                <c:pt idx="2064">
                  <c:v>41991</c:v>
                </c:pt>
                <c:pt idx="2065">
                  <c:v>41992</c:v>
                </c:pt>
                <c:pt idx="2066">
                  <c:v>41995</c:v>
                </c:pt>
                <c:pt idx="2067">
                  <c:v>41996</c:v>
                </c:pt>
                <c:pt idx="2068">
                  <c:v>41997</c:v>
                </c:pt>
                <c:pt idx="2069">
                  <c:v>41998</c:v>
                </c:pt>
                <c:pt idx="2070">
                  <c:v>41999</c:v>
                </c:pt>
                <c:pt idx="2071">
                  <c:v>42002</c:v>
                </c:pt>
                <c:pt idx="2072">
                  <c:v>42003</c:v>
                </c:pt>
                <c:pt idx="2073">
                  <c:v>42004</c:v>
                </c:pt>
                <c:pt idx="2074">
                  <c:v>42005</c:v>
                </c:pt>
                <c:pt idx="2075">
                  <c:v>42006</c:v>
                </c:pt>
                <c:pt idx="2076">
                  <c:v>42009</c:v>
                </c:pt>
                <c:pt idx="2077">
                  <c:v>42010</c:v>
                </c:pt>
                <c:pt idx="2078">
                  <c:v>42011</c:v>
                </c:pt>
                <c:pt idx="2079">
                  <c:v>42012</c:v>
                </c:pt>
                <c:pt idx="2080">
                  <c:v>42013</c:v>
                </c:pt>
                <c:pt idx="2081">
                  <c:v>42016</c:v>
                </c:pt>
                <c:pt idx="2082">
                  <c:v>42017</c:v>
                </c:pt>
                <c:pt idx="2083">
                  <c:v>42018</c:v>
                </c:pt>
                <c:pt idx="2084">
                  <c:v>42019</c:v>
                </c:pt>
                <c:pt idx="2085">
                  <c:v>42020</c:v>
                </c:pt>
                <c:pt idx="2086">
                  <c:v>42023</c:v>
                </c:pt>
                <c:pt idx="2087">
                  <c:v>42024</c:v>
                </c:pt>
                <c:pt idx="2088">
                  <c:v>42025</c:v>
                </c:pt>
                <c:pt idx="2089">
                  <c:v>42026</c:v>
                </c:pt>
                <c:pt idx="2090">
                  <c:v>42027</c:v>
                </c:pt>
                <c:pt idx="2091">
                  <c:v>42030</c:v>
                </c:pt>
                <c:pt idx="2092">
                  <c:v>42031</c:v>
                </c:pt>
                <c:pt idx="2093">
                  <c:v>42032</c:v>
                </c:pt>
                <c:pt idx="2094">
                  <c:v>42033</c:v>
                </c:pt>
                <c:pt idx="2095">
                  <c:v>42034</c:v>
                </c:pt>
                <c:pt idx="2096">
                  <c:v>42037</c:v>
                </c:pt>
                <c:pt idx="2097">
                  <c:v>42038</c:v>
                </c:pt>
                <c:pt idx="2098">
                  <c:v>42039</c:v>
                </c:pt>
                <c:pt idx="2099">
                  <c:v>42040</c:v>
                </c:pt>
                <c:pt idx="2100">
                  <c:v>42041</c:v>
                </c:pt>
                <c:pt idx="2101">
                  <c:v>42044</c:v>
                </c:pt>
                <c:pt idx="2102">
                  <c:v>42045</c:v>
                </c:pt>
                <c:pt idx="2103">
                  <c:v>42046</c:v>
                </c:pt>
                <c:pt idx="2104">
                  <c:v>42047</c:v>
                </c:pt>
                <c:pt idx="2105">
                  <c:v>42048</c:v>
                </c:pt>
                <c:pt idx="2106">
                  <c:v>42051</c:v>
                </c:pt>
                <c:pt idx="2107">
                  <c:v>42052</c:v>
                </c:pt>
                <c:pt idx="2108">
                  <c:v>42053</c:v>
                </c:pt>
                <c:pt idx="2109">
                  <c:v>42054</c:v>
                </c:pt>
                <c:pt idx="2110">
                  <c:v>42055</c:v>
                </c:pt>
                <c:pt idx="2111">
                  <c:v>42058</c:v>
                </c:pt>
                <c:pt idx="2112">
                  <c:v>42059</c:v>
                </c:pt>
                <c:pt idx="2113">
                  <c:v>42060</c:v>
                </c:pt>
                <c:pt idx="2114">
                  <c:v>42061</c:v>
                </c:pt>
                <c:pt idx="2115">
                  <c:v>42062</c:v>
                </c:pt>
                <c:pt idx="2116">
                  <c:v>42065</c:v>
                </c:pt>
                <c:pt idx="2117">
                  <c:v>42066</c:v>
                </c:pt>
                <c:pt idx="2118">
                  <c:v>42067</c:v>
                </c:pt>
                <c:pt idx="2119">
                  <c:v>42068</c:v>
                </c:pt>
                <c:pt idx="2120">
                  <c:v>42069</c:v>
                </c:pt>
                <c:pt idx="2121">
                  <c:v>42072</c:v>
                </c:pt>
                <c:pt idx="2122">
                  <c:v>42073</c:v>
                </c:pt>
                <c:pt idx="2123">
                  <c:v>42074</c:v>
                </c:pt>
                <c:pt idx="2124">
                  <c:v>42075</c:v>
                </c:pt>
                <c:pt idx="2125">
                  <c:v>42076</c:v>
                </c:pt>
                <c:pt idx="2126">
                  <c:v>42079</c:v>
                </c:pt>
                <c:pt idx="2127">
                  <c:v>42080</c:v>
                </c:pt>
                <c:pt idx="2128">
                  <c:v>42081</c:v>
                </c:pt>
                <c:pt idx="2129">
                  <c:v>42082</c:v>
                </c:pt>
                <c:pt idx="2130">
                  <c:v>42083</c:v>
                </c:pt>
                <c:pt idx="2131">
                  <c:v>42086</c:v>
                </c:pt>
                <c:pt idx="2132">
                  <c:v>42087</c:v>
                </c:pt>
                <c:pt idx="2133">
                  <c:v>42088</c:v>
                </c:pt>
                <c:pt idx="2134">
                  <c:v>42089</c:v>
                </c:pt>
                <c:pt idx="2135">
                  <c:v>42090</c:v>
                </c:pt>
                <c:pt idx="2136">
                  <c:v>42093</c:v>
                </c:pt>
                <c:pt idx="2137">
                  <c:v>42094</c:v>
                </c:pt>
                <c:pt idx="2138">
                  <c:v>42095</c:v>
                </c:pt>
                <c:pt idx="2139">
                  <c:v>42096</c:v>
                </c:pt>
                <c:pt idx="2140">
                  <c:v>42097</c:v>
                </c:pt>
                <c:pt idx="2141">
                  <c:v>42100</c:v>
                </c:pt>
                <c:pt idx="2142">
                  <c:v>42101</c:v>
                </c:pt>
                <c:pt idx="2143">
                  <c:v>42102</c:v>
                </c:pt>
                <c:pt idx="2144">
                  <c:v>42103</c:v>
                </c:pt>
                <c:pt idx="2145">
                  <c:v>42104</c:v>
                </c:pt>
                <c:pt idx="2146">
                  <c:v>42107</c:v>
                </c:pt>
                <c:pt idx="2147">
                  <c:v>42108</c:v>
                </c:pt>
                <c:pt idx="2148">
                  <c:v>42109</c:v>
                </c:pt>
                <c:pt idx="2149">
                  <c:v>42110</c:v>
                </c:pt>
                <c:pt idx="2150">
                  <c:v>42111</c:v>
                </c:pt>
                <c:pt idx="2151">
                  <c:v>42114</c:v>
                </c:pt>
                <c:pt idx="2152">
                  <c:v>42115</c:v>
                </c:pt>
                <c:pt idx="2153">
                  <c:v>42116</c:v>
                </c:pt>
                <c:pt idx="2154">
                  <c:v>42117</c:v>
                </c:pt>
                <c:pt idx="2155">
                  <c:v>42118</c:v>
                </c:pt>
                <c:pt idx="2156">
                  <c:v>42121</c:v>
                </c:pt>
                <c:pt idx="2157">
                  <c:v>42122</c:v>
                </c:pt>
                <c:pt idx="2158">
                  <c:v>42123</c:v>
                </c:pt>
                <c:pt idx="2159">
                  <c:v>42124</c:v>
                </c:pt>
                <c:pt idx="2160">
                  <c:v>42125</c:v>
                </c:pt>
                <c:pt idx="2161">
                  <c:v>42128</c:v>
                </c:pt>
                <c:pt idx="2162">
                  <c:v>42129</c:v>
                </c:pt>
                <c:pt idx="2163">
                  <c:v>42130</c:v>
                </c:pt>
                <c:pt idx="2164">
                  <c:v>42131</c:v>
                </c:pt>
                <c:pt idx="2165">
                  <c:v>42132</c:v>
                </c:pt>
                <c:pt idx="2166">
                  <c:v>42135</c:v>
                </c:pt>
                <c:pt idx="2167">
                  <c:v>42136</c:v>
                </c:pt>
                <c:pt idx="2168">
                  <c:v>42137</c:v>
                </c:pt>
                <c:pt idx="2169">
                  <c:v>42138</c:v>
                </c:pt>
                <c:pt idx="2170">
                  <c:v>42139</c:v>
                </c:pt>
                <c:pt idx="2171">
                  <c:v>42142</c:v>
                </c:pt>
                <c:pt idx="2172">
                  <c:v>42143</c:v>
                </c:pt>
                <c:pt idx="2173">
                  <c:v>42144</c:v>
                </c:pt>
                <c:pt idx="2174">
                  <c:v>42145</c:v>
                </c:pt>
                <c:pt idx="2175">
                  <c:v>42146</c:v>
                </c:pt>
                <c:pt idx="2176">
                  <c:v>42149</c:v>
                </c:pt>
                <c:pt idx="2177">
                  <c:v>42150</c:v>
                </c:pt>
                <c:pt idx="2178">
                  <c:v>42151</c:v>
                </c:pt>
                <c:pt idx="2179">
                  <c:v>42152</c:v>
                </c:pt>
                <c:pt idx="2180">
                  <c:v>42153</c:v>
                </c:pt>
                <c:pt idx="2181">
                  <c:v>42156</c:v>
                </c:pt>
                <c:pt idx="2182">
                  <c:v>42157</c:v>
                </c:pt>
                <c:pt idx="2183">
                  <c:v>42158</c:v>
                </c:pt>
                <c:pt idx="2184">
                  <c:v>42159</c:v>
                </c:pt>
                <c:pt idx="2185">
                  <c:v>42160</c:v>
                </c:pt>
                <c:pt idx="2186">
                  <c:v>42163</c:v>
                </c:pt>
                <c:pt idx="2187">
                  <c:v>42164</c:v>
                </c:pt>
                <c:pt idx="2188">
                  <c:v>42165</c:v>
                </c:pt>
                <c:pt idx="2189">
                  <c:v>42166</c:v>
                </c:pt>
                <c:pt idx="2190">
                  <c:v>42167</c:v>
                </c:pt>
                <c:pt idx="2191">
                  <c:v>42170</c:v>
                </c:pt>
                <c:pt idx="2192">
                  <c:v>42171</c:v>
                </c:pt>
                <c:pt idx="2193">
                  <c:v>42172</c:v>
                </c:pt>
                <c:pt idx="2194">
                  <c:v>42173</c:v>
                </c:pt>
                <c:pt idx="2195">
                  <c:v>42174</c:v>
                </c:pt>
                <c:pt idx="2196">
                  <c:v>42177</c:v>
                </c:pt>
                <c:pt idx="2197">
                  <c:v>42178</c:v>
                </c:pt>
                <c:pt idx="2198">
                  <c:v>42179</c:v>
                </c:pt>
                <c:pt idx="2199">
                  <c:v>42180</c:v>
                </c:pt>
                <c:pt idx="2200">
                  <c:v>42181</c:v>
                </c:pt>
                <c:pt idx="2201">
                  <c:v>42184</c:v>
                </c:pt>
                <c:pt idx="2202">
                  <c:v>42185</c:v>
                </c:pt>
                <c:pt idx="2203">
                  <c:v>42186</c:v>
                </c:pt>
                <c:pt idx="2204">
                  <c:v>42187</c:v>
                </c:pt>
                <c:pt idx="2205">
                  <c:v>42188</c:v>
                </c:pt>
                <c:pt idx="2206">
                  <c:v>42191</c:v>
                </c:pt>
                <c:pt idx="2207">
                  <c:v>42192</c:v>
                </c:pt>
                <c:pt idx="2208">
                  <c:v>42193</c:v>
                </c:pt>
                <c:pt idx="2209">
                  <c:v>42194</c:v>
                </c:pt>
                <c:pt idx="2210">
                  <c:v>42195</c:v>
                </c:pt>
                <c:pt idx="2211">
                  <c:v>42198</c:v>
                </c:pt>
                <c:pt idx="2212">
                  <c:v>42199</c:v>
                </c:pt>
                <c:pt idx="2213">
                  <c:v>42200</c:v>
                </c:pt>
                <c:pt idx="2214">
                  <c:v>42201</c:v>
                </c:pt>
                <c:pt idx="2215">
                  <c:v>42202</c:v>
                </c:pt>
                <c:pt idx="2216">
                  <c:v>42205</c:v>
                </c:pt>
                <c:pt idx="2217">
                  <c:v>42206</c:v>
                </c:pt>
                <c:pt idx="2218">
                  <c:v>42207</c:v>
                </c:pt>
                <c:pt idx="2219">
                  <c:v>42208</c:v>
                </c:pt>
                <c:pt idx="2220">
                  <c:v>42209</c:v>
                </c:pt>
                <c:pt idx="2221">
                  <c:v>42212</c:v>
                </c:pt>
                <c:pt idx="2222">
                  <c:v>42213</c:v>
                </c:pt>
                <c:pt idx="2223">
                  <c:v>42214</c:v>
                </c:pt>
                <c:pt idx="2224">
                  <c:v>42215</c:v>
                </c:pt>
                <c:pt idx="2225">
                  <c:v>42216</c:v>
                </c:pt>
                <c:pt idx="2226">
                  <c:v>42219</c:v>
                </c:pt>
                <c:pt idx="2227">
                  <c:v>42220</c:v>
                </c:pt>
                <c:pt idx="2228">
                  <c:v>42221</c:v>
                </c:pt>
                <c:pt idx="2229">
                  <c:v>42222</c:v>
                </c:pt>
                <c:pt idx="2230">
                  <c:v>42223</c:v>
                </c:pt>
                <c:pt idx="2231">
                  <c:v>42226</c:v>
                </c:pt>
                <c:pt idx="2232">
                  <c:v>42227</c:v>
                </c:pt>
                <c:pt idx="2233">
                  <c:v>42228</c:v>
                </c:pt>
                <c:pt idx="2234">
                  <c:v>42229</c:v>
                </c:pt>
                <c:pt idx="2235">
                  <c:v>42230</c:v>
                </c:pt>
                <c:pt idx="2236">
                  <c:v>42233</c:v>
                </c:pt>
                <c:pt idx="2237">
                  <c:v>42234</c:v>
                </c:pt>
                <c:pt idx="2238">
                  <c:v>42235</c:v>
                </c:pt>
                <c:pt idx="2239">
                  <c:v>42236</c:v>
                </c:pt>
                <c:pt idx="2240">
                  <c:v>42237</c:v>
                </c:pt>
                <c:pt idx="2241">
                  <c:v>42240</c:v>
                </c:pt>
                <c:pt idx="2242">
                  <c:v>42241</c:v>
                </c:pt>
                <c:pt idx="2243">
                  <c:v>42242</c:v>
                </c:pt>
                <c:pt idx="2244">
                  <c:v>42243</c:v>
                </c:pt>
                <c:pt idx="2245">
                  <c:v>42244</c:v>
                </c:pt>
                <c:pt idx="2246">
                  <c:v>42247</c:v>
                </c:pt>
                <c:pt idx="2247">
                  <c:v>42248</c:v>
                </c:pt>
                <c:pt idx="2248">
                  <c:v>42249</c:v>
                </c:pt>
                <c:pt idx="2249">
                  <c:v>42250</c:v>
                </c:pt>
                <c:pt idx="2250">
                  <c:v>42251</c:v>
                </c:pt>
                <c:pt idx="2251">
                  <c:v>42254</c:v>
                </c:pt>
                <c:pt idx="2252">
                  <c:v>42255</c:v>
                </c:pt>
                <c:pt idx="2253">
                  <c:v>42256</c:v>
                </c:pt>
                <c:pt idx="2254">
                  <c:v>42257</c:v>
                </c:pt>
                <c:pt idx="2255">
                  <c:v>42258</c:v>
                </c:pt>
                <c:pt idx="2256">
                  <c:v>42261</c:v>
                </c:pt>
                <c:pt idx="2257">
                  <c:v>42262</c:v>
                </c:pt>
                <c:pt idx="2258">
                  <c:v>42263</c:v>
                </c:pt>
                <c:pt idx="2259">
                  <c:v>42264</c:v>
                </c:pt>
                <c:pt idx="2260">
                  <c:v>42265</c:v>
                </c:pt>
                <c:pt idx="2261">
                  <c:v>42268</c:v>
                </c:pt>
                <c:pt idx="2262">
                  <c:v>42269</c:v>
                </c:pt>
                <c:pt idx="2263">
                  <c:v>42270</c:v>
                </c:pt>
                <c:pt idx="2264">
                  <c:v>42271</c:v>
                </c:pt>
                <c:pt idx="2265">
                  <c:v>42272</c:v>
                </c:pt>
                <c:pt idx="2266">
                  <c:v>42275</c:v>
                </c:pt>
                <c:pt idx="2267">
                  <c:v>42276</c:v>
                </c:pt>
                <c:pt idx="2268">
                  <c:v>42277</c:v>
                </c:pt>
                <c:pt idx="2269">
                  <c:v>42278</c:v>
                </c:pt>
                <c:pt idx="2270">
                  <c:v>42279</c:v>
                </c:pt>
                <c:pt idx="2271">
                  <c:v>42282</c:v>
                </c:pt>
                <c:pt idx="2272">
                  <c:v>42283</c:v>
                </c:pt>
                <c:pt idx="2273">
                  <c:v>42284</c:v>
                </c:pt>
                <c:pt idx="2274">
                  <c:v>42285</c:v>
                </c:pt>
                <c:pt idx="2275">
                  <c:v>42286</c:v>
                </c:pt>
                <c:pt idx="2276">
                  <c:v>42289</c:v>
                </c:pt>
                <c:pt idx="2277">
                  <c:v>42290</c:v>
                </c:pt>
                <c:pt idx="2278">
                  <c:v>42291</c:v>
                </c:pt>
                <c:pt idx="2279">
                  <c:v>42292</c:v>
                </c:pt>
                <c:pt idx="2280">
                  <c:v>42293</c:v>
                </c:pt>
                <c:pt idx="2281">
                  <c:v>42296</c:v>
                </c:pt>
                <c:pt idx="2282">
                  <c:v>42297</c:v>
                </c:pt>
                <c:pt idx="2283">
                  <c:v>42298</c:v>
                </c:pt>
                <c:pt idx="2284">
                  <c:v>42299</c:v>
                </c:pt>
                <c:pt idx="2285">
                  <c:v>42300</c:v>
                </c:pt>
                <c:pt idx="2286">
                  <c:v>42303</c:v>
                </c:pt>
                <c:pt idx="2287">
                  <c:v>42304</c:v>
                </c:pt>
                <c:pt idx="2288">
                  <c:v>42305</c:v>
                </c:pt>
                <c:pt idx="2289">
                  <c:v>42306</c:v>
                </c:pt>
                <c:pt idx="2290">
                  <c:v>42307</c:v>
                </c:pt>
                <c:pt idx="2291">
                  <c:v>42310</c:v>
                </c:pt>
                <c:pt idx="2292">
                  <c:v>42311</c:v>
                </c:pt>
                <c:pt idx="2293">
                  <c:v>42312</c:v>
                </c:pt>
                <c:pt idx="2294">
                  <c:v>42313</c:v>
                </c:pt>
                <c:pt idx="2295">
                  <c:v>42314</c:v>
                </c:pt>
                <c:pt idx="2296">
                  <c:v>42317</c:v>
                </c:pt>
                <c:pt idx="2297">
                  <c:v>42318</c:v>
                </c:pt>
                <c:pt idx="2298">
                  <c:v>42319</c:v>
                </c:pt>
                <c:pt idx="2299">
                  <c:v>42320</c:v>
                </c:pt>
                <c:pt idx="2300">
                  <c:v>42321</c:v>
                </c:pt>
                <c:pt idx="2301">
                  <c:v>42324</c:v>
                </c:pt>
                <c:pt idx="2302">
                  <c:v>42325</c:v>
                </c:pt>
                <c:pt idx="2303">
                  <c:v>42326</c:v>
                </c:pt>
                <c:pt idx="2304">
                  <c:v>42327</c:v>
                </c:pt>
                <c:pt idx="2305">
                  <c:v>42328</c:v>
                </c:pt>
                <c:pt idx="2306">
                  <c:v>42331</c:v>
                </c:pt>
                <c:pt idx="2307">
                  <c:v>42332</c:v>
                </c:pt>
                <c:pt idx="2308">
                  <c:v>42333</c:v>
                </c:pt>
                <c:pt idx="2309">
                  <c:v>42334</c:v>
                </c:pt>
                <c:pt idx="2310">
                  <c:v>42335</c:v>
                </c:pt>
                <c:pt idx="2311">
                  <c:v>42338</c:v>
                </c:pt>
                <c:pt idx="2312">
                  <c:v>42339</c:v>
                </c:pt>
                <c:pt idx="2313">
                  <c:v>42340</c:v>
                </c:pt>
                <c:pt idx="2314">
                  <c:v>42341</c:v>
                </c:pt>
                <c:pt idx="2315">
                  <c:v>42342</c:v>
                </c:pt>
                <c:pt idx="2316">
                  <c:v>42345</c:v>
                </c:pt>
                <c:pt idx="2317">
                  <c:v>42346</c:v>
                </c:pt>
                <c:pt idx="2318">
                  <c:v>42347</c:v>
                </c:pt>
                <c:pt idx="2319">
                  <c:v>42348</c:v>
                </c:pt>
                <c:pt idx="2320">
                  <c:v>42349</c:v>
                </c:pt>
                <c:pt idx="2321">
                  <c:v>42352</c:v>
                </c:pt>
                <c:pt idx="2322">
                  <c:v>42353</c:v>
                </c:pt>
                <c:pt idx="2323">
                  <c:v>42354</c:v>
                </c:pt>
                <c:pt idx="2324">
                  <c:v>42355</c:v>
                </c:pt>
                <c:pt idx="2325">
                  <c:v>42356</c:v>
                </c:pt>
                <c:pt idx="2326">
                  <c:v>42359</c:v>
                </c:pt>
                <c:pt idx="2327">
                  <c:v>42360</c:v>
                </c:pt>
                <c:pt idx="2328">
                  <c:v>42361</c:v>
                </c:pt>
                <c:pt idx="2329">
                  <c:v>42362</c:v>
                </c:pt>
                <c:pt idx="2330">
                  <c:v>42363</c:v>
                </c:pt>
                <c:pt idx="2331">
                  <c:v>42366</c:v>
                </c:pt>
                <c:pt idx="2332">
                  <c:v>42367</c:v>
                </c:pt>
                <c:pt idx="2333">
                  <c:v>42368</c:v>
                </c:pt>
                <c:pt idx="2334">
                  <c:v>42369</c:v>
                </c:pt>
                <c:pt idx="2335">
                  <c:v>42370</c:v>
                </c:pt>
                <c:pt idx="2336">
                  <c:v>42373</c:v>
                </c:pt>
                <c:pt idx="2337">
                  <c:v>42374</c:v>
                </c:pt>
                <c:pt idx="2338">
                  <c:v>42375</c:v>
                </c:pt>
                <c:pt idx="2339">
                  <c:v>42376</c:v>
                </c:pt>
                <c:pt idx="2340">
                  <c:v>42377</c:v>
                </c:pt>
                <c:pt idx="2341">
                  <c:v>42380</c:v>
                </c:pt>
                <c:pt idx="2342">
                  <c:v>42381</c:v>
                </c:pt>
                <c:pt idx="2343">
                  <c:v>42382</c:v>
                </c:pt>
                <c:pt idx="2344">
                  <c:v>42383</c:v>
                </c:pt>
                <c:pt idx="2345">
                  <c:v>42384</c:v>
                </c:pt>
                <c:pt idx="2346">
                  <c:v>42387</c:v>
                </c:pt>
                <c:pt idx="2347">
                  <c:v>42388</c:v>
                </c:pt>
                <c:pt idx="2348">
                  <c:v>42389</c:v>
                </c:pt>
                <c:pt idx="2349">
                  <c:v>42390</c:v>
                </c:pt>
                <c:pt idx="2350">
                  <c:v>42391</c:v>
                </c:pt>
                <c:pt idx="2351">
                  <c:v>42394</c:v>
                </c:pt>
                <c:pt idx="2352">
                  <c:v>42395</c:v>
                </c:pt>
                <c:pt idx="2353">
                  <c:v>42396</c:v>
                </c:pt>
                <c:pt idx="2354">
                  <c:v>42397</c:v>
                </c:pt>
                <c:pt idx="2355">
                  <c:v>42398</c:v>
                </c:pt>
                <c:pt idx="2356">
                  <c:v>42401</c:v>
                </c:pt>
                <c:pt idx="2357">
                  <c:v>42402</c:v>
                </c:pt>
                <c:pt idx="2358">
                  <c:v>42403</c:v>
                </c:pt>
                <c:pt idx="2359">
                  <c:v>42404</c:v>
                </c:pt>
                <c:pt idx="2360">
                  <c:v>42405</c:v>
                </c:pt>
                <c:pt idx="2361">
                  <c:v>42408</c:v>
                </c:pt>
                <c:pt idx="2362">
                  <c:v>42409</c:v>
                </c:pt>
                <c:pt idx="2363">
                  <c:v>42410</c:v>
                </c:pt>
                <c:pt idx="2364">
                  <c:v>42411</c:v>
                </c:pt>
                <c:pt idx="2365">
                  <c:v>42412</c:v>
                </c:pt>
                <c:pt idx="2366">
                  <c:v>42415</c:v>
                </c:pt>
                <c:pt idx="2367">
                  <c:v>42416</c:v>
                </c:pt>
                <c:pt idx="2368">
                  <c:v>42417</c:v>
                </c:pt>
                <c:pt idx="2369">
                  <c:v>42418</c:v>
                </c:pt>
                <c:pt idx="2370">
                  <c:v>42419</c:v>
                </c:pt>
                <c:pt idx="2371">
                  <c:v>42422</c:v>
                </c:pt>
                <c:pt idx="2372">
                  <c:v>42423</c:v>
                </c:pt>
                <c:pt idx="2373">
                  <c:v>42424</c:v>
                </c:pt>
                <c:pt idx="2374">
                  <c:v>42425</c:v>
                </c:pt>
                <c:pt idx="2375">
                  <c:v>42426</c:v>
                </c:pt>
                <c:pt idx="2376">
                  <c:v>42429</c:v>
                </c:pt>
                <c:pt idx="2377">
                  <c:v>42430</c:v>
                </c:pt>
                <c:pt idx="2378">
                  <c:v>42431</c:v>
                </c:pt>
                <c:pt idx="2379">
                  <c:v>42432</c:v>
                </c:pt>
                <c:pt idx="2380">
                  <c:v>42433</c:v>
                </c:pt>
                <c:pt idx="2381">
                  <c:v>42436</c:v>
                </c:pt>
                <c:pt idx="2382">
                  <c:v>42437</c:v>
                </c:pt>
                <c:pt idx="2383">
                  <c:v>42438</c:v>
                </c:pt>
                <c:pt idx="2384">
                  <c:v>42439</c:v>
                </c:pt>
                <c:pt idx="2385">
                  <c:v>42440</c:v>
                </c:pt>
                <c:pt idx="2386">
                  <c:v>42443</c:v>
                </c:pt>
                <c:pt idx="2387">
                  <c:v>42444</c:v>
                </c:pt>
                <c:pt idx="2388">
                  <c:v>42445</c:v>
                </c:pt>
                <c:pt idx="2389">
                  <c:v>42446</c:v>
                </c:pt>
                <c:pt idx="2390">
                  <c:v>42447</c:v>
                </c:pt>
                <c:pt idx="2391">
                  <c:v>42450</c:v>
                </c:pt>
                <c:pt idx="2392">
                  <c:v>42451</c:v>
                </c:pt>
                <c:pt idx="2393">
                  <c:v>42452</c:v>
                </c:pt>
                <c:pt idx="2394">
                  <c:v>42453</c:v>
                </c:pt>
                <c:pt idx="2395">
                  <c:v>42454</c:v>
                </c:pt>
                <c:pt idx="2396">
                  <c:v>42457</c:v>
                </c:pt>
                <c:pt idx="2397">
                  <c:v>42458</c:v>
                </c:pt>
                <c:pt idx="2398">
                  <c:v>42459</c:v>
                </c:pt>
                <c:pt idx="2399">
                  <c:v>42460</c:v>
                </c:pt>
                <c:pt idx="2400">
                  <c:v>42461</c:v>
                </c:pt>
                <c:pt idx="2401">
                  <c:v>42464</c:v>
                </c:pt>
                <c:pt idx="2402">
                  <c:v>42465</c:v>
                </c:pt>
                <c:pt idx="2403">
                  <c:v>42466</c:v>
                </c:pt>
                <c:pt idx="2404">
                  <c:v>42467</c:v>
                </c:pt>
                <c:pt idx="2405">
                  <c:v>42468</c:v>
                </c:pt>
                <c:pt idx="2406">
                  <c:v>42471</c:v>
                </c:pt>
                <c:pt idx="2407">
                  <c:v>42472</c:v>
                </c:pt>
                <c:pt idx="2408">
                  <c:v>42473</c:v>
                </c:pt>
                <c:pt idx="2409">
                  <c:v>42474</c:v>
                </c:pt>
                <c:pt idx="2410">
                  <c:v>42475</c:v>
                </c:pt>
                <c:pt idx="2411">
                  <c:v>42478</c:v>
                </c:pt>
                <c:pt idx="2412">
                  <c:v>42479</c:v>
                </c:pt>
                <c:pt idx="2413">
                  <c:v>42480</c:v>
                </c:pt>
                <c:pt idx="2414">
                  <c:v>42481</c:v>
                </c:pt>
                <c:pt idx="2415">
                  <c:v>42482</c:v>
                </c:pt>
                <c:pt idx="2416">
                  <c:v>42485</c:v>
                </c:pt>
                <c:pt idx="2417">
                  <c:v>42486</c:v>
                </c:pt>
                <c:pt idx="2418">
                  <c:v>42487</c:v>
                </c:pt>
                <c:pt idx="2419">
                  <c:v>42488</c:v>
                </c:pt>
                <c:pt idx="2420">
                  <c:v>42489</c:v>
                </c:pt>
                <c:pt idx="2421">
                  <c:v>42492</c:v>
                </c:pt>
                <c:pt idx="2422">
                  <c:v>42493</c:v>
                </c:pt>
                <c:pt idx="2423">
                  <c:v>42494</c:v>
                </c:pt>
                <c:pt idx="2424">
                  <c:v>42495</c:v>
                </c:pt>
                <c:pt idx="2425">
                  <c:v>42496</c:v>
                </c:pt>
                <c:pt idx="2426">
                  <c:v>42499</c:v>
                </c:pt>
                <c:pt idx="2427">
                  <c:v>42500</c:v>
                </c:pt>
                <c:pt idx="2428">
                  <c:v>42501</c:v>
                </c:pt>
                <c:pt idx="2429">
                  <c:v>42502</c:v>
                </c:pt>
                <c:pt idx="2430">
                  <c:v>42503</c:v>
                </c:pt>
                <c:pt idx="2431">
                  <c:v>42506</c:v>
                </c:pt>
                <c:pt idx="2432">
                  <c:v>42507</c:v>
                </c:pt>
                <c:pt idx="2433">
                  <c:v>42508</c:v>
                </c:pt>
                <c:pt idx="2434">
                  <c:v>42509</c:v>
                </c:pt>
                <c:pt idx="2435">
                  <c:v>42510</c:v>
                </c:pt>
                <c:pt idx="2436">
                  <c:v>42513</c:v>
                </c:pt>
                <c:pt idx="2437">
                  <c:v>42514</c:v>
                </c:pt>
                <c:pt idx="2438">
                  <c:v>42515</c:v>
                </c:pt>
                <c:pt idx="2439">
                  <c:v>42516</c:v>
                </c:pt>
                <c:pt idx="2440">
                  <c:v>42517</c:v>
                </c:pt>
                <c:pt idx="2441">
                  <c:v>42520</c:v>
                </c:pt>
                <c:pt idx="2442">
                  <c:v>42521</c:v>
                </c:pt>
                <c:pt idx="2443">
                  <c:v>42522</c:v>
                </c:pt>
                <c:pt idx="2444">
                  <c:v>42523</c:v>
                </c:pt>
                <c:pt idx="2445">
                  <c:v>42524</c:v>
                </c:pt>
                <c:pt idx="2446">
                  <c:v>42527</c:v>
                </c:pt>
                <c:pt idx="2447">
                  <c:v>42528</c:v>
                </c:pt>
                <c:pt idx="2448">
                  <c:v>42529</c:v>
                </c:pt>
                <c:pt idx="2449">
                  <c:v>42530</c:v>
                </c:pt>
                <c:pt idx="2450">
                  <c:v>42531</c:v>
                </c:pt>
                <c:pt idx="2451">
                  <c:v>42534</c:v>
                </c:pt>
                <c:pt idx="2452">
                  <c:v>42535</c:v>
                </c:pt>
                <c:pt idx="2453">
                  <c:v>42536</c:v>
                </c:pt>
                <c:pt idx="2454">
                  <c:v>42537</c:v>
                </c:pt>
                <c:pt idx="2455">
                  <c:v>42538</c:v>
                </c:pt>
                <c:pt idx="2456">
                  <c:v>42541</c:v>
                </c:pt>
                <c:pt idx="2457">
                  <c:v>42542</c:v>
                </c:pt>
                <c:pt idx="2458">
                  <c:v>42543</c:v>
                </c:pt>
                <c:pt idx="2459">
                  <c:v>42544</c:v>
                </c:pt>
                <c:pt idx="2460">
                  <c:v>42545</c:v>
                </c:pt>
                <c:pt idx="2461">
                  <c:v>42548</c:v>
                </c:pt>
                <c:pt idx="2462">
                  <c:v>42549</c:v>
                </c:pt>
                <c:pt idx="2463">
                  <c:v>42550</c:v>
                </c:pt>
                <c:pt idx="2464">
                  <c:v>42551</c:v>
                </c:pt>
                <c:pt idx="2465">
                  <c:v>42552</c:v>
                </c:pt>
                <c:pt idx="2466">
                  <c:v>42555</c:v>
                </c:pt>
                <c:pt idx="2467">
                  <c:v>42556</c:v>
                </c:pt>
                <c:pt idx="2468">
                  <c:v>42557</c:v>
                </c:pt>
                <c:pt idx="2469">
                  <c:v>42558</c:v>
                </c:pt>
                <c:pt idx="2470">
                  <c:v>42559</c:v>
                </c:pt>
                <c:pt idx="2471">
                  <c:v>42562</c:v>
                </c:pt>
                <c:pt idx="2472">
                  <c:v>42563</c:v>
                </c:pt>
                <c:pt idx="2473">
                  <c:v>42564</c:v>
                </c:pt>
                <c:pt idx="2474">
                  <c:v>42565</c:v>
                </c:pt>
                <c:pt idx="2475">
                  <c:v>42566</c:v>
                </c:pt>
                <c:pt idx="2476">
                  <c:v>42569</c:v>
                </c:pt>
                <c:pt idx="2477">
                  <c:v>42570</c:v>
                </c:pt>
                <c:pt idx="2478">
                  <c:v>42571</c:v>
                </c:pt>
                <c:pt idx="2479">
                  <c:v>42572</c:v>
                </c:pt>
                <c:pt idx="2480">
                  <c:v>42573</c:v>
                </c:pt>
                <c:pt idx="2481">
                  <c:v>42576</c:v>
                </c:pt>
                <c:pt idx="2482">
                  <c:v>42577</c:v>
                </c:pt>
                <c:pt idx="2483">
                  <c:v>42578</c:v>
                </c:pt>
                <c:pt idx="2484">
                  <c:v>42579</c:v>
                </c:pt>
                <c:pt idx="2485">
                  <c:v>42580</c:v>
                </c:pt>
                <c:pt idx="2486">
                  <c:v>42583</c:v>
                </c:pt>
                <c:pt idx="2487">
                  <c:v>42584</c:v>
                </c:pt>
                <c:pt idx="2488">
                  <c:v>42585</c:v>
                </c:pt>
                <c:pt idx="2489">
                  <c:v>42586</c:v>
                </c:pt>
                <c:pt idx="2490">
                  <c:v>42587</c:v>
                </c:pt>
                <c:pt idx="2491">
                  <c:v>42590</c:v>
                </c:pt>
                <c:pt idx="2492">
                  <c:v>42591</c:v>
                </c:pt>
                <c:pt idx="2493">
                  <c:v>42592</c:v>
                </c:pt>
                <c:pt idx="2494">
                  <c:v>42593</c:v>
                </c:pt>
                <c:pt idx="2495">
                  <c:v>42594</c:v>
                </c:pt>
                <c:pt idx="2496">
                  <c:v>42597</c:v>
                </c:pt>
                <c:pt idx="2497">
                  <c:v>42598</c:v>
                </c:pt>
                <c:pt idx="2498">
                  <c:v>42599</c:v>
                </c:pt>
                <c:pt idx="2499">
                  <c:v>42600</c:v>
                </c:pt>
                <c:pt idx="2500">
                  <c:v>42601</c:v>
                </c:pt>
                <c:pt idx="2501">
                  <c:v>42604</c:v>
                </c:pt>
                <c:pt idx="2502">
                  <c:v>42605</c:v>
                </c:pt>
                <c:pt idx="2503">
                  <c:v>42606</c:v>
                </c:pt>
                <c:pt idx="2504">
                  <c:v>42607</c:v>
                </c:pt>
                <c:pt idx="2505">
                  <c:v>42608</c:v>
                </c:pt>
                <c:pt idx="2506">
                  <c:v>42611</c:v>
                </c:pt>
                <c:pt idx="2507">
                  <c:v>42612</c:v>
                </c:pt>
                <c:pt idx="2508">
                  <c:v>42613</c:v>
                </c:pt>
                <c:pt idx="2509">
                  <c:v>42614</c:v>
                </c:pt>
                <c:pt idx="2510">
                  <c:v>42615</c:v>
                </c:pt>
                <c:pt idx="2511">
                  <c:v>42618</c:v>
                </c:pt>
                <c:pt idx="2512">
                  <c:v>42619</c:v>
                </c:pt>
                <c:pt idx="2513">
                  <c:v>42620</c:v>
                </c:pt>
                <c:pt idx="2514">
                  <c:v>42621</c:v>
                </c:pt>
                <c:pt idx="2515">
                  <c:v>42622</c:v>
                </c:pt>
                <c:pt idx="2516">
                  <c:v>42625</c:v>
                </c:pt>
                <c:pt idx="2517">
                  <c:v>42626</c:v>
                </c:pt>
                <c:pt idx="2518">
                  <c:v>42627</c:v>
                </c:pt>
                <c:pt idx="2519">
                  <c:v>42628</c:v>
                </c:pt>
                <c:pt idx="2520">
                  <c:v>42629</c:v>
                </c:pt>
                <c:pt idx="2521">
                  <c:v>42632</c:v>
                </c:pt>
                <c:pt idx="2522">
                  <c:v>42633</c:v>
                </c:pt>
                <c:pt idx="2523">
                  <c:v>42634</c:v>
                </c:pt>
                <c:pt idx="2524">
                  <c:v>42635</c:v>
                </c:pt>
                <c:pt idx="2525">
                  <c:v>42636</c:v>
                </c:pt>
                <c:pt idx="2526">
                  <c:v>42639</c:v>
                </c:pt>
                <c:pt idx="2527">
                  <c:v>42640</c:v>
                </c:pt>
                <c:pt idx="2528">
                  <c:v>42641</c:v>
                </c:pt>
                <c:pt idx="2529">
                  <c:v>42642</c:v>
                </c:pt>
                <c:pt idx="2530">
                  <c:v>42643</c:v>
                </c:pt>
                <c:pt idx="2531">
                  <c:v>42646</c:v>
                </c:pt>
                <c:pt idx="2532">
                  <c:v>42647</c:v>
                </c:pt>
                <c:pt idx="2533">
                  <c:v>42648</c:v>
                </c:pt>
                <c:pt idx="2534">
                  <c:v>42649</c:v>
                </c:pt>
                <c:pt idx="2535">
                  <c:v>42650</c:v>
                </c:pt>
                <c:pt idx="2536">
                  <c:v>42653</c:v>
                </c:pt>
                <c:pt idx="2537">
                  <c:v>42654</c:v>
                </c:pt>
                <c:pt idx="2538">
                  <c:v>42655</c:v>
                </c:pt>
                <c:pt idx="2539">
                  <c:v>42656</c:v>
                </c:pt>
                <c:pt idx="2540">
                  <c:v>42657</c:v>
                </c:pt>
                <c:pt idx="2541">
                  <c:v>42660</c:v>
                </c:pt>
                <c:pt idx="2542">
                  <c:v>42661</c:v>
                </c:pt>
                <c:pt idx="2543">
                  <c:v>42662</c:v>
                </c:pt>
                <c:pt idx="2544">
                  <c:v>42663</c:v>
                </c:pt>
                <c:pt idx="2545">
                  <c:v>42664</c:v>
                </c:pt>
                <c:pt idx="2546">
                  <c:v>42667</c:v>
                </c:pt>
                <c:pt idx="2547">
                  <c:v>42668</c:v>
                </c:pt>
                <c:pt idx="2548">
                  <c:v>42669</c:v>
                </c:pt>
                <c:pt idx="2549">
                  <c:v>42670</c:v>
                </c:pt>
                <c:pt idx="2550">
                  <c:v>42671</c:v>
                </c:pt>
                <c:pt idx="2551">
                  <c:v>42674</c:v>
                </c:pt>
                <c:pt idx="2552">
                  <c:v>42675</c:v>
                </c:pt>
                <c:pt idx="2553">
                  <c:v>42676</c:v>
                </c:pt>
                <c:pt idx="2554">
                  <c:v>42677</c:v>
                </c:pt>
                <c:pt idx="2555">
                  <c:v>42678</c:v>
                </c:pt>
                <c:pt idx="2556">
                  <c:v>42681</c:v>
                </c:pt>
                <c:pt idx="2557">
                  <c:v>42682</c:v>
                </c:pt>
                <c:pt idx="2558">
                  <c:v>42683</c:v>
                </c:pt>
                <c:pt idx="2559">
                  <c:v>42684</c:v>
                </c:pt>
                <c:pt idx="2560">
                  <c:v>42685</c:v>
                </c:pt>
                <c:pt idx="2561">
                  <c:v>42688</c:v>
                </c:pt>
                <c:pt idx="2562">
                  <c:v>42689</c:v>
                </c:pt>
                <c:pt idx="2563">
                  <c:v>42690</c:v>
                </c:pt>
                <c:pt idx="2564">
                  <c:v>42691</c:v>
                </c:pt>
                <c:pt idx="2565">
                  <c:v>42692</c:v>
                </c:pt>
                <c:pt idx="2566">
                  <c:v>42695</c:v>
                </c:pt>
                <c:pt idx="2567">
                  <c:v>42696</c:v>
                </c:pt>
                <c:pt idx="2568">
                  <c:v>42697</c:v>
                </c:pt>
                <c:pt idx="2569">
                  <c:v>42698</c:v>
                </c:pt>
                <c:pt idx="2570">
                  <c:v>42699</c:v>
                </c:pt>
                <c:pt idx="2571">
                  <c:v>42702</c:v>
                </c:pt>
                <c:pt idx="2572">
                  <c:v>42703</c:v>
                </c:pt>
                <c:pt idx="2573">
                  <c:v>42704</c:v>
                </c:pt>
                <c:pt idx="2574">
                  <c:v>42705</c:v>
                </c:pt>
                <c:pt idx="2575">
                  <c:v>42706</c:v>
                </c:pt>
                <c:pt idx="2576">
                  <c:v>42709</c:v>
                </c:pt>
                <c:pt idx="2577">
                  <c:v>42710</c:v>
                </c:pt>
                <c:pt idx="2578">
                  <c:v>42711</c:v>
                </c:pt>
                <c:pt idx="2579">
                  <c:v>42712</c:v>
                </c:pt>
                <c:pt idx="2580">
                  <c:v>42713</c:v>
                </c:pt>
                <c:pt idx="2581">
                  <c:v>42716</c:v>
                </c:pt>
                <c:pt idx="2582">
                  <c:v>42717</c:v>
                </c:pt>
                <c:pt idx="2583">
                  <c:v>42718</c:v>
                </c:pt>
                <c:pt idx="2584">
                  <c:v>42719</c:v>
                </c:pt>
                <c:pt idx="2585">
                  <c:v>42720</c:v>
                </c:pt>
                <c:pt idx="2586">
                  <c:v>42723</c:v>
                </c:pt>
                <c:pt idx="2587">
                  <c:v>42724</c:v>
                </c:pt>
                <c:pt idx="2588">
                  <c:v>42725</c:v>
                </c:pt>
                <c:pt idx="2589">
                  <c:v>42726</c:v>
                </c:pt>
                <c:pt idx="2590">
                  <c:v>42727</c:v>
                </c:pt>
                <c:pt idx="2591">
                  <c:v>42730</c:v>
                </c:pt>
                <c:pt idx="2592">
                  <c:v>42731</c:v>
                </c:pt>
                <c:pt idx="2593">
                  <c:v>42732</c:v>
                </c:pt>
                <c:pt idx="2594">
                  <c:v>42733</c:v>
                </c:pt>
                <c:pt idx="2595">
                  <c:v>42734</c:v>
                </c:pt>
                <c:pt idx="2596">
                  <c:v>42737</c:v>
                </c:pt>
                <c:pt idx="2597">
                  <c:v>42738</c:v>
                </c:pt>
                <c:pt idx="2598">
                  <c:v>42739</c:v>
                </c:pt>
                <c:pt idx="2599">
                  <c:v>42740</c:v>
                </c:pt>
                <c:pt idx="2600">
                  <c:v>42741</c:v>
                </c:pt>
                <c:pt idx="2601">
                  <c:v>42744</c:v>
                </c:pt>
                <c:pt idx="2602">
                  <c:v>42745</c:v>
                </c:pt>
                <c:pt idx="2603">
                  <c:v>42746</c:v>
                </c:pt>
                <c:pt idx="2604">
                  <c:v>42747</c:v>
                </c:pt>
                <c:pt idx="2605">
                  <c:v>42748</c:v>
                </c:pt>
                <c:pt idx="2606">
                  <c:v>42751</c:v>
                </c:pt>
                <c:pt idx="2607">
                  <c:v>42752</c:v>
                </c:pt>
                <c:pt idx="2608">
                  <c:v>42753</c:v>
                </c:pt>
                <c:pt idx="2609">
                  <c:v>42754</c:v>
                </c:pt>
                <c:pt idx="2610">
                  <c:v>42755</c:v>
                </c:pt>
                <c:pt idx="2611">
                  <c:v>42758</c:v>
                </c:pt>
                <c:pt idx="2612">
                  <c:v>42759</c:v>
                </c:pt>
                <c:pt idx="2613">
                  <c:v>42760</c:v>
                </c:pt>
                <c:pt idx="2614">
                  <c:v>42761</c:v>
                </c:pt>
                <c:pt idx="2615">
                  <c:v>42762</c:v>
                </c:pt>
                <c:pt idx="2616">
                  <c:v>42765</c:v>
                </c:pt>
                <c:pt idx="2617">
                  <c:v>42766</c:v>
                </c:pt>
                <c:pt idx="2618">
                  <c:v>42767</c:v>
                </c:pt>
                <c:pt idx="2619">
                  <c:v>42768</c:v>
                </c:pt>
                <c:pt idx="2620">
                  <c:v>42769</c:v>
                </c:pt>
                <c:pt idx="2621">
                  <c:v>42772</c:v>
                </c:pt>
                <c:pt idx="2622">
                  <c:v>42773</c:v>
                </c:pt>
                <c:pt idx="2623">
                  <c:v>42774</c:v>
                </c:pt>
                <c:pt idx="2624">
                  <c:v>42775</c:v>
                </c:pt>
                <c:pt idx="2625">
                  <c:v>42776</c:v>
                </c:pt>
                <c:pt idx="2626">
                  <c:v>42779</c:v>
                </c:pt>
                <c:pt idx="2627">
                  <c:v>42780</c:v>
                </c:pt>
                <c:pt idx="2628">
                  <c:v>42781</c:v>
                </c:pt>
                <c:pt idx="2629">
                  <c:v>42782</c:v>
                </c:pt>
                <c:pt idx="2630">
                  <c:v>42783</c:v>
                </c:pt>
                <c:pt idx="2631">
                  <c:v>42786</c:v>
                </c:pt>
                <c:pt idx="2632">
                  <c:v>42787</c:v>
                </c:pt>
                <c:pt idx="2633">
                  <c:v>42788</c:v>
                </c:pt>
                <c:pt idx="2634">
                  <c:v>42789</c:v>
                </c:pt>
                <c:pt idx="2635">
                  <c:v>42790</c:v>
                </c:pt>
                <c:pt idx="2636">
                  <c:v>42793</c:v>
                </c:pt>
                <c:pt idx="2637">
                  <c:v>42794</c:v>
                </c:pt>
                <c:pt idx="2638">
                  <c:v>42795</c:v>
                </c:pt>
                <c:pt idx="2639">
                  <c:v>42796</c:v>
                </c:pt>
                <c:pt idx="2640">
                  <c:v>42797</c:v>
                </c:pt>
                <c:pt idx="2641">
                  <c:v>42800</c:v>
                </c:pt>
                <c:pt idx="2642">
                  <c:v>42801</c:v>
                </c:pt>
                <c:pt idx="2643">
                  <c:v>42802</c:v>
                </c:pt>
                <c:pt idx="2644">
                  <c:v>42803</c:v>
                </c:pt>
                <c:pt idx="2645">
                  <c:v>42804</c:v>
                </c:pt>
                <c:pt idx="2646">
                  <c:v>42807</c:v>
                </c:pt>
                <c:pt idx="2647">
                  <c:v>42808</c:v>
                </c:pt>
                <c:pt idx="2648">
                  <c:v>42809</c:v>
                </c:pt>
                <c:pt idx="2649">
                  <c:v>42810</c:v>
                </c:pt>
                <c:pt idx="2650">
                  <c:v>42811</c:v>
                </c:pt>
                <c:pt idx="2651">
                  <c:v>42814</c:v>
                </c:pt>
                <c:pt idx="2652">
                  <c:v>42815</c:v>
                </c:pt>
                <c:pt idx="2653">
                  <c:v>42816</c:v>
                </c:pt>
                <c:pt idx="2654">
                  <c:v>42817</c:v>
                </c:pt>
                <c:pt idx="2655">
                  <c:v>42818</c:v>
                </c:pt>
                <c:pt idx="2656">
                  <c:v>42821</c:v>
                </c:pt>
                <c:pt idx="2657">
                  <c:v>42822</c:v>
                </c:pt>
                <c:pt idx="2658">
                  <c:v>42823</c:v>
                </c:pt>
                <c:pt idx="2659">
                  <c:v>42824</c:v>
                </c:pt>
                <c:pt idx="2660">
                  <c:v>42825</c:v>
                </c:pt>
                <c:pt idx="2661">
                  <c:v>42828</c:v>
                </c:pt>
                <c:pt idx="2662">
                  <c:v>42829</c:v>
                </c:pt>
                <c:pt idx="2663">
                  <c:v>42830</c:v>
                </c:pt>
                <c:pt idx="2664">
                  <c:v>42831</c:v>
                </c:pt>
                <c:pt idx="2665">
                  <c:v>42832</c:v>
                </c:pt>
                <c:pt idx="2666">
                  <c:v>42835</c:v>
                </c:pt>
                <c:pt idx="2667">
                  <c:v>42836</c:v>
                </c:pt>
                <c:pt idx="2668">
                  <c:v>42837</c:v>
                </c:pt>
                <c:pt idx="2669">
                  <c:v>42838</c:v>
                </c:pt>
                <c:pt idx="2670">
                  <c:v>42839</c:v>
                </c:pt>
                <c:pt idx="2671">
                  <c:v>42842</c:v>
                </c:pt>
                <c:pt idx="2672">
                  <c:v>42843</c:v>
                </c:pt>
                <c:pt idx="2673">
                  <c:v>42844</c:v>
                </c:pt>
                <c:pt idx="2674">
                  <c:v>42845</c:v>
                </c:pt>
                <c:pt idx="2675">
                  <c:v>42846</c:v>
                </c:pt>
                <c:pt idx="2676">
                  <c:v>42849</c:v>
                </c:pt>
                <c:pt idx="2677">
                  <c:v>42850</c:v>
                </c:pt>
                <c:pt idx="2678">
                  <c:v>42851</c:v>
                </c:pt>
                <c:pt idx="2679">
                  <c:v>42852</c:v>
                </c:pt>
                <c:pt idx="2680">
                  <c:v>42853</c:v>
                </c:pt>
                <c:pt idx="2681">
                  <c:v>42856</c:v>
                </c:pt>
                <c:pt idx="2682">
                  <c:v>42857</c:v>
                </c:pt>
                <c:pt idx="2683">
                  <c:v>42858</c:v>
                </c:pt>
                <c:pt idx="2684">
                  <c:v>42859</c:v>
                </c:pt>
                <c:pt idx="2685">
                  <c:v>42860</c:v>
                </c:pt>
                <c:pt idx="2686">
                  <c:v>42863</c:v>
                </c:pt>
                <c:pt idx="2687">
                  <c:v>42864</c:v>
                </c:pt>
                <c:pt idx="2688">
                  <c:v>42865</c:v>
                </c:pt>
                <c:pt idx="2689">
                  <c:v>42866</c:v>
                </c:pt>
                <c:pt idx="2690">
                  <c:v>42867</c:v>
                </c:pt>
                <c:pt idx="2691">
                  <c:v>42870</c:v>
                </c:pt>
                <c:pt idx="2692">
                  <c:v>42871</c:v>
                </c:pt>
                <c:pt idx="2693">
                  <c:v>42872</c:v>
                </c:pt>
                <c:pt idx="2694">
                  <c:v>42873</c:v>
                </c:pt>
                <c:pt idx="2695">
                  <c:v>42874</c:v>
                </c:pt>
                <c:pt idx="2696">
                  <c:v>42877</c:v>
                </c:pt>
                <c:pt idx="2697">
                  <c:v>42878</c:v>
                </c:pt>
                <c:pt idx="2698">
                  <c:v>42879</c:v>
                </c:pt>
                <c:pt idx="2699">
                  <c:v>42880</c:v>
                </c:pt>
                <c:pt idx="2700">
                  <c:v>42881</c:v>
                </c:pt>
                <c:pt idx="2701">
                  <c:v>42884</c:v>
                </c:pt>
                <c:pt idx="2702">
                  <c:v>42885</c:v>
                </c:pt>
                <c:pt idx="2703">
                  <c:v>42886</c:v>
                </c:pt>
                <c:pt idx="2704">
                  <c:v>42887</c:v>
                </c:pt>
                <c:pt idx="2705">
                  <c:v>42888</c:v>
                </c:pt>
                <c:pt idx="2706">
                  <c:v>42891</c:v>
                </c:pt>
                <c:pt idx="2707">
                  <c:v>42892</c:v>
                </c:pt>
                <c:pt idx="2708">
                  <c:v>42893</c:v>
                </c:pt>
                <c:pt idx="2709">
                  <c:v>42894</c:v>
                </c:pt>
                <c:pt idx="2710">
                  <c:v>42895</c:v>
                </c:pt>
                <c:pt idx="2711">
                  <c:v>42898</c:v>
                </c:pt>
                <c:pt idx="2712">
                  <c:v>42899</c:v>
                </c:pt>
                <c:pt idx="2713">
                  <c:v>42900</c:v>
                </c:pt>
                <c:pt idx="2714">
                  <c:v>42901</c:v>
                </c:pt>
                <c:pt idx="2715">
                  <c:v>42902</c:v>
                </c:pt>
                <c:pt idx="2716">
                  <c:v>42905</c:v>
                </c:pt>
                <c:pt idx="2717">
                  <c:v>42906</c:v>
                </c:pt>
                <c:pt idx="2718">
                  <c:v>42907</c:v>
                </c:pt>
                <c:pt idx="2719">
                  <c:v>42908</c:v>
                </c:pt>
                <c:pt idx="2720">
                  <c:v>42909</c:v>
                </c:pt>
                <c:pt idx="2721">
                  <c:v>42912</c:v>
                </c:pt>
                <c:pt idx="2722">
                  <c:v>42913</c:v>
                </c:pt>
                <c:pt idx="2723">
                  <c:v>42914</c:v>
                </c:pt>
                <c:pt idx="2724">
                  <c:v>42915</c:v>
                </c:pt>
                <c:pt idx="2725">
                  <c:v>42916</c:v>
                </c:pt>
                <c:pt idx="2726">
                  <c:v>42919</c:v>
                </c:pt>
                <c:pt idx="2727">
                  <c:v>42920</c:v>
                </c:pt>
                <c:pt idx="2728">
                  <c:v>42921</c:v>
                </c:pt>
                <c:pt idx="2729">
                  <c:v>42922</c:v>
                </c:pt>
                <c:pt idx="2730">
                  <c:v>42923</c:v>
                </c:pt>
                <c:pt idx="2731">
                  <c:v>42926</c:v>
                </c:pt>
                <c:pt idx="2732">
                  <c:v>42927</c:v>
                </c:pt>
                <c:pt idx="2733">
                  <c:v>42928</c:v>
                </c:pt>
                <c:pt idx="2734">
                  <c:v>42929</c:v>
                </c:pt>
                <c:pt idx="2735">
                  <c:v>42930</c:v>
                </c:pt>
                <c:pt idx="2736">
                  <c:v>42933</c:v>
                </c:pt>
                <c:pt idx="2737">
                  <c:v>42934</c:v>
                </c:pt>
                <c:pt idx="2738">
                  <c:v>42935</c:v>
                </c:pt>
                <c:pt idx="2739">
                  <c:v>42936</c:v>
                </c:pt>
                <c:pt idx="2740">
                  <c:v>42937</c:v>
                </c:pt>
                <c:pt idx="2741">
                  <c:v>42940</c:v>
                </c:pt>
                <c:pt idx="2742">
                  <c:v>42941</c:v>
                </c:pt>
                <c:pt idx="2743">
                  <c:v>42942</c:v>
                </c:pt>
                <c:pt idx="2744">
                  <c:v>42943</c:v>
                </c:pt>
                <c:pt idx="2745">
                  <c:v>42944</c:v>
                </c:pt>
                <c:pt idx="2746">
                  <c:v>42947</c:v>
                </c:pt>
                <c:pt idx="2747">
                  <c:v>42948</c:v>
                </c:pt>
                <c:pt idx="2748">
                  <c:v>42949</c:v>
                </c:pt>
                <c:pt idx="2749">
                  <c:v>42950</c:v>
                </c:pt>
                <c:pt idx="2750">
                  <c:v>42951</c:v>
                </c:pt>
                <c:pt idx="2751">
                  <c:v>42954</c:v>
                </c:pt>
                <c:pt idx="2752">
                  <c:v>42955</c:v>
                </c:pt>
                <c:pt idx="2753">
                  <c:v>42956</c:v>
                </c:pt>
                <c:pt idx="2754">
                  <c:v>42957</c:v>
                </c:pt>
                <c:pt idx="2755">
                  <c:v>42958</c:v>
                </c:pt>
                <c:pt idx="2756">
                  <c:v>42961</c:v>
                </c:pt>
                <c:pt idx="2757">
                  <c:v>42962</c:v>
                </c:pt>
                <c:pt idx="2758">
                  <c:v>42963</c:v>
                </c:pt>
                <c:pt idx="2759">
                  <c:v>42964</c:v>
                </c:pt>
                <c:pt idx="2760">
                  <c:v>42965</c:v>
                </c:pt>
                <c:pt idx="2761">
                  <c:v>42968</c:v>
                </c:pt>
                <c:pt idx="2762">
                  <c:v>42969</c:v>
                </c:pt>
                <c:pt idx="2763">
                  <c:v>42970</c:v>
                </c:pt>
                <c:pt idx="2764">
                  <c:v>42971</c:v>
                </c:pt>
                <c:pt idx="2765">
                  <c:v>42972</c:v>
                </c:pt>
                <c:pt idx="2766">
                  <c:v>42975</c:v>
                </c:pt>
                <c:pt idx="2767">
                  <c:v>42976</c:v>
                </c:pt>
                <c:pt idx="2768">
                  <c:v>42977</c:v>
                </c:pt>
                <c:pt idx="2769">
                  <c:v>42978</c:v>
                </c:pt>
                <c:pt idx="2770">
                  <c:v>42979</c:v>
                </c:pt>
                <c:pt idx="2771">
                  <c:v>42982</c:v>
                </c:pt>
                <c:pt idx="2772">
                  <c:v>42983</c:v>
                </c:pt>
                <c:pt idx="2773">
                  <c:v>42984</c:v>
                </c:pt>
                <c:pt idx="2774">
                  <c:v>42985</c:v>
                </c:pt>
                <c:pt idx="2775">
                  <c:v>42986</c:v>
                </c:pt>
                <c:pt idx="2776">
                  <c:v>42989</c:v>
                </c:pt>
                <c:pt idx="2777">
                  <c:v>42990</c:v>
                </c:pt>
                <c:pt idx="2778">
                  <c:v>42991</c:v>
                </c:pt>
                <c:pt idx="2779">
                  <c:v>42992</c:v>
                </c:pt>
                <c:pt idx="2780">
                  <c:v>42993</c:v>
                </c:pt>
                <c:pt idx="2781">
                  <c:v>42996</c:v>
                </c:pt>
                <c:pt idx="2782">
                  <c:v>42997</c:v>
                </c:pt>
                <c:pt idx="2783">
                  <c:v>42998</c:v>
                </c:pt>
                <c:pt idx="2784">
                  <c:v>42999</c:v>
                </c:pt>
                <c:pt idx="2785">
                  <c:v>43000</c:v>
                </c:pt>
                <c:pt idx="2786">
                  <c:v>43003</c:v>
                </c:pt>
                <c:pt idx="2787">
                  <c:v>43004</c:v>
                </c:pt>
                <c:pt idx="2788">
                  <c:v>43005</c:v>
                </c:pt>
                <c:pt idx="2789">
                  <c:v>43006</c:v>
                </c:pt>
                <c:pt idx="2790">
                  <c:v>43007</c:v>
                </c:pt>
                <c:pt idx="2791">
                  <c:v>43010</c:v>
                </c:pt>
                <c:pt idx="2792">
                  <c:v>43011</c:v>
                </c:pt>
                <c:pt idx="2793">
                  <c:v>43012</c:v>
                </c:pt>
                <c:pt idx="2794">
                  <c:v>43013</c:v>
                </c:pt>
                <c:pt idx="2795">
                  <c:v>43014</c:v>
                </c:pt>
                <c:pt idx="2796">
                  <c:v>43017</c:v>
                </c:pt>
                <c:pt idx="2797">
                  <c:v>43018</c:v>
                </c:pt>
                <c:pt idx="2798">
                  <c:v>43019</c:v>
                </c:pt>
                <c:pt idx="2799">
                  <c:v>43020</c:v>
                </c:pt>
                <c:pt idx="2800">
                  <c:v>43021</c:v>
                </c:pt>
                <c:pt idx="2801">
                  <c:v>43024</c:v>
                </c:pt>
                <c:pt idx="2802">
                  <c:v>43025</c:v>
                </c:pt>
                <c:pt idx="2803">
                  <c:v>43026</c:v>
                </c:pt>
                <c:pt idx="2804">
                  <c:v>43027</c:v>
                </c:pt>
                <c:pt idx="2805">
                  <c:v>43028</c:v>
                </c:pt>
                <c:pt idx="2806">
                  <c:v>43031</c:v>
                </c:pt>
                <c:pt idx="2807">
                  <c:v>43032</c:v>
                </c:pt>
                <c:pt idx="2808">
                  <c:v>43033</c:v>
                </c:pt>
                <c:pt idx="2809">
                  <c:v>43034</c:v>
                </c:pt>
                <c:pt idx="2810">
                  <c:v>43035</c:v>
                </c:pt>
                <c:pt idx="2811">
                  <c:v>43038</c:v>
                </c:pt>
                <c:pt idx="2812">
                  <c:v>43039</c:v>
                </c:pt>
                <c:pt idx="2813">
                  <c:v>43040</c:v>
                </c:pt>
                <c:pt idx="2814">
                  <c:v>43041</c:v>
                </c:pt>
                <c:pt idx="2815">
                  <c:v>43042</c:v>
                </c:pt>
                <c:pt idx="2816">
                  <c:v>43045</c:v>
                </c:pt>
                <c:pt idx="2817">
                  <c:v>43046</c:v>
                </c:pt>
                <c:pt idx="2818">
                  <c:v>43047</c:v>
                </c:pt>
                <c:pt idx="2819">
                  <c:v>43048</c:v>
                </c:pt>
                <c:pt idx="2820">
                  <c:v>43049</c:v>
                </c:pt>
                <c:pt idx="2821">
                  <c:v>43052</c:v>
                </c:pt>
                <c:pt idx="2822">
                  <c:v>43053</c:v>
                </c:pt>
                <c:pt idx="2823">
                  <c:v>43054</c:v>
                </c:pt>
                <c:pt idx="2824">
                  <c:v>43055</c:v>
                </c:pt>
                <c:pt idx="2825">
                  <c:v>43056</c:v>
                </c:pt>
                <c:pt idx="2826">
                  <c:v>43059</c:v>
                </c:pt>
                <c:pt idx="2827">
                  <c:v>43060</c:v>
                </c:pt>
                <c:pt idx="2828">
                  <c:v>43061</c:v>
                </c:pt>
                <c:pt idx="2829">
                  <c:v>43062</c:v>
                </c:pt>
                <c:pt idx="2830">
                  <c:v>43063</c:v>
                </c:pt>
                <c:pt idx="2831">
                  <c:v>43066</c:v>
                </c:pt>
                <c:pt idx="2832">
                  <c:v>43067</c:v>
                </c:pt>
                <c:pt idx="2833">
                  <c:v>43068</c:v>
                </c:pt>
                <c:pt idx="2834">
                  <c:v>43069</c:v>
                </c:pt>
                <c:pt idx="2835">
                  <c:v>43070</c:v>
                </c:pt>
                <c:pt idx="2836">
                  <c:v>43073</c:v>
                </c:pt>
                <c:pt idx="2837">
                  <c:v>43074</c:v>
                </c:pt>
                <c:pt idx="2838">
                  <c:v>43075</c:v>
                </c:pt>
                <c:pt idx="2839">
                  <c:v>43076</c:v>
                </c:pt>
                <c:pt idx="2840">
                  <c:v>43077</c:v>
                </c:pt>
                <c:pt idx="2841">
                  <c:v>43080</c:v>
                </c:pt>
                <c:pt idx="2842">
                  <c:v>43081</c:v>
                </c:pt>
                <c:pt idx="2843">
                  <c:v>43082</c:v>
                </c:pt>
                <c:pt idx="2844">
                  <c:v>43083</c:v>
                </c:pt>
                <c:pt idx="2845">
                  <c:v>43084</c:v>
                </c:pt>
                <c:pt idx="2846">
                  <c:v>43087</c:v>
                </c:pt>
                <c:pt idx="2847">
                  <c:v>43088</c:v>
                </c:pt>
                <c:pt idx="2848">
                  <c:v>43089</c:v>
                </c:pt>
                <c:pt idx="2849">
                  <c:v>43090</c:v>
                </c:pt>
                <c:pt idx="2850">
                  <c:v>43091</c:v>
                </c:pt>
                <c:pt idx="2851">
                  <c:v>43094</c:v>
                </c:pt>
                <c:pt idx="2852">
                  <c:v>43095</c:v>
                </c:pt>
                <c:pt idx="2853">
                  <c:v>43096</c:v>
                </c:pt>
                <c:pt idx="2854">
                  <c:v>43097</c:v>
                </c:pt>
                <c:pt idx="2855">
                  <c:v>43098</c:v>
                </c:pt>
                <c:pt idx="2856">
                  <c:v>43101</c:v>
                </c:pt>
                <c:pt idx="2857">
                  <c:v>43102</c:v>
                </c:pt>
                <c:pt idx="2858">
                  <c:v>43103</c:v>
                </c:pt>
                <c:pt idx="2859">
                  <c:v>43104</c:v>
                </c:pt>
                <c:pt idx="2860">
                  <c:v>43105</c:v>
                </c:pt>
                <c:pt idx="2861">
                  <c:v>43108</c:v>
                </c:pt>
                <c:pt idx="2862">
                  <c:v>43109</c:v>
                </c:pt>
                <c:pt idx="2863">
                  <c:v>43110</c:v>
                </c:pt>
                <c:pt idx="2864">
                  <c:v>43111</c:v>
                </c:pt>
                <c:pt idx="2865">
                  <c:v>43112</c:v>
                </c:pt>
                <c:pt idx="2866">
                  <c:v>43115</c:v>
                </c:pt>
                <c:pt idx="2867">
                  <c:v>43116</c:v>
                </c:pt>
                <c:pt idx="2868">
                  <c:v>43117</c:v>
                </c:pt>
                <c:pt idx="2869">
                  <c:v>43118</c:v>
                </c:pt>
                <c:pt idx="2870">
                  <c:v>43119</c:v>
                </c:pt>
                <c:pt idx="2871">
                  <c:v>43122</c:v>
                </c:pt>
                <c:pt idx="2872">
                  <c:v>43123</c:v>
                </c:pt>
                <c:pt idx="2873">
                  <c:v>43124</c:v>
                </c:pt>
                <c:pt idx="2874">
                  <c:v>43125</c:v>
                </c:pt>
                <c:pt idx="2875">
                  <c:v>43126</c:v>
                </c:pt>
                <c:pt idx="2876">
                  <c:v>43129</c:v>
                </c:pt>
                <c:pt idx="2877">
                  <c:v>43130</c:v>
                </c:pt>
                <c:pt idx="2878">
                  <c:v>43131</c:v>
                </c:pt>
                <c:pt idx="2879">
                  <c:v>43132</c:v>
                </c:pt>
                <c:pt idx="2880">
                  <c:v>43133</c:v>
                </c:pt>
                <c:pt idx="2881">
                  <c:v>43136</c:v>
                </c:pt>
                <c:pt idx="2882">
                  <c:v>43137</c:v>
                </c:pt>
                <c:pt idx="2883">
                  <c:v>43138</c:v>
                </c:pt>
                <c:pt idx="2884">
                  <c:v>43139</c:v>
                </c:pt>
                <c:pt idx="2885">
                  <c:v>43140</c:v>
                </c:pt>
                <c:pt idx="2886">
                  <c:v>43143</c:v>
                </c:pt>
                <c:pt idx="2887">
                  <c:v>43144</c:v>
                </c:pt>
                <c:pt idx="2888">
                  <c:v>43145</c:v>
                </c:pt>
                <c:pt idx="2889">
                  <c:v>43146</c:v>
                </c:pt>
                <c:pt idx="2890">
                  <c:v>43147</c:v>
                </c:pt>
                <c:pt idx="2891">
                  <c:v>43150</c:v>
                </c:pt>
                <c:pt idx="2892">
                  <c:v>43151</c:v>
                </c:pt>
                <c:pt idx="2893">
                  <c:v>43152</c:v>
                </c:pt>
                <c:pt idx="2894">
                  <c:v>43153</c:v>
                </c:pt>
                <c:pt idx="2895">
                  <c:v>43154</c:v>
                </c:pt>
                <c:pt idx="2896">
                  <c:v>43157</c:v>
                </c:pt>
                <c:pt idx="2897">
                  <c:v>43158</c:v>
                </c:pt>
                <c:pt idx="2898">
                  <c:v>43159</c:v>
                </c:pt>
                <c:pt idx="2899">
                  <c:v>43160</c:v>
                </c:pt>
                <c:pt idx="2900">
                  <c:v>43161</c:v>
                </c:pt>
                <c:pt idx="2901">
                  <c:v>43164</c:v>
                </c:pt>
                <c:pt idx="2902">
                  <c:v>43165</c:v>
                </c:pt>
                <c:pt idx="2903">
                  <c:v>43166</c:v>
                </c:pt>
                <c:pt idx="2904">
                  <c:v>43167</c:v>
                </c:pt>
                <c:pt idx="2905">
                  <c:v>43168</c:v>
                </c:pt>
                <c:pt idx="2906">
                  <c:v>43171</c:v>
                </c:pt>
                <c:pt idx="2907">
                  <c:v>43172</c:v>
                </c:pt>
                <c:pt idx="2908">
                  <c:v>43173</c:v>
                </c:pt>
                <c:pt idx="2909">
                  <c:v>43174</c:v>
                </c:pt>
                <c:pt idx="2910">
                  <c:v>43175</c:v>
                </c:pt>
                <c:pt idx="2911">
                  <c:v>43178</c:v>
                </c:pt>
                <c:pt idx="2912">
                  <c:v>43179</c:v>
                </c:pt>
                <c:pt idx="2913">
                  <c:v>43180</c:v>
                </c:pt>
                <c:pt idx="2914">
                  <c:v>43181</c:v>
                </c:pt>
                <c:pt idx="2915">
                  <c:v>43182</c:v>
                </c:pt>
                <c:pt idx="2916">
                  <c:v>43185</c:v>
                </c:pt>
                <c:pt idx="2917">
                  <c:v>43186</c:v>
                </c:pt>
                <c:pt idx="2918">
                  <c:v>43187</c:v>
                </c:pt>
                <c:pt idx="2919">
                  <c:v>43188</c:v>
                </c:pt>
                <c:pt idx="2920">
                  <c:v>43189</c:v>
                </c:pt>
                <c:pt idx="2921">
                  <c:v>43192</c:v>
                </c:pt>
                <c:pt idx="2922">
                  <c:v>43193</c:v>
                </c:pt>
                <c:pt idx="2923">
                  <c:v>43194</c:v>
                </c:pt>
                <c:pt idx="2924">
                  <c:v>43195</c:v>
                </c:pt>
                <c:pt idx="2925">
                  <c:v>43196</c:v>
                </c:pt>
                <c:pt idx="2926">
                  <c:v>43199</c:v>
                </c:pt>
                <c:pt idx="2927">
                  <c:v>43200</c:v>
                </c:pt>
                <c:pt idx="2928">
                  <c:v>43201</c:v>
                </c:pt>
                <c:pt idx="2929">
                  <c:v>43202</c:v>
                </c:pt>
                <c:pt idx="2930">
                  <c:v>43203</c:v>
                </c:pt>
                <c:pt idx="2931">
                  <c:v>43206</c:v>
                </c:pt>
                <c:pt idx="2932">
                  <c:v>43207</c:v>
                </c:pt>
                <c:pt idx="2933">
                  <c:v>43208</c:v>
                </c:pt>
                <c:pt idx="2934">
                  <c:v>43209</c:v>
                </c:pt>
                <c:pt idx="2935">
                  <c:v>43210</c:v>
                </c:pt>
                <c:pt idx="2936">
                  <c:v>43213</c:v>
                </c:pt>
                <c:pt idx="2937">
                  <c:v>43214</c:v>
                </c:pt>
                <c:pt idx="2938">
                  <c:v>43215</c:v>
                </c:pt>
                <c:pt idx="2939">
                  <c:v>43216</c:v>
                </c:pt>
                <c:pt idx="2940">
                  <c:v>43217</c:v>
                </c:pt>
                <c:pt idx="2941">
                  <c:v>43220</c:v>
                </c:pt>
                <c:pt idx="2942">
                  <c:v>43221</c:v>
                </c:pt>
                <c:pt idx="2943">
                  <c:v>43222</c:v>
                </c:pt>
                <c:pt idx="2944">
                  <c:v>43223</c:v>
                </c:pt>
                <c:pt idx="2945">
                  <c:v>43224</c:v>
                </c:pt>
                <c:pt idx="2946">
                  <c:v>43227</c:v>
                </c:pt>
                <c:pt idx="2947">
                  <c:v>43228</c:v>
                </c:pt>
                <c:pt idx="2948">
                  <c:v>43229</c:v>
                </c:pt>
                <c:pt idx="2949">
                  <c:v>43230</c:v>
                </c:pt>
                <c:pt idx="2950">
                  <c:v>43231</c:v>
                </c:pt>
                <c:pt idx="2951">
                  <c:v>43234</c:v>
                </c:pt>
                <c:pt idx="2952">
                  <c:v>43235</c:v>
                </c:pt>
                <c:pt idx="2953">
                  <c:v>43236</c:v>
                </c:pt>
                <c:pt idx="2954">
                  <c:v>43237</c:v>
                </c:pt>
                <c:pt idx="2955">
                  <c:v>43238</c:v>
                </c:pt>
                <c:pt idx="2956">
                  <c:v>43241</c:v>
                </c:pt>
                <c:pt idx="2957">
                  <c:v>43242</c:v>
                </c:pt>
                <c:pt idx="2958">
                  <c:v>43243</c:v>
                </c:pt>
                <c:pt idx="2959">
                  <c:v>43244</c:v>
                </c:pt>
                <c:pt idx="2960">
                  <c:v>43245</c:v>
                </c:pt>
                <c:pt idx="2961">
                  <c:v>43248</c:v>
                </c:pt>
                <c:pt idx="2962">
                  <c:v>43249</c:v>
                </c:pt>
                <c:pt idx="2963">
                  <c:v>43250</c:v>
                </c:pt>
                <c:pt idx="2964">
                  <c:v>43251</c:v>
                </c:pt>
                <c:pt idx="2965">
                  <c:v>43252</c:v>
                </c:pt>
                <c:pt idx="2966">
                  <c:v>43255</c:v>
                </c:pt>
                <c:pt idx="2967">
                  <c:v>43256</c:v>
                </c:pt>
                <c:pt idx="2968">
                  <c:v>43257</c:v>
                </c:pt>
                <c:pt idx="2969">
                  <c:v>43258</c:v>
                </c:pt>
                <c:pt idx="2970">
                  <c:v>43259</c:v>
                </c:pt>
                <c:pt idx="2971">
                  <c:v>43262</c:v>
                </c:pt>
                <c:pt idx="2972">
                  <c:v>43263</c:v>
                </c:pt>
                <c:pt idx="2973">
                  <c:v>43264</c:v>
                </c:pt>
                <c:pt idx="2974">
                  <c:v>43265</c:v>
                </c:pt>
                <c:pt idx="2975">
                  <c:v>43266</c:v>
                </c:pt>
                <c:pt idx="2976">
                  <c:v>43269</c:v>
                </c:pt>
                <c:pt idx="2977">
                  <c:v>43270</c:v>
                </c:pt>
                <c:pt idx="2978">
                  <c:v>43271</c:v>
                </c:pt>
                <c:pt idx="2979">
                  <c:v>43272</c:v>
                </c:pt>
                <c:pt idx="2980">
                  <c:v>43273</c:v>
                </c:pt>
                <c:pt idx="2981">
                  <c:v>43276</c:v>
                </c:pt>
                <c:pt idx="2982">
                  <c:v>43277</c:v>
                </c:pt>
                <c:pt idx="2983">
                  <c:v>43278</c:v>
                </c:pt>
                <c:pt idx="2984">
                  <c:v>43279</c:v>
                </c:pt>
                <c:pt idx="2985">
                  <c:v>43280</c:v>
                </c:pt>
                <c:pt idx="2986">
                  <c:v>43283</c:v>
                </c:pt>
                <c:pt idx="2987">
                  <c:v>43284</c:v>
                </c:pt>
                <c:pt idx="2988">
                  <c:v>43285</c:v>
                </c:pt>
                <c:pt idx="2989">
                  <c:v>43286</c:v>
                </c:pt>
                <c:pt idx="2990">
                  <c:v>43287</c:v>
                </c:pt>
                <c:pt idx="2991">
                  <c:v>43290</c:v>
                </c:pt>
                <c:pt idx="2992">
                  <c:v>43291</c:v>
                </c:pt>
                <c:pt idx="2993">
                  <c:v>43292</c:v>
                </c:pt>
                <c:pt idx="2994">
                  <c:v>43293</c:v>
                </c:pt>
                <c:pt idx="2995">
                  <c:v>43294</c:v>
                </c:pt>
                <c:pt idx="2996">
                  <c:v>43297</c:v>
                </c:pt>
                <c:pt idx="2997">
                  <c:v>43298</c:v>
                </c:pt>
                <c:pt idx="2998">
                  <c:v>43299</c:v>
                </c:pt>
                <c:pt idx="2999">
                  <c:v>43300</c:v>
                </c:pt>
                <c:pt idx="3000">
                  <c:v>43301</c:v>
                </c:pt>
                <c:pt idx="3001">
                  <c:v>43304</c:v>
                </c:pt>
                <c:pt idx="3002">
                  <c:v>43305</c:v>
                </c:pt>
                <c:pt idx="3003">
                  <c:v>43306</c:v>
                </c:pt>
                <c:pt idx="3004">
                  <c:v>43307</c:v>
                </c:pt>
                <c:pt idx="3005">
                  <c:v>43308</c:v>
                </c:pt>
                <c:pt idx="3006">
                  <c:v>43311</c:v>
                </c:pt>
                <c:pt idx="3007">
                  <c:v>43312</c:v>
                </c:pt>
                <c:pt idx="3008">
                  <c:v>43313</c:v>
                </c:pt>
                <c:pt idx="3009">
                  <c:v>43314</c:v>
                </c:pt>
                <c:pt idx="3010">
                  <c:v>43315</c:v>
                </c:pt>
                <c:pt idx="3011">
                  <c:v>43318</c:v>
                </c:pt>
                <c:pt idx="3012">
                  <c:v>43319</c:v>
                </c:pt>
                <c:pt idx="3013">
                  <c:v>43320</c:v>
                </c:pt>
                <c:pt idx="3014">
                  <c:v>43321</c:v>
                </c:pt>
                <c:pt idx="3015">
                  <c:v>43322</c:v>
                </c:pt>
                <c:pt idx="3016">
                  <c:v>43325</c:v>
                </c:pt>
                <c:pt idx="3017">
                  <c:v>43326</c:v>
                </c:pt>
                <c:pt idx="3018">
                  <c:v>43327</c:v>
                </c:pt>
                <c:pt idx="3019">
                  <c:v>43328</c:v>
                </c:pt>
                <c:pt idx="3020">
                  <c:v>43329</c:v>
                </c:pt>
                <c:pt idx="3021">
                  <c:v>43332</c:v>
                </c:pt>
                <c:pt idx="3022">
                  <c:v>43333</c:v>
                </c:pt>
                <c:pt idx="3023">
                  <c:v>43334</c:v>
                </c:pt>
                <c:pt idx="3024">
                  <c:v>43335</c:v>
                </c:pt>
                <c:pt idx="3025">
                  <c:v>43336</c:v>
                </c:pt>
                <c:pt idx="3026">
                  <c:v>43339</c:v>
                </c:pt>
                <c:pt idx="3027">
                  <c:v>43340</c:v>
                </c:pt>
                <c:pt idx="3028">
                  <c:v>43341</c:v>
                </c:pt>
                <c:pt idx="3029">
                  <c:v>43342</c:v>
                </c:pt>
                <c:pt idx="3030">
                  <c:v>43343</c:v>
                </c:pt>
                <c:pt idx="3031">
                  <c:v>43346</c:v>
                </c:pt>
                <c:pt idx="3032">
                  <c:v>43347</c:v>
                </c:pt>
                <c:pt idx="3033">
                  <c:v>43348</c:v>
                </c:pt>
                <c:pt idx="3034">
                  <c:v>43349</c:v>
                </c:pt>
                <c:pt idx="3035">
                  <c:v>43350</c:v>
                </c:pt>
                <c:pt idx="3036">
                  <c:v>43353</c:v>
                </c:pt>
                <c:pt idx="3037">
                  <c:v>43354</c:v>
                </c:pt>
                <c:pt idx="3038">
                  <c:v>43355</c:v>
                </c:pt>
                <c:pt idx="3039">
                  <c:v>43356</c:v>
                </c:pt>
                <c:pt idx="3040">
                  <c:v>43357</c:v>
                </c:pt>
                <c:pt idx="3041">
                  <c:v>43360</c:v>
                </c:pt>
                <c:pt idx="3042">
                  <c:v>43361</c:v>
                </c:pt>
                <c:pt idx="3043">
                  <c:v>43362</c:v>
                </c:pt>
                <c:pt idx="3044">
                  <c:v>43363</c:v>
                </c:pt>
                <c:pt idx="3045">
                  <c:v>43364</c:v>
                </c:pt>
                <c:pt idx="3046">
                  <c:v>43367</c:v>
                </c:pt>
                <c:pt idx="3047">
                  <c:v>43368</c:v>
                </c:pt>
                <c:pt idx="3048">
                  <c:v>43369</c:v>
                </c:pt>
                <c:pt idx="3049">
                  <c:v>43370</c:v>
                </c:pt>
                <c:pt idx="3050">
                  <c:v>43371</c:v>
                </c:pt>
                <c:pt idx="3051">
                  <c:v>43374</c:v>
                </c:pt>
                <c:pt idx="3052">
                  <c:v>43375</c:v>
                </c:pt>
                <c:pt idx="3053">
                  <c:v>43376</c:v>
                </c:pt>
                <c:pt idx="3054">
                  <c:v>43377</c:v>
                </c:pt>
                <c:pt idx="3055">
                  <c:v>43378</c:v>
                </c:pt>
                <c:pt idx="3056">
                  <c:v>43381</c:v>
                </c:pt>
                <c:pt idx="3057">
                  <c:v>43382</c:v>
                </c:pt>
                <c:pt idx="3058">
                  <c:v>43383</c:v>
                </c:pt>
                <c:pt idx="3059">
                  <c:v>43384</c:v>
                </c:pt>
                <c:pt idx="3060">
                  <c:v>43385</c:v>
                </c:pt>
                <c:pt idx="3061">
                  <c:v>43388</c:v>
                </c:pt>
                <c:pt idx="3062">
                  <c:v>43389</c:v>
                </c:pt>
                <c:pt idx="3063">
                  <c:v>43390</c:v>
                </c:pt>
                <c:pt idx="3064">
                  <c:v>43391</c:v>
                </c:pt>
                <c:pt idx="3065">
                  <c:v>43392</c:v>
                </c:pt>
                <c:pt idx="3066">
                  <c:v>43395</c:v>
                </c:pt>
                <c:pt idx="3067">
                  <c:v>43396</c:v>
                </c:pt>
                <c:pt idx="3068">
                  <c:v>43397</c:v>
                </c:pt>
                <c:pt idx="3069">
                  <c:v>43398</c:v>
                </c:pt>
                <c:pt idx="3070">
                  <c:v>43399</c:v>
                </c:pt>
                <c:pt idx="3071">
                  <c:v>43402</c:v>
                </c:pt>
                <c:pt idx="3072">
                  <c:v>43403</c:v>
                </c:pt>
                <c:pt idx="3073">
                  <c:v>43404</c:v>
                </c:pt>
                <c:pt idx="3074">
                  <c:v>43405</c:v>
                </c:pt>
                <c:pt idx="3075">
                  <c:v>43406</c:v>
                </c:pt>
                <c:pt idx="3076">
                  <c:v>43409</c:v>
                </c:pt>
                <c:pt idx="3077">
                  <c:v>43410</c:v>
                </c:pt>
                <c:pt idx="3078">
                  <c:v>43411</c:v>
                </c:pt>
                <c:pt idx="3079">
                  <c:v>43412</c:v>
                </c:pt>
                <c:pt idx="3080">
                  <c:v>43413</c:v>
                </c:pt>
                <c:pt idx="3081">
                  <c:v>43416</c:v>
                </c:pt>
                <c:pt idx="3082">
                  <c:v>43417</c:v>
                </c:pt>
                <c:pt idx="3083">
                  <c:v>43418</c:v>
                </c:pt>
                <c:pt idx="3084">
                  <c:v>43419</c:v>
                </c:pt>
                <c:pt idx="3085">
                  <c:v>43420</c:v>
                </c:pt>
                <c:pt idx="3086">
                  <c:v>43423</c:v>
                </c:pt>
                <c:pt idx="3087">
                  <c:v>43424</c:v>
                </c:pt>
                <c:pt idx="3088">
                  <c:v>43425</c:v>
                </c:pt>
                <c:pt idx="3089">
                  <c:v>43426</c:v>
                </c:pt>
                <c:pt idx="3090">
                  <c:v>43427</c:v>
                </c:pt>
                <c:pt idx="3091">
                  <c:v>43430</c:v>
                </c:pt>
                <c:pt idx="3092">
                  <c:v>43431</c:v>
                </c:pt>
                <c:pt idx="3093">
                  <c:v>43432</c:v>
                </c:pt>
                <c:pt idx="3094">
                  <c:v>43433</c:v>
                </c:pt>
                <c:pt idx="3095">
                  <c:v>43434</c:v>
                </c:pt>
                <c:pt idx="3096">
                  <c:v>43437</c:v>
                </c:pt>
                <c:pt idx="3097">
                  <c:v>43438</c:v>
                </c:pt>
                <c:pt idx="3098">
                  <c:v>43439</c:v>
                </c:pt>
                <c:pt idx="3099">
                  <c:v>43440</c:v>
                </c:pt>
                <c:pt idx="3100">
                  <c:v>43441</c:v>
                </c:pt>
                <c:pt idx="3101">
                  <c:v>43444</c:v>
                </c:pt>
                <c:pt idx="3102">
                  <c:v>43445</c:v>
                </c:pt>
                <c:pt idx="3103">
                  <c:v>43446</c:v>
                </c:pt>
                <c:pt idx="3104">
                  <c:v>43447</c:v>
                </c:pt>
                <c:pt idx="3105">
                  <c:v>43448</c:v>
                </c:pt>
                <c:pt idx="3106">
                  <c:v>43451</c:v>
                </c:pt>
                <c:pt idx="3107">
                  <c:v>43452</c:v>
                </c:pt>
                <c:pt idx="3108">
                  <c:v>43453</c:v>
                </c:pt>
                <c:pt idx="3109">
                  <c:v>43454</c:v>
                </c:pt>
                <c:pt idx="3110">
                  <c:v>43455</c:v>
                </c:pt>
                <c:pt idx="3111">
                  <c:v>43458</c:v>
                </c:pt>
                <c:pt idx="3112">
                  <c:v>43459</c:v>
                </c:pt>
                <c:pt idx="3113">
                  <c:v>43460</c:v>
                </c:pt>
                <c:pt idx="3114">
                  <c:v>43461</c:v>
                </c:pt>
                <c:pt idx="3115">
                  <c:v>43462</c:v>
                </c:pt>
                <c:pt idx="3116">
                  <c:v>43465</c:v>
                </c:pt>
                <c:pt idx="3117">
                  <c:v>43466</c:v>
                </c:pt>
                <c:pt idx="3118">
                  <c:v>43467</c:v>
                </c:pt>
                <c:pt idx="3119">
                  <c:v>43468</c:v>
                </c:pt>
                <c:pt idx="3120">
                  <c:v>43469</c:v>
                </c:pt>
                <c:pt idx="3121">
                  <c:v>43472</c:v>
                </c:pt>
                <c:pt idx="3122">
                  <c:v>43473</c:v>
                </c:pt>
                <c:pt idx="3123">
                  <c:v>43474</c:v>
                </c:pt>
                <c:pt idx="3124">
                  <c:v>43475</c:v>
                </c:pt>
                <c:pt idx="3125">
                  <c:v>43476</c:v>
                </c:pt>
                <c:pt idx="3126">
                  <c:v>43479</c:v>
                </c:pt>
                <c:pt idx="3127">
                  <c:v>43480</c:v>
                </c:pt>
                <c:pt idx="3128">
                  <c:v>43481</c:v>
                </c:pt>
                <c:pt idx="3129">
                  <c:v>43482</c:v>
                </c:pt>
                <c:pt idx="3130">
                  <c:v>43483</c:v>
                </c:pt>
                <c:pt idx="3131">
                  <c:v>43486</c:v>
                </c:pt>
                <c:pt idx="3132">
                  <c:v>43487</c:v>
                </c:pt>
                <c:pt idx="3133">
                  <c:v>43488</c:v>
                </c:pt>
                <c:pt idx="3134">
                  <c:v>43489</c:v>
                </c:pt>
                <c:pt idx="3135">
                  <c:v>43490</c:v>
                </c:pt>
                <c:pt idx="3136">
                  <c:v>43493</c:v>
                </c:pt>
                <c:pt idx="3137">
                  <c:v>43494</c:v>
                </c:pt>
                <c:pt idx="3138">
                  <c:v>43495</c:v>
                </c:pt>
                <c:pt idx="3139">
                  <c:v>43496</c:v>
                </c:pt>
                <c:pt idx="3140">
                  <c:v>43497</c:v>
                </c:pt>
                <c:pt idx="3141">
                  <c:v>43500</c:v>
                </c:pt>
                <c:pt idx="3142">
                  <c:v>43501</c:v>
                </c:pt>
                <c:pt idx="3143">
                  <c:v>43502</c:v>
                </c:pt>
                <c:pt idx="3144">
                  <c:v>43503</c:v>
                </c:pt>
                <c:pt idx="3145">
                  <c:v>43504</c:v>
                </c:pt>
                <c:pt idx="3146">
                  <c:v>43507</c:v>
                </c:pt>
                <c:pt idx="3147">
                  <c:v>43508</c:v>
                </c:pt>
                <c:pt idx="3148">
                  <c:v>43509</c:v>
                </c:pt>
                <c:pt idx="3149">
                  <c:v>43510</c:v>
                </c:pt>
                <c:pt idx="3150">
                  <c:v>43511</c:v>
                </c:pt>
                <c:pt idx="3151">
                  <c:v>43514</c:v>
                </c:pt>
                <c:pt idx="3152">
                  <c:v>43515</c:v>
                </c:pt>
                <c:pt idx="3153">
                  <c:v>43516</c:v>
                </c:pt>
                <c:pt idx="3154">
                  <c:v>43517</c:v>
                </c:pt>
                <c:pt idx="3155">
                  <c:v>43518</c:v>
                </c:pt>
                <c:pt idx="3156">
                  <c:v>43521</c:v>
                </c:pt>
                <c:pt idx="3157">
                  <c:v>43522</c:v>
                </c:pt>
                <c:pt idx="3158">
                  <c:v>43523</c:v>
                </c:pt>
                <c:pt idx="3159">
                  <c:v>43524</c:v>
                </c:pt>
                <c:pt idx="3160">
                  <c:v>43525</c:v>
                </c:pt>
                <c:pt idx="3161">
                  <c:v>43528</c:v>
                </c:pt>
                <c:pt idx="3162">
                  <c:v>43529</c:v>
                </c:pt>
                <c:pt idx="3163">
                  <c:v>43530</c:v>
                </c:pt>
                <c:pt idx="3164">
                  <c:v>43531</c:v>
                </c:pt>
                <c:pt idx="3165">
                  <c:v>43532</c:v>
                </c:pt>
                <c:pt idx="3166">
                  <c:v>43535</c:v>
                </c:pt>
                <c:pt idx="3167">
                  <c:v>43536</c:v>
                </c:pt>
                <c:pt idx="3168">
                  <c:v>43537</c:v>
                </c:pt>
                <c:pt idx="3169">
                  <c:v>43538</c:v>
                </c:pt>
                <c:pt idx="3170">
                  <c:v>43539</c:v>
                </c:pt>
                <c:pt idx="3171">
                  <c:v>43542</c:v>
                </c:pt>
                <c:pt idx="3172">
                  <c:v>43543</c:v>
                </c:pt>
                <c:pt idx="3173">
                  <c:v>43544</c:v>
                </c:pt>
                <c:pt idx="3174">
                  <c:v>43545</c:v>
                </c:pt>
                <c:pt idx="3175">
                  <c:v>43546</c:v>
                </c:pt>
                <c:pt idx="3176">
                  <c:v>43549</c:v>
                </c:pt>
                <c:pt idx="3177">
                  <c:v>43550</c:v>
                </c:pt>
                <c:pt idx="3178">
                  <c:v>43551</c:v>
                </c:pt>
                <c:pt idx="3179">
                  <c:v>43552</c:v>
                </c:pt>
                <c:pt idx="3180">
                  <c:v>43553</c:v>
                </c:pt>
                <c:pt idx="3181">
                  <c:v>43556</c:v>
                </c:pt>
                <c:pt idx="3182">
                  <c:v>43557</c:v>
                </c:pt>
                <c:pt idx="3183">
                  <c:v>43558</c:v>
                </c:pt>
                <c:pt idx="3184">
                  <c:v>43559</c:v>
                </c:pt>
                <c:pt idx="3185">
                  <c:v>43560</c:v>
                </c:pt>
                <c:pt idx="3186">
                  <c:v>43563</c:v>
                </c:pt>
                <c:pt idx="3187">
                  <c:v>43564</c:v>
                </c:pt>
                <c:pt idx="3188">
                  <c:v>43565</c:v>
                </c:pt>
                <c:pt idx="3189">
                  <c:v>43566</c:v>
                </c:pt>
                <c:pt idx="3190">
                  <c:v>43567</c:v>
                </c:pt>
                <c:pt idx="3191">
                  <c:v>43570</c:v>
                </c:pt>
                <c:pt idx="3192">
                  <c:v>43571</c:v>
                </c:pt>
                <c:pt idx="3193">
                  <c:v>43572</c:v>
                </c:pt>
                <c:pt idx="3194">
                  <c:v>43573</c:v>
                </c:pt>
                <c:pt idx="3195">
                  <c:v>43574</c:v>
                </c:pt>
                <c:pt idx="3196">
                  <c:v>43577</c:v>
                </c:pt>
                <c:pt idx="3197">
                  <c:v>43578</c:v>
                </c:pt>
                <c:pt idx="3198">
                  <c:v>43579</c:v>
                </c:pt>
                <c:pt idx="3199">
                  <c:v>43580</c:v>
                </c:pt>
                <c:pt idx="3200">
                  <c:v>43581</c:v>
                </c:pt>
                <c:pt idx="3201">
                  <c:v>43584</c:v>
                </c:pt>
                <c:pt idx="3202">
                  <c:v>43585</c:v>
                </c:pt>
                <c:pt idx="3203">
                  <c:v>43586</c:v>
                </c:pt>
                <c:pt idx="3204">
                  <c:v>43587</c:v>
                </c:pt>
                <c:pt idx="3205">
                  <c:v>43588</c:v>
                </c:pt>
                <c:pt idx="3206">
                  <c:v>43591</c:v>
                </c:pt>
                <c:pt idx="3207">
                  <c:v>43592</c:v>
                </c:pt>
                <c:pt idx="3208">
                  <c:v>43593</c:v>
                </c:pt>
                <c:pt idx="3209">
                  <c:v>43594</c:v>
                </c:pt>
                <c:pt idx="3210">
                  <c:v>43595</c:v>
                </c:pt>
                <c:pt idx="3211">
                  <c:v>43598</c:v>
                </c:pt>
                <c:pt idx="3212">
                  <c:v>43599</c:v>
                </c:pt>
                <c:pt idx="3213">
                  <c:v>43600</c:v>
                </c:pt>
                <c:pt idx="3214">
                  <c:v>43601</c:v>
                </c:pt>
                <c:pt idx="3215">
                  <c:v>43602</c:v>
                </c:pt>
                <c:pt idx="3216">
                  <c:v>43605</c:v>
                </c:pt>
                <c:pt idx="3217">
                  <c:v>43606</c:v>
                </c:pt>
                <c:pt idx="3218">
                  <c:v>43607</c:v>
                </c:pt>
                <c:pt idx="3219">
                  <c:v>43608</c:v>
                </c:pt>
                <c:pt idx="3220">
                  <c:v>43609</c:v>
                </c:pt>
                <c:pt idx="3221">
                  <c:v>43612</c:v>
                </c:pt>
                <c:pt idx="3222">
                  <c:v>43613</c:v>
                </c:pt>
                <c:pt idx="3223">
                  <c:v>43614</c:v>
                </c:pt>
                <c:pt idx="3224">
                  <c:v>43615</c:v>
                </c:pt>
                <c:pt idx="3225">
                  <c:v>43616</c:v>
                </c:pt>
                <c:pt idx="3226">
                  <c:v>43619</c:v>
                </c:pt>
                <c:pt idx="3227">
                  <c:v>43620</c:v>
                </c:pt>
                <c:pt idx="3228">
                  <c:v>43621</c:v>
                </c:pt>
                <c:pt idx="3229">
                  <c:v>43622</c:v>
                </c:pt>
                <c:pt idx="3230">
                  <c:v>43623</c:v>
                </c:pt>
                <c:pt idx="3231">
                  <c:v>43626</c:v>
                </c:pt>
                <c:pt idx="3232">
                  <c:v>43627</c:v>
                </c:pt>
                <c:pt idx="3233">
                  <c:v>43628</c:v>
                </c:pt>
                <c:pt idx="3234">
                  <c:v>43629</c:v>
                </c:pt>
                <c:pt idx="3235">
                  <c:v>43630</c:v>
                </c:pt>
                <c:pt idx="3236">
                  <c:v>43633</c:v>
                </c:pt>
                <c:pt idx="3237">
                  <c:v>43634</c:v>
                </c:pt>
                <c:pt idx="3238">
                  <c:v>43635</c:v>
                </c:pt>
                <c:pt idx="3239">
                  <c:v>43636</c:v>
                </c:pt>
                <c:pt idx="3240">
                  <c:v>43637</c:v>
                </c:pt>
                <c:pt idx="3241">
                  <c:v>43640</c:v>
                </c:pt>
                <c:pt idx="3242">
                  <c:v>43641</c:v>
                </c:pt>
                <c:pt idx="3243">
                  <c:v>43642</c:v>
                </c:pt>
                <c:pt idx="3244">
                  <c:v>43643</c:v>
                </c:pt>
                <c:pt idx="3245">
                  <c:v>43644</c:v>
                </c:pt>
                <c:pt idx="3246">
                  <c:v>43647</c:v>
                </c:pt>
                <c:pt idx="3247">
                  <c:v>43648</c:v>
                </c:pt>
                <c:pt idx="3248">
                  <c:v>43649</c:v>
                </c:pt>
                <c:pt idx="3249">
                  <c:v>43650</c:v>
                </c:pt>
                <c:pt idx="3250">
                  <c:v>43651</c:v>
                </c:pt>
                <c:pt idx="3251">
                  <c:v>43654</c:v>
                </c:pt>
                <c:pt idx="3252">
                  <c:v>43655</c:v>
                </c:pt>
                <c:pt idx="3253">
                  <c:v>43656</c:v>
                </c:pt>
                <c:pt idx="3254">
                  <c:v>43657</c:v>
                </c:pt>
                <c:pt idx="3255">
                  <c:v>43658</c:v>
                </c:pt>
                <c:pt idx="3256">
                  <c:v>43661</c:v>
                </c:pt>
                <c:pt idx="3257">
                  <c:v>43662</c:v>
                </c:pt>
                <c:pt idx="3258">
                  <c:v>43663</c:v>
                </c:pt>
                <c:pt idx="3259">
                  <c:v>43664</c:v>
                </c:pt>
                <c:pt idx="3260">
                  <c:v>43665</c:v>
                </c:pt>
                <c:pt idx="3261">
                  <c:v>43668</c:v>
                </c:pt>
                <c:pt idx="3262">
                  <c:v>43669</c:v>
                </c:pt>
                <c:pt idx="3263">
                  <c:v>43670</c:v>
                </c:pt>
                <c:pt idx="3264">
                  <c:v>43671</c:v>
                </c:pt>
                <c:pt idx="3265">
                  <c:v>43672</c:v>
                </c:pt>
                <c:pt idx="3266">
                  <c:v>43675</c:v>
                </c:pt>
                <c:pt idx="3267">
                  <c:v>43676</c:v>
                </c:pt>
                <c:pt idx="3268">
                  <c:v>43677</c:v>
                </c:pt>
                <c:pt idx="3269">
                  <c:v>43678</c:v>
                </c:pt>
                <c:pt idx="3270">
                  <c:v>43679</c:v>
                </c:pt>
                <c:pt idx="3271">
                  <c:v>43682</c:v>
                </c:pt>
                <c:pt idx="3272">
                  <c:v>43683</c:v>
                </c:pt>
                <c:pt idx="3273">
                  <c:v>43684</c:v>
                </c:pt>
                <c:pt idx="3274">
                  <c:v>43685</c:v>
                </c:pt>
                <c:pt idx="3275">
                  <c:v>43686</c:v>
                </c:pt>
                <c:pt idx="3276">
                  <c:v>43689</c:v>
                </c:pt>
                <c:pt idx="3277">
                  <c:v>43690</c:v>
                </c:pt>
                <c:pt idx="3278">
                  <c:v>43691</c:v>
                </c:pt>
                <c:pt idx="3279">
                  <c:v>43692</c:v>
                </c:pt>
                <c:pt idx="3280">
                  <c:v>43693</c:v>
                </c:pt>
                <c:pt idx="3281">
                  <c:v>43696</c:v>
                </c:pt>
                <c:pt idx="3282">
                  <c:v>43697</c:v>
                </c:pt>
                <c:pt idx="3283">
                  <c:v>43698</c:v>
                </c:pt>
                <c:pt idx="3284">
                  <c:v>43699</c:v>
                </c:pt>
                <c:pt idx="3285">
                  <c:v>43700</c:v>
                </c:pt>
                <c:pt idx="3286">
                  <c:v>43703</c:v>
                </c:pt>
                <c:pt idx="3287">
                  <c:v>43704</c:v>
                </c:pt>
                <c:pt idx="3288">
                  <c:v>43705</c:v>
                </c:pt>
                <c:pt idx="3289">
                  <c:v>43706</c:v>
                </c:pt>
                <c:pt idx="3290">
                  <c:v>43707</c:v>
                </c:pt>
                <c:pt idx="3291">
                  <c:v>43710</c:v>
                </c:pt>
                <c:pt idx="3292">
                  <c:v>43711</c:v>
                </c:pt>
                <c:pt idx="3293">
                  <c:v>43712</c:v>
                </c:pt>
                <c:pt idx="3294">
                  <c:v>43713</c:v>
                </c:pt>
                <c:pt idx="3295">
                  <c:v>43714</c:v>
                </c:pt>
                <c:pt idx="3296">
                  <c:v>43717</c:v>
                </c:pt>
                <c:pt idx="3297">
                  <c:v>43718</c:v>
                </c:pt>
                <c:pt idx="3298">
                  <c:v>43719</c:v>
                </c:pt>
                <c:pt idx="3299">
                  <c:v>43720</c:v>
                </c:pt>
                <c:pt idx="3300">
                  <c:v>43721</c:v>
                </c:pt>
                <c:pt idx="3301">
                  <c:v>43724</c:v>
                </c:pt>
                <c:pt idx="3302">
                  <c:v>43725</c:v>
                </c:pt>
                <c:pt idx="3303">
                  <c:v>43726</c:v>
                </c:pt>
                <c:pt idx="3304">
                  <c:v>43727</c:v>
                </c:pt>
                <c:pt idx="3305">
                  <c:v>43728</c:v>
                </c:pt>
                <c:pt idx="3306">
                  <c:v>43731</c:v>
                </c:pt>
                <c:pt idx="3307">
                  <c:v>43732</c:v>
                </c:pt>
                <c:pt idx="3308">
                  <c:v>43733</c:v>
                </c:pt>
                <c:pt idx="3309">
                  <c:v>43734</c:v>
                </c:pt>
                <c:pt idx="3310">
                  <c:v>43735</c:v>
                </c:pt>
                <c:pt idx="3311">
                  <c:v>43738</c:v>
                </c:pt>
                <c:pt idx="3312">
                  <c:v>43739</c:v>
                </c:pt>
                <c:pt idx="3313">
                  <c:v>43740</c:v>
                </c:pt>
                <c:pt idx="3314">
                  <c:v>43741</c:v>
                </c:pt>
                <c:pt idx="3315">
                  <c:v>43742</c:v>
                </c:pt>
                <c:pt idx="3316">
                  <c:v>43745</c:v>
                </c:pt>
                <c:pt idx="3317">
                  <c:v>43746</c:v>
                </c:pt>
                <c:pt idx="3318">
                  <c:v>43747</c:v>
                </c:pt>
                <c:pt idx="3319">
                  <c:v>43748</c:v>
                </c:pt>
                <c:pt idx="3320">
                  <c:v>43749</c:v>
                </c:pt>
                <c:pt idx="3321">
                  <c:v>43752</c:v>
                </c:pt>
                <c:pt idx="3322">
                  <c:v>43753</c:v>
                </c:pt>
                <c:pt idx="3323">
                  <c:v>43754</c:v>
                </c:pt>
                <c:pt idx="3324">
                  <c:v>43755</c:v>
                </c:pt>
                <c:pt idx="3325">
                  <c:v>43756</c:v>
                </c:pt>
                <c:pt idx="3326">
                  <c:v>43759</c:v>
                </c:pt>
                <c:pt idx="3327">
                  <c:v>43760</c:v>
                </c:pt>
                <c:pt idx="3328">
                  <c:v>43761</c:v>
                </c:pt>
                <c:pt idx="3329">
                  <c:v>43762</c:v>
                </c:pt>
                <c:pt idx="3330">
                  <c:v>43763</c:v>
                </c:pt>
                <c:pt idx="3331">
                  <c:v>43766</c:v>
                </c:pt>
                <c:pt idx="3332">
                  <c:v>43767</c:v>
                </c:pt>
                <c:pt idx="3333">
                  <c:v>43768</c:v>
                </c:pt>
                <c:pt idx="3334">
                  <c:v>43769</c:v>
                </c:pt>
                <c:pt idx="3335">
                  <c:v>43770</c:v>
                </c:pt>
                <c:pt idx="3336">
                  <c:v>43773</c:v>
                </c:pt>
                <c:pt idx="3337">
                  <c:v>43774</c:v>
                </c:pt>
                <c:pt idx="3338">
                  <c:v>43775</c:v>
                </c:pt>
                <c:pt idx="3339">
                  <c:v>43776</c:v>
                </c:pt>
                <c:pt idx="3340">
                  <c:v>43777</c:v>
                </c:pt>
                <c:pt idx="3341">
                  <c:v>43780</c:v>
                </c:pt>
                <c:pt idx="3342">
                  <c:v>43781</c:v>
                </c:pt>
                <c:pt idx="3343">
                  <c:v>43782</c:v>
                </c:pt>
                <c:pt idx="3344">
                  <c:v>43783</c:v>
                </c:pt>
                <c:pt idx="3345">
                  <c:v>43784</c:v>
                </c:pt>
                <c:pt idx="3346">
                  <c:v>43787</c:v>
                </c:pt>
                <c:pt idx="3347">
                  <c:v>43788</c:v>
                </c:pt>
                <c:pt idx="3348">
                  <c:v>43789</c:v>
                </c:pt>
                <c:pt idx="3349">
                  <c:v>43790</c:v>
                </c:pt>
                <c:pt idx="3350">
                  <c:v>43791</c:v>
                </c:pt>
                <c:pt idx="3351">
                  <c:v>43794</c:v>
                </c:pt>
                <c:pt idx="3352">
                  <c:v>43795</c:v>
                </c:pt>
                <c:pt idx="3353">
                  <c:v>43796</c:v>
                </c:pt>
                <c:pt idx="3354">
                  <c:v>43797</c:v>
                </c:pt>
                <c:pt idx="3355">
                  <c:v>43798</c:v>
                </c:pt>
                <c:pt idx="3356">
                  <c:v>43801</c:v>
                </c:pt>
                <c:pt idx="3357">
                  <c:v>43802</c:v>
                </c:pt>
                <c:pt idx="3358">
                  <c:v>43803</c:v>
                </c:pt>
                <c:pt idx="3359">
                  <c:v>43804</c:v>
                </c:pt>
                <c:pt idx="3360">
                  <c:v>43805</c:v>
                </c:pt>
                <c:pt idx="3361">
                  <c:v>43808</c:v>
                </c:pt>
                <c:pt idx="3362">
                  <c:v>43809</c:v>
                </c:pt>
                <c:pt idx="3363">
                  <c:v>43810</c:v>
                </c:pt>
                <c:pt idx="3364">
                  <c:v>43811</c:v>
                </c:pt>
                <c:pt idx="3365">
                  <c:v>43812</c:v>
                </c:pt>
                <c:pt idx="3366">
                  <c:v>43815</c:v>
                </c:pt>
                <c:pt idx="3367">
                  <c:v>43816</c:v>
                </c:pt>
                <c:pt idx="3368">
                  <c:v>43817</c:v>
                </c:pt>
                <c:pt idx="3369">
                  <c:v>43818</c:v>
                </c:pt>
                <c:pt idx="3370">
                  <c:v>43819</c:v>
                </c:pt>
                <c:pt idx="3371">
                  <c:v>43822</c:v>
                </c:pt>
                <c:pt idx="3372">
                  <c:v>43823</c:v>
                </c:pt>
                <c:pt idx="3373">
                  <c:v>43824</c:v>
                </c:pt>
                <c:pt idx="3374">
                  <c:v>43825</c:v>
                </c:pt>
                <c:pt idx="3375">
                  <c:v>43826</c:v>
                </c:pt>
                <c:pt idx="3376">
                  <c:v>43829</c:v>
                </c:pt>
                <c:pt idx="3377">
                  <c:v>43830</c:v>
                </c:pt>
                <c:pt idx="3378">
                  <c:v>43831</c:v>
                </c:pt>
                <c:pt idx="3379">
                  <c:v>43832</c:v>
                </c:pt>
                <c:pt idx="3380">
                  <c:v>43833</c:v>
                </c:pt>
                <c:pt idx="3381">
                  <c:v>43836</c:v>
                </c:pt>
                <c:pt idx="3382">
                  <c:v>43837</c:v>
                </c:pt>
                <c:pt idx="3383">
                  <c:v>43838</c:v>
                </c:pt>
                <c:pt idx="3384">
                  <c:v>43839</c:v>
                </c:pt>
                <c:pt idx="3385">
                  <c:v>43840</c:v>
                </c:pt>
                <c:pt idx="3386">
                  <c:v>43843</c:v>
                </c:pt>
                <c:pt idx="3387">
                  <c:v>43844</c:v>
                </c:pt>
                <c:pt idx="3388">
                  <c:v>43845</c:v>
                </c:pt>
                <c:pt idx="3389">
                  <c:v>43846</c:v>
                </c:pt>
                <c:pt idx="3390">
                  <c:v>43847</c:v>
                </c:pt>
                <c:pt idx="3391">
                  <c:v>43850</c:v>
                </c:pt>
                <c:pt idx="3392">
                  <c:v>43851</c:v>
                </c:pt>
                <c:pt idx="3393">
                  <c:v>43852</c:v>
                </c:pt>
                <c:pt idx="3394">
                  <c:v>43853</c:v>
                </c:pt>
                <c:pt idx="3395">
                  <c:v>43854</c:v>
                </c:pt>
                <c:pt idx="3396">
                  <c:v>43857</c:v>
                </c:pt>
                <c:pt idx="3397">
                  <c:v>43858</c:v>
                </c:pt>
                <c:pt idx="3398">
                  <c:v>43859</c:v>
                </c:pt>
                <c:pt idx="3399">
                  <c:v>43860</c:v>
                </c:pt>
                <c:pt idx="3400">
                  <c:v>43861</c:v>
                </c:pt>
                <c:pt idx="3401">
                  <c:v>43864</c:v>
                </c:pt>
                <c:pt idx="3402">
                  <c:v>43865</c:v>
                </c:pt>
                <c:pt idx="3403">
                  <c:v>43866</c:v>
                </c:pt>
                <c:pt idx="3404">
                  <c:v>43867</c:v>
                </c:pt>
                <c:pt idx="3405">
                  <c:v>43868</c:v>
                </c:pt>
                <c:pt idx="3406">
                  <c:v>43871</c:v>
                </c:pt>
                <c:pt idx="3407">
                  <c:v>43872</c:v>
                </c:pt>
                <c:pt idx="3408">
                  <c:v>43873</c:v>
                </c:pt>
                <c:pt idx="3409">
                  <c:v>43874</c:v>
                </c:pt>
                <c:pt idx="3410">
                  <c:v>43875</c:v>
                </c:pt>
                <c:pt idx="3411">
                  <c:v>43878</c:v>
                </c:pt>
                <c:pt idx="3412">
                  <c:v>43879</c:v>
                </c:pt>
                <c:pt idx="3413">
                  <c:v>43880</c:v>
                </c:pt>
                <c:pt idx="3414">
                  <c:v>43881</c:v>
                </c:pt>
                <c:pt idx="3415">
                  <c:v>43882</c:v>
                </c:pt>
                <c:pt idx="3416">
                  <c:v>43885</c:v>
                </c:pt>
                <c:pt idx="3417">
                  <c:v>43886</c:v>
                </c:pt>
                <c:pt idx="3418">
                  <c:v>43887</c:v>
                </c:pt>
                <c:pt idx="3419">
                  <c:v>43888</c:v>
                </c:pt>
                <c:pt idx="3420">
                  <c:v>43889</c:v>
                </c:pt>
                <c:pt idx="3421">
                  <c:v>43892</c:v>
                </c:pt>
                <c:pt idx="3422">
                  <c:v>43893</c:v>
                </c:pt>
                <c:pt idx="3423">
                  <c:v>43894</c:v>
                </c:pt>
                <c:pt idx="3424">
                  <c:v>43895</c:v>
                </c:pt>
                <c:pt idx="3425">
                  <c:v>43896</c:v>
                </c:pt>
                <c:pt idx="3426">
                  <c:v>43899</c:v>
                </c:pt>
                <c:pt idx="3427">
                  <c:v>43900</c:v>
                </c:pt>
                <c:pt idx="3428">
                  <c:v>43901</c:v>
                </c:pt>
                <c:pt idx="3429">
                  <c:v>43902</c:v>
                </c:pt>
                <c:pt idx="3430">
                  <c:v>43903</c:v>
                </c:pt>
                <c:pt idx="3431">
                  <c:v>43906</c:v>
                </c:pt>
                <c:pt idx="3432">
                  <c:v>43907</c:v>
                </c:pt>
                <c:pt idx="3433">
                  <c:v>43908</c:v>
                </c:pt>
                <c:pt idx="3434">
                  <c:v>43909</c:v>
                </c:pt>
                <c:pt idx="3435">
                  <c:v>43910</c:v>
                </c:pt>
                <c:pt idx="3436">
                  <c:v>43913</c:v>
                </c:pt>
                <c:pt idx="3437">
                  <c:v>43914</c:v>
                </c:pt>
                <c:pt idx="3438">
                  <c:v>43915</c:v>
                </c:pt>
                <c:pt idx="3439">
                  <c:v>43916</c:v>
                </c:pt>
                <c:pt idx="3440">
                  <c:v>43917</c:v>
                </c:pt>
                <c:pt idx="3441">
                  <c:v>43920</c:v>
                </c:pt>
                <c:pt idx="3442">
                  <c:v>43921</c:v>
                </c:pt>
                <c:pt idx="3443">
                  <c:v>43922</c:v>
                </c:pt>
                <c:pt idx="3444">
                  <c:v>43923</c:v>
                </c:pt>
                <c:pt idx="3445">
                  <c:v>43924</c:v>
                </c:pt>
                <c:pt idx="3446">
                  <c:v>43927</c:v>
                </c:pt>
                <c:pt idx="3447">
                  <c:v>43928</c:v>
                </c:pt>
                <c:pt idx="3448">
                  <c:v>43929</c:v>
                </c:pt>
                <c:pt idx="3449">
                  <c:v>43930</c:v>
                </c:pt>
                <c:pt idx="3450">
                  <c:v>43931</c:v>
                </c:pt>
                <c:pt idx="3451">
                  <c:v>43934</c:v>
                </c:pt>
                <c:pt idx="3452">
                  <c:v>43935</c:v>
                </c:pt>
                <c:pt idx="3453">
                  <c:v>43936</c:v>
                </c:pt>
                <c:pt idx="3454">
                  <c:v>43937</c:v>
                </c:pt>
                <c:pt idx="3455">
                  <c:v>43938</c:v>
                </c:pt>
                <c:pt idx="3456">
                  <c:v>43941</c:v>
                </c:pt>
                <c:pt idx="3457">
                  <c:v>43942</c:v>
                </c:pt>
                <c:pt idx="3458">
                  <c:v>43943</c:v>
                </c:pt>
                <c:pt idx="3459">
                  <c:v>43944</c:v>
                </c:pt>
                <c:pt idx="3460">
                  <c:v>43945</c:v>
                </c:pt>
                <c:pt idx="3461">
                  <c:v>43948</c:v>
                </c:pt>
                <c:pt idx="3462">
                  <c:v>43949</c:v>
                </c:pt>
                <c:pt idx="3463">
                  <c:v>43950</c:v>
                </c:pt>
                <c:pt idx="3464">
                  <c:v>43951</c:v>
                </c:pt>
                <c:pt idx="3465">
                  <c:v>43952</c:v>
                </c:pt>
                <c:pt idx="3466">
                  <c:v>43955</c:v>
                </c:pt>
                <c:pt idx="3467">
                  <c:v>43956</c:v>
                </c:pt>
                <c:pt idx="3468">
                  <c:v>43957</c:v>
                </c:pt>
                <c:pt idx="3469">
                  <c:v>43958</c:v>
                </c:pt>
                <c:pt idx="3470">
                  <c:v>43959</c:v>
                </c:pt>
                <c:pt idx="3471">
                  <c:v>43962</c:v>
                </c:pt>
                <c:pt idx="3472">
                  <c:v>43963</c:v>
                </c:pt>
                <c:pt idx="3473">
                  <c:v>43964</c:v>
                </c:pt>
                <c:pt idx="3474">
                  <c:v>43965</c:v>
                </c:pt>
                <c:pt idx="3475">
                  <c:v>43966</c:v>
                </c:pt>
                <c:pt idx="3476">
                  <c:v>43969</c:v>
                </c:pt>
                <c:pt idx="3477">
                  <c:v>43970</c:v>
                </c:pt>
                <c:pt idx="3478">
                  <c:v>43971</c:v>
                </c:pt>
                <c:pt idx="3479">
                  <c:v>43972</c:v>
                </c:pt>
                <c:pt idx="3480">
                  <c:v>43973</c:v>
                </c:pt>
                <c:pt idx="3481">
                  <c:v>43976</c:v>
                </c:pt>
                <c:pt idx="3482">
                  <c:v>43977</c:v>
                </c:pt>
                <c:pt idx="3483">
                  <c:v>43978</c:v>
                </c:pt>
                <c:pt idx="3484">
                  <c:v>43979</c:v>
                </c:pt>
                <c:pt idx="3485">
                  <c:v>43980</c:v>
                </c:pt>
                <c:pt idx="3486">
                  <c:v>43983</c:v>
                </c:pt>
                <c:pt idx="3487">
                  <c:v>43984</c:v>
                </c:pt>
                <c:pt idx="3488">
                  <c:v>43985</c:v>
                </c:pt>
                <c:pt idx="3489">
                  <c:v>43986</c:v>
                </c:pt>
                <c:pt idx="3490">
                  <c:v>43987</c:v>
                </c:pt>
                <c:pt idx="3491">
                  <c:v>43990</c:v>
                </c:pt>
                <c:pt idx="3492">
                  <c:v>43991</c:v>
                </c:pt>
                <c:pt idx="3493">
                  <c:v>43992</c:v>
                </c:pt>
                <c:pt idx="3494">
                  <c:v>43993</c:v>
                </c:pt>
                <c:pt idx="3495">
                  <c:v>43994</c:v>
                </c:pt>
                <c:pt idx="3496">
                  <c:v>43997</c:v>
                </c:pt>
                <c:pt idx="3497">
                  <c:v>43998</c:v>
                </c:pt>
                <c:pt idx="3498">
                  <c:v>43999</c:v>
                </c:pt>
                <c:pt idx="3499">
                  <c:v>44000</c:v>
                </c:pt>
                <c:pt idx="3500">
                  <c:v>44001</c:v>
                </c:pt>
                <c:pt idx="3501">
                  <c:v>44004</c:v>
                </c:pt>
                <c:pt idx="3502">
                  <c:v>44005</c:v>
                </c:pt>
                <c:pt idx="3503">
                  <c:v>44006</c:v>
                </c:pt>
                <c:pt idx="3504">
                  <c:v>44007</c:v>
                </c:pt>
                <c:pt idx="3505">
                  <c:v>44008</c:v>
                </c:pt>
                <c:pt idx="3506">
                  <c:v>44011</c:v>
                </c:pt>
                <c:pt idx="3507">
                  <c:v>44012</c:v>
                </c:pt>
                <c:pt idx="3508">
                  <c:v>44013</c:v>
                </c:pt>
                <c:pt idx="3509">
                  <c:v>44014</c:v>
                </c:pt>
                <c:pt idx="3510">
                  <c:v>44015</c:v>
                </c:pt>
                <c:pt idx="3511">
                  <c:v>44018</c:v>
                </c:pt>
                <c:pt idx="3512">
                  <c:v>44019</c:v>
                </c:pt>
                <c:pt idx="3513">
                  <c:v>44020</c:v>
                </c:pt>
                <c:pt idx="3514">
                  <c:v>44021</c:v>
                </c:pt>
                <c:pt idx="3515">
                  <c:v>44022</c:v>
                </c:pt>
                <c:pt idx="3516">
                  <c:v>44025</c:v>
                </c:pt>
                <c:pt idx="3517">
                  <c:v>44026</c:v>
                </c:pt>
                <c:pt idx="3518">
                  <c:v>44027</c:v>
                </c:pt>
                <c:pt idx="3519">
                  <c:v>44028</c:v>
                </c:pt>
                <c:pt idx="3520">
                  <c:v>44029</c:v>
                </c:pt>
                <c:pt idx="3521">
                  <c:v>44032</c:v>
                </c:pt>
                <c:pt idx="3522">
                  <c:v>44033</c:v>
                </c:pt>
                <c:pt idx="3523">
                  <c:v>44034</c:v>
                </c:pt>
                <c:pt idx="3524">
                  <c:v>44035</c:v>
                </c:pt>
                <c:pt idx="3525">
                  <c:v>44036</c:v>
                </c:pt>
                <c:pt idx="3526">
                  <c:v>44039</c:v>
                </c:pt>
                <c:pt idx="3527">
                  <c:v>44040</c:v>
                </c:pt>
                <c:pt idx="3528">
                  <c:v>44041</c:v>
                </c:pt>
                <c:pt idx="3529">
                  <c:v>44042</c:v>
                </c:pt>
                <c:pt idx="3530">
                  <c:v>44043</c:v>
                </c:pt>
                <c:pt idx="3531">
                  <c:v>44046</c:v>
                </c:pt>
                <c:pt idx="3532">
                  <c:v>44047</c:v>
                </c:pt>
                <c:pt idx="3533">
                  <c:v>44048</c:v>
                </c:pt>
                <c:pt idx="3534">
                  <c:v>44049</c:v>
                </c:pt>
                <c:pt idx="3535">
                  <c:v>44050</c:v>
                </c:pt>
                <c:pt idx="3536">
                  <c:v>44053</c:v>
                </c:pt>
                <c:pt idx="3537">
                  <c:v>44054</c:v>
                </c:pt>
                <c:pt idx="3538">
                  <c:v>44055</c:v>
                </c:pt>
                <c:pt idx="3539">
                  <c:v>44056</c:v>
                </c:pt>
                <c:pt idx="3540">
                  <c:v>44057</c:v>
                </c:pt>
                <c:pt idx="3541">
                  <c:v>44060</c:v>
                </c:pt>
                <c:pt idx="3542">
                  <c:v>44061</c:v>
                </c:pt>
                <c:pt idx="3543">
                  <c:v>44062</c:v>
                </c:pt>
                <c:pt idx="3544">
                  <c:v>44063</c:v>
                </c:pt>
                <c:pt idx="3545">
                  <c:v>44064</c:v>
                </c:pt>
                <c:pt idx="3546">
                  <c:v>44067</c:v>
                </c:pt>
                <c:pt idx="3547">
                  <c:v>44068</c:v>
                </c:pt>
                <c:pt idx="3548">
                  <c:v>44069</c:v>
                </c:pt>
                <c:pt idx="3549">
                  <c:v>44070</c:v>
                </c:pt>
                <c:pt idx="3550">
                  <c:v>44071</c:v>
                </c:pt>
                <c:pt idx="3551">
                  <c:v>44074</c:v>
                </c:pt>
                <c:pt idx="3552">
                  <c:v>44075</c:v>
                </c:pt>
                <c:pt idx="3553">
                  <c:v>44076</c:v>
                </c:pt>
                <c:pt idx="3554">
                  <c:v>44077</c:v>
                </c:pt>
                <c:pt idx="3555">
                  <c:v>44078</c:v>
                </c:pt>
                <c:pt idx="3556">
                  <c:v>44081</c:v>
                </c:pt>
                <c:pt idx="3557">
                  <c:v>44082</c:v>
                </c:pt>
                <c:pt idx="3558">
                  <c:v>44083</c:v>
                </c:pt>
                <c:pt idx="3559">
                  <c:v>44084</c:v>
                </c:pt>
                <c:pt idx="3560">
                  <c:v>44085</c:v>
                </c:pt>
                <c:pt idx="3561">
                  <c:v>44088</c:v>
                </c:pt>
                <c:pt idx="3562">
                  <c:v>44089</c:v>
                </c:pt>
                <c:pt idx="3563">
                  <c:v>44090</c:v>
                </c:pt>
                <c:pt idx="3564">
                  <c:v>44091</c:v>
                </c:pt>
                <c:pt idx="3565">
                  <c:v>44092</c:v>
                </c:pt>
                <c:pt idx="3566">
                  <c:v>44095</c:v>
                </c:pt>
                <c:pt idx="3567">
                  <c:v>44096</c:v>
                </c:pt>
                <c:pt idx="3568">
                  <c:v>44097</c:v>
                </c:pt>
                <c:pt idx="3569">
                  <c:v>44098</c:v>
                </c:pt>
                <c:pt idx="3570">
                  <c:v>44099</c:v>
                </c:pt>
                <c:pt idx="3571">
                  <c:v>44102</c:v>
                </c:pt>
                <c:pt idx="3572">
                  <c:v>44103</c:v>
                </c:pt>
                <c:pt idx="3573">
                  <c:v>44104</c:v>
                </c:pt>
                <c:pt idx="3574">
                  <c:v>44105</c:v>
                </c:pt>
                <c:pt idx="3575">
                  <c:v>44106</c:v>
                </c:pt>
                <c:pt idx="3576">
                  <c:v>44109</c:v>
                </c:pt>
                <c:pt idx="3577">
                  <c:v>44110</c:v>
                </c:pt>
                <c:pt idx="3578">
                  <c:v>44111</c:v>
                </c:pt>
                <c:pt idx="3579">
                  <c:v>44112</c:v>
                </c:pt>
                <c:pt idx="3580">
                  <c:v>44113</c:v>
                </c:pt>
                <c:pt idx="3581">
                  <c:v>44116</c:v>
                </c:pt>
                <c:pt idx="3582">
                  <c:v>44117</c:v>
                </c:pt>
                <c:pt idx="3583">
                  <c:v>44118</c:v>
                </c:pt>
                <c:pt idx="3584">
                  <c:v>44119</c:v>
                </c:pt>
                <c:pt idx="3585">
                  <c:v>44120</c:v>
                </c:pt>
                <c:pt idx="3586">
                  <c:v>44123</c:v>
                </c:pt>
                <c:pt idx="3587">
                  <c:v>44124</c:v>
                </c:pt>
                <c:pt idx="3588">
                  <c:v>44125</c:v>
                </c:pt>
                <c:pt idx="3589">
                  <c:v>44126</c:v>
                </c:pt>
                <c:pt idx="3590">
                  <c:v>44127</c:v>
                </c:pt>
                <c:pt idx="3591">
                  <c:v>44130</c:v>
                </c:pt>
                <c:pt idx="3592">
                  <c:v>44131</c:v>
                </c:pt>
                <c:pt idx="3593">
                  <c:v>44132</c:v>
                </c:pt>
                <c:pt idx="3594">
                  <c:v>44133</c:v>
                </c:pt>
                <c:pt idx="3595">
                  <c:v>44134</c:v>
                </c:pt>
                <c:pt idx="3596">
                  <c:v>44137</c:v>
                </c:pt>
                <c:pt idx="3597">
                  <c:v>44138</c:v>
                </c:pt>
                <c:pt idx="3598">
                  <c:v>44139</c:v>
                </c:pt>
                <c:pt idx="3599">
                  <c:v>44140</c:v>
                </c:pt>
                <c:pt idx="3600">
                  <c:v>44141</c:v>
                </c:pt>
                <c:pt idx="3601">
                  <c:v>44144</c:v>
                </c:pt>
                <c:pt idx="3602">
                  <c:v>44145</c:v>
                </c:pt>
                <c:pt idx="3603">
                  <c:v>44146</c:v>
                </c:pt>
                <c:pt idx="3604">
                  <c:v>44147</c:v>
                </c:pt>
                <c:pt idx="3605">
                  <c:v>44148</c:v>
                </c:pt>
                <c:pt idx="3606">
                  <c:v>44151</c:v>
                </c:pt>
                <c:pt idx="3607">
                  <c:v>44152</c:v>
                </c:pt>
                <c:pt idx="3608">
                  <c:v>44153</c:v>
                </c:pt>
                <c:pt idx="3609">
                  <c:v>44154</c:v>
                </c:pt>
                <c:pt idx="3610">
                  <c:v>44155</c:v>
                </c:pt>
                <c:pt idx="3611">
                  <c:v>44158</c:v>
                </c:pt>
                <c:pt idx="3612">
                  <c:v>44159</c:v>
                </c:pt>
                <c:pt idx="3613">
                  <c:v>44160</c:v>
                </c:pt>
                <c:pt idx="3614">
                  <c:v>44161</c:v>
                </c:pt>
                <c:pt idx="3615">
                  <c:v>44162</c:v>
                </c:pt>
                <c:pt idx="3616">
                  <c:v>44165</c:v>
                </c:pt>
                <c:pt idx="3617">
                  <c:v>44166</c:v>
                </c:pt>
                <c:pt idx="3618">
                  <c:v>44167</c:v>
                </c:pt>
                <c:pt idx="3619">
                  <c:v>44168</c:v>
                </c:pt>
                <c:pt idx="3620">
                  <c:v>44169</c:v>
                </c:pt>
                <c:pt idx="3621">
                  <c:v>44172</c:v>
                </c:pt>
                <c:pt idx="3622">
                  <c:v>44173</c:v>
                </c:pt>
                <c:pt idx="3623">
                  <c:v>44174</c:v>
                </c:pt>
                <c:pt idx="3624">
                  <c:v>44175</c:v>
                </c:pt>
                <c:pt idx="3625">
                  <c:v>44176</c:v>
                </c:pt>
                <c:pt idx="3626">
                  <c:v>44179</c:v>
                </c:pt>
                <c:pt idx="3627">
                  <c:v>44180</c:v>
                </c:pt>
                <c:pt idx="3628">
                  <c:v>44181</c:v>
                </c:pt>
                <c:pt idx="3629">
                  <c:v>44182</c:v>
                </c:pt>
                <c:pt idx="3630">
                  <c:v>44183</c:v>
                </c:pt>
                <c:pt idx="3631">
                  <c:v>44186</c:v>
                </c:pt>
                <c:pt idx="3632">
                  <c:v>44187</c:v>
                </c:pt>
                <c:pt idx="3633">
                  <c:v>44188</c:v>
                </c:pt>
                <c:pt idx="3634">
                  <c:v>44189</c:v>
                </c:pt>
                <c:pt idx="3635">
                  <c:v>44190</c:v>
                </c:pt>
                <c:pt idx="3636">
                  <c:v>44193</c:v>
                </c:pt>
                <c:pt idx="3637">
                  <c:v>44194</c:v>
                </c:pt>
                <c:pt idx="3638">
                  <c:v>44195</c:v>
                </c:pt>
                <c:pt idx="3639">
                  <c:v>44196</c:v>
                </c:pt>
                <c:pt idx="3640">
                  <c:v>44197</c:v>
                </c:pt>
                <c:pt idx="3641">
                  <c:v>44200</c:v>
                </c:pt>
                <c:pt idx="3642">
                  <c:v>44201</c:v>
                </c:pt>
                <c:pt idx="3643">
                  <c:v>44202</c:v>
                </c:pt>
                <c:pt idx="3644">
                  <c:v>44203</c:v>
                </c:pt>
                <c:pt idx="3645">
                  <c:v>44204</c:v>
                </c:pt>
                <c:pt idx="3646">
                  <c:v>44207</c:v>
                </c:pt>
                <c:pt idx="3647">
                  <c:v>44208</c:v>
                </c:pt>
                <c:pt idx="3648">
                  <c:v>44209</c:v>
                </c:pt>
                <c:pt idx="3649">
                  <c:v>44210</c:v>
                </c:pt>
                <c:pt idx="3650">
                  <c:v>44211</c:v>
                </c:pt>
                <c:pt idx="3651">
                  <c:v>44214</c:v>
                </c:pt>
                <c:pt idx="3652">
                  <c:v>44215</c:v>
                </c:pt>
                <c:pt idx="3653">
                  <c:v>44216</c:v>
                </c:pt>
                <c:pt idx="3654">
                  <c:v>44217</c:v>
                </c:pt>
                <c:pt idx="3655">
                  <c:v>44218</c:v>
                </c:pt>
                <c:pt idx="3656">
                  <c:v>44221</c:v>
                </c:pt>
                <c:pt idx="3657">
                  <c:v>44222</c:v>
                </c:pt>
                <c:pt idx="3658">
                  <c:v>44223</c:v>
                </c:pt>
                <c:pt idx="3659">
                  <c:v>44224</c:v>
                </c:pt>
                <c:pt idx="3660">
                  <c:v>44225</c:v>
                </c:pt>
                <c:pt idx="3661">
                  <c:v>44228</c:v>
                </c:pt>
                <c:pt idx="3662">
                  <c:v>44229</c:v>
                </c:pt>
                <c:pt idx="3663">
                  <c:v>44230</c:v>
                </c:pt>
                <c:pt idx="3664">
                  <c:v>44231</c:v>
                </c:pt>
                <c:pt idx="3665">
                  <c:v>44232</c:v>
                </c:pt>
                <c:pt idx="3666">
                  <c:v>44235</c:v>
                </c:pt>
                <c:pt idx="3667">
                  <c:v>44236</c:v>
                </c:pt>
                <c:pt idx="3668">
                  <c:v>44237</c:v>
                </c:pt>
                <c:pt idx="3669">
                  <c:v>44238</c:v>
                </c:pt>
                <c:pt idx="3670">
                  <c:v>44239</c:v>
                </c:pt>
                <c:pt idx="3671">
                  <c:v>44242</c:v>
                </c:pt>
                <c:pt idx="3672">
                  <c:v>44243</c:v>
                </c:pt>
                <c:pt idx="3673">
                  <c:v>44244</c:v>
                </c:pt>
                <c:pt idx="3674">
                  <c:v>44245</c:v>
                </c:pt>
                <c:pt idx="3675">
                  <c:v>44246</c:v>
                </c:pt>
                <c:pt idx="3676">
                  <c:v>44249</c:v>
                </c:pt>
                <c:pt idx="3677">
                  <c:v>44250</c:v>
                </c:pt>
                <c:pt idx="3678">
                  <c:v>44251</c:v>
                </c:pt>
                <c:pt idx="3679">
                  <c:v>44252</c:v>
                </c:pt>
                <c:pt idx="3680">
                  <c:v>44253</c:v>
                </c:pt>
                <c:pt idx="3681">
                  <c:v>44256</c:v>
                </c:pt>
                <c:pt idx="3682">
                  <c:v>44257</c:v>
                </c:pt>
                <c:pt idx="3683">
                  <c:v>44258</c:v>
                </c:pt>
                <c:pt idx="3684">
                  <c:v>44259</c:v>
                </c:pt>
                <c:pt idx="3685">
                  <c:v>44260</c:v>
                </c:pt>
                <c:pt idx="3686">
                  <c:v>44263</c:v>
                </c:pt>
                <c:pt idx="3687">
                  <c:v>44264</c:v>
                </c:pt>
                <c:pt idx="3688">
                  <c:v>44265</c:v>
                </c:pt>
                <c:pt idx="3689">
                  <c:v>44266</c:v>
                </c:pt>
                <c:pt idx="3690">
                  <c:v>44267</c:v>
                </c:pt>
                <c:pt idx="3691">
                  <c:v>44270</c:v>
                </c:pt>
                <c:pt idx="3692">
                  <c:v>44271</c:v>
                </c:pt>
                <c:pt idx="3693">
                  <c:v>44272</c:v>
                </c:pt>
                <c:pt idx="3694">
                  <c:v>44273</c:v>
                </c:pt>
                <c:pt idx="3695">
                  <c:v>44274</c:v>
                </c:pt>
                <c:pt idx="3696">
                  <c:v>44277</c:v>
                </c:pt>
                <c:pt idx="3697">
                  <c:v>44278</c:v>
                </c:pt>
                <c:pt idx="3698">
                  <c:v>44279</c:v>
                </c:pt>
                <c:pt idx="3699">
                  <c:v>44280</c:v>
                </c:pt>
                <c:pt idx="3700">
                  <c:v>44281</c:v>
                </c:pt>
                <c:pt idx="3701">
                  <c:v>44284</c:v>
                </c:pt>
                <c:pt idx="3702">
                  <c:v>44285</c:v>
                </c:pt>
                <c:pt idx="3703">
                  <c:v>44286</c:v>
                </c:pt>
                <c:pt idx="3704">
                  <c:v>44287</c:v>
                </c:pt>
                <c:pt idx="3705">
                  <c:v>44288</c:v>
                </c:pt>
                <c:pt idx="3706">
                  <c:v>44291</c:v>
                </c:pt>
                <c:pt idx="3707">
                  <c:v>44292</c:v>
                </c:pt>
                <c:pt idx="3708">
                  <c:v>44293</c:v>
                </c:pt>
                <c:pt idx="3709">
                  <c:v>44294</c:v>
                </c:pt>
                <c:pt idx="3710">
                  <c:v>44295</c:v>
                </c:pt>
                <c:pt idx="3711">
                  <c:v>44298</c:v>
                </c:pt>
                <c:pt idx="3712">
                  <c:v>44299</c:v>
                </c:pt>
                <c:pt idx="3713">
                  <c:v>44300</c:v>
                </c:pt>
                <c:pt idx="3714">
                  <c:v>44301</c:v>
                </c:pt>
                <c:pt idx="3715">
                  <c:v>44302</c:v>
                </c:pt>
                <c:pt idx="3716">
                  <c:v>44305</c:v>
                </c:pt>
                <c:pt idx="3717">
                  <c:v>44306</c:v>
                </c:pt>
                <c:pt idx="3718">
                  <c:v>44307</c:v>
                </c:pt>
                <c:pt idx="3719">
                  <c:v>44308</c:v>
                </c:pt>
                <c:pt idx="3720">
                  <c:v>44309</c:v>
                </c:pt>
                <c:pt idx="3721">
                  <c:v>44312</c:v>
                </c:pt>
                <c:pt idx="3722">
                  <c:v>44313</c:v>
                </c:pt>
                <c:pt idx="3723">
                  <c:v>44314</c:v>
                </c:pt>
                <c:pt idx="3724">
                  <c:v>44315</c:v>
                </c:pt>
                <c:pt idx="3725">
                  <c:v>44316</c:v>
                </c:pt>
                <c:pt idx="3726">
                  <c:v>44319</c:v>
                </c:pt>
                <c:pt idx="3727">
                  <c:v>44320</c:v>
                </c:pt>
                <c:pt idx="3728">
                  <c:v>44321</c:v>
                </c:pt>
                <c:pt idx="3729">
                  <c:v>44322</c:v>
                </c:pt>
                <c:pt idx="3730">
                  <c:v>44323</c:v>
                </c:pt>
                <c:pt idx="3731">
                  <c:v>44326</c:v>
                </c:pt>
                <c:pt idx="3732">
                  <c:v>44327</c:v>
                </c:pt>
                <c:pt idx="3733">
                  <c:v>44328</c:v>
                </c:pt>
                <c:pt idx="3734">
                  <c:v>44329</c:v>
                </c:pt>
                <c:pt idx="3735">
                  <c:v>44330</c:v>
                </c:pt>
                <c:pt idx="3736">
                  <c:v>44333</c:v>
                </c:pt>
                <c:pt idx="3737">
                  <c:v>44334</c:v>
                </c:pt>
                <c:pt idx="3738">
                  <c:v>44335</c:v>
                </c:pt>
                <c:pt idx="3739">
                  <c:v>44336</c:v>
                </c:pt>
                <c:pt idx="3740">
                  <c:v>44337</c:v>
                </c:pt>
                <c:pt idx="3741">
                  <c:v>44340</c:v>
                </c:pt>
                <c:pt idx="3742">
                  <c:v>44341</c:v>
                </c:pt>
                <c:pt idx="3743">
                  <c:v>44342</c:v>
                </c:pt>
                <c:pt idx="3744">
                  <c:v>44343</c:v>
                </c:pt>
                <c:pt idx="3745">
                  <c:v>44344</c:v>
                </c:pt>
                <c:pt idx="3746">
                  <c:v>44347</c:v>
                </c:pt>
                <c:pt idx="3747">
                  <c:v>44348</c:v>
                </c:pt>
                <c:pt idx="3748">
                  <c:v>44349</c:v>
                </c:pt>
                <c:pt idx="3749">
                  <c:v>44350</c:v>
                </c:pt>
                <c:pt idx="3750">
                  <c:v>44351</c:v>
                </c:pt>
                <c:pt idx="3751">
                  <c:v>44354</c:v>
                </c:pt>
                <c:pt idx="3752">
                  <c:v>44355</c:v>
                </c:pt>
                <c:pt idx="3753">
                  <c:v>44356</c:v>
                </c:pt>
                <c:pt idx="3754">
                  <c:v>44357</c:v>
                </c:pt>
                <c:pt idx="3755">
                  <c:v>44358</c:v>
                </c:pt>
                <c:pt idx="3756">
                  <c:v>44361</c:v>
                </c:pt>
                <c:pt idx="3757">
                  <c:v>44362</c:v>
                </c:pt>
                <c:pt idx="3758">
                  <c:v>44363</c:v>
                </c:pt>
                <c:pt idx="3759">
                  <c:v>44364</c:v>
                </c:pt>
                <c:pt idx="3760">
                  <c:v>44365</c:v>
                </c:pt>
                <c:pt idx="3761">
                  <c:v>44368</c:v>
                </c:pt>
                <c:pt idx="3762">
                  <c:v>44369</c:v>
                </c:pt>
                <c:pt idx="3763">
                  <c:v>44370</c:v>
                </c:pt>
                <c:pt idx="3764">
                  <c:v>44371</c:v>
                </c:pt>
                <c:pt idx="3765">
                  <c:v>44372</c:v>
                </c:pt>
                <c:pt idx="3766">
                  <c:v>44375</c:v>
                </c:pt>
                <c:pt idx="3767">
                  <c:v>44376</c:v>
                </c:pt>
                <c:pt idx="3768">
                  <c:v>44377</c:v>
                </c:pt>
                <c:pt idx="3769">
                  <c:v>44378</c:v>
                </c:pt>
                <c:pt idx="3770">
                  <c:v>44379</c:v>
                </c:pt>
                <c:pt idx="3771">
                  <c:v>44382</c:v>
                </c:pt>
                <c:pt idx="3772">
                  <c:v>44383</c:v>
                </c:pt>
                <c:pt idx="3773">
                  <c:v>44384</c:v>
                </c:pt>
                <c:pt idx="3774">
                  <c:v>44385</c:v>
                </c:pt>
                <c:pt idx="3775">
                  <c:v>44386</c:v>
                </c:pt>
                <c:pt idx="3776">
                  <c:v>44389</c:v>
                </c:pt>
                <c:pt idx="3777">
                  <c:v>44390</c:v>
                </c:pt>
                <c:pt idx="3778">
                  <c:v>44391</c:v>
                </c:pt>
                <c:pt idx="3779">
                  <c:v>44392</c:v>
                </c:pt>
                <c:pt idx="3780">
                  <c:v>44393</c:v>
                </c:pt>
                <c:pt idx="3781">
                  <c:v>44396</c:v>
                </c:pt>
                <c:pt idx="3782">
                  <c:v>44397</c:v>
                </c:pt>
                <c:pt idx="3783">
                  <c:v>44398</c:v>
                </c:pt>
                <c:pt idx="3784">
                  <c:v>44399</c:v>
                </c:pt>
                <c:pt idx="3785">
                  <c:v>44400</c:v>
                </c:pt>
                <c:pt idx="3786">
                  <c:v>44403</c:v>
                </c:pt>
                <c:pt idx="3787">
                  <c:v>44404</c:v>
                </c:pt>
                <c:pt idx="3788">
                  <c:v>44405</c:v>
                </c:pt>
                <c:pt idx="3789">
                  <c:v>44406</c:v>
                </c:pt>
                <c:pt idx="3790">
                  <c:v>44407</c:v>
                </c:pt>
                <c:pt idx="3791">
                  <c:v>44410</c:v>
                </c:pt>
                <c:pt idx="3792">
                  <c:v>44411</c:v>
                </c:pt>
                <c:pt idx="3793">
                  <c:v>44412</c:v>
                </c:pt>
                <c:pt idx="3794">
                  <c:v>44413</c:v>
                </c:pt>
                <c:pt idx="3795">
                  <c:v>44414</c:v>
                </c:pt>
                <c:pt idx="3796">
                  <c:v>44417</c:v>
                </c:pt>
                <c:pt idx="3797">
                  <c:v>44418</c:v>
                </c:pt>
                <c:pt idx="3798">
                  <c:v>44419</c:v>
                </c:pt>
                <c:pt idx="3799">
                  <c:v>44420</c:v>
                </c:pt>
                <c:pt idx="3800">
                  <c:v>44421</c:v>
                </c:pt>
                <c:pt idx="3801">
                  <c:v>44424</c:v>
                </c:pt>
                <c:pt idx="3802">
                  <c:v>44425</c:v>
                </c:pt>
                <c:pt idx="3803">
                  <c:v>44426</c:v>
                </c:pt>
                <c:pt idx="3804">
                  <c:v>44427</c:v>
                </c:pt>
                <c:pt idx="3805">
                  <c:v>44428</c:v>
                </c:pt>
                <c:pt idx="3806">
                  <c:v>44431</c:v>
                </c:pt>
                <c:pt idx="3807">
                  <c:v>44432</c:v>
                </c:pt>
                <c:pt idx="3808">
                  <c:v>44433</c:v>
                </c:pt>
                <c:pt idx="3809">
                  <c:v>44434</c:v>
                </c:pt>
                <c:pt idx="3810">
                  <c:v>44435</c:v>
                </c:pt>
                <c:pt idx="3811">
                  <c:v>44438</c:v>
                </c:pt>
                <c:pt idx="3812">
                  <c:v>44439</c:v>
                </c:pt>
                <c:pt idx="3813">
                  <c:v>44440</c:v>
                </c:pt>
                <c:pt idx="3814">
                  <c:v>44441</c:v>
                </c:pt>
                <c:pt idx="3815">
                  <c:v>44442</c:v>
                </c:pt>
                <c:pt idx="3816">
                  <c:v>44445</c:v>
                </c:pt>
                <c:pt idx="3817">
                  <c:v>44446</c:v>
                </c:pt>
                <c:pt idx="3818">
                  <c:v>44447</c:v>
                </c:pt>
                <c:pt idx="3819">
                  <c:v>44448</c:v>
                </c:pt>
                <c:pt idx="3820">
                  <c:v>44449</c:v>
                </c:pt>
                <c:pt idx="3821">
                  <c:v>44452</c:v>
                </c:pt>
                <c:pt idx="3822">
                  <c:v>44453</c:v>
                </c:pt>
                <c:pt idx="3823">
                  <c:v>44454</c:v>
                </c:pt>
                <c:pt idx="3824">
                  <c:v>44455</c:v>
                </c:pt>
                <c:pt idx="3825">
                  <c:v>44456</c:v>
                </c:pt>
                <c:pt idx="3826">
                  <c:v>44459</c:v>
                </c:pt>
                <c:pt idx="3827">
                  <c:v>44460</c:v>
                </c:pt>
                <c:pt idx="3828">
                  <c:v>44461</c:v>
                </c:pt>
                <c:pt idx="3829">
                  <c:v>44462</c:v>
                </c:pt>
                <c:pt idx="3830">
                  <c:v>44463</c:v>
                </c:pt>
                <c:pt idx="3831">
                  <c:v>44466</c:v>
                </c:pt>
                <c:pt idx="3832">
                  <c:v>44467</c:v>
                </c:pt>
                <c:pt idx="3833">
                  <c:v>44468</c:v>
                </c:pt>
                <c:pt idx="3834">
                  <c:v>44469</c:v>
                </c:pt>
                <c:pt idx="3835">
                  <c:v>44470</c:v>
                </c:pt>
                <c:pt idx="3836">
                  <c:v>44473</c:v>
                </c:pt>
                <c:pt idx="3837">
                  <c:v>44474</c:v>
                </c:pt>
                <c:pt idx="3838">
                  <c:v>44475</c:v>
                </c:pt>
                <c:pt idx="3839">
                  <c:v>44476</c:v>
                </c:pt>
                <c:pt idx="3840">
                  <c:v>44477</c:v>
                </c:pt>
                <c:pt idx="3841">
                  <c:v>44480</c:v>
                </c:pt>
                <c:pt idx="3842">
                  <c:v>44481</c:v>
                </c:pt>
                <c:pt idx="3843">
                  <c:v>44482</c:v>
                </c:pt>
                <c:pt idx="3844">
                  <c:v>44483</c:v>
                </c:pt>
                <c:pt idx="3845">
                  <c:v>44484</c:v>
                </c:pt>
                <c:pt idx="3846">
                  <c:v>44487</c:v>
                </c:pt>
                <c:pt idx="3847">
                  <c:v>44488</c:v>
                </c:pt>
                <c:pt idx="3848">
                  <c:v>44489</c:v>
                </c:pt>
                <c:pt idx="3849">
                  <c:v>44490</c:v>
                </c:pt>
                <c:pt idx="3850">
                  <c:v>44491</c:v>
                </c:pt>
                <c:pt idx="3851">
                  <c:v>44494</c:v>
                </c:pt>
                <c:pt idx="3852">
                  <c:v>44495</c:v>
                </c:pt>
                <c:pt idx="3853">
                  <c:v>44496</c:v>
                </c:pt>
                <c:pt idx="3854">
                  <c:v>44497</c:v>
                </c:pt>
                <c:pt idx="3855">
                  <c:v>44498</c:v>
                </c:pt>
                <c:pt idx="3856">
                  <c:v>44501</c:v>
                </c:pt>
                <c:pt idx="3857">
                  <c:v>44502</c:v>
                </c:pt>
                <c:pt idx="3858">
                  <c:v>44503</c:v>
                </c:pt>
                <c:pt idx="3859">
                  <c:v>44504</c:v>
                </c:pt>
                <c:pt idx="3860">
                  <c:v>44505</c:v>
                </c:pt>
                <c:pt idx="3861">
                  <c:v>44508</c:v>
                </c:pt>
                <c:pt idx="3862">
                  <c:v>44509</c:v>
                </c:pt>
                <c:pt idx="3863">
                  <c:v>44510</c:v>
                </c:pt>
                <c:pt idx="3864">
                  <c:v>44511</c:v>
                </c:pt>
                <c:pt idx="3865">
                  <c:v>44512</c:v>
                </c:pt>
                <c:pt idx="3866">
                  <c:v>44515</c:v>
                </c:pt>
                <c:pt idx="3867">
                  <c:v>44516</c:v>
                </c:pt>
                <c:pt idx="3868">
                  <c:v>44517</c:v>
                </c:pt>
                <c:pt idx="3869">
                  <c:v>44518</c:v>
                </c:pt>
                <c:pt idx="3870">
                  <c:v>44519</c:v>
                </c:pt>
                <c:pt idx="3871">
                  <c:v>44522</c:v>
                </c:pt>
                <c:pt idx="3872">
                  <c:v>44523</c:v>
                </c:pt>
                <c:pt idx="3873">
                  <c:v>44524</c:v>
                </c:pt>
                <c:pt idx="3874">
                  <c:v>44525</c:v>
                </c:pt>
                <c:pt idx="3875">
                  <c:v>44526</c:v>
                </c:pt>
                <c:pt idx="3876">
                  <c:v>44529</c:v>
                </c:pt>
                <c:pt idx="3877">
                  <c:v>44530</c:v>
                </c:pt>
                <c:pt idx="3878">
                  <c:v>44531</c:v>
                </c:pt>
                <c:pt idx="3879">
                  <c:v>44532</c:v>
                </c:pt>
                <c:pt idx="3880">
                  <c:v>44533</c:v>
                </c:pt>
                <c:pt idx="3881">
                  <c:v>44536</c:v>
                </c:pt>
                <c:pt idx="3882">
                  <c:v>44537</c:v>
                </c:pt>
                <c:pt idx="3883">
                  <c:v>44538</c:v>
                </c:pt>
                <c:pt idx="3884">
                  <c:v>44539</c:v>
                </c:pt>
                <c:pt idx="3885">
                  <c:v>44540</c:v>
                </c:pt>
                <c:pt idx="3886">
                  <c:v>44543</c:v>
                </c:pt>
                <c:pt idx="3887">
                  <c:v>44544</c:v>
                </c:pt>
                <c:pt idx="3888">
                  <c:v>44545</c:v>
                </c:pt>
                <c:pt idx="3889">
                  <c:v>44546</c:v>
                </c:pt>
                <c:pt idx="3890">
                  <c:v>44547</c:v>
                </c:pt>
                <c:pt idx="3891">
                  <c:v>44550</c:v>
                </c:pt>
                <c:pt idx="3892">
                  <c:v>44551</c:v>
                </c:pt>
                <c:pt idx="3893">
                  <c:v>44552</c:v>
                </c:pt>
                <c:pt idx="3894">
                  <c:v>44553</c:v>
                </c:pt>
                <c:pt idx="3895">
                  <c:v>44554</c:v>
                </c:pt>
                <c:pt idx="3896">
                  <c:v>44557</c:v>
                </c:pt>
                <c:pt idx="3897">
                  <c:v>44558</c:v>
                </c:pt>
                <c:pt idx="3898">
                  <c:v>44559</c:v>
                </c:pt>
                <c:pt idx="3899">
                  <c:v>44560</c:v>
                </c:pt>
                <c:pt idx="3900">
                  <c:v>44561</c:v>
                </c:pt>
                <c:pt idx="3901">
                  <c:v>44564</c:v>
                </c:pt>
                <c:pt idx="3902">
                  <c:v>44565</c:v>
                </c:pt>
                <c:pt idx="3903">
                  <c:v>44566</c:v>
                </c:pt>
                <c:pt idx="3904">
                  <c:v>44567</c:v>
                </c:pt>
                <c:pt idx="3905">
                  <c:v>44568</c:v>
                </c:pt>
                <c:pt idx="3906">
                  <c:v>44571</c:v>
                </c:pt>
                <c:pt idx="3907">
                  <c:v>44572</c:v>
                </c:pt>
                <c:pt idx="3908">
                  <c:v>44573</c:v>
                </c:pt>
                <c:pt idx="3909">
                  <c:v>44574</c:v>
                </c:pt>
                <c:pt idx="3910">
                  <c:v>44575</c:v>
                </c:pt>
                <c:pt idx="3911">
                  <c:v>44578</c:v>
                </c:pt>
                <c:pt idx="3912">
                  <c:v>44579</c:v>
                </c:pt>
                <c:pt idx="3913">
                  <c:v>44580</c:v>
                </c:pt>
                <c:pt idx="3914">
                  <c:v>44581</c:v>
                </c:pt>
                <c:pt idx="3915">
                  <c:v>44582</c:v>
                </c:pt>
                <c:pt idx="3916">
                  <c:v>44585</c:v>
                </c:pt>
                <c:pt idx="3917">
                  <c:v>44586</c:v>
                </c:pt>
                <c:pt idx="3918">
                  <c:v>44587</c:v>
                </c:pt>
                <c:pt idx="3919">
                  <c:v>44588</c:v>
                </c:pt>
                <c:pt idx="3920">
                  <c:v>44589</c:v>
                </c:pt>
                <c:pt idx="3921">
                  <c:v>44592</c:v>
                </c:pt>
                <c:pt idx="3922">
                  <c:v>44593</c:v>
                </c:pt>
                <c:pt idx="3923">
                  <c:v>44594</c:v>
                </c:pt>
                <c:pt idx="3924">
                  <c:v>44595</c:v>
                </c:pt>
                <c:pt idx="3925">
                  <c:v>44596</c:v>
                </c:pt>
                <c:pt idx="3926">
                  <c:v>44599</c:v>
                </c:pt>
                <c:pt idx="3927">
                  <c:v>44600</c:v>
                </c:pt>
                <c:pt idx="3928">
                  <c:v>44601</c:v>
                </c:pt>
                <c:pt idx="3929">
                  <c:v>44602</c:v>
                </c:pt>
                <c:pt idx="3930">
                  <c:v>44603</c:v>
                </c:pt>
                <c:pt idx="3931">
                  <c:v>44606</c:v>
                </c:pt>
                <c:pt idx="3932">
                  <c:v>44607</c:v>
                </c:pt>
                <c:pt idx="3933">
                  <c:v>44608</c:v>
                </c:pt>
                <c:pt idx="3934">
                  <c:v>44609</c:v>
                </c:pt>
                <c:pt idx="3935">
                  <c:v>44610</c:v>
                </c:pt>
                <c:pt idx="3936">
                  <c:v>44613</c:v>
                </c:pt>
                <c:pt idx="3937">
                  <c:v>44614</c:v>
                </c:pt>
                <c:pt idx="3938">
                  <c:v>44615</c:v>
                </c:pt>
                <c:pt idx="3939">
                  <c:v>44616</c:v>
                </c:pt>
                <c:pt idx="3940">
                  <c:v>44617</c:v>
                </c:pt>
                <c:pt idx="3941">
                  <c:v>44620</c:v>
                </c:pt>
                <c:pt idx="3942">
                  <c:v>44621</c:v>
                </c:pt>
                <c:pt idx="3943">
                  <c:v>44622</c:v>
                </c:pt>
                <c:pt idx="3944">
                  <c:v>44623</c:v>
                </c:pt>
                <c:pt idx="3945">
                  <c:v>44624</c:v>
                </c:pt>
                <c:pt idx="3946">
                  <c:v>44627</c:v>
                </c:pt>
                <c:pt idx="3947">
                  <c:v>44628</c:v>
                </c:pt>
                <c:pt idx="3948">
                  <c:v>44629</c:v>
                </c:pt>
                <c:pt idx="3949">
                  <c:v>44630</c:v>
                </c:pt>
                <c:pt idx="3950">
                  <c:v>44631</c:v>
                </c:pt>
                <c:pt idx="3951">
                  <c:v>44634</c:v>
                </c:pt>
                <c:pt idx="3952">
                  <c:v>44635</c:v>
                </c:pt>
                <c:pt idx="3953">
                  <c:v>44636</c:v>
                </c:pt>
                <c:pt idx="3954">
                  <c:v>44637</c:v>
                </c:pt>
                <c:pt idx="3955">
                  <c:v>44638</c:v>
                </c:pt>
                <c:pt idx="3956">
                  <c:v>44641</c:v>
                </c:pt>
                <c:pt idx="3957">
                  <c:v>44642</c:v>
                </c:pt>
                <c:pt idx="3958">
                  <c:v>44643</c:v>
                </c:pt>
                <c:pt idx="3959">
                  <c:v>44644</c:v>
                </c:pt>
                <c:pt idx="3960">
                  <c:v>44645</c:v>
                </c:pt>
                <c:pt idx="3961">
                  <c:v>44648</c:v>
                </c:pt>
                <c:pt idx="3962">
                  <c:v>44649</c:v>
                </c:pt>
                <c:pt idx="3963">
                  <c:v>44650</c:v>
                </c:pt>
                <c:pt idx="3964">
                  <c:v>44651</c:v>
                </c:pt>
                <c:pt idx="3965">
                  <c:v>44652</c:v>
                </c:pt>
                <c:pt idx="3966">
                  <c:v>44655</c:v>
                </c:pt>
                <c:pt idx="3967">
                  <c:v>44656</c:v>
                </c:pt>
                <c:pt idx="3968">
                  <c:v>44657</c:v>
                </c:pt>
                <c:pt idx="3969">
                  <c:v>44658</c:v>
                </c:pt>
                <c:pt idx="3970">
                  <c:v>44659</c:v>
                </c:pt>
                <c:pt idx="3971">
                  <c:v>44662</c:v>
                </c:pt>
                <c:pt idx="3972">
                  <c:v>44663</c:v>
                </c:pt>
                <c:pt idx="3973">
                  <c:v>44664</c:v>
                </c:pt>
                <c:pt idx="3974">
                  <c:v>44665</c:v>
                </c:pt>
                <c:pt idx="3975">
                  <c:v>44666</c:v>
                </c:pt>
                <c:pt idx="3976">
                  <c:v>44669</c:v>
                </c:pt>
                <c:pt idx="3977">
                  <c:v>44670</c:v>
                </c:pt>
                <c:pt idx="3978">
                  <c:v>44671</c:v>
                </c:pt>
                <c:pt idx="3979">
                  <c:v>44672</c:v>
                </c:pt>
                <c:pt idx="3980">
                  <c:v>44673</c:v>
                </c:pt>
                <c:pt idx="3981">
                  <c:v>44676</c:v>
                </c:pt>
                <c:pt idx="3982">
                  <c:v>44677</c:v>
                </c:pt>
                <c:pt idx="3983">
                  <c:v>44678</c:v>
                </c:pt>
                <c:pt idx="3984">
                  <c:v>44679</c:v>
                </c:pt>
                <c:pt idx="3985">
                  <c:v>44680</c:v>
                </c:pt>
                <c:pt idx="3986">
                  <c:v>44683</c:v>
                </c:pt>
                <c:pt idx="3987">
                  <c:v>44684</c:v>
                </c:pt>
                <c:pt idx="3988">
                  <c:v>44685</c:v>
                </c:pt>
                <c:pt idx="3989">
                  <c:v>44686</c:v>
                </c:pt>
                <c:pt idx="3990">
                  <c:v>44687</c:v>
                </c:pt>
                <c:pt idx="3991">
                  <c:v>44690</c:v>
                </c:pt>
                <c:pt idx="3992">
                  <c:v>44691</c:v>
                </c:pt>
                <c:pt idx="3993">
                  <c:v>44692</c:v>
                </c:pt>
                <c:pt idx="3994">
                  <c:v>44693</c:v>
                </c:pt>
                <c:pt idx="3995">
                  <c:v>44694</c:v>
                </c:pt>
                <c:pt idx="3996">
                  <c:v>44697</c:v>
                </c:pt>
                <c:pt idx="3997">
                  <c:v>44698</c:v>
                </c:pt>
                <c:pt idx="3998">
                  <c:v>44699</c:v>
                </c:pt>
                <c:pt idx="3999">
                  <c:v>44700</c:v>
                </c:pt>
                <c:pt idx="4000">
                  <c:v>44701</c:v>
                </c:pt>
                <c:pt idx="4001">
                  <c:v>44704</c:v>
                </c:pt>
                <c:pt idx="4002">
                  <c:v>44705</c:v>
                </c:pt>
                <c:pt idx="4003">
                  <c:v>44706</c:v>
                </c:pt>
                <c:pt idx="4004">
                  <c:v>44707</c:v>
                </c:pt>
                <c:pt idx="4005">
                  <c:v>44708</c:v>
                </c:pt>
                <c:pt idx="4006">
                  <c:v>44711</c:v>
                </c:pt>
                <c:pt idx="4007">
                  <c:v>44712</c:v>
                </c:pt>
                <c:pt idx="4008">
                  <c:v>44713</c:v>
                </c:pt>
                <c:pt idx="4009">
                  <c:v>44714</c:v>
                </c:pt>
                <c:pt idx="4010">
                  <c:v>44715</c:v>
                </c:pt>
                <c:pt idx="4011">
                  <c:v>44718</c:v>
                </c:pt>
                <c:pt idx="4012">
                  <c:v>44719</c:v>
                </c:pt>
                <c:pt idx="4013">
                  <c:v>44720</c:v>
                </c:pt>
                <c:pt idx="4014">
                  <c:v>44721</c:v>
                </c:pt>
                <c:pt idx="4015">
                  <c:v>44722</c:v>
                </c:pt>
                <c:pt idx="4016">
                  <c:v>44725</c:v>
                </c:pt>
                <c:pt idx="4017">
                  <c:v>44726</c:v>
                </c:pt>
                <c:pt idx="4018">
                  <c:v>44727</c:v>
                </c:pt>
                <c:pt idx="4019">
                  <c:v>44728</c:v>
                </c:pt>
                <c:pt idx="4020">
                  <c:v>44729</c:v>
                </c:pt>
                <c:pt idx="4021">
                  <c:v>44732</c:v>
                </c:pt>
                <c:pt idx="4022">
                  <c:v>44733</c:v>
                </c:pt>
                <c:pt idx="4023">
                  <c:v>44734</c:v>
                </c:pt>
                <c:pt idx="4024">
                  <c:v>44735</c:v>
                </c:pt>
                <c:pt idx="4025">
                  <c:v>44736</c:v>
                </c:pt>
                <c:pt idx="4026">
                  <c:v>44739</c:v>
                </c:pt>
                <c:pt idx="4027">
                  <c:v>44740</c:v>
                </c:pt>
                <c:pt idx="4028">
                  <c:v>44741</c:v>
                </c:pt>
                <c:pt idx="4029">
                  <c:v>44742</c:v>
                </c:pt>
                <c:pt idx="4030">
                  <c:v>44743</c:v>
                </c:pt>
                <c:pt idx="4031">
                  <c:v>44746</c:v>
                </c:pt>
                <c:pt idx="4032">
                  <c:v>44747</c:v>
                </c:pt>
                <c:pt idx="4033">
                  <c:v>44748</c:v>
                </c:pt>
                <c:pt idx="4034">
                  <c:v>44749</c:v>
                </c:pt>
                <c:pt idx="4035">
                  <c:v>44750</c:v>
                </c:pt>
                <c:pt idx="4036">
                  <c:v>44753</c:v>
                </c:pt>
                <c:pt idx="4037">
                  <c:v>44754</c:v>
                </c:pt>
                <c:pt idx="4038">
                  <c:v>44755</c:v>
                </c:pt>
                <c:pt idx="4039">
                  <c:v>44756</c:v>
                </c:pt>
                <c:pt idx="4040">
                  <c:v>44757</c:v>
                </c:pt>
                <c:pt idx="4041">
                  <c:v>44760</c:v>
                </c:pt>
                <c:pt idx="4042">
                  <c:v>44761</c:v>
                </c:pt>
                <c:pt idx="4043">
                  <c:v>44762</c:v>
                </c:pt>
                <c:pt idx="4044">
                  <c:v>44763</c:v>
                </c:pt>
                <c:pt idx="4045">
                  <c:v>44764</c:v>
                </c:pt>
                <c:pt idx="4046">
                  <c:v>44767</c:v>
                </c:pt>
                <c:pt idx="4047">
                  <c:v>44768</c:v>
                </c:pt>
                <c:pt idx="4048">
                  <c:v>44769</c:v>
                </c:pt>
                <c:pt idx="4049">
                  <c:v>44770</c:v>
                </c:pt>
                <c:pt idx="4050">
                  <c:v>44771</c:v>
                </c:pt>
                <c:pt idx="4051">
                  <c:v>44774</c:v>
                </c:pt>
                <c:pt idx="4052">
                  <c:v>44775</c:v>
                </c:pt>
                <c:pt idx="4053">
                  <c:v>44776</c:v>
                </c:pt>
                <c:pt idx="4054">
                  <c:v>44777</c:v>
                </c:pt>
                <c:pt idx="4055">
                  <c:v>44778</c:v>
                </c:pt>
                <c:pt idx="4056">
                  <c:v>44781</c:v>
                </c:pt>
                <c:pt idx="4057">
                  <c:v>44782</c:v>
                </c:pt>
                <c:pt idx="4058">
                  <c:v>44783</c:v>
                </c:pt>
                <c:pt idx="4059">
                  <c:v>44784</c:v>
                </c:pt>
                <c:pt idx="4060">
                  <c:v>44785</c:v>
                </c:pt>
                <c:pt idx="4061">
                  <c:v>44788</c:v>
                </c:pt>
                <c:pt idx="4062">
                  <c:v>44789</c:v>
                </c:pt>
                <c:pt idx="4063">
                  <c:v>44790</c:v>
                </c:pt>
                <c:pt idx="4064">
                  <c:v>44791</c:v>
                </c:pt>
                <c:pt idx="4065">
                  <c:v>44792</c:v>
                </c:pt>
                <c:pt idx="4066">
                  <c:v>44795</c:v>
                </c:pt>
                <c:pt idx="4067">
                  <c:v>44796</c:v>
                </c:pt>
                <c:pt idx="4068">
                  <c:v>44797</c:v>
                </c:pt>
                <c:pt idx="4069">
                  <c:v>44798</c:v>
                </c:pt>
                <c:pt idx="4070">
                  <c:v>44799</c:v>
                </c:pt>
                <c:pt idx="4071">
                  <c:v>44802</c:v>
                </c:pt>
                <c:pt idx="4072">
                  <c:v>44803</c:v>
                </c:pt>
                <c:pt idx="4073">
                  <c:v>44804</c:v>
                </c:pt>
                <c:pt idx="4074">
                  <c:v>44805</c:v>
                </c:pt>
                <c:pt idx="4075">
                  <c:v>44806</c:v>
                </c:pt>
                <c:pt idx="4076">
                  <c:v>44809</c:v>
                </c:pt>
                <c:pt idx="4077">
                  <c:v>44810</c:v>
                </c:pt>
                <c:pt idx="4078">
                  <c:v>44811</c:v>
                </c:pt>
                <c:pt idx="4079">
                  <c:v>44812</c:v>
                </c:pt>
                <c:pt idx="4080">
                  <c:v>44813</c:v>
                </c:pt>
                <c:pt idx="4081">
                  <c:v>44816</c:v>
                </c:pt>
                <c:pt idx="4082">
                  <c:v>44817</c:v>
                </c:pt>
                <c:pt idx="4083">
                  <c:v>44818</c:v>
                </c:pt>
                <c:pt idx="4084">
                  <c:v>44819</c:v>
                </c:pt>
                <c:pt idx="4085">
                  <c:v>44820</c:v>
                </c:pt>
                <c:pt idx="4086">
                  <c:v>44823</c:v>
                </c:pt>
                <c:pt idx="4087">
                  <c:v>44824</c:v>
                </c:pt>
                <c:pt idx="4088">
                  <c:v>44825</c:v>
                </c:pt>
                <c:pt idx="4089">
                  <c:v>44826</c:v>
                </c:pt>
                <c:pt idx="4090">
                  <c:v>44827</c:v>
                </c:pt>
                <c:pt idx="4091">
                  <c:v>44830</c:v>
                </c:pt>
                <c:pt idx="4092">
                  <c:v>44831</c:v>
                </c:pt>
                <c:pt idx="4093">
                  <c:v>44832</c:v>
                </c:pt>
                <c:pt idx="4094">
                  <c:v>44833</c:v>
                </c:pt>
                <c:pt idx="4095">
                  <c:v>44834</c:v>
                </c:pt>
                <c:pt idx="4096">
                  <c:v>44837</c:v>
                </c:pt>
                <c:pt idx="4097">
                  <c:v>44838</c:v>
                </c:pt>
                <c:pt idx="4098">
                  <c:v>44839</c:v>
                </c:pt>
                <c:pt idx="4099">
                  <c:v>44840</c:v>
                </c:pt>
                <c:pt idx="4100">
                  <c:v>44841</c:v>
                </c:pt>
                <c:pt idx="4101">
                  <c:v>44844</c:v>
                </c:pt>
                <c:pt idx="4102">
                  <c:v>44845</c:v>
                </c:pt>
                <c:pt idx="4103">
                  <c:v>44846</c:v>
                </c:pt>
                <c:pt idx="4104">
                  <c:v>44847</c:v>
                </c:pt>
                <c:pt idx="4105">
                  <c:v>44848</c:v>
                </c:pt>
                <c:pt idx="4106">
                  <c:v>44851</c:v>
                </c:pt>
                <c:pt idx="4107">
                  <c:v>44852</c:v>
                </c:pt>
                <c:pt idx="4108">
                  <c:v>44853</c:v>
                </c:pt>
                <c:pt idx="4109">
                  <c:v>44854</c:v>
                </c:pt>
                <c:pt idx="4110">
                  <c:v>44855</c:v>
                </c:pt>
                <c:pt idx="4111">
                  <c:v>44858</c:v>
                </c:pt>
                <c:pt idx="4112">
                  <c:v>44859</c:v>
                </c:pt>
                <c:pt idx="4113">
                  <c:v>44860</c:v>
                </c:pt>
                <c:pt idx="4114">
                  <c:v>44861</c:v>
                </c:pt>
                <c:pt idx="4115">
                  <c:v>44862</c:v>
                </c:pt>
                <c:pt idx="4116">
                  <c:v>44865</c:v>
                </c:pt>
                <c:pt idx="4117">
                  <c:v>44866</c:v>
                </c:pt>
                <c:pt idx="4118">
                  <c:v>44867</c:v>
                </c:pt>
                <c:pt idx="4119">
                  <c:v>44868</c:v>
                </c:pt>
                <c:pt idx="4120">
                  <c:v>44869</c:v>
                </c:pt>
                <c:pt idx="4121">
                  <c:v>44872</c:v>
                </c:pt>
                <c:pt idx="4122">
                  <c:v>44873</c:v>
                </c:pt>
                <c:pt idx="4123">
                  <c:v>44874</c:v>
                </c:pt>
                <c:pt idx="4124">
                  <c:v>44875</c:v>
                </c:pt>
                <c:pt idx="4125">
                  <c:v>44876</c:v>
                </c:pt>
                <c:pt idx="4126">
                  <c:v>44879</c:v>
                </c:pt>
                <c:pt idx="4127">
                  <c:v>44880</c:v>
                </c:pt>
                <c:pt idx="4128">
                  <c:v>44881</c:v>
                </c:pt>
                <c:pt idx="4129">
                  <c:v>44882</c:v>
                </c:pt>
                <c:pt idx="4130">
                  <c:v>44883</c:v>
                </c:pt>
                <c:pt idx="4131">
                  <c:v>44886</c:v>
                </c:pt>
                <c:pt idx="4132">
                  <c:v>44887</c:v>
                </c:pt>
                <c:pt idx="4133">
                  <c:v>44888</c:v>
                </c:pt>
                <c:pt idx="4134">
                  <c:v>44889</c:v>
                </c:pt>
                <c:pt idx="4135">
                  <c:v>44890</c:v>
                </c:pt>
                <c:pt idx="4136">
                  <c:v>44893</c:v>
                </c:pt>
                <c:pt idx="4137">
                  <c:v>44894</c:v>
                </c:pt>
                <c:pt idx="4138">
                  <c:v>44895</c:v>
                </c:pt>
                <c:pt idx="4139">
                  <c:v>44896</c:v>
                </c:pt>
                <c:pt idx="4140">
                  <c:v>44897</c:v>
                </c:pt>
                <c:pt idx="4141">
                  <c:v>44900</c:v>
                </c:pt>
                <c:pt idx="4142">
                  <c:v>44901</c:v>
                </c:pt>
                <c:pt idx="4143">
                  <c:v>44902</c:v>
                </c:pt>
                <c:pt idx="4144">
                  <c:v>44903</c:v>
                </c:pt>
                <c:pt idx="4145">
                  <c:v>44904</c:v>
                </c:pt>
                <c:pt idx="4146">
                  <c:v>44907</c:v>
                </c:pt>
                <c:pt idx="4147">
                  <c:v>44908</c:v>
                </c:pt>
                <c:pt idx="4148">
                  <c:v>44909</c:v>
                </c:pt>
                <c:pt idx="4149">
                  <c:v>44910</c:v>
                </c:pt>
                <c:pt idx="4150">
                  <c:v>44911</c:v>
                </c:pt>
                <c:pt idx="4151">
                  <c:v>44914</c:v>
                </c:pt>
                <c:pt idx="4152">
                  <c:v>44915</c:v>
                </c:pt>
                <c:pt idx="4153">
                  <c:v>44916</c:v>
                </c:pt>
                <c:pt idx="4154">
                  <c:v>44917</c:v>
                </c:pt>
                <c:pt idx="4155">
                  <c:v>44918</c:v>
                </c:pt>
                <c:pt idx="4156">
                  <c:v>44921</c:v>
                </c:pt>
                <c:pt idx="4157">
                  <c:v>44922</c:v>
                </c:pt>
                <c:pt idx="4158">
                  <c:v>44923</c:v>
                </c:pt>
                <c:pt idx="4159">
                  <c:v>44924</c:v>
                </c:pt>
                <c:pt idx="4160">
                  <c:v>44925</c:v>
                </c:pt>
                <c:pt idx="4161">
                  <c:v>44928</c:v>
                </c:pt>
                <c:pt idx="4162">
                  <c:v>44929</c:v>
                </c:pt>
                <c:pt idx="4163">
                  <c:v>44930</c:v>
                </c:pt>
                <c:pt idx="4164">
                  <c:v>44931</c:v>
                </c:pt>
                <c:pt idx="4165">
                  <c:v>44932</c:v>
                </c:pt>
                <c:pt idx="4166">
                  <c:v>44935</c:v>
                </c:pt>
                <c:pt idx="4167">
                  <c:v>44936</c:v>
                </c:pt>
                <c:pt idx="4168">
                  <c:v>44937</c:v>
                </c:pt>
                <c:pt idx="4169">
                  <c:v>44938</c:v>
                </c:pt>
                <c:pt idx="4170">
                  <c:v>44939</c:v>
                </c:pt>
                <c:pt idx="4171">
                  <c:v>44942</c:v>
                </c:pt>
                <c:pt idx="4172">
                  <c:v>44943</c:v>
                </c:pt>
                <c:pt idx="4173">
                  <c:v>44944</c:v>
                </c:pt>
                <c:pt idx="4174">
                  <c:v>44945</c:v>
                </c:pt>
              </c:numCache>
            </c:numRef>
          </c:cat>
          <c:val>
            <c:numRef>
              <c:f>'FRED Graph'!$E$13:$E$4187</c:f>
              <c:numCache>
                <c:formatCode>0.0</c:formatCode>
                <c:ptCount val="4175"/>
                <c:pt idx="0">
                  <c:v>15.268190000000001</c:v>
                </c:pt>
                <c:pt idx="1">
                  <c:v>14.390409999999999</c:v>
                </c:pt>
                <c:pt idx="2">
                  <c:v>14.36782</c:v>
                </c:pt>
                <c:pt idx="3">
                  <c:v>15.643700000000001</c:v>
                </c:pt>
                <c:pt idx="4">
                  <c:v>13.45055</c:v>
                </c:pt>
                <c:pt idx="5">
                  <c:v>12.6364</c:v>
                </c:pt>
                <c:pt idx="6">
                  <c:v>12.557230000000001</c:v>
                </c:pt>
                <c:pt idx="7">
                  <c:v>13.41197</c:v>
                </c:pt>
                <c:pt idx="8">
                  <c:v>14.030110000000001</c:v>
                </c:pt>
                <c:pt idx="9">
                  <c:v>15.69102</c:v>
                </c:pt>
                <c:pt idx="10">
                  <c:v>16.500769999999999</c:v>
                </c:pt>
                <c:pt idx="11">
                  <c:v>16.18816</c:v>
                </c:pt>
                <c:pt idx="12">
                  <c:v>17.4543</c:v>
                </c:pt>
                <c:pt idx="13">
                  <c:v>16.906400000000001</c:v>
                </c:pt>
                <c:pt idx="14">
                  <c:v>17.002880000000001</c:v>
                </c:pt>
                <c:pt idx="15">
                  <c:v>15.910600000000001</c:v>
                </c:pt>
                <c:pt idx="16">
                  <c:v>16.00356</c:v>
                </c:pt>
                <c:pt idx="17">
                  <c:v>15.786</c:v>
                </c:pt>
                <c:pt idx="18">
                  <c:v>16.136810000000001</c:v>
                </c:pt>
                <c:pt idx="19">
                  <c:v>15.3796</c:v>
                </c:pt>
                <c:pt idx="20">
                  <c:v>15.55217</c:v>
                </c:pt>
                <c:pt idx="21" formatCode="General">
                  <c:v>#N/A</c:v>
                </c:pt>
                <c:pt idx="22">
                  <c:v>16.43357</c:v>
                </c:pt>
                <c:pt idx="23">
                  <c:v>15.48807</c:v>
                </c:pt>
                <c:pt idx="24">
                  <c:v>15.77116</c:v>
                </c:pt>
                <c:pt idx="25">
                  <c:v>15.15086</c:v>
                </c:pt>
                <c:pt idx="26">
                  <c:v>14.50811</c:v>
                </c:pt>
                <c:pt idx="27">
                  <c:v>11.82255</c:v>
                </c:pt>
                <c:pt idx="28">
                  <c:v>11.3469</c:v>
                </c:pt>
                <c:pt idx="29">
                  <c:v>11.207459999999999</c:v>
                </c:pt>
                <c:pt idx="30">
                  <c:v>9.9869699999999995</c:v>
                </c:pt>
                <c:pt idx="31">
                  <c:v>9.48841</c:v>
                </c:pt>
                <c:pt idx="32">
                  <c:v>11.745329999999999</c:v>
                </c:pt>
                <c:pt idx="33">
                  <c:v>11.35467</c:v>
                </c:pt>
                <c:pt idx="34">
                  <c:v>12.662409999999999</c:v>
                </c:pt>
                <c:pt idx="35">
                  <c:v>12.02712</c:v>
                </c:pt>
                <c:pt idx="36">
                  <c:v>12.107329999999999</c:v>
                </c:pt>
                <c:pt idx="37">
                  <c:v>8.7454099999999997</c:v>
                </c:pt>
                <c:pt idx="38">
                  <c:v>8.8311100000000007</c:v>
                </c:pt>
                <c:pt idx="39">
                  <c:v>9.1825799999999997</c:v>
                </c:pt>
                <c:pt idx="40">
                  <c:v>8.49925</c:v>
                </c:pt>
                <c:pt idx="41">
                  <c:v>9.81569</c:v>
                </c:pt>
                <c:pt idx="42">
                  <c:v>11.307729999999999</c:v>
                </c:pt>
                <c:pt idx="43">
                  <c:v>12.414239999999999</c:v>
                </c:pt>
                <c:pt idx="44">
                  <c:v>12.60468</c:v>
                </c:pt>
                <c:pt idx="45">
                  <c:v>12.46787</c:v>
                </c:pt>
                <c:pt idx="46">
                  <c:v>12.607200000000001</c:v>
                </c:pt>
                <c:pt idx="47">
                  <c:v>12.5</c:v>
                </c:pt>
                <c:pt idx="48">
                  <c:v>10.721909999999999</c:v>
                </c:pt>
                <c:pt idx="49">
                  <c:v>11.229950000000001</c:v>
                </c:pt>
                <c:pt idx="50">
                  <c:v>11.425509999999999</c:v>
                </c:pt>
                <c:pt idx="51">
                  <c:v>11.67774</c:v>
                </c:pt>
                <c:pt idx="52">
                  <c:v>12.10313</c:v>
                </c:pt>
                <c:pt idx="53">
                  <c:v>11.7098</c:v>
                </c:pt>
                <c:pt idx="54">
                  <c:v>12.234489999999999</c:v>
                </c:pt>
                <c:pt idx="55" formatCode="General">
                  <c:v>#N/A</c:v>
                </c:pt>
                <c:pt idx="56">
                  <c:v>13.454940000000001</c:v>
                </c:pt>
                <c:pt idx="57">
                  <c:v>14.66897</c:v>
                </c:pt>
                <c:pt idx="58">
                  <c:v>13.758100000000001</c:v>
                </c:pt>
                <c:pt idx="59">
                  <c:v>14.32269</c:v>
                </c:pt>
                <c:pt idx="60" formatCode="General">
                  <c:v>#N/A</c:v>
                </c:pt>
                <c:pt idx="61">
                  <c:v>16.21622</c:v>
                </c:pt>
                <c:pt idx="62">
                  <c:v>14.388949999999999</c:v>
                </c:pt>
                <c:pt idx="63">
                  <c:v>13.92887</c:v>
                </c:pt>
                <c:pt idx="64">
                  <c:v>13.650790000000001</c:v>
                </c:pt>
                <c:pt idx="65">
                  <c:v>14.71522</c:v>
                </c:pt>
                <c:pt idx="66">
                  <c:v>14.86515</c:v>
                </c:pt>
                <c:pt idx="67">
                  <c:v>15.269780000000001</c:v>
                </c:pt>
                <c:pt idx="68">
                  <c:v>16.088529999999999</c:v>
                </c:pt>
                <c:pt idx="69">
                  <c:v>15.817410000000001</c:v>
                </c:pt>
                <c:pt idx="70">
                  <c:v>15.61307</c:v>
                </c:pt>
                <c:pt idx="71">
                  <c:v>14.94571</c:v>
                </c:pt>
                <c:pt idx="72">
                  <c:v>14.54584</c:v>
                </c:pt>
                <c:pt idx="73">
                  <c:v>15.82077</c:v>
                </c:pt>
                <c:pt idx="74">
                  <c:v>15.77501</c:v>
                </c:pt>
                <c:pt idx="75">
                  <c:v>14.859769999999999</c:v>
                </c:pt>
                <c:pt idx="76">
                  <c:v>15.09</c:v>
                </c:pt>
                <c:pt idx="77">
                  <c:v>14.943490000000001</c:v>
                </c:pt>
                <c:pt idx="78">
                  <c:v>15.573259999999999</c:v>
                </c:pt>
                <c:pt idx="79">
                  <c:v>15.53336</c:v>
                </c:pt>
                <c:pt idx="80">
                  <c:v>18.16226</c:v>
                </c:pt>
                <c:pt idx="81">
                  <c:v>17.78877</c:v>
                </c:pt>
                <c:pt idx="82">
                  <c:v>17.617920000000002</c:v>
                </c:pt>
                <c:pt idx="83">
                  <c:v>20.516749999999998</c:v>
                </c:pt>
                <c:pt idx="84">
                  <c:v>21.256889999999999</c:v>
                </c:pt>
                <c:pt idx="85">
                  <c:v>21.519539999999999</c:v>
                </c:pt>
                <c:pt idx="86">
                  <c:v>22.587769999999999</c:v>
                </c:pt>
                <c:pt idx="87">
                  <c:v>23.259419999999999</c:v>
                </c:pt>
                <c:pt idx="88">
                  <c:v>22.978059999999999</c:v>
                </c:pt>
                <c:pt idx="89">
                  <c:v>20.13129</c:v>
                </c:pt>
                <c:pt idx="90">
                  <c:v>20.095690000000001</c:v>
                </c:pt>
                <c:pt idx="91" formatCode="General">
                  <c:v>#N/A</c:v>
                </c:pt>
                <c:pt idx="92">
                  <c:v>22.4359</c:v>
                </c:pt>
                <c:pt idx="93">
                  <c:v>22.312239999999999</c:v>
                </c:pt>
                <c:pt idx="94">
                  <c:v>20.899069999999998</c:v>
                </c:pt>
                <c:pt idx="95">
                  <c:v>21.225190000000001</c:v>
                </c:pt>
                <c:pt idx="96">
                  <c:v>23.802199999999999</c:v>
                </c:pt>
                <c:pt idx="97">
                  <c:v>23.473659999999999</c:v>
                </c:pt>
                <c:pt idx="98">
                  <c:v>23.104209999999998</c:v>
                </c:pt>
                <c:pt idx="99">
                  <c:v>20.90446</c:v>
                </c:pt>
                <c:pt idx="100">
                  <c:v>22.701979999999999</c:v>
                </c:pt>
                <c:pt idx="101">
                  <c:v>24.67239</c:v>
                </c:pt>
                <c:pt idx="102">
                  <c:v>24.77148</c:v>
                </c:pt>
                <c:pt idx="103">
                  <c:v>25.94951</c:v>
                </c:pt>
                <c:pt idx="104">
                  <c:v>23.639189999999999</c:v>
                </c:pt>
                <c:pt idx="105">
                  <c:v>25.02788</c:v>
                </c:pt>
                <c:pt idx="106">
                  <c:v>26.160430000000002</c:v>
                </c:pt>
                <c:pt idx="107">
                  <c:v>26.477219999999999</c:v>
                </c:pt>
                <c:pt idx="108">
                  <c:v>23.433669999999999</c:v>
                </c:pt>
                <c:pt idx="109">
                  <c:v>24.731179999999998</c:v>
                </c:pt>
                <c:pt idx="110">
                  <c:v>23.209489999999999</c:v>
                </c:pt>
                <c:pt idx="111">
                  <c:v>22.06635</c:v>
                </c:pt>
                <c:pt idx="112">
                  <c:v>22.841729999999998</c:v>
                </c:pt>
                <c:pt idx="113">
                  <c:v>23.422820000000002</c:v>
                </c:pt>
                <c:pt idx="114">
                  <c:v>20.638390000000001</c:v>
                </c:pt>
                <c:pt idx="115">
                  <c:v>20.38899</c:v>
                </c:pt>
                <c:pt idx="116">
                  <c:v>20.824300000000001</c:v>
                </c:pt>
                <c:pt idx="117" formatCode="General">
                  <c:v>#N/A</c:v>
                </c:pt>
                <c:pt idx="118" formatCode="General">
                  <c:v>#N/A</c:v>
                </c:pt>
                <c:pt idx="119">
                  <c:v>22.151900000000001</c:v>
                </c:pt>
                <c:pt idx="120">
                  <c:v>23.603169999999999</c:v>
                </c:pt>
                <c:pt idx="121">
                  <c:v>23.653549999999999</c:v>
                </c:pt>
                <c:pt idx="122">
                  <c:v>21.387920000000001</c:v>
                </c:pt>
                <c:pt idx="123">
                  <c:v>23.422630000000002</c:v>
                </c:pt>
                <c:pt idx="124">
                  <c:v>27.397259999999999</c:v>
                </c:pt>
                <c:pt idx="125">
                  <c:v>28.52948</c:v>
                </c:pt>
                <c:pt idx="126">
                  <c:v>28.45823</c:v>
                </c:pt>
                <c:pt idx="127">
                  <c:v>28.225989999999999</c:v>
                </c:pt>
                <c:pt idx="128">
                  <c:v>25.487590000000001</c:v>
                </c:pt>
                <c:pt idx="129">
                  <c:v>27.49888</c:v>
                </c:pt>
                <c:pt idx="130">
                  <c:v>27.120560000000001</c:v>
                </c:pt>
                <c:pt idx="131">
                  <c:v>25.311109999999999</c:v>
                </c:pt>
                <c:pt idx="132">
                  <c:v>21.883959999999998</c:v>
                </c:pt>
                <c:pt idx="133">
                  <c:v>22.416080000000001</c:v>
                </c:pt>
                <c:pt idx="134">
                  <c:v>20.253160000000001</c:v>
                </c:pt>
                <c:pt idx="135">
                  <c:v>16.900480000000002</c:v>
                </c:pt>
                <c:pt idx="136">
                  <c:v>18.118010000000002</c:v>
                </c:pt>
                <c:pt idx="137">
                  <c:v>17.453659999999999</c:v>
                </c:pt>
                <c:pt idx="138">
                  <c:v>17.298839999999998</c:v>
                </c:pt>
                <c:pt idx="139">
                  <c:v>17.57761</c:v>
                </c:pt>
                <c:pt idx="140">
                  <c:v>14.55461</c:v>
                </c:pt>
                <c:pt idx="141">
                  <c:v>17.285309999999999</c:v>
                </c:pt>
                <c:pt idx="142">
                  <c:v>18.596959999999999</c:v>
                </c:pt>
                <c:pt idx="143">
                  <c:v>21.019960000000001</c:v>
                </c:pt>
                <c:pt idx="144">
                  <c:v>17.210940000000001</c:v>
                </c:pt>
                <c:pt idx="145">
                  <c:v>17.756589999999999</c:v>
                </c:pt>
                <c:pt idx="146">
                  <c:v>17.555900000000001</c:v>
                </c:pt>
                <c:pt idx="147">
                  <c:v>13.724629999999999</c:v>
                </c:pt>
                <c:pt idx="148">
                  <c:v>11.003030000000001</c:v>
                </c:pt>
                <c:pt idx="149">
                  <c:v>11.20224</c:v>
                </c:pt>
                <c:pt idx="150">
                  <c:v>13.48967</c:v>
                </c:pt>
                <c:pt idx="151">
                  <c:v>14.08816</c:v>
                </c:pt>
                <c:pt idx="152">
                  <c:v>14.18088</c:v>
                </c:pt>
                <c:pt idx="153">
                  <c:v>16.236160000000002</c:v>
                </c:pt>
                <c:pt idx="154">
                  <c:v>15.81798</c:v>
                </c:pt>
                <c:pt idx="155">
                  <c:v>17.255579999999998</c:v>
                </c:pt>
                <c:pt idx="156">
                  <c:v>15.581899999999999</c:v>
                </c:pt>
                <c:pt idx="157">
                  <c:v>12.52417</c:v>
                </c:pt>
                <c:pt idx="158">
                  <c:v>14.7759</c:v>
                </c:pt>
                <c:pt idx="159">
                  <c:v>14.252039999999999</c:v>
                </c:pt>
                <c:pt idx="160">
                  <c:v>14.98934</c:v>
                </c:pt>
                <c:pt idx="161" formatCode="General">
                  <c:v>#N/A</c:v>
                </c:pt>
                <c:pt idx="162">
                  <c:v>15.92939</c:v>
                </c:pt>
                <c:pt idx="163">
                  <c:v>16.04646</c:v>
                </c:pt>
                <c:pt idx="164">
                  <c:v>17.073699999999999</c:v>
                </c:pt>
                <c:pt idx="165">
                  <c:v>14.73503</c:v>
                </c:pt>
                <c:pt idx="166">
                  <c:v>14.436540000000001</c:v>
                </c:pt>
                <c:pt idx="167">
                  <c:v>14.608180000000001</c:v>
                </c:pt>
                <c:pt idx="168">
                  <c:v>14.0284</c:v>
                </c:pt>
                <c:pt idx="169">
                  <c:v>15.04988</c:v>
                </c:pt>
                <c:pt idx="170">
                  <c:v>14.90578</c:v>
                </c:pt>
                <c:pt idx="171">
                  <c:v>14.15573</c:v>
                </c:pt>
                <c:pt idx="172">
                  <c:v>17.77683</c:v>
                </c:pt>
                <c:pt idx="173">
                  <c:v>17.911390000000001</c:v>
                </c:pt>
                <c:pt idx="174">
                  <c:v>17.79805</c:v>
                </c:pt>
                <c:pt idx="175">
                  <c:v>18.75665</c:v>
                </c:pt>
                <c:pt idx="176">
                  <c:v>17.162759999999999</c:v>
                </c:pt>
                <c:pt idx="177">
                  <c:v>16.240570000000002</c:v>
                </c:pt>
                <c:pt idx="178">
                  <c:v>16.764340000000001</c:v>
                </c:pt>
                <c:pt idx="179">
                  <c:v>17.108840000000001</c:v>
                </c:pt>
                <c:pt idx="180">
                  <c:v>17.075209999999998</c:v>
                </c:pt>
                <c:pt idx="181">
                  <c:v>19.208919999999999</c:v>
                </c:pt>
                <c:pt idx="182">
                  <c:v>19.205719999999999</c:v>
                </c:pt>
                <c:pt idx="183">
                  <c:v>17.11618</c:v>
                </c:pt>
                <c:pt idx="184">
                  <c:v>16.828410000000002</c:v>
                </c:pt>
                <c:pt idx="185">
                  <c:v>18.51698</c:v>
                </c:pt>
                <c:pt idx="186">
                  <c:v>17.941299999999998</c:v>
                </c:pt>
                <c:pt idx="187">
                  <c:v>18.597940000000001</c:v>
                </c:pt>
                <c:pt idx="188">
                  <c:v>18.899920000000002</c:v>
                </c:pt>
                <c:pt idx="189">
                  <c:v>16.983830000000001</c:v>
                </c:pt>
                <c:pt idx="190">
                  <c:v>17.261780000000002</c:v>
                </c:pt>
                <c:pt idx="191">
                  <c:v>15.75203</c:v>
                </c:pt>
                <c:pt idx="192">
                  <c:v>15.49296</c:v>
                </c:pt>
                <c:pt idx="193">
                  <c:v>15.619899999999999</c:v>
                </c:pt>
                <c:pt idx="194">
                  <c:v>15.37365</c:v>
                </c:pt>
                <c:pt idx="195">
                  <c:v>12.52801</c:v>
                </c:pt>
                <c:pt idx="196">
                  <c:v>12.39368</c:v>
                </c:pt>
                <c:pt idx="197">
                  <c:v>13.380570000000001</c:v>
                </c:pt>
                <c:pt idx="198">
                  <c:v>12.60589</c:v>
                </c:pt>
                <c:pt idx="199">
                  <c:v>11.66099</c:v>
                </c:pt>
                <c:pt idx="200">
                  <c:v>14.19042</c:v>
                </c:pt>
                <c:pt idx="201">
                  <c:v>14.55977</c:v>
                </c:pt>
                <c:pt idx="202">
                  <c:v>13.87879</c:v>
                </c:pt>
                <c:pt idx="203">
                  <c:v>16.279540000000001</c:v>
                </c:pt>
                <c:pt idx="204">
                  <c:v>13.312950000000001</c:v>
                </c:pt>
                <c:pt idx="205">
                  <c:v>13.489800000000001</c:v>
                </c:pt>
                <c:pt idx="206">
                  <c:v>11.4764</c:v>
                </c:pt>
                <c:pt idx="207">
                  <c:v>12.58052</c:v>
                </c:pt>
                <c:pt idx="208">
                  <c:v>9.1292100000000005</c:v>
                </c:pt>
                <c:pt idx="209">
                  <c:v>9.6813199999999995</c:v>
                </c:pt>
                <c:pt idx="210">
                  <c:v>7.8037000000000001</c:v>
                </c:pt>
                <c:pt idx="211">
                  <c:v>6.2976299999999998</c:v>
                </c:pt>
                <c:pt idx="212">
                  <c:v>8.4793000000000003</c:v>
                </c:pt>
                <c:pt idx="213">
                  <c:v>7.3765599999999996</c:v>
                </c:pt>
                <c:pt idx="214">
                  <c:v>5.8602299999999996</c:v>
                </c:pt>
                <c:pt idx="215">
                  <c:v>6.2524699999999998</c:v>
                </c:pt>
                <c:pt idx="216">
                  <c:v>4.3117099999999997</c:v>
                </c:pt>
                <c:pt idx="217">
                  <c:v>4.36069</c:v>
                </c:pt>
                <c:pt idx="218">
                  <c:v>2.53837</c:v>
                </c:pt>
                <c:pt idx="219" formatCode="General">
                  <c:v>#N/A</c:v>
                </c:pt>
                <c:pt idx="220">
                  <c:v>4.4584700000000002</c:v>
                </c:pt>
                <c:pt idx="221">
                  <c:v>3.8268900000000001</c:v>
                </c:pt>
                <c:pt idx="222">
                  <c:v>4.8931500000000003</c:v>
                </c:pt>
                <c:pt idx="223">
                  <c:v>6.9013200000000001</c:v>
                </c:pt>
                <c:pt idx="224">
                  <c:v>6.77196</c:v>
                </c:pt>
                <c:pt idx="225">
                  <c:v>7.8598299999999997</c:v>
                </c:pt>
                <c:pt idx="226">
                  <c:v>6.2144700000000004</c:v>
                </c:pt>
                <c:pt idx="227">
                  <c:v>5.1161899999999996</c:v>
                </c:pt>
                <c:pt idx="228">
                  <c:v>6.7422300000000002</c:v>
                </c:pt>
                <c:pt idx="229">
                  <c:v>8.9089500000000008</c:v>
                </c:pt>
                <c:pt idx="230">
                  <c:v>8.6794700000000002</c:v>
                </c:pt>
                <c:pt idx="231">
                  <c:v>9.3291599999999999</c:v>
                </c:pt>
                <c:pt idx="232">
                  <c:v>6.7398100000000003</c:v>
                </c:pt>
                <c:pt idx="233">
                  <c:v>7.1428599999999998</c:v>
                </c:pt>
                <c:pt idx="234">
                  <c:v>6.3482799999999999</c:v>
                </c:pt>
                <c:pt idx="235">
                  <c:v>4.8117999999999999</c:v>
                </c:pt>
                <c:pt idx="236">
                  <c:v>3.6062400000000001</c:v>
                </c:pt>
                <c:pt idx="237">
                  <c:v>4.1261200000000002</c:v>
                </c:pt>
                <c:pt idx="238">
                  <c:v>4.1682899999999998</c:v>
                </c:pt>
                <c:pt idx="239">
                  <c:v>5.2199400000000002</c:v>
                </c:pt>
                <c:pt idx="240">
                  <c:v>7.4626900000000003</c:v>
                </c:pt>
                <c:pt idx="241" formatCode="General">
                  <c:v>#N/A</c:v>
                </c:pt>
                <c:pt idx="242" formatCode="General">
                  <c:v>#N/A</c:v>
                </c:pt>
                <c:pt idx="243">
                  <c:v>7.2176900000000002</c:v>
                </c:pt>
                <c:pt idx="244">
                  <c:v>5.7909100000000002</c:v>
                </c:pt>
                <c:pt idx="245">
                  <c:v>6.38422</c:v>
                </c:pt>
                <c:pt idx="246" formatCode="General">
                  <c:v>#N/A</c:v>
                </c:pt>
                <c:pt idx="247" formatCode="General">
                  <c:v>#N/A</c:v>
                </c:pt>
                <c:pt idx="248">
                  <c:v>4.3367800000000001</c:v>
                </c:pt>
                <c:pt idx="249">
                  <c:v>3.99844</c:v>
                </c:pt>
                <c:pt idx="250">
                  <c:v>2.0432199999999998</c:v>
                </c:pt>
                <c:pt idx="251">
                  <c:v>1.9204399999999999</c:v>
                </c:pt>
                <c:pt idx="252">
                  <c:v>0</c:v>
                </c:pt>
                <c:pt idx="253">
                  <c:v>0.85953999999999997</c:v>
                </c:pt>
                <c:pt idx="254">
                  <c:v>0.98875999999999997</c:v>
                </c:pt>
                <c:pt idx="255">
                  <c:v>-0.96431999999999995</c:v>
                </c:pt>
                <c:pt idx="256" formatCode="General">
                  <c:v>#N/A</c:v>
                </c:pt>
                <c:pt idx="257">
                  <c:v>-2.4286799999999999</c:v>
                </c:pt>
                <c:pt idx="258">
                  <c:v>-2.8169</c:v>
                </c:pt>
                <c:pt idx="259">
                  <c:v>-5.0785</c:v>
                </c:pt>
                <c:pt idx="260">
                  <c:v>-6.02433</c:v>
                </c:pt>
                <c:pt idx="261" formatCode="General">
                  <c:v>#N/A</c:v>
                </c:pt>
                <c:pt idx="262">
                  <c:v>-6.7645900000000001</c:v>
                </c:pt>
                <c:pt idx="263">
                  <c:v>-5.57578</c:v>
                </c:pt>
                <c:pt idx="264">
                  <c:v>-3.5838800000000002</c:v>
                </c:pt>
                <c:pt idx="265">
                  <c:v>-4.8634000000000004</c:v>
                </c:pt>
                <c:pt idx="266">
                  <c:v>-3.23455</c:v>
                </c:pt>
                <c:pt idx="267">
                  <c:v>-3.1972299999999998</c:v>
                </c:pt>
                <c:pt idx="268">
                  <c:v>-4.4010699999999998</c:v>
                </c:pt>
                <c:pt idx="269">
                  <c:v>-3.27183</c:v>
                </c:pt>
                <c:pt idx="270">
                  <c:v>-2.1074600000000001</c:v>
                </c:pt>
                <c:pt idx="271">
                  <c:v>-2.9462100000000002</c:v>
                </c:pt>
                <c:pt idx="272">
                  <c:v>-5.9973400000000003</c:v>
                </c:pt>
                <c:pt idx="273">
                  <c:v>-7.0225299999999997</c:v>
                </c:pt>
                <c:pt idx="274">
                  <c:v>-6.1576399999999998</c:v>
                </c:pt>
                <c:pt idx="275">
                  <c:v>-5.7464700000000004</c:v>
                </c:pt>
                <c:pt idx="276">
                  <c:v>-4.8476699999999999</c:v>
                </c:pt>
                <c:pt idx="277">
                  <c:v>-4.9819399999999998</c:v>
                </c:pt>
                <c:pt idx="278">
                  <c:v>-4.2665699999999998</c:v>
                </c:pt>
                <c:pt idx="279">
                  <c:v>-5.6938199999999997</c:v>
                </c:pt>
                <c:pt idx="280">
                  <c:v>-5.7304399999999998</c:v>
                </c:pt>
                <c:pt idx="281" formatCode="General">
                  <c:v>#N/A</c:v>
                </c:pt>
                <c:pt idx="282">
                  <c:v>-6.1749200000000002</c:v>
                </c:pt>
                <c:pt idx="283">
                  <c:v>-5.31555</c:v>
                </c:pt>
                <c:pt idx="284">
                  <c:v>-6.5201099999999999</c:v>
                </c:pt>
                <c:pt idx="285">
                  <c:v>-5.6173400000000004</c:v>
                </c:pt>
                <c:pt idx="286">
                  <c:v>-4.0407900000000003</c:v>
                </c:pt>
                <c:pt idx="287">
                  <c:v>1.9539999999999998E-2</c:v>
                </c:pt>
                <c:pt idx="288">
                  <c:v>-0.58343</c:v>
                </c:pt>
                <c:pt idx="289">
                  <c:v>-1.2670600000000001</c:v>
                </c:pt>
                <c:pt idx="290">
                  <c:v>-2.6253500000000001</c:v>
                </c:pt>
                <c:pt idx="291">
                  <c:v>-1.5175700000000001</c:v>
                </c:pt>
                <c:pt idx="292">
                  <c:v>-3.4970500000000002</c:v>
                </c:pt>
                <c:pt idx="293">
                  <c:v>-2.7165400000000002</c:v>
                </c:pt>
                <c:pt idx="294">
                  <c:v>-5.6098499999999998</c:v>
                </c:pt>
                <c:pt idx="295">
                  <c:v>-6.5391399999999997</c:v>
                </c:pt>
                <c:pt idx="296">
                  <c:v>-8.4646799999999995</c:v>
                </c:pt>
                <c:pt idx="297">
                  <c:v>-3.2168399999999999</c:v>
                </c:pt>
                <c:pt idx="298">
                  <c:v>-4.5212199999999996</c:v>
                </c:pt>
                <c:pt idx="299">
                  <c:v>-4.3230500000000003</c:v>
                </c:pt>
                <c:pt idx="300">
                  <c:v>-5.9194899999999997</c:v>
                </c:pt>
                <c:pt idx="301">
                  <c:v>-8.1186600000000002</c:v>
                </c:pt>
                <c:pt idx="302">
                  <c:v>-4.9631600000000002</c:v>
                </c:pt>
                <c:pt idx="303">
                  <c:v>-8.7354599999999998</c:v>
                </c:pt>
                <c:pt idx="304">
                  <c:v>-6.6552300000000004</c:v>
                </c:pt>
                <c:pt idx="305" formatCode="General">
                  <c:v>#N/A</c:v>
                </c:pt>
                <c:pt idx="306">
                  <c:v>-5.1599399999999997</c:v>
                </c:pt>
                <c:pt idx="307">
                  <c:v>-4.1954000000000002</c:v>
                </c:pt>
                <c:pt idx="308">
                  <c:v>-4.2824099999999996</c:v>
                </c:pt>
                <c:pt idx="309">
                  <c:v>-5.63462</c:v>
                </c:pt>
                <c:pt idx="310">
                  <c:v>-6.3678299999999997</c:v>
                </c:pt>
                <c:pt idx="311">
                  <c:v>-6.0821199999999997</c:v>
                </c:pt>
                <c:pt idx="312">
                  <c:v>-3.7825500000000001</c:v>
                </c:pt>
                <c:pt idx="313">
                  <c:v>-3.9308800000000002</c:v>
                </c:pt>
                <c:pt idx="314">
                  <c:v>-4.0688899999999997</c:v>
                </c:pt>
                <c:pt idx="315" formatCode="General">
                  <c:v>#N/A</c:v>
                </c:pt>
                <c:pt idx="316">
                  <c:v>-3.8206899999999999</c:v>
                </c:pt>
                <c:pt idx="317">
                  <c:v>-4.4150900000000002</c:v>
                </c:pt>
                <c:pt idx="318">
                  <c:v>-4.7465400000000004</c:v>
                </c:pt>
                <c:pt idx="319">
                  <c:v>-4.8113200000000003</c:v>
                </c:pt>
                <c:pt idx="320">
                  <c:v>-7.0502000000000002</c:v>
                </c:pt>
                <c:pt idx="321">
                  <c:v>-8.3348800000000001</c:v>
                </c:pt>
                <c:pt idx="322">
                  <c:v>-8.0081799999999994</c:v>
                </c:pt>
                <c:pt idx="323">
                  <c:v>-5.8714199999999996</c:v>
                </c:pt>
                <c:pt idx="324">
                  <c:v>-5.7169499999999998</c:v>
                </c:pt>
                <c:pt idx="325">
                  <c:v>-4.9280200000000001</c:v>
                </c:pt>
                <c:pt idx="326">
                  <c:v>-4.9177299999999997</c:v>
                </c:pt>
                <c:pt idx="327">
                  <c:v>-5.73543</c:v>
                </c:pt>
                <c:pt idx="328">
                  <c:v>-6.3611399999999998</c:v>
                </c:pt>
                <c:pt idx="329">
                  <c:v>-5.7561900000000001</c:v>
                </c:pt>
                <c:pt idx="330">
                  <c:v>-4.9908299999999999</c:v>
                </c:pt>
                <c:pt idx="331">
                  <c:v>-4.09335</c:v>
                </c:pt>
                <c:pt idx="332">
                  <c:v>-4.6580399999999997</c:v>
                </c:pt>
                <c:pt idx="333">
                  <c:v>-5.7022399999999998</c:v>
                </c:pt>
                <c:pt idx="334">
                  <c:v>-4.5114200000000002</c:v>
                </c:pt>
                <c:pt idx="335">
                  <c:v>-4.5371699999999997</c:v>
                </c:pt>
                <c:pt idx="336">
                  <c:v>-5.0554600000000001</c:v>
                </c:pt>
                <c:pt idx="337">
                  <c:v>-4.2061200000000003</c:v>
                </c:pt>
                <c:pt idx="338">
                  <c:v>-6.1661200000000003</c:v>
                </c:pt>
                <c:pt idx="339">
                  <c:v>-4.4693800000000001</c:v>
                </c:pt>
                <c:pt idx="340">
                  <c:v>-5.9369899999999998</c:v>
                </c:pt>
                <c:pt idx="341">
                  <c:v>-4.6566799999999997</c:v>
                </c:pt>
                <c:pt idx="342">
                  <c:v>-4.2666199999999996</c:v>
                </c:pt>
                <c:pt idx="343">
                  <c:v>-4.6693300000000004</c:v>
                </c:pt>
                <c:pt idx="344">
                  <c:v>-3.5824699999999998</c:v>
                </c:pt>
                <c:pt idx="345">
                  <c:v>-4.0477100000000004</c:v>
                </c:pt>
                <c:pt idx="346">
                  <c:v>-4.3587899999999999</c:v>
                </c:pt>
                <c:pt idx="347">
                  <c:v>-5.23475</c:v>
                </c:pt>
                <c:pt idx="348">
                  <c:v>-6.5765799999999999</c:v>
                </c:pt>
                <c:pt idx="349">
                  <c:v>-5.2458999999999998</c:v>
                </c:pt>
                <c:pt idx="350">
                  <c:v>-6.9539999999999997</c:v>
                </c:pt>
                <c:pt idx="351" formatCode="General">
                  <c:v>#N/A</c:v>
                </c:pt>
                <c:pt idx="352">
                  <c:v>-6.5354799999999997</c:v>
                </c:pt>
                <c:pt idx="353">
                  <c:v>-6.8385199999999999</c:v>
                </c:pt>
                <c:pt idx="354">
                  <c:v>-6.3997099999999998</c:v>
                </c:pt>
                <c:pt idx="355">
                  <c:v>-6.5302499999999997</c:v>
                </c:pt>
                <c:pt idx="356">
                  <c:v>-7.6335899999999999</c:v>
                </c:pt>
                <c:pt idx="357">
                  <c:v>-7.5330199999999996</c:v>
                </c:pt>
                <c:pt idx="358">
                  <c:v>-6.6642700000000001</c:v>
                </c:pt>
                <c:pt idx="359">
                  <c:v>-3.1169799999999999</c:v>
                </c:pt>
                <c:pt idx="360">
                  <c:v>-6.9109400000000001</c:v>
                </c:pt>
                <c:pt idx="361">
                  <c:v>-7.0496600000000003</c:v>
                </c:pt>
                <c:pt idx="362">
                  <c:v>-6.3736300000000004</c:v>
                </c:pt>
                <c:pt idx="363">
                  <c:v>-9.2090999999999994</c:v>
                </c:pt>
                <c:pt idx="364">
                  <c:v>-9.3800500000000007</c:v>
                </c:pt>
                <c:pt idx="365">
                  <c:v>-8.6351499999999994</c:v>
                </c:pt>
                <c:pt idx="366">
                  <c:v>-8.3586399999999994</c:v>
                </c:pt>
                <c:pt idx="367">
                  <c:v>-9.0049899999999994</c:v>
                </c:pt>
                <c:pt idx="368">
                  <c:v>-8.7066499999999998</c:v>
                </c:pt>
                <c:pt idx="369">
                  <c:v>-8.8721300000000003</c:v>
                </c:pt>
                <c:pt idx="370">
                  <c:v>-9.4641199999999994</c:v>
                </c:pt>
                <c:pt idx="371">
                  <c:v>-9.2119700000000009</c:v>
                </c:pt>
                <c:pt idx="372">
                  <c:v>-9.4253300000000007</c:v>
                </c:pt>
                <c:pt idx="373">
                  <c:v>-9.7154299999999996</c:v>
                </c:pt>
                <c:pt idx="374">
                  <c:v>-12.250819999999999</c:v>
                </c:pt>
                <c:pt idx="375">
                  <c:v>-12.39789</c:v>
                </c:pt>
                <c:pt idx="376">
                  <c:v>-13.41113</c:v>
                </c:pt>
                <c:pt idx="377">
                  <c:v>-13.48837</c:v>
                </c:pt>
                <c:pt idx="378" formatCode="General">
                  <c:v>#N/A</c:v>
                </c:pt>
                <c:pt idx="379">
                  <c:v>-15.50831</c:v>
                </c:pt>
                <c:pt idx="380" formatCode="General">
                  <c:v>#N/A</c:v>
                </c:pt>
                <c:pt idx="381">
                  <c:v>-16.657779999999999</c:v>
                </c:pt>
                <c:pt idx="382">
                  <c:v>-13.886380000000001</c:v>
                </c:pt>
                <c:pt idx="383">
                  <c:v>-16.179369999999999</c:v>
                </c:pt>
                <c:pt idx="384">
                  <c:v>-17.063279999999999</c:v>
                </c:pt>
                <c:pt idx="385">
                  <c:v>-18.014060000000001</c:v>
                </c:pt>
                <c:pt idx="386">
                  <c:v>-18.558340000000001</c:v>
                </c:pt>
                <c:pt idx="387">
                  <c:v>-19.386679999999998</c:v>
                </c:pt>
                <c:pt idx="388">
                  <c:v>-17.167079999999999</c:v>
                </c:pt>
                <c:pt idx="389">
                  <c:v>-16.593430000000001</c:v>
                </c:pt>
                <c:pt idx="390">
                  <c:v>-15.622780000000001</c:v>
                </c:pt>
                <c:pt idx="391">
                  <c:v>-15.72974</c:v>
                </c:pt>
                <c:pt idx="392">
                  <c:v>-12.796379999999999</c:v>
                </c:pt>
                <c:pt idx="393">
                  <c:v>-12.82699</c:v>
                </c:pt>
                <c:pt idx="394">
                  <c:v>-12.90859</c:v>
                </c:pt>
                <c:pt idx="395">
                  <c:v>-11.119440000000001</c:v>
                </c:pt>
                <c:pt idx="396">
                  <c:v>-13.519030000000001</c:v>
                </c:pt>
                <c:pt idx="397">
                  <c:v>-10.5016</c:v>
                </c:pt>
                <c:pt idx="398">
                  <c:v>-9.5513999999999992</c:v>
                </c:pt>
                <c:pt idx="399">
                  <c:v>-11.06359</c:v>
                </c:pt>
                <c:pt idx="400">
                  <c:v>-9.0370699999999999</c:v>
                </c:pt>
                <c:pt idx="401">
                  <c:v>-11.87266</c:v>
                </c:pt>
                <c:pt idx="402">
                  <c:v>-10.15625</c:v>
                </c:pt>
                <c:pt idx="403">
                  <c:v>-11.066319999999999</c:v>
                </c:pt>
                <c:pt idx="404">
                  <c:v>-10.20331</c:v>
                </c:pt>
                <c:pt idx="405">
                  <c:v>-8.1701800000000002</c:v>
                </c:pt>
                <c:pt idx="406">
                  <c:v>-7.3446300000000004</c:v>
                </c:pt>
                <c:pt idx="407">
                  <c:v>-6.6193400000000002</c:v>
                </c:pt>
                <c:pt idx="408">
                  <c:v>-5.3164600000000002</c:v>
                </c:pt>
                <c:pt idx="409">
                  <c:v>-5.0465799999999996</c:v>
                </c:pt>
                <c:pt idx="410">
                  <c:v>-6.9383900000000001</c:v>
                </c:pt>
                <c:pt idx="411">
                  <c:v>-8.3712099999999996</c:v>
                </c:pt>
                <c:pt idx="412">
                  <c:v>-9.4328900000000004</c:v>
                </c:pt>
                <c:pt idx="413">
                  <c:v>-10.04669</c:v>
                </c:pt>
                <c:pt idx="414">
                  <c:v>-9.7474299999999996</c:v>
                </c:pt>
                <c:pt idx="415">
                  <c:v>-9.7984799999999996</c:v>
                </c:pt>
                <c:pt idx="416">
                  <c:v>-10.77755</c:v>
                </c:pt>
                <c:pt idx="417">
                  <c:v>-8.3237900000000007</c:v>
                </c:pt>
                <c:pt idx="418">
                  <c:v>-9.4730899999999991</c:v>
                </c:pt>
                <c:pt idx="419">
                  <c:v>-7.7283799999999996</c:v>
                </c:pt>
                <c:pt idx="420">
                  <c:v>-9.9202700000000004</c:v>
                </c:pt>
                <c:pt idx="421" formatCode="General">
                  <c:v>#N/A</c:v>
                </c:pt>
                <c:pt idx="422">
                  <c:v>-11.28233</c:v>
                </c:pt>
                <c:pt idx="423">
                  <c:v>-10.583869999999999</c:v>
                </c:pt>
                <c:pt idx="424">
                  <c:v>-13.49455</c:v>
                </c:pt>
                <c:pt idx="425">
                  <c:v>-11.678559999999999</c:v>
                </c:pt>
                <c:pt idx="426">
                  <c:v>-9.86632</c:v>
                </c:pt>
                <c:pt idx="427">
                  <c:v>-14.13973</c:v>
                </c:pt>
                <c:pt idx="428">
                  <c:v>-13.473330000000001</c:v>
                </c:pt>
                <c:pt idx="429">
                  <c:v>-13.08118</c:v>
                </c:pt>
                <c:pt idx="430">
                  <c:v>-12.84319</c:v>
                </c:pt>
                <c:pt idx="431">
                  <c:v>-16.311399999999999</c:v>
                </c:pt>
                <c:pt idx="432">
                  <c:v>-17.255040000000001</c:v>
                </c:pt>
                <c:pt idx="433">
                  <c:v>-21.613880000000002</c:v>
                </c:pt>
                <c:pt idx="434">
                  <c:v>-17.55808</c:v>
                </c:pt>
                <c:pt idx="435">
                  <c:v>-14.39584</c:v>
                </c:pt>
                <c:pt idx="436">
                  <c:v>-17.44144</c:v>
                </c:pt>
                <c:pt idx="437">
                  <c:v>-18.658729999999998</c:v>
                </c:pt>
                <c:pt idx="438">
                  <c:v>-19.394159999999999</c:v>
                </c:pt>
                <c:pt idx="439">
                  <c:v>-18.408850000000001</c:v>
                </c:pt>
                <c:pt idx="440">
                  <c:v>-18.074449999999999</c:v>
                </c:pt>
                <c:pt idx="441">
                  <c:v>-25.908930000000002</c:v>
                </c:pt>
                <c:pt idx="442">
                  <c:v>-22.38674</c:v>
                </c:pt>
                <c:pt idx="443">
                  <c:v>-22.426929999999999</c:v>
                </c:pt>
                <c:pt idx="444">
                  <c:v>-25.963239999999999</c:v>
                </c:pt>
                <c:pt idx="445">
                  <c:v>-27.90982</c:v>
                </c:pt>
                <c:pt idx="446">
                  <c:v>-30.651949999999999</c:v>
                </c:pt>
                <c:pt idx="447">
                  <c:v>-35.152990000000003</c:v>
                </c:pt>
                <c:pt idx="448">
                  <c:v>-35.947830000000003</c:v>
                </c:pt>
                <c:pt idx="449">
                  <c:v>-40.370820000000002</c:v>
                </c:pt>
                <c:pt idx="450">
                  <c:v>-41.099699999999999</c:v>
                </c:pt>
                <c:pt idx="451">
                  <c:v>-33.784019999999998</c:v>
                </c:pt>
                <c:pt idx="452">
                  <c:v>-33.987270000000002</c:v>
                </c:pt>
                <c:pt idx="453">
                  <c:v>-40.035269999999997</c:v>
                </c:pt>
                <c:pt idx="454">
                  <c:v>-37.451459999999997</c:v>
                </c:pt>
                <c:pt idx="455">
                  <c:v>-36.07893</c:v>
                </c:pt>
                <c:pt idx="456">
                  <c:v>-33.4955</c:v>
                </c:pt>
                <c:pt idx="457">
                  <c:v>-36.047130000000003</c:v>
                </c:pt>
                <c:pt idx="458">
                  <c:v>-39.620280000000001</c:v>
                </c:pt>
                <c:pt idx="459">
                  <c:v>-39.314549999999997</c:v>
                </c:pt>
                <c:pt idx="460">
                  <c:v>-42.131349999999998</c:v>
                </c:pt>
                <c:pt idx="461">
                  <c:v>-44.36806</c:v>
                </c:pt>
                <c:pt idx="462">
                  <c:v>-38.477910000000001</c:v>
                </c:pt>
                <c:pt idx="463">
                  <c:v>-39.407739999999997</c:v>
                </c:pt>
                <c:pt idx="464">
                  <c:v>-35.948180000000001</c:v>
                </c:pt>
                <c:pt idx="465">
                  <c:v>-34.75994</c:v>
                </c:pt>
                <c:pt idx="466">
                  <c:v>-34.485250000000001</c:v>
                </c:pt>
                <c:pt idx="467">
                  <c:v>-32.898269999999997</c:v>
                </c:pt>
                <c:pt idx="468">
                  <c:v>-34.528410000000001</c:v>
                </c:pt>
                <c:pt idx="469">
                  <c:v>-37.697679999999998</c:v>
                </c:pt>
                <c:pt idx="470">
                  <c:v>-35.09328</c:v>
                </c:pt>
                <c:pt idx="471">
                  <c:v>-35.320749999999997</c:v>
                </c:pt>
                <c:pt idx="472">
                  <c:v>-38.532110000000003</c:v>
                </c:pt>
                <c:pt idx="473">
                  <c:v>-41.366570000000003</c:v>
                </c:pt>
                <c:pt idx="474">
                  <c:v>-36.543860000000002</c:v>
                </c:pt>
                <c:pt idx="475">
                  <c:v>-39.571689999999997</c:v>
                </c:pt>
                <c:pt idx="476">
                  <c:v>-39.969659999999998</c:v>
                </c:pt>
                <c:pt idx="477">
                  <c:v>-39.723959999999998</c:v>
                </c:pt>
                <c:pt idx="478">
                  <c:v>-42.755710000000001</c:v>
                </c:pt>
                <c:pt idx="479" formatCode="General">
                  <c:v>#N/A</c:v>
                </c:pt>
                <c:pt idx="480">
                  <c:v>-44.268180000000001</c:v>
                </c:pt>
                <c:pt idx="481">
                  <c:v>-39.367040000000003</c:v>
                </c:pt>
                <c:pt idx="482">
                  <c:v>-39.603960000000001</c:v>
                </c:pt>
                <c:pt idx="483">
                  <c:v>-38.99371</c:v>
                </c:pt>
                <c:pt idx="484" formatCode="General">
                  <c:v>#N/A</c:v>
                </c:pt>
                <c:pt idx="485">
                  <c:v>-38.839939999999999</c:v>
                </c:pt>
                <c:pt idx="486">
                  <c:v>-44.112220000000001</c:v>
                </c:pt>
                <c:pt idx="487">
                  <c:v>-41.482439999999997</c:v>
                </c:pt>
                <c:pt idx="488">
                  <c:v>-40.809229999999999</c:v>
                </c:pt>
                <c:pt idx="489">
                  <c:v>-43.45946</c:v>
                </c:pt>
                <c:pt idx="490">
                  <c:v>-41.283580000000001</c:v>
                </c:pt>
                <c:pt idx="491">
                  <c:v>-39.463329999999999</c:v>
                </c:pt>
                <c:pt idx="492">
                  <c:v>-39.298830000000002</c:v>
                </c:pt>
                <c:pt idx="493">
                  <c:v>-38.776260000000001</c:v>
                </c:pt>
                <c:pt idx="494">
                  <c:v>-40.72654</c:v>
                </c:pt>
                <c:pt idx="495">
                  <c:v>-39.244720000000001</c:v>
                </c:pt>
                <c:pt idx="496">
                  <c:v>-39.19097</c:v>
                </c:pt>
                <c:pt idx="497">
                  <c:v>-36.42991</c:v>
                </c:pt>
                <c:pt idx="498">
                  <c:v>-36.761409999999998</c:v>
                </c:pt>
                <c:pt idx="499">
                  <c:v>-38.405799999999999</c:v>
                </c:pt>
                <c:pt idx="500">
                  <c:v>-39.16301</c:v>
                </c:pt>
                <c:pt idx="501">
                  <c:v>-40.85145</c:v>
                </c:pt>
                <c:pt idx="502" formatCode="General">
                  <c:v>#N/A</c:v>
                </c:pt>
                <c:pt idx="503">
                  <c:v>-41.150919999999999</c:v>
                </c:pt>
                <c:pt idx="504" formatCode="General">
                  <c:v>#N/A</c:v>
                </c:pt>
                <c:pt idx="505">
                  <c:v>-39.933929999999997</c:v>
                </c:pt>
                <c:pt idx="506">
                  <c:v>-39.937220000000003</c:v>
                </c:pt>
                <c:pt idx="507" formatCode="General">
                  <c:v>#N/A</c:v>
                </c:pt>
                <c:pt idx="508">
                  <c:v>-36.453850000000003</c:v>
                </c:pt>
                <c:pt idx="509" formatCode="General">
                  <c:v>#N/A</c:v>
                </c:pt>
                <c:pt idx="510">
                  <c:v>-32.653060000000004</c:v>
                </c:pt>
                <c:pt idx="511">
                  <c:v>-32.89752</c:v>
                </c:pt>
                <c:pt idx="512">
                  <c:v>-30.950050000000001</c:v>
                </c:pt>
                <c:pt idx="513">
                  <c:v>-33.759439999999998</c:v>
                </c:pt>
                <c:pt idx="514">
                  <c:v>-34.037239999999997</c:v>
                </c:pt>
                <c:pt idx="515">
                  <c:v>-34.605649999999997</c:v>
                </c:pt>
                <c:pt idx="516">
                  <c:v>-36.815730000000002</c:v>
                </c:pt>
                <c:pt idx="517">
                  <c:v>-35.005929999999999</c:v>
                </c:pt>
                <c:pt idx="518">
                  <c:v>-36.926740000000002</c:v>
                </c:pt>
                <c:pt idx="519">
                  <c:v>-34.83766</c:v>
                </c:pt>
                <c:pt idx="520">
                  <c:v>-33.922330000000002</c:v>
                </c:pt>
                <c:pt idx="521" formatCode="General">
                  <c:v>#N/A</c:v>
                </c:pt>
                <c:pt idx="522">
                  <c:v>-36.981760000000001</c:v>
                </c:pt>
                <c:pt idx="523">
                  <c:v>-35.633119999999998</c:v>
                </c:pt>
                <c:pt idx="524">
                  <c:v>-37.37191</c:v>
                </c:pt>
                <c:pt idx="525">
                  <c:v>-36.150709999999997</c:v>
                </c:pt>
                <c:pt idx="526">
                  <c:v>-36.909529999999997</c:v>
                </c:pt>
                <c:pt idx="527">
                  <c:v>-36.589730000000003</c:v>
                </c:pt>
                <c:pt idx="528">
                  <c:v>-34.02722</c:v>
                </c:pt>
                <c:pt idx="529">
                  <c:v>-37.345129999999997</c:v>
                </c:pt>
                <c:pt idx="530">
                  <c:v>-39.54616</c:v>
                </c:pt>
                <c:pt idx="531">
                  <c:v>-38.875830000000001</c:v>
                </c:pt>
                <c:pt idx="532">
                  <c:v>-36.099330000000002</c:v>
                </c:pt>
                <c:pt idx="533">
                  <c:v>-35.932409999999997</c:v>
                </c:pt>
                <c:pt idx="534">
                  <c:v>-35.433070000000001</c:v>
                </c:pt>
                <c:pt idx="535">
                  <c:v>-33.380600000000001</c:v>
                </c:pt>
                <c:pt idx="536">
                  <c:v>-33.72936</c:v>
                </c:pt>
                <c:pt idx="537">
                  <c:v>-37.222329999999999</c:v>
                </c:pt>
                <c:pt idx="538">
                  <c:v>-37.645429999999998</c:v>
                </c:pt>
                <c:pt idx="539">
                  <c:v>-36.605359999999997</c:v>
                </c:pt>
                <c:pt idx="540">
                  <c:v>-37.17257</c:v>
                </c:pt>
                <c:pt idx="541" formatCode="General">
                  <c:v>#N/A</c:v>
                </c:pt>
                <c:pt idx="542">
                  <c:v>-39.927990000000001</c:v>
                </c:pt>
                <c:pt idx="543">
                  <c:v>-40.607019999999999</c:v>
                </c:pt>
                <c:pt idx="544">
                  <c:v>-40.54271</c:v>
                </c:pt>
                <c:pt idx="545">
                  <c:v>-41.561810000000001</c:v>
                </c:pt>
                <c:pt idx="546">
                  <c:v>-44.451000000000001</c:v>
                </c:pt>
                <c:pt idx="547">
                  <c:v>-42.594760000000001</c:v>
                </c:pt>
                <c:pt idx="548">
                  <c:v>-43.192489999999999</c:v>
                </c:pt>
                <c:pt idx="549">
                  <c:v>-43.553800000000003</c:v>
                </c:pt>
                <c:pt idx="550">
                  <c:v>-43.13805</c:v>
                </c:pt>
                <c:pt idx="551">
                  <c:v>-45.88402</c:v>
                </c:pt>
                <c:pt idx="552">
                  <c:v>-46.03013</c:v>
                </c:pt>
                <c:pt idx="553">
                  <c:v>-45.042490000000001</c:v>
                </c:pt>
                <c:pt idx="554">
                  <c:v>-46.158619999999999</c:v>
                </c:pt>
                <c:pt idx="555">
                  <c:v>-45.614040000000003</c:v>
                </c:pt>
                <c:pt idx="556">
                  <c:v>-45.238100000000003</c:v>
                </c:pt>
                <c:pt idx="557">
                  <c:v>-43.721789999999999</c:v>
                </c:pt>
                <c:pt idx="558">
                  <c:v>-43.134819999999998</c:v>
                </c:pt>
                <c:pt idx="559">
                  <c:v>-41.137810000000002</c:v>
                </c:pt>
                <c:pt idx="560">
                  <c:v>-39.513420000000004</c:v>
                </c:pt>
                <c:pt idx="561">
                  <c:v>-39.103650000000002</c:v>
                </c:pt>
                <c:pt idx="562">
                  <c:v>-39.616480000000003</c:v>
                </c:pt>
                <c:pt idx="563">
                  <c:v>-36.781610000000001</c:v>
                </c:pt>
                <c:pt idx="564">
                  <c:v>-38.855980000000002</c:v>
                </c:pt>
                <c:pt idx="565" formatCode="General">
                  <c:v>#N/A</c:v>
                </c:pt>
                <c:pt idx="566">
                  <c:v>-37.000599999999999</c:v>
                </c:pt>
                <c:pt idx="567">
                  <c:v>-38.612279999999998</c:v>
                </c:pt>
                <c:pt idx="568">
                  <c:v>-37.464730000000003</c:v>
                </c:pt>
                <c:pt idx="569">
                  <c:v>-35.051969999999997</c:v>
                </c:pt>
                <c:pt idx="570">
                  <c:v>-35.976990000000001</c:v>
                </c:pt>
                <c:pt idx="571">
                  <c:v>-38.529110000000003</c:v>
                </c:pt>
                <c:pt idx="572">
                  <c:v>-39.727379999999997</c:v>
                </c:pt>
                <c:pt idx="573">
                  <c:v>-38.72307</c:v>
                </c:pt>
                <c:pt idx="574">
                  <c:v>-36.93036</c:v>
                </c:pt>
                <c:pt idx="575">
                  <c:v>-36.30097</c:v>
                </c:pt>
                <c:pt idx="576">
                  <c:v>-36.991149999999998</c:v>
                </c:pt>
                <c:pt idx="577">
                  <c:v>-38.353729999999999</c:v>
                </c:pt>
                <c:pt idx="578">
                  <c:v>-36.934420000000003</c:v>
                </c:pt>
                <c:pt idx="579">
                  <c:v>-34.767099999999999</c:v>
                </c:pt>
                <c:pt idx="580" formatCode="General">
                  <c:v>#N/A</c:v>
                </c:pt>
                <c:pt idx="581">
                  <c:v>-33.022120000000001</c:v>
                </c:pt>
                <c:pt idx="582">
                  <c:v>-34.740459999999999</c:v>
                </c:pt>
                <c:pt idx="583">
                  <c:v>-35.432290000000002</c:v>
                </c:pt>
                <c:pt idx="584">
                  <c:v>-34.287970000000001</c:v>
                </c:pt>
                <c:pt idx="585">
                  <c:v>-35.041739999999997</c:v>
                </c:pt>
                <c:pt idx="586">
                  <c:v>-37.818390000000001</c:v>
                </c:pt>
                <c:pt idx="587">
                  <c:v>-35.780180000000001</c:v>
                </c:pt>
                <c:pt idx="588">
                  <c:v>-36.335160000000002</c:v>
                </c:pt>
                <c:pt idx="589">
                  <c:v>-36.296439999999997</c:v>
                </c:pt>
                <c:pt idx="590">
                  <c:v>-35.57358</c:v>
                </c:pt>
                <c:pt idx="591">
                  <c:v>-36.268830000000001</c:v>
                </c:pt>
                <c:pt idx="592">
                  <c:v>-36.118650000000002</c:v>
                </c:pt>
                <c:pt idx="593">
                  <c:v>-34.357379999999999</c:v>
                </c:pt>
                <c:pt idx="594">
                  <c:v>-35.443759999999997</c:v>
                </c:pt>
                <c:pt idx="595">
                  <c:v>-35.312080000000002</c:v>
                </c:pt>
                <c:pt idx="596">
                  <c:v>-32.828960000000002</c:v>
                </c:pt>
                <c:pt idx="597">
                  <c:v>-33.56776</c:v>
                </c:pt>
                <c:pt idx="598">
                  <c:v>-31.465019999999999</c:v>
                </c:pt>
                <c:pt idx="599">
                  <c:v>-32.74933</c:v>
                </c:pt>
                <c:pt idx="600">
                  <c:v>-30.629239999999999</c:v>
                </c:pt>
                <c:pt idx="601">
                  <c:v>-32.771500000000003</c:v>
                </c:pt>
                <c:pt idx="602">
                  <c:v>-33.091050000000003</c:v>
                </c:pt>
                <c:pt idx="603">
                  <c:v>-35.315420000000003</c:v>
                </c:pt>
                <c:pt idx="604">
                  <c:v>-35.25085</c:v>
                </c:pt>
                <c:pt idx="605">
                  <c:v>-36.045200000000001</c:v>
                </c:pt>
                <c:pt idx="606">
                  <c:v>-33.97363</c:v>
                </c:pt>
                <c:pt idx="607">
                  <c:v>-33.523159999999997</c:v>
                </c:pt>
                <c:pt idx="608">
                  <c:v>-32.767600000000002</c:v>
                </c:pt>
                <c:pt idx="609">
                  <c:v>-34.102269999999997</c:v>
                </c:pt>
                <c:pt idx="610">
                  <c:v>-33.398209999999999</c:v>
                </c:pt>
                <c:pt idx="611" formatCode="General">
                  <c:v>#N/A</c:v>
                </c:pt>
                <c:pt idx="612">
                  <c:v>-32.045589999999997</c:v>
                </c:pt>
                <c:pt idx="613">
                  <c:v>-33.608759999999997</c:v>
                </c:pt>
                <c:pt idx="614">
                  <c:v>-33.116880000000002</c:v>
                </c:pt>
                <c:pt idx="615">
                  <c:v>-32.381500000000003</c:v>
                </c:pt>
                <c:pt idx="616">
                  <c:v>-29.867380000000001</c:v>
                </c:pt>
                <c:pt idx="617">
                  <c:v>-29.343630000000001</c:v>
                </c:pt>
                <c:pt idx="618">
                  <c:v>-30.355080000000001</c:v>
                </c:pt>
                <c:pt idx="619">
                  <c:v>-30.866769999999999</c:v>
                </c:pt>
                <c:pt idx="620">
                  <c:v>-28.955570000000002</c:v>
                </c:pt>
                <c:pt idx="621">
                  <c:v>-29.069990000000001</c:v>
                </c:pt>
                <c:pt idx="622">
                  <c:v>-28.501560000000001</c:v>
                </c:pt>
                <c:pt idx="623">
                  <c:v>-27.565629999999999</c:v>
                </c:pt>
                <c:pt idx="624">
                  <c:v>-27.344830000000002</c:v>
                </c:pt>
                <c:pt idx="625">
                  <c:v>-28.412420000000001</c:v>
                </c:pt>
                <c:pt idx="626">
                  <c:v>-30.286490000000001</c:v>
                </c:pt>
                <c:pt idx="627">
                  <c:v>-30.8446</c:v>
                </c:pt>
                <c:pt idx="628">
                  <c:v>-30.292840000000002</c:v>
                </c:pt>
                <c:pt idx="629">
                  <c:v>-30.05518</c:v>
                </c:pt>
                <c:pt idx="630">
                  <c:v>-28.511240000000001</c:v>
                </c:pt>
                <c:pt idx="631">
                  <c:v>-30.68113</c:v>
                </c:pt>
                <c:pt idx="632">
                  <c:v>-30.208120000000001</c:v>
                </c:pt>
                <c:pt idx="633">
                  <c:v>-30.094360000000002</c:v>
                </c:pt>
                <c:pt idx="634">
                  <c:v>-26.538620000000002</c:v>
                </c:pt>
                <c:pt idx="635">
                  <c:v>-26.23291</c:v>
                </c:pt>
                <c:pt idx="636">
                  <c:v>-25.585740000000001</c:v>
                </c:pt>
                <c:pt idx="637">
                  <c:v>-26.323409999999999</c:v>
                </c:pt>
                <c:pt idx="638">
                  <c:v>-24.393329999999999</c:v>
                </c:pt>
                <c:pt idx="639">
                  <c:v>-26.432649999999999</c:v>
                </c:pt>
                <c:pt idx="640" formatCode="General">
                  <c:v>#N/A</c:v>
                </c:pt>
                <c:pt idx="641">
                  <c:v>-25.789249999999999</c:v>
                </c:pt>
                <c:pt idx="642">
                  <c:v>-28.586390000000002</c:v>
                </c:pt>
                <c:pt idx="643">
                  <c:v>-27.177399999999999</c:v>
                </c:pt>
                <c:pt idx="644">
                  <c:v>-27.39639</c:v>
                </c:pt>
                <c:pt idx="645">
                  <c:v>-27.009650000000001</c:v>
                </c:pt>
                <c:pt idx="646">
                  <c:v>-24.5185</c:v>
                </c:pt>
                <c:pt idx="647">
                  <c:v>-23.28378</c:v>
                </c:pt>
                <c:pt idx="648">
                  <c:v>-22.921109999999999</c:v>
                </c:pt>
                <c:pt idx="649">
                  <c:v>-23.076920000000001</c:v>
                </c:pt>
                <c:pt idx="650">
                  <c:v>-23.11261</c:v>
                </c:pt>
                <c:pt idx="651">
                  <c:v>-22.3064</c:v>
                </c:pt>
                <c:pt idx="652">
                  <c:v>-23.163139999999999</c:v>
                </c:pt>
                <c:pt idx="653">
                  <c:v>-23.32368</c:v>
                </c:pt>
                <c:pt idx="654">
                  <c:v>-19.550470000000001</c:v>
                </c:pt>
                <c:pt idx="655">
                  <c:v>-19.66245</c:v>
                </c:pt>
                <c:pt idx="656">
                  <c:v>-17.972940000000001</c:v>
                </c:pt>
                <c:pt idx="657">
                  <c:v>-20.004200000000001</c:v>
                </c:pt>
                <c:pt idx="658">
                  <c:v>-21.65737</c:v>
                </c:pt>
                <c:pt idx="659">
                  <c:v>-19.71566</c:v>
                </c:pt>
                <c:pt idx="660">
                  <c:v>-19.302669999999999</c:v>
                </c:pt>
                <c:pt idx="661">
                  <c:v>-16.999580000000002</c:v>
                </c:pt>
                <c:pt idx="662">
                  <c:v>-18.819880000000001</c:v>
                </c:pt>
                <c:pt idx="663">
                  <c:v>-19.42728</c:v>
                </c:pt>
                <c:pt idx="664">
                  <c:v>-18.553460000000001</c:v>
                </c:pt>
                <c:pt idx="665">
                  <c:v>-19.16769</c:v>
                </c:pt>
                <c:pt idx="666">
                  <c:v>-20.121949999999998</c:v>
                </c:pt>
                <c:pt idx="667">
                  <c:v>-20.279430000000001</c:v>
                </c:pt>
                <c:pt idx="668">
                  <c:v>-19.251339999999999</c:v>
                </c:pt>
                <c:pt idx="669">
                  <c:v>-19.15372</c:v>
                </c:pt>
                <c:pt idx="670">
                  <c:v>-20.228149999999999</c:v>
                </c:pt>
                <c:pt idx="671">
                  <c:v>-21.103760000000001</c:v>
                </c:pt>
                <c:pt idx="672">
                  <c:v>-19.4114</c:v>
                </c:pt>
                <c:pt idx="673">
                  <c:v>-19.306619999999999</c:v>
                </c:pt>
                <c:pt idx="674">
                  <c:v>-18.553070000000002</c:v>
                </c:pt>
                <c:pt idx="675">
                  <c:v>-17.974989999999998</c:v>
                </c:pt>
                <c:pt idx="676">
                  <c:v>-16.42633</c:v>
                </c:pt>
                <c:pt idx="677">
                  <c:v>-16.513950000000001</c:v>
                </c:pt>
                <c:pt idx="678">
                  <c:v>-17.234259999999999</c:v>
                </c:pt>
                <c:pt idx="679">
                  <c:v>-18.276070000000001</c:v>
                </c:pt>
                <c:pt idx="680">
                  <c:v>-17.3734</c:v>
                </c:pt>
                <c:pt idx="681" formatCode="General">
                  <c:v>#N/A</c:v>
                </c:pt>
                <c:pt idx="682">
                  <c:v>-19.561620000000001</c:v>
                </c:pt>
                <c:pt idx="683">
                  <c:v>-19.610279999999999</c:v>
                </c:pt>
                <c:pt idx="684">
                  <c:v>-16.45327</c:v>
                </c:pt>
                <c:pt idx="685">
                  <c:v>-15.68878</c:v>
                </c:pt>
                <c:pt idx="686" formatCode="General">
                  <c:v>#N/A</c:v>
                </c:pt>
                <c:pt idx="687">
                  <c:v>-13.35209</c:v>
                </c:pt>
                <c:pt idx="688">
                  <c:v>-13.20876</c:v>
                </c:pt>
                <c:pt idx="689">
                  <c:v>-13.28805</c:v>
                </c:pt>
                <c:pt idx="690">
                  <c:v>-13.69979</c:v>
                </c:pt>
                <c:pt idx="691">
                  <c:v>-8.9922500000000003</c:v>
                </c:pt>
                <c:pt idx="692">
                  <c:v>-10.187200000000001</c:v>
                </c:pt>
                <c:pt idx="693">
                  <c:v>-4.2912600000000003</c:v>
                </c:pt>
                <c:pt idx="694">
                  <c:v>-8.6937499999999996</c:v>
                </c:pt>
                <c:pt idx="695">
                  <c:v>-12.27225</c:v>
                </c:pt>
                <c:pt idx="696">
                  <c:v>-8.8389299999999995</c:v>
                </c:pt>
                <c:pt idx="697">
                  <c:v>-6.73759</c:v>
                </c:pt>
                <c:pt idx="698">
                  <c:v>-7.4271700000000003</c:v>
                </c:pt>
                <c:pt idx="699">
                  <c:v>-9.9912500000000009</c:v>
                </c:pt>
                <c:pt idx="700">
                  <c:v>-10.637829999999999</c:v>
                </c:pt>
                <c:pt idx="701">
                  <c:v>-0.73845000000000005</c:v>
                </c:pt>
                <c:pt idx="702">
                  <c:v>-5.4962499999999999</c:v>
                </c:pt>
                <c:pt idx="703">
                  <c:v>-5.3436899999999996</c:v>
                </c:pt>
                <c:pt idx="704">
                  <c:v>-3.6762999999999999</c:v>
                </c:pt>
                <c:pt idx="705">
                  <c:v>-2.6666699999999999</c:v>
                </c:pt>
                <c:pt idx="706">
                  <c:v>3.0326</c:v>
                </c:pt>
                <c:pt idx="707">
                  <c:v>10.85791</c:v>
                </c:pt>
                <c:pt idx="708">
                  <c:v>12.59843</c:v>
                </c:pt>
                <c:pt idx="709">
                  <c:v>22.675270000000001</c:v>
                </c:pt>
                <c:pt idx="710">
                  <c:v>24.2836</c:v>
                </c:pt>
                <c:pt idx="711">
                  <c:v>11.98621</c:v>
                </c:pt>
                <c:pt idx="712">
                  <c:v>12.77108</c:v>
                </c:pt>
                <c:pt idx="713">
                  <c:v>26.058820000000001</c:v>
                </c:pt>
                <c:pt idx="714">
                  <c:v>21.360050000000001</c:v>
                </c:pt>
                <c:pt idx="715">
                  <c:v>20.787310000000002</c:v>
                </c:pt>
                <c:pt idx="716">
                  <c:v>16.66215</c:v>
                </c:pt>
                <c:pt idx="717">
                  <c:v>19.346730000000001</c:v>
                </c:pt>
                <c:pt idx="718">
                  <c:v>25.689710000000002</c:v>
                </c:pt>
                <c:pt idx="719">
                  <c:v>26.611470000000001</c:v>
                </c:pt>
                <c:pt idx="720">
                  <c:v>29.336189999999998</c:v>
                </c:pt>
                <c:pt idx="721">
                  <c:v>32.351080000000003</c:v>
                </c:pt>
                <c:pt idx="722">
                  <c:v>19.80969</c:v>
                </c:pt>
                <c:pt idx="723">
                  <c:v>17.495660000000001</c:v>
                </c:pt>
                <c:pt idx="724">
                  <c:v>16.713480000000001</c:v>
                </c:pt>
                <c:pt idx="725">
                  <c:v>11.32856</c:v>
                </c:pt>
                <c:pt idx="726">
                  <c:v>12.12372</c:v>
                </c:pt>
                <c:pt idx="727">
                  <c:v>8.7130299999999998</c:v>
                </c:pt>
                <c:pt idx="728">
                  <c:v>14.57456</c:v>
                </c:pt>
                <c:pt idx="729">
                  <c:v>22.933879999999998</c:v>
                </c:pt>
                <c:pt idx="730">
                  <c:v>19.919519999999999</c:v>
                </c:pt>
                <c:pt idx="731">
                  <c:v>24.41657</c:v>
                </c:pt>
                <c:pt idx="732">
                  <c:v>27.223880000000001</c:v>
                </c:pt>
                <c:pt idx="733">
                  <c:v>34.992130000000003</c:v>
                </c:pt>
                <c:pt idx="734">
                  <c:v>24.874739999999999</c:v>
                </c:pt>
                <c:pt idx="735">
                  <c:v>31.402159999999999</c:v>
                </c:pt>
                <c:pt idx="736">
                  <c:v>36.797220000000003</c:v>
                </c:pt>
                <c:pt idx="737">
                  <c:v>36.010039999999996</c:v>
                </c:pt>
                <c:pt idx="738">
                  <c:v>45.256450000000001</c:v>
                </c:pt>
                <c:pt idx="739">
                  <c:v>53.577849999999998</c:v>
                </c:pt>
                <c:pt idx="740">
                  <c:v>44.256180000000001</c:v>
                </c:pt>
                <c:pt idx="741">
                  <c:v>37.237430000000003</c:v>
                </c:pt>
                <c:pt idx="742">
                  <c:v>35.813369999999999</c:v>
                </c:pt>
                <c:pt idx="743">
                  <c:v>31.23105</c:v>
                </c:pt>
                <c:pt idx="744" formatCode="General">
                  <c:v>#N/A</c:v>
                </c:pt>
                <c:pt idx="745">
                  <c:v>27.611039999999999</c:v>
                </c:pt>
                <c:pt idx="746">
                  <c:v>40.951120000000003</c:v>
                </c:pt>
                <c:pt idx="747">
                  <c:v>37.20635</c:v>
                </c:pt>
                <c:pt idx="748">
                  <c:v>33.931330000000003</c:v>
                </c:pt>
                <c:pt idx="749">
                  <c:v>36.80688</c:v>
                </c:pt>
                <c:pt idx="750">
                  <c:v>32.760210000000001</c:v>
                </c:pt>
                <c:pt idx="751">
                  <c:v>27.541370000000001</c:v>
                </c:pt>
                <c:pt idx="752">
                  <c:v>29.241</c:v>
                </c:pt>
                <c:pt idx="753">
                  <c:v>27.923629999999999</c:v>
                </c:pt>
                <c:pt idx="754">
                  <c:v>32.70711</c:v>
                </c:pt>
                <c:pt idx="755">
                  <c:v>31.90128</c:v>
                </c:pt>
                <c:pt idx="756">
                  <c:v>35.055689999999998</c:v>
                </c:pt>
                <c:pt idx="757">
                  <c:v>27.727139999999999</c:v>
                </c:pt>
                <c:pt idx="758">
                  <c:v>28.740390000000001</c:v>
                </c:pt>
                <c:pt idx="759">
                  <c:v>29.83409</c:v>
                </c:pt>
                <c:pt idx="760">
                  <c:v>30.129169999999998</c:v>
                </c:pt>
                <c:pt idx="761">
                  <c:v>34.088819999999998</c:v>
                </c:pt>
                <c:pt idx="762">
                  <c:v>35.835650000000001</c:v>
                </c:pt>
                <c:pt idx="763">
                  <c:v>35.731859999999998</c:v>
                </c:pt>
                <c:pt idx="764" formatCode="General">
                  <c:v>#N/A</c:v>
                </c:pt>
                <c:pt idx="765" formatCode="General">
                  <c:v>#N/A</c:v>
                </c:pt>
                <c:pt idx="766">
                  <c:v>36.520139999999998</c:v>
                </c:pt>
                <c:pt idx="767">
                  <c:v>33.013489999999997</c:v>
                </c:pt>
                <c:pt idx="768">
                  <c:v>30.701239999999999</c:v>
                </c:pt>
                <c:pt idx="769" formatCode="General">
                  <c:v>#N/A</c:v>
                </c:pt>
                <c:pt idx="770" formatCode="General">
                  <c:v>#N/A</c:v>
                </c:pt>
                <c:pt idx="771">
                  <c:v>27.965620000000001</c:v>
                </c:pt>
                <c:pt idx="772">
                  <c:v>27.092199999999998</c:v>
                </c:pt>
                <c:pt idx="773">
                  <c:v>31.169589999999999</c:v>
                </c:pt>
                <c:pt idx="774">
                  <c:v>31.082650000000001</c:v>
                </c:pt>
                <c:pt idx="775">
                  <c:v>34.574150000000003</c:v>
                </c:pt>
                <c:pt idx="776">
                  <c:v>38.041490000000003</c:v>
                </c:pt>
                <c:pt idx="777">
                  <c:v>36.10942</c:v>
                </c:pt>
                <c:pt idx="778">
                  <c:v>42.209629999999997</c:v>
                </c:pt>
                <c:pt idx="779">
                  <c:v>41.930430000000001</c:v>
                </c:pt>
                <c:pt idx="780">
                  <c:v>39.272390000000001</c:v>
                </c:pt>
                <c:pt idx="781" formatCode="General">
                  <c:v>#N/A</c:v>
                </c:pt>
                <c:pt idx="782">
                  <c:v>49.24342</c:v>
                </c:pt>
                <c:pt idx="783">
                  <c:v>41.582599999999999</c:v>
                </c:pt>
                <c:pt idx="784">
                  <c:v>41.54636</c:v>
                </c:pt>
                <c:pt idx="785">
                  <c:v>37.70335</c:v>
                </c:pt>
                <c:pt idx="786">
                  <c:v>37.5</c:v>
                </c:pt>
                <c:pt idx="787">
                  <c:v>35.393790000000003</c:v>
                </c:pt>
                <c:pt idx="788">
                  <c:v>31.583739999999999</c:v>
                </c:pt>
                <c:pt idx="789">
                  <c:v>34.526049999999998</c:v>
                </c:pt>
                <c:pt idx="790">
                  <c:v>36.124479999999998</c:v>
                </c:pt>
                <c:pt idx="791">
                  <c:v>37.872480000000003</c:v>
                </c:pt>
                <c:pt idx="792">
                  <c:v>37.630330000000001</c:v>
                </c:pt>
                <c:pt idx="793">
                  <c:v>37.71846</c:v>
                </c:pt>
                <c:pt idx="794">
                  <c:v>31.207000000000001</c:v>
                </c:pt>
                <c:pt idx="795">
                  <c:v>27.97203</c:v>
                </c:pt>
                <c:pt idx="796">
                  <c:v>26.861139999999999</c:v>
                </c:pt>
                <c:pt idx="797">
                  <c:v>34.81033</c:v>
                </c:pt>
                <c:pt idx="798">
                  <c:v>33.491459999999996</c:v>
                </c:pt>
                <c:pt idx="799">
                  <c:v>34.626300000000001</c:v>
                </c:pt>
                <c:pt idx="800">
                  <c:v>35.837049999999998</c:v>
                </c:pt>
                <c:pt idx="801" formatCode="General">
                  <c:v>#N/A</c:v>
                </c:pt>
                <c:pt idx="802">
                  <c:v>44.655340000000002</c:v>
                </c:pt>
                <c:pt idx="803">
                  <c:v>45.824979999999996</c:v>
                </c:pt>
                <c:pt idx="804">
                  <c:v>48.512509999999999</c:v>
                </c:pt>
                <c:pt idx="805">
                  <c:v>50.512650000000001</c:v>
                </c:pt>
                <c:pt idx="806">
                  <c:v>55.933399999999999</c:v>
                </c:pt>
                <c:pt idx="807">
                  <c:v>47.99183</c:v>
                </c:pt>
                <c:pt idx="808">
                  <c:v>51.101930000000003</c:v>
                </c:pt>
                <c:pt idx="809">
                  <c:v>53.340330000000002</c:v>
                </c:pt>
                <c:pt idx="810">
                  <c:v>56.506239999999998</c:v>
                </c:pt>
                <c:pt idx="811">
                  <c:v>66.429370000000006</c:v>
                </c:pt>
                <c:pt idx="812">
                  <c:v>68.125240000000005</c:v>
                </c:pt>
                <c:pt idx="813">
                  <c:v>64.21208</c:v>
                </c:pt>
                <c:pt idx="814">
                  <c:v>72.153850000000006</c:v>
                </c:pt>
                <c:pt idx="815">
                  <c:v>74.385559999999998</c:v>
                </c:pt>
                <c:pt idx="816">
                  <c:v>76.39752</c:v>
                </c:pt>
                <c:pt idx="817">
                  <c:v>65.986149999999995</c:v>
                </c:pt>
                <c:pt idx="818">
                  <c:v>66.472729999999999</c:v>
                </c:pt>
                <c:pt idx="819">
                  <c:v>60.397770000000001</c:v>
                </c:pt>
                <c:pt idx="820">
                  <c:v>59.431350000000002</c:v>
                </c:pt>
                <c:pt idx="821">
                  <c:v>60.306939999999997</c:v>
                </c:pt>
                <c:pt idx="822">
                  <c:v>56.520269999999996</c:v>
                </c:pt>
                <c:pt idx="823">
                  <c:v>54.049590000000002</c:v>
                </c:pt>
                <c:pt idx="824">
                  <c:v>55.52957</c:v>
                </c:pt>
                <c:pt idx="825">
                  <c:v>57.742159999999998</c:v>
                </c:pt>
                <c:pt idx="826">
                  <c:v>48.342889999999997</c:v>
                </c:pt>
                <c:pt idx="827">
                  <c:v>52.768729999999998</c:v>
                </c:pt>
                <c:pt idx="828">
                  <c:v>50.306159999999998</c:v>
                </c:pt>
                <c:pt idx="829">
                  <c:v>45.96799</c:v>
                </c:pt>
                <c:pt idx="830">
                  <c:v>49.358150000000002</c:v>
                </c:pt>
                <c:pt idx="831">
                  <c:v>55.599870000000003</c:v>
                </c:pt>
                <c:pt idx="832">
                  <c:v>53.523429999999998</c:v>
                </c:pt>
                <c:pt idx="833">
                  <c:v>50.548389999999998</c:v>
                </c:pt>
                <c:pt idx="834">
                  <c:v>47.106659999999998</c:v>
                </c:pt>
                <c:pt idx="835" formatCode="General">
                  <c:v>#N/A</c:v>
                </c:pt>
                <c:pt idx="836">
                  <c:v>48.220970000000001</c:v>
                </c:pt>
                <c:pt idx="837">
                  <c:v>52.417549999999999</c:v>
                </c:pt>
                <c:pt idx="838">
                  <c:v>49.652340000000002</c:v>
                </c:pt>
                <c:pt idx="839">
                  <c:v>44.302639999999997</c:v>
                </c:pt>
                <c:pt idx="840" formatCode="General">
                  <c:v>#N/A</c:v>
                </c:pt>
                <c:pt idx="841">
                  <c:v>45.212119999999999</c:v>
                </c:pt>
                <c:pt idx="842">
                  <c:v>48.467970000000001</c:v>
                </c:pt>
                <c:pt idx="843">
                  <c:v>48.456130000000002</c:v>
                </c:pt>
                <c:pt idx="844">
                  <c:v>46.047490000000003</c:v>
                </c:pt>
                <c:pt idx="845">
                  <c:v>42.946800000000003</c:v>
                </c:pt>
                <c:pt idx="846">
                  <c:v>49.968730000000001</c:v>
                </c:pt>
                <c:pt idx="847">
                  <c:v>47.921759999999999</c:v>
                </c:pt>
                <c:pt idx="848">
                  <c:v>48.831490000000002</c:v>
                </c:pt>
                <c:pt idx="849">
                  <c:v>48.396949999999997</c:v>
                </c:pt>
                <c:pt idx="850">
                  <c:v>46.762590000000003</c:v>
                </c:pt>
                <c:pt idx="851">
                  <c:v>47.787880000000001</c:v>
                </c:pt>
                <c:pt idx="852">
                  <c:v>44.521999999999998</c:v>
                </c:pt>
                <c:pt idx="853">
                  <c:v>41.824640000000002</c:v>
                </c:pt>
                <c:pt idx="854">
                  <c:v>43.851849999999999</c:v>
                </c:pt>
                <c:pt idx="855">
                  <c:v>40.749479999999998</c:v>
                </c:pt>
                <c:pt idx="856">
                  <c:v>37.89564</c:v>
                </c:pt>
                <c:pt idx="857">
                  <c:v>34.90701</c:v>
                </c:pt>
                <c:pt idx="858">
                  <c:v>31.89509</c:v>
                </c:pt>
                <c:pt idx="859">
                  <c:v>29.458919999999999</c:v>
                </c:pt>
                <c:pt idx="860">
                  <c:v>24.030139999999999</c:v>
                </c:pt>
                <c:pt idx="861">
                  <c:v>32.364669999999997</c:v>
                </c:pt>
                <c:pt idx="862">
                  <c:v>32.590049999999998</c:v>
                </c:pt>
                <c:pt idx="863">
                  <c:v>38.892159999999997</c:v>
                </c:pt>
                <c:pt idx="864">
                  <c:v>35.77046</c:v>
                </c:pt>
                <c:pt idx="865">
                  <c:v>34.570079999999997</c:v>
                </c:pt>
                <c:pt idx="866">
                  <c:v>30.462070000000001</c:v>
                </c:pt>
                <c:pt idx="867">
                  <c:v>28.72644</c:v>
                </c:pt>
                <c:pt idx="868">
                  <c:v>28.48537</c:v>
                </c:pt>
                <c:pt idx="869">
                  <c:v>25.37923</c:v>
                </c:pt>
                <c:pt idx="870">
                  <c:v>27.498539999999998</c:v>
                </c:pt>
                <c:pt idx="871" formatCode="General">
                  <c:v>#N/A</c:v>
                </c:pt>
                <c:pt idx="872">
                  <c:v>22.512789999999999</c:v>
                </c:pt>
                <c:pt idx="873">
                  <c:v>24.341529999999999</c:v>
                </c:pt>
                <c:pt idx="874">
                  <c:v>26.956029999999998</c:v>
                </c:pt>
                <c:pt idx="875">
                  <c:v>23.64865</c:v>
                </c:pt>
                <c:pt idx="876" formatCode="General">
                  <c:v>#N/A</c:v>
                </c:pt>
                <c:pt idx="877">
                  <c:v>17.704920000000001</c:v>
                </c:pt>
                <c:pt idx="878">
                  <c:v>22.499310000000001</c:v>
                </c:pt>
                <c:pt idx="879">
                  <c:v>21.680810000000001</c:v>
                </c:pt>
                <c:pt idx="880">
                  <c:v>17.55348</c:v>
                </c:pt>
                <c:pt idx="881">
                  <c:v>15.9978</c:v>
                </c:pt>
                <c:pt idx="882">
                  <c:v>16.497949999999999</c:v>
                </c:pt>
                <c:pt idx="883">
                  <c:v>16.447009999999999</c:v>
                </c:pt>
                <c:pt idx="884">
                  <c:v>19.21397</c:v>
                </c:pt>
                <c:pt idx="885">
                  <c:v>19.885429999999999</c:v>
                </c:pt>
                <c:pt idx="886">
                  <c:v>22.84037</c:v>
                </c:pt>
                <c:pt idx="887">
                  <c:v>27.458200000000001</c:v>
                </c:pt>
                <c:pt idx="888">
                  <c:v>27.50497</c:v>
                </c:pt>
                <c:pt idx="889">
                  <c:v>26.68357</c:v>
                </c:pt>
                <c:pt idx="890">
                  <c:v>26.29806</c:v>
                </c:pt>
                <c:pt idx="891">
                  <c:v>29.826090000000001</c:v>
                </c:pt>
                <c:pt idx="892">
                  <c:v>27.504339999999999</c:v>
                </c:pt>
                <c:pt idx="893">
                  <c:v>26.163119999999999</c:v>
                </c:pt>
                <c:pt idx="894">
                  <c:v>21.422550000000001</c:v>
                </c:pt>
                <c:pt idx="895">
                  <c:v>21.966290000000001</c:v>
                </c:pt>
                <c:pt idx="896">
                  <c:v>20.70215</c:v>
                </c:pt>
                <c:pt idx="897">
                  <c:v>17.653659999999999</c:v>
                </c:pt>
                <c:pt idx="898">
                  <c:v>15.880549999999999</c:v>
                </c:pt>
                <c:pt idx="899">
                  <c:v>18.91348</c:v>
                </c:pt>
                <c:pt idx="900" formatCode="General">
                  <c:v>#N/A</c:v>
                </c:pt>
                <c:pt idx="901" formatCode="General">
                  <c:v>#N/A</c:v>
                </c:pt>
                <c:pt idx="902">
                  <c:v>21.026389999999999</c:v>
                </c:pt>
                <c:pt idx="903">
                  <c:v>25.18366</c:v>
                </c:pt>
                <c:pt idx="904">
                  <c:v>25.936769999999999</c:v>
                </c:pt>
                <c:pt idx="905">
                  <c:v>27.400880000000001</c:v>
                </c:pt>
                <c:pt idx="906">
                  <c:v>24.225919999999999</c:v>
                </c:pt>
                <c:pt idx="907">
                  <c:v>25.676829999999999</c:v>
                </c:pt>
                <c:pt idx="908">
                  <c:v>21.93638</c:v>
                </c:pt>
                <c:pt idx="909">
                  <c:v>20.767119999999998</c:v>
                </c:pt>
                <c:pt idx="910">
                  <c:v>17.334060000000001</c:v>
                </c:pt>
                <c:pt idx="911">
                  <c:v>16.549299999999999</c:v>
                </c:pt>
                <c:pt idx="912">
                  <c:v>17.72015</c:v>
                </c:pt>
                <c:pt idx="913">
                  <c:v>16.086369999999999</c:v>
                </c:pt>
                <c:pt idx="914">
                  <c:v>16.078019999999999</c:v>
                </c:pt>
                <c:pt idx="915">
                  <c:v>16.832979999999999</c:v>
                </c:pt>
                <c:pt idx="916">
                  <c:v>17.905760000000001</c:v>
                </c:pt>
                <c:pt idx="917">
                  <c:v>17.895569999999999</c:v>
                </c:pt>
                <c:pt idx="918">
                  <c:v>17.567920000000001</c:v>
                </c:pt>
                <c:pt idx="919">
                  <c:v>15.65104</c:v>
                </c:pt>
                <c:pt idx="920">
                  <c:v>15.69495</c:v>
                </c:pt>
                <c:pt idx="921">
                  <c:v>16.180240000000001</c:v>
                </c:pt>
                <c:pt idx="922">
                  <c:v>15.098190000000001</c:v>
                </c:pt>
                <c:pt idx="923">
                  <c:v>16.26183</c:v>
                </c:pt>
                <c:pt idx="924">
                  <c:v>16.75676</c:v>
                </c:pt>
                <c:pt idx="925">
                  <c:v>14.63353</c:v>
                </c:pt>
                <c:pt idx="926">
                  <c:v>15.69975</c:v>
                </c:pt>
                <c:pt idx="927">
                  <c:v>16.262889999999999</c:v>
                </c:pt>
                <c:pt idx="928">
                  <c:v>11.538460000000001</c:v>
                </c:pt>
                <c:pt idx="929">
                  <c:v>10.189629999999999</c:v>
                </c:pt>
                <c:pt idx="930">
                  <c:v>10.776300000000001</c:v>
                </c:pt>
                <c:pt idx="931">
                  <c:v>13.78046</c:v>
                </c:pt>
                <c:pt idx="932">
                  <c:v>13.98601</c:v>
                </c:pt>
                <c:pt idx="933">
                  <c:v>13.455109999999999</c:v>
                </c:pt>
                <c:pt idx="934">
                  <c:v>10.28251</c:v>
                </c:pt>
                <c:pt idx="935">
                  <c:v>7.9460300000000004</c:v>
                </c:pt>
                <c:pt idx="936">
                  <c:v>7.5018799999999999</c:v>
                </c:pt>
                <c:pt idx="937">
                  <c:v>5.6871999999999998</c:v>
                </c:pt>
                <c:pt idx="938">
                  <c:v>6.1346600000000002</c:v>
                </c:pt>
                <c:pt idx="939">
                  <c:v>5.07463</c:v>
                </c:pt>
                <c:pt idx="940">
                  <c:v>7.1499800000000002</c:v>
                </c:pt>
                <c:pt idx="941">
                  <c:v>6.4337799999999996</c:v>
                </c:pt>
                <c:pt idx="942">
                  <c:v>8.9203100000000006</c:v>
                </c:pt>
                <c:pt idx="943">
                  <c:v>12.558020000000001</c:v>
                </c:pt>
                <c:pt idx="944">
                  <c:v>12.59259</c:v>
                </c:pt>
                <c:pt idx="945">
                  <c:v>12.632379999999999</c:v>
                </c:pt>
                <c:pt idx="946" formatCode="General">
                  <c:v>#N/A</c:v>
                </c:pt>
                <c:pt idx="947">
                  <c:v>10.214790000000001</c:v>
                </c:pt>
                <c:pt idx="948">
                  <c:v>9.8985400000000006</c:v>
                </c:pt>
                <c:pt idx="949">
                  <c:v>9.1554500000000001</c:v>
                </c:pt>
                <c:pt idx="950">
                  <c:v>9.7501200000000008</c:v>
                </c:pt>
                <c:pt idx="951">
                  <c:v>10.4405</c:v>
                </c:pt>
                <c:pt idx="952">
                  <c:v>9.8885100000000001</c:v>
                </c:pt>
                <c:pt idx="953">
                  <c:v>8.5380400000000005</c:v>
                </c:pt>
                <c:pt idx="954">
                  <c:v>8.7559799999999992</c:v>
                </c:pt>
                <c:pt idx="955">
                  <c:v>8.7133000000000003</c:v>
                </c:pt>
                <c:pt idx="956">
                  <c:v>10.797219999999999</c:v>
                </c:pt>
                <c:pt idx="957">
                  <c:v>9.6007599999999993</c:v>
                </c:pt>
                <c:pt idx="958">
                  <c:v>10.20898</c:v>
                </c:pt>
                <c:pt idx="959">
                  <c:v>10.51737</c:v>
                </c:pt>
                <c:pt idx="960">
                  <c:v>13.68858</c:v>
                </c:pt>
                <c:pt idx="961">
                  <c:v>11.087109999999999</c:v>
                </c:pt>
                <c:pt idx="962">
                  <c:v>11.896179999999999</c:v>
                </c:pt>
                <c:pt idx="963">
                  <c:v>12.159230000000001</c:v>
                </c:pt>
                <c:pt idx="964">
                  <c:v>14.919449999999999</c:v>
                </c:pt>
                <c:pt idx="965">
                  <c:v>15.99004</c:v>
                </c:pt>
                <c:pt idx="966">
                  <c:v>13.26956</c:v>
                </c:pt>
                <c:pt idx="967">
                  <c:v>14.0266</c:v>
                </c:pt>
                <c:pt idx="968">
                  <c:v>13.527850000000001</c:v>
                </c:pt>
                <c:pt idx="969">
                  <c:v>12.434240000000001</c:v>
                </c:pt>
                <c:pt idx="970">
                  <c:v>12.57428</c:v>
                </c:pt>
                <c:pt idx="971">
                  <c:v>12.17144</c:v>
                </c:pt>
                <c:pt idx="972">
                  <c:v>12.915480000000001</c:v>
                </c:pt>
                <c:pt idx="973">
                  <c:v>11.875870000000001</c:v>
                </c:pt>
                <c:pt idx="974">
                  <c:v>11.06719</c:v>
                </c:pt>
                <c:pt idx="975">
                  <c:v>12.21571</c:v>
                </c:pt>
                <c:pt idx="976">
                  <c:v>11.93683</c:v>
                </c:pt>
                <c:pt idx="977">
                  <c:v>10.877190000000001</c:v>
                </c:pt>
                <c:pt idx="978">
                  <c:v>13.075290000000001</c:v>
                </c:pt>
                <c:pt idx="979">
                  <c:v>12.003740000000001</c:v>
                </c:pt>
                <c:pt idx="980">
                  <c:v>13.81268</c:v>
                </c:pt>
                <c:pt idx="981">
                  <c:v>15.537470000000001</c:v>
                </c:pt>
                <c:pt idx="982">
                  <c:v>16.19735</c:v>
                </c:pt>
                <c:pt idx="983">
                  <c:v>18.533100000000001</c:v>
                </c:pt>
                <c:pt idx="984">
                  <c:v>15.95668</c:v>
                </c:pt>
                <c:pt idx="985">
                  <c:v>19.41075</c:v>
                </c:pt>
                <c:pt idx="986">
                  <c:v>18.817730000000001</c:v>
                </c:pt>
                <c:pt idx="987">
                  <c:v>19.31373</c:v>
                </c:pt>
                <c:pt idx="988">
                  <c:v>19.73039</c:v>
                </c:pt>
                <c:pt idx="989">
                  <c:v>19.591840000000001</c:v>
                </c:pt>
                <c:pt idx="990">
                  <c:v>19.89453</c:v>
                </c:pt>
                <c:pt idx="991">
                  <c:v>17.116060000000001</c:v>
                </c:pt>
                <c:pt idx="992">
                  <c:v>16.236509999999999</c:v>
                </c:pt>
                <c:pt idx="993">
                  <c:v>16.215589999999999</c:v>
                </c:pt>
                <c:pt idx="994">
                  <c:v>17.13477</c:v>
                </c:pt>
                <c:pt idx="995">
                  <c:v>14.89212</c:v>
                </c:pt>
                <c:pt idx="996">
                  <c:v>13.022399999999999</c:v>
                </c:pt>
                <c:pt idx="997">
                  <c:v>11.02399</c:v>
                </c:pt>
                <c:pt idx="998">
                  <c:v>11.21625</c:v>
                </c:pt>
                <c:pt idx="999">
                  <c:v>14.58675</c:v>
                </c:pt>
                <c:pt idx="1000">
                  <c:v>15.36293</c:v>
                </c:pt>
                <c:pt idx="1001">
                  <c:v>13.868270000000001</c:v>
                </c:pt>
                <c:pt idx="1002">
                  <c:v>12.418760000000001</c:v>
                </c:pt>
                <c:pt idx="1003">
                  <c:v>13.678369999999999</c:v>
                </c:pt>
                <c:pt idx="1004" formatCode="General">
                  <c:v>#N/A</c:v>
                </c:pt>
                <c:pt idx="1005">
                  <c:v>14.95767</c:v>
                </c:pt>
                <c:pt idx="1006">
                  <c:v>14.38613</c:v>
                </c:pt>
                <c:pt idx="1007">
                  <c:v>12.28598</c:v>
                </c:pt>
                <c:pt idx="1008">
                  <c:v>14.41109</c:v>
                </c:pt>
                <c:pt idx="1009">
                  <c:v>16.794779999999999</c:v>
                </c:pt>
                <c:pt idx="1010">
                  <c:v>16.373729999999998</c:v>
                </c:pt>
                <c:pt idx="1011">
                  <c:v>16.566269999999999</c:v>
                </c:pt>
                <c:pt idx="1012">
                  <c:v>17.805330000000001</c:v>
                </c:pt>
                <c:pt idx="1013">
                  <c:v>17.723880000000001</c:v>
                </c:pt>
                <c:pt idx="1014">
                  <c:v>17.6143</c:v>
                </c:pt>
                <c:pt idx="1015">
                  <c:v>17.833220000000001</c:v>
                </c:pt>
                <c:pt idx="1016">
                  <c:v>16.792670000000001</c:v>
                </c:pt>
                <c:pt idx="1017">
                  <c:v>17.403310000000001</c:v>
                </c:pt>
                <c:pt idx="1018">
                  <c:v>16.490580000000001</c:v>
                </c:pt>
                <c:pt idx="1019">
                  <c:v>18.63383</c:v>
                </c:pt>
                <c:pt idx="1020">
                  <c:v>18.02862</c:v>
                </c:pt>
                <c:pt idx="1021">
                  <c:v>17.108270000000001</c:v>
                </c:pt>
                <c:pt idx="1022">
                  <c:v>17.443709999999999</c:v>
                </c:pt>
                <c:pt idx="1023">
                  <c:v>17.353870000000001</c:v>
                </c:pt>
                <c:pt idx="1024">
                  <c:v>16.516449999999999</c:v>
                </c:pt>
                <c:pt idx="1025" formatCode="General">
                  <c:v>#N/A</c:v>
                </c:pt>
                <c:pt idx="1026">
                  <c:v>16.572839999999999</c:v>
                </c:pt>
                <c:pt idx="1027">
                  <c:v>16.726780000000002</c:v>
                </c:pt>
                <c:pt idx="1028">
                  <c:v>16.929670000000002</c:v>
                </c:pt>
                <c:pt idx="1029">
                  <c:v>17.98725</c:v>
                </c:pt>
                <c:pt idx="1030" formatCode="General">
                  <c:v>#N/A</c:v>
                </c:pt>
                <c:pt idx="1031">
                  <c:v>17.30855</c:v>
                </c:pt>
                <c:pt idx="1032">
                  <c:v>16.5625</c:v>
                </c:pt>
                <c:pt idx="1033">
                  <c:v>17.097639999999998</c:v>
                </c:pt>
                <c:pt idx="1034">
                  <c:v>16.429839999999999</c:v>
                </c:pt>
                <c:pt idx="1035">
                  <c:v>15.82208</c:v>
                </c:pt>
                <c:pt idx="1036">
                  <c:v>15.624309999999999</c:v>
                </c:pt>
                <c:pt idx="1037">
                  <c:v>17.306830000000001</c:v>
                </c:pt>
                <c:pt idx="1038">
                  <c:v>17.264279999999999</c:v>
                </c:pt>
                <c:pt idx="1039">
                  <c:v>16.80283</c:v>
                </c:pt>
                <c:pt idx="1040">
                  <c:v>18.955120000000001</c:v>
                </c:pt>
                <c:pt idx="1041" formatCode="General">
                  <c:v>#N/A</c:v>
                </c:pt>
                <c:pt idx="1042">
                  <c:v>17.65484</c:v>
                </c:pt>
                <c:pt idx="1043">
                  <c:v>17.368069999999999</c:v>
                </c:pt>
                <c:pt idx="1044">
                  <c:v>19.084320000000002</c:v>
                </c:pt>
                <c:pt idx="1045">
                  <c:v>21.843869999999999</c:v>
                </c:pt>
                <c:pt idx="1046">
                  <c:v>22.127369999999999</c:v>
                </c:pt>
                <c:pt idx="1047">
                  <c:v>22.688300000000002</c:v>
                </c:pt>
                <c:pt idx="1048">
                  <c:v>22.826840000000001</c:v>
                </c:pt>
                <c:pt idx="1049">
                  <c:v>24.638359999999999</c:v>
                </c:pt>
                <c:pt idx="1050">
                  <c:v>23.56823</c:v>
                </c:pt>
                <c:pt idx="1051">
                  <c:v>22.751570000000001</c:v>
                </c:pt>
                <c:pt idx="1052">
                  <c:v>23.301189999999998</c:v>
                </c:pt>
                <c:pt idx="1053">
                  <c:v>23.627130000000001</c:v>
                </c:pt>
                <c:pt idx="1054">
                  <c:v>28.050519999999999</c:v>
                </c:pt>
                <c:pt idx="1055">
                  <c:v>27.987649999999999</c:v>
                </c:pt>
                <c:pt idx="1056">
                  <c:v>29.916170000000001</c:v>
                </c:pt>
                <c:pt idx="1057">
                  <c:v>28.84843</c:v>
                </c:pt>
                <c:pt idx="1058">
                  <c:v>28.689879999999999</c:v>
                </c:pt>
                <c:pt idx="1059">
                  <c:v>27.45374</c:v>
                </c:pt>
                <c:pt idx="1060">
                  <c:v>28.303660000000001</c:v>
                </c:pt>
                <c:pt idx="1061" formatCode="General">
                  <c:v>#N/A</c:v>
                </c:pt>
                <c:pt idx="1062">
                  <c:v>26.012889999999999</c:v>
                </c:pt>
                <c:pt idx="1063">
                  <c:v>26.225380000000001</c:v>
                </c:pt>
                <c:pt idx="1064">
                  <c:v>25.90485</c:v>
                </c:pt>
                <c:pt idx="1065">
                  <c:v>25.749320000000001</c:v>
                </c:pt>
                <c:pt idx="1066" formatCode="General">
                  <c:v>#N/A</c:v>
                </c:pt>
                <c:pt idx="1067">
                  <c:v>24.609020000000001</c:v>
                </c:pt>
                <c:pt idx="1068">
                  <c:v>22.51595</c:v>
                </c:pt>
                <c:pt idx="1069">
                  <c:v>22.627739999999999</c:v>
                </c:pt>
                <c:pt idx="1070">
                  <c:v>24.00911</c:v>
                </c:pt>
                <c:pt idx="1071">
                  <c:v>23.12022</c:v>
                </c:pt>
                <c:pt idx="1072">
                  <c:v>20.73143</c:v>
                </c:pt>
                <c:pt idx="1073">
                  <c:v>20.941700000000001</c:v>
                </c:pt>
                <c:pt idx="1074">
                  <c:v>22.609470000000002</c:v>
                </c:pt>
                <c:pt idx="1075">
                  <c:v>20.017620000000001</c:v>
                </c:pt>
                <c:pt idx="1076">
                  <c:v>18.79401</c:v>
                </c:pt>
                <c:pt idx="1077">
                  <c:v>19.67933</c:v>
                </c:pt>
                <c:pt idx="1078">
                  <c:v>18.80734</c:v>
                </c:pt>
                <c:pt idx="1079">
                  <c:v>16.010439999999999</c:v>
                </c:pt>
                <c:pt idx="1080">
                  <c:v>16.789909999999999</c:v>
                </c:pt>
                <c:pt idx="1081">
                  <c:v>16.144469999999998</c:v>
                </c:pt>
                <c:pt idx="1082">
                  <c:v>14.0082</c:v>
                </c:pt>
                <c:pt idx="1083">
                  <c:v>11.39485</c:v>
                </c:pt>
                <c:pt idx="1084">
                  <c:v>12.80344</c:v>
                </c:pt>
                <c:pt idx="1085">
                  <c:v>14.05405</c:v>
                </c:pt>
                <c:pt idx="1086">
                  <c:v>15.145009999999999</c:v>
                </c:pt>
                <c:pt idx="1087">
                  <c:v>13.880599999999999</c:v>
                </c:pt>
                <c:pt idx="1088">
                  <c:v>14.81561</c:v>
                </c:pt>
                <c:pt idx="1089">
                  <c:v>16.208079999999999</c:v>
                </c:pt>
                <c:pt idx="1090">
                  <c:v>16.609369999999998</c:v>
                </c:pt>
                <c:pt idx="1091">
                  <c:v>15.52755</c:v>
                </c:pt>
                <c:pt idx="1092">
                  <c:v>16.332190000000001</c:v>
                </c:pt>
                <c:pt idx="1093">
                  <c:v>17.698740000000001</c:v>
                </c:pt>
                <c:pt idx="1094">
                  <c:v>16.691469999999999</c:v>
                </c:pt>
                <c:pt idx="1095" formatCode="General">
                  <c:v>#N/A</c:v>
                </c:pt>
                <c:pt idx="1096">
                  <c:v>16.256049999999998</c:v>
                </c:pt>
                <c:pt idx="1097">
                  <c:v>16.050419999999999</c:v>
                </c:pt>
                <c:pt idx="1098">
                  <c:v>16.89546</c:v>
                </c:pt>
                <c:pt idx="1099">
                  <c:v>16.298169999999999</c:v>
                </c:pt>
                <c:pt idx="1100">
                  <c:v>14.9519</c:v>
                </c:pt>
                <c:pt idx="1101">
                  <c:v>14.27379</c:v>
                </c:pt>
                <c:pt idx="1102">
                  <c:v>13.19575</c:v>
                </c:pt>
                <c:pt idx="1103">
                  <c:v>11.943989999999999</c:v>
                </c:pt>
                <c:pt idx="1104">
                  <c:v>11.89545</c:v>
                </c:pt>
                <c:pt idx="1105">
                  <c:v>14.196109999999999</c:v>
                </c:pt>
                <c:pt idx="1106">
                  <c:v>12.55213</c:v>
                </c:pt>
                <c:pt idx="1107">
                  <c:v>12.10744</c:v>
                </c:pt>
                <c:pt idx="1108">
                  <c:v>13.719010000000001</c:v>
                </c:pt>
                <c:pt idx="1109">
                  <c:v>13.909470000000001</c:v>
                </c:pt>
                <c:pt idx="1110" formatCode="General">
                  <c:v>#N/A</c:v>
                </c:pt>
                <c:pt idx="1111">
                  <c:v>13.368869999999999</c:v>
                </c:pt>
                <c:pt idx="1112">
                  <c:v>17.114660000000001</c:v>
                </c:pt>
                <c:pt idx="1113">
                  <c:v>17.23058</c:v>
                </c:pt>
                <c:pt idx="1114">
                  <c:v>16.00412</c:v>
                </c:pt>
                <c:pt idx="1115">
                  <c:v>18.385739999999998</c:v>
                </c:pt>
                <c:pt idx="1116">
                  <c:v>16.397849999999998</c:v>
                </c:pt>
                <c:pt idx="1117">
                  <c:v>18.769880000000001</c:v>
                </c:pt>
                <c:pt idx="1118">
                  <c:v>18.836860000000001</c:v>
                </c:pt>
                <c:pt idx="1119">
                  <c:v>21.937200000000001</c:v>
                </c:pt>
                <c:pt idx="1120">
                  <c:v>24.59496</c:v>
                </c:pt>
                <c:pt idx="1121">
                  <c:v>19.823499999999999</c:v>
                </c:pt>
                <c:pt idx="1122">
                  <c:v>21.086680000000001</c:v>
                </c:pt>
                <c:pt idx="1123">
                  <c:v>17.79805</c:v>
                </c:pt>
                <c:pt idx="1124">
                  <c:v>19.738250000000001</c:v>
                </c:pt>
                <c:pt idx="1125">
                  <c:v>21.072209999999998</c:v>
                </c:pt>
                <c:pt idx="1126">
                  <c:v>20.048100000000002</c:v>
                </c:pt>
                <c:pt idx="1127">
                  <c:v>21.67258</c:v>
                </c:pt>
                <c:pt idx="1128">
                  <c:v>23.732980000000001</c:v>
                </c:pt>
                <c:pt idx="1129">
                  <c:v>29.24616</c:v>
                </c:pt>
                <c:pt idx="1130">
                  <c:v>26.403849999999998</c:v>
                </c:pt>
                <c:pt idx="1131">
                  <c:v>26.3109</c:v>
                </c:pt>
                <c:pt idx="1132">
                  <c:v>26.171690000000002</c:v>
                </c:pt>
                <c:pt idx="1133">
                  <c:v>27.141529999999999</c:v>
                </c:pt>
                <c:pt idx="1134">
                  <c:v>23.54926</c:v>
                </c:pt>
                <c:pt idx="1135">
                  <c:v>25.683060000000001</c:v>
                </c:pt>
                <c:pt idx="1136" formatCode="General">
                  <c:v>#N/A</c:v>
                </c:pt>
                <c:pt idx="1137">
                  <c:v>29.45682</c:v>
                </c:pt>
                <c:pt idx="1138">
                  <c:v>23.207419999999999</c:v>
                </c:pt>
                <c:pt idx="1139">
                  <c:v>22.4297</c:v>
                </c:pt>
                <c:pt idx="1140">
                  <c:v>25.64162</c:v>
                </c:pt>
                <c:pt idx="1141">
                  <c:v>26.06635</c:v>
                </c:pt>
                <c:pt idx="1142">
                  <c:v>24.941289999999999</c:v>
                </c:pt>
                <c:pt idx="1143">
                  <c:v>24.758310000000002</c:v>
                </c:pt>
                <c:pt idx="1144">
                  <c:v>22.023810000000001</c:v>
                </c:pt>
                <c:pt idx="1145">
                  <c:v>19.590440000000001</c:v>
                </c:pt>
                <c:pt idx="1146">
                  <c:v>19.594899999999999</c:v>
                </c:pt>
                <c:pt idx="1147">
                  <c:v>18.430409999999998</c:v>
                </c:pt>
                <c:pt idx="1148">
                  <c:v>16.56278</c:v>
                </c:pt>
                <c:pt idx="1149">
                  <c:v>16.61477</c:v>
                </c:pt>
                <c:pt idx="1150">
                  <c:v>16.77778</c:v>
                </c:pt>
                <c:pt idx="1151">
                  <c:v>18.017410000000002</c:v>
                </c:pt>
                <c:pt idx="1152">
                  <c:v>21.843779999999999</c:v>
                </c:pt>
                <c:pt idx="1153">
                  <c:v>21.420439999999999</c:v>
                </c:pt>
                <c:pt idx="1154">
                  <c:v>23.29243</c:v>
                </c:pt>
                <c:pt idx="1155">
                  <c:v>21.32658</c:v>
                </c:pt>
                <c:pt idx="1156">
                  <c:v>22.668510000000001</c:v>
                </c:pt>
                <c:pt idx="1157">
                  <c:v>28.48282</c:v>
                </c:pt>
                <c:pt idx="1158">
                  <c:v>30.780349999999999</c:v>
                </c:pt>
                <c:pt idx="1159">
                  <c:v>32.511479999999999</c:v>
                </c:pt>
                <c:pt idx="1160">
                  <c:v>35.164029999999997</c:v>
                </c:pt>
                <c:pt idx="1161" formatCode="General">
                  <c:v>#N/A</c:v>
                </c:pt>
                <c:pt idx="1162">
                  <c:v>34.698329999999999</c:v>
                </c:pt>
                <c:pt idx="1163">
                  <c:v>30.751169999999998</c:v>
                </c:pt>
                <c:pt idx="1164">
                  <c:v>30.915849999999999</c:v>
                </c:pt>
                <c:pt idx="1165">
                  <c:v>28.976489999999998</c:v>
                </c:pt>
                <c:pt idx="1166">
                  <c:v>26.678979999999999</c:v>
                </c:pt>
                <c:pt idx="1167">
                  <c:v>23.922899999999998</c:v>
                </c:pt>
                <c:pt idx="1168">
                  <c:v>24.47822</c:v>
                </c:pt>
                <c:pt idx="1169">
                  <c:v>23.457350000000002</c:v>
                </c:pt>
                <c:pt idx="1170">
                  <c:v>28.02712</c:v>
                </c:pt>
                <c:pt idx="1171">
                  <c:v>26.074829999999999</c:v>
                </c:pt>
                <c:pt idx="1172">
                  <c:v>26.617709999999999</c:v>
                </c:pt>
                <c:pt idx="1173">
                  <c:v>28.179490000000001</c:v>
                </c:pt>
                <c:pt idx="1174">
                  <c:v>26.77112</c:v>
                </c:pt>
                <c:pt idx="1175">
                  <c:v>25.668690000000002</c:v>
                </c:pt>
                <c:pt idx="1176">
                  <c:v>23.290410000000001</c:v>
                </c:pt>
                <c:pt idx="1177">
                  <c:v>23.035830000000001</c:v>
                </c:pt>
                <c:pt idx="1178">
                  <c:v>21.314789999999999</c:v>
                </c:pt>
                <c:pt idx="1179">
                  <c:v>21.391580000000001</c:v>
                </c:pt>
                <c:pt idx="1180">
                  <c:v>20.607420000000001</c:v>
                </c:pt>
                <c:pt idx="1181">
                  <c:v>17.672979999999999</c:v>
                </c:pt>
                <c:pt idx="1182">
                  <c:v>15.178369999999999</c:v>
                </c:pt>
                <c:pt idx="1183">
                  <c:v>14.95492</c:v>
                </c:pt>
                <c:pt idx="1184">
                  <c:v>9.4135799999999996</c:v>
                </c:pt>
                <c:pt idx="1185">
                  <c:v>9.3362800000000004</c:v>
                </c:pt>
                <c:pt idx="1186">
                  <c:v>1.01166</c:v>
                </c:pt>
                <c:pt idx="1187">
                  <c:v>7.0937700000000001</c:v>
                </c:pt>
                <c:pt idx="1188">
                  <c:v>5.7090699999999996</c:v>
                </c:pt>
                <c:pt idx="1189">
                  <c:v>11.220739999999999</c:v>
                </c:pt>
                <c:pt idx="1190">
                  <c:v>12.263719999999999</c:v>
                </c:pt>
                <c:pt idx="1191">
                  <c:v>14.713329999999999</c:v>
                </c:pt>
                <c:pt idx="1192">
                  <c:v>11.974550000000001</c:v>
                </c:pt>
                <c:pt idx="1193">
                  <c:v>11.746029999999999</c:v>
                </c:pt>
                <c:pt idx="1194">
                  <c:v>8.4467999999999996</c:v>
                </c:pt>
                <c:pt idx="1195">
                  <c:v>7.0833300000000001</c:v>
                </c:pt>
                <c:pt idx="1196">
                  <c:v>7.5366400000000002</c:v>
                </c:pt>
                <c:pt idx="1197">
                  <c:v>13.004479999999999</c:v>
                </c:pt>
                <c:pt idx="1198">
                  <c:v>14.00376</c:v>
                </c:pt>
                <c:pt idx="1199">
                  <c:v>12.90246</c:v>
                </c:pt>
                <c:pt idx="1200">
                  <c:v>12.810969999999999</c:v>
                </c:pt>
                <c:pt idx="1201">
                  <c:v>18.134589999999999</c:v>
                </c:pt>
                <c:pt idx="1202">
                  <c:v>18.480060000000002</c:v>
                </c:pt>
                <c:pt idx="1203">
                  <c:v>15.509740000000001</c:v>
                </c:pt>
                <c:pt idx="1204">
                  <c:v>12.86298</c:v>
                </c:pt>
                <c:pt idx="1205">
                  <c:v>8.4620599999999992</c:v>
                </c:pt>
                <c:pt idx="1206" formatCode="General">
                  <c:v>#N/A</c:v>
                </c:pt>
                <c:pt idx="1207">
                  <c:v>8.9961500000000001</c:v>
                </c:pt>
                <c:pt idx="1208">
                  <c:v>11.64152</c:v>
                </c:pt>
                <c:pt idx="1209">
                  <c:v>9.9125399999999999</c:v>
                </c:pt>
                <c:pt idx="1210">
                  <c:v>6.4955400000000001</c:v>
                </c:pt>
                <c:pt idx="1211">
                  <c:v>5.8395799999999998</c:v>
                </c:pt>
                <c:pt idx="1212">
                  <c:v>7.0798399999999999</c:v>
                </c:pt>
                <c:pt idx="1213">
                  <c:v>8.1959999999999997</c:v>
                </c:pt>
                <c:pt idx="1214">
                  <c:v>10.07479</c:v>
                </c:pt>
                <c:pt idx="1215">
                  <c:v>10.364509999999999</c:v>
                </c:pt>
                <c:pt idx="1216">
                  <c:v>7.51945</c:v>
                </c:pt>
                <c:pt idx="1217">
                  <c:v>7.4371200000000002</c:v>
                </c:pt>
                <c:pt idx="1218">
                  <c:v>4.77332</c:v>
                </c:pt>
                <c:pt idx="1219">
                  <c:v>2.1978</c:v>
                </c:pt>
                <c:pt idx="1220">
                  <c:v>0.68801999999999996</c:v>
                </c:pt>
                <c:pt idx="1221">
                  <c:v>3.4132600000000002</c:v>
                </c:pt>
                <c:pt idx="1222">
                  <c:v>4.0807599999999997</c:v>
                </c:pt>
                <c:pt idx="1223">
                  <c:v>1.80684</c:v>
                </c:pt>
                <c:pt idx="1224">
                  <c:v>2.8898000000000001</c:v>
                </c:pt>
                <c:pt idx="1225">
                  <c:v>-0.10736999999999999</c:v>
                </c:pt>
                <c:pt idx="1226">
                  <c:v>-2.5119099999999999</c:v>
                </c:pt>
                <c:pt idx="1227">
                  <c:v>-1.9724299999999999</c:v>
                </c:pt>
                <c:pt idx="1228">
                  <c:v>0</c:v>
                </c:pt>
                <c:pt idx="1229">
                  <c:v>2.1054900000000001</c:v>
                </c:pt>
                <c:pt idx="1230">
                  <c:v>0.29560999999999998</c:v>
                </c:pt>
                <c:pt idx="1231">
                  <c:v>3.7576499999999999</c:v>
                </c:pt>
                <c:pt idx="1232">
                  <c:v>3.4693000000000001</c:v>
                </c:pt>
                <c:pt idx="1233">
                  <c:v>3.7539099999999999</c:v>
                </c:pt>
                <c:pt idx="1234">
                  <c:v>3.9355199999999999</c:v>
                </c:pt>
                <c:pt idx="1235">
                  <c:v>5.5578799999999999</c:v>
                </c:pt>
                <c:pt idx="1236">
                  <c:v>2.6348500000000001</c:v>
                </c:pt>
                <c:pt idx="1237">
                  <c:v>6.6244699999999996</c:v>
                </c:pt>
                <c:pt idx="1238">
                  <c:v>4.0492600000000003</c:v>
                </c:pt>
                <c:pt idx="1239">
                  <c:v>4.3994999999999997</c:v>
                </c:pt>
                <c:pt idx="1240">
                  <c:v>6.0473800000000004</c:v>
                </c:pt>
                <c:pt idx="1241">
                  <c:v>7.4595900000000004</c:v>
                </c:pt>
                <c:pt idx="1242">
                  <c:v>5.1574200000000001</c:v>
                </c:pt>
                <c:pt idx="1243">
                  <c:v>6.6237500000000002</c:v>
                </c:pt>
                <c:pt idx="1244">
                  <c:v>10.377750000000001</c:v>
                </c:pt>
                <c:pt idx="1245">
                  <c:v>10.24259</c:v>
                </c:pt>
                <c:pt idx="1246">
                  <c:v>7.5456099999999999</c:v>
                </c:pt>
                <c:pt idx="1247">
                  <c:v>3.4511099999999999</c:v>
                </c:pt>
                <c:pt idx="1248">
                  <c:v>4.8720600000000003</c:v>
                </c:pt>
                <c:pt idx="1249">
                  <c:v>4.85846</c:v>
                </c:pt>
                <c:pt idx="1250">
                  <c:v>3.87845</c:v>
                </c:pt>
                <c:pt idx="1251">
                  <c:v>4.4844799999999996</c:v>
                </c:pt>
                <c:pt idx="1252">
                  <c:v>6.6007300000000004</c:v>
                </c:pt>
                <c:pt idx="1253">
                  <c:v>2.0277099999999999</c:v>
                </c:pt>
                <c:pt idx="1254">
                  <c:v>3.2238600000000002</c:v>
                </c:pt>
                <c:pt idx="1255">
                  <c:v>6.65442</c:v>
                </c:pt>
                <c:pt idx="1256">
                  <c:v>5.76098</c:v>
                </c:pt>
                <c:pt idx="1257">
                  <c:v>8.1429200000000002</c:v>
                </c:pt>
                <c:pt idx="1258">
                  <c:v>6.2876099999999999</c:v>
                </c:pt>
                <c:pt idx="1259">
                  <c:v>2.94238</c:v>
                </c:pt>
                <c:pt idx="1260">
                  <c:v>2.5453100000000002</c:v>
                </c:pt>
                <c:pt idx="1261">
                  <c:v>0.65173000000000003</c:v>
                </c:pt>
                <c:pt idx="1262">
                  <c:v>1.56928</c:v>
                </c:pt>
                <c:pt idx="1263">
                  <c:v>-2.3170700000000002</c:v>
                </c:pt>
                <c:pt idx="1264" formatCode="General">
                  <c:v>#N/A</c:v>
                </c:pt>
                <c:pt idx="1265">
                  <c:v>-2.0049100000000002</c:v>
                </c:pt>
                <c:pt idx="1266">
                  <c:v>1.14707</c:v>
                </c:pt>
                <c:pt idx="1267">
                  <c:v>1.9369499999999999</c:v>
                </c:pt>
                <c:pt idx="1268">
                  <c:v>4.2389999999999999</c:v>
                </c:pt>
                <c:pt idx="1269">
                  <c:v>2.77224</c:v>
                </c:pt>
                <c:pt idx="1270">
                  <c:v>2.4642300000000001</c:v>
                </c:pt>
                <c:pt idx="1271">
                  <c:v>3.5976900000000001</c:v>
                </c:pt>
                <c:pt idx="1272">
                  <c:v>3.57498</c:v>
                </c:pt>
                <c:pt idx="1273">
                  <c:v>3.4865300000000001</c:v>
                </c:pt>
                <c:pt idx="1274">
                  <c:v>0.76953000000000005</c:v>
                </c:pt>
                <c:pt idx="1275">
                  <c:v>1.9408000000000001</c:v>
                </c:pt>
                <c:pt idx="1276">
                  <c:v>0.49038999999999999</c:v>
                </c:pt>
                <c:pt idx="1277">
                  <c:v>-0.60784000000000005</c:v>
                </c:pt>
                <c:pt idx="1278">
                  <c:v>-1.24211</c:v>
                </c:pt>
                <c:pt idx="1279">
                  <c:v>-1.48844</c:v>
                </c:pt>
                <c:pt idx="1280">
                  <c:v>-1.1539200000000001</c:v>
                </c:pt>
                <c:pt idx="1281">
                  <c:v>-2.69163</c:v>
                </c:pt>
                <c:pt idx="1282">
                  <c:v>-0.42603000000000002</c:v>
                </c:pt>
                <c:pt idx="1283">
                  <c:v>-0.54054000000000002</c:v>
                </c:pt>
                <c:pt idx="1284">
                  <c:v>0.46412999999999999</c:v>
                </c:pt>
                <c:pt idx="1285" formatCode="General">
                  <c:v>#N/A</c:v>
                </c:pt>
                <c:pt idx="1286" formatCode="General">
                  <c:v>#N/A</c:v>
                </c:pt>
                <c:pt idx="1287">
                  <c:v>1.236</c:v>
                </c:pt>
                <c:pt idx="1288">
                  <c:v>-0.28917999999999999</c:v>
                </c:pt>
                <c:pt idx="1289">
                  <c:v>0.88768999999999998</c:v>
                </c:pt>
                <c:pt idx="1290">
                  <c:v>0.5988</c:v>
                </c:pt>
                <c:pt idx="1291" formatCode="General">
                  <c:v>#N/A</c:v>
                </c:pt>
                <c:pt idx="1292">
                  <c:v>1.2064299999999999</c:v>
                </c:pt>
                <c:pt idx="1293">
                  <c:v>0.57110000000000005</c:v>
                </c:pt>
                <c:pt idx="1294">
                  <c:v>1.1251</c:v>
                </c:pt>
                <c:pt idx="1295">
                  <c:v>1.12724</c:v>
                </c:pt>
                <c:pt idx="1296">
                  <c:v>1.4143699999999999</c:v>
                </c:pt>
                <c:pt idx="1297">
                  <c:v>1.9798199999999999</c:v>
                </c:pt>
                <c:pt idx="1298">
                  <c:v>1.2457499999999999</c:v>
                </c:pt>
                <c:pt idx="1299">
                  <c:v>1.68242</c:v>
                </c:pt>
                <c:pt idx="1300">
                  <c:v>0.45045000000000002</c:v>
                </c:pt>
                <c:pt idx="1301" formatCode="General">
                  <c:v>#N/A</c:v>
                </c:pt>
                <c:pt idx="1302">
                  <c:v>0.61821000000000004</c:v>
                </c:pt>
                <c:pt idx="1303">
                  <c:v>3.1113599999999999</c:v>
                </c:pt>
                <c:pt idx="1304">
                  <c:v>3.99695</c:v>
                </c:pt>
                <c:pt idx="1305">
                  <c:v>3.91635</c:v>
                </c:pt>
                <c:pt idx="1306">
                  <c:v>3.3062499999999999</c:v>
                </c:pt>
                <c:pt idx="1307">
                  <c:v>3.3245200000000001</c:v>
                </c:pt>
                <c:pt idx="1308">
                  <c:v>3.6230500000000001</c:v>
                </c:pt>
                <c:pt idx="1309">
                  <c:v>2.7517800000000001</c:v>
                </c:pt>
                <c:pt idx="1310">
                  <c:v>4.7110399999999997</c:v>
                </c:pt>
                <c:pt idx="1311">
                  <c:v>3.5971199999999999</c:v>
                </c:pt>
                <c:pt idx="1312">
                  <c:v>1.8432299999999999</c:v>
                </c:pt>
                <c:pt idx="1313">
                  <c:v>3.2288199999999998</c:v>
                </c:pt>
                <c:pt idx="1314">
                  <c:v>3.1267399999999999</c:v>
                </c:pt>
                <c:pt idx="1315">
                  <c:v>4.4737299999999998</c:v>
                </c:pt>
                <c:pt idx="1316">
                  <c:v>3.7057500000000001</c:v>
                </c:pt>
                <c:pt idx="1317">
                  <c:v>3.3951199999999999</c:v>
                </c:pt>
                <c:pt idx="1318">
                  <c:v>3.9396200000000001</c:v>
                </c:pt>
                <c:pt idx="1319">
                  <c:v>3.91472</c:v>
                </c:pt>
                <c:pt idx="1320">
                  <c:v>2.4653</c:v>
                </c:pt>
                <c:pt idx="1321">
                  <c:v>2.9122699999999999</c:v>
                </c:pt>
                <c:pt idx="1322">
                  <c:v>3.1786599999999998</c:v>
                </c:pt>
                <c:pt idx="1323">
                  <c:v>1.9960100000000001</c:v>
                </c:pt>
                <c:pt idx="1324">
                  <c:v>2.8927900000000002</c:v>
                </c:pt>
                <c:pt idx="1325">
                  <c:v>2.9432999999999998</c:v>
                </c:pt>
                <c:pt idx="1326" formatCode="General">
                  <c:v>#N/A</c:v>
                </c:pt>
                <c:pt idx="1327">
                  <c:v>5.1310399999999996</c:v>
                </c:pt>
                <c:pt idx="1328">
                  <c:v>5.5431499999999998</c:v>
                </c:pt>
                <c:pt idx="1329">
                  <c:v>6.1569900000000004</c:v>
                </c:pt>
                <c:pt idx="1330">
                  <c:v>4.9963300000000004</c:v>
                </c:pt>
                <c:pt idx="1331">
                  <c:v>4.6443599999999998</c:v>
                </c:pt>
                <c:pt idx="1332">
                  <c:v>6.5972900000000001</c:v>
                </c:pt>
                <c:pt idx="1333">
                  <c:v>5.7656700000000001</c:v>
                </c:pt>
                <c:pt idx="1334">
                  <c:v>4.6282800000000002</c:v>
                </c:pt>
                <c:pt idx="1335">
                  <c:v>4.8623900000000004</c:v>
                </c:pt>
                <c:pt idx="1336">
                  <c:v>5.4835099999999999</c:v>
                </c:pt>
                <c:pt idx="1337">
                  <c:v>2.8078500000000002</c:v>
                </c:pt>
                <c:pt idx="1338">
                  <c:v>3.82423</c:v>
                </c:pt>
                <c:pt idx="1339">
                  <c:v>6.9566800000000004</c:v>
                </c:pt>
                <c:pt idx="1340">
                  <c:v>6.7225299999999999</c:v>
                </c:pt>
                <c:pt idx="1341">
                  <c:v>7.2873700000000001</c:v>
                </c:pt>
                <c:pt idx="1342">
                  <c:v>10.41272</c:v>
                </c:pt>
                <c:pt idx="1343">
                  <c:v>12.059329999999999</c:v>
                </c:pt>
                <c:pt idx="1344">
                  <c:v>11.48353</c:v>
                </c:pt>
                <c:pt idx="1345">
                  <c:v>11.05213</c:v>
                </c:pt>
                <c:pt idx="1346">
                  <c:v>9.7761200000000006</c:v>
                </c:pt>
                <c:pt idx="1347">
                  <c:v>9.7172800000000006</c:v>
                </c:pt>
                <c:pt idx="1348">
                  <c:v>9.3183900000000008</c:v>
                </c:pt>
                <c:pt idx="1349">
                  <c:v>7.4546799999999998</c:v>
                </c:pt>
                <c:pt idx="1350">
                  <c:v>7.4626900000000003</c:v>
                </c:pt>
                <c:pt idx="1351">
                  <c:v>9.3178000000000001</c:v>
                </c:pt>
                <c:pt idx="1352">
                  <c:v>8.1849900000000009</c:v>
                </c:pt>
                <c:pt idx="1353">
                  <c:v>6.7722600000000002</c:v>
                </c:pt>
                <c:pt idx="1354">
                  <c:v>6.6873199999999997</c:v>
                </c:pt>
                <c:pt idx="1355">
                  <c:v>6.4720800000000001</c:v>
                </c:pt>
                <c:pt idx="1356">
                  <c:v>7.1726099999999997</c:v>
                </c:pt>
                <c:pt idx="1357">
                  <c:v>6.7704599999999999</c:v>
                </c:pt>
                <c:pt idx="1358">
                  <c:v>5.36585</c:v>
                </c:pt>
                <c:pt idx="1359">
                  <c:v>5.5585699999999996</c:v>
                </c:pt>
                <c:pt idx="1360" formatCode="General">
                  <c:v>#N/A</c:v>
                </c:pt>
                <c:pt idx="1361">
                  <c:v>5.2045300000000001</c:v>
                </c:pt>
                <c:pt idx="1362">
                  <c:v>4.1252300000000002</c:v>
                </c:pt>
                <c:pt idx="1363">
                  <c:v>4.9116999999999997</c:v>
                </c:pt>
                <c:pt idx="1364">
                  <c:v>6.4005900000000002</c:v>
                </c:pt>
                <c:pt idx="1365">
                  <c:v>4.6503100000000002</c:v>
                </c:pt>
                <c:pt idx="1366">
                  <c:v>5.7984400000000003</c:v>
                </c:pt>
                <c:pt idx="1367">
                  <c:v>6.8374499999999996</c:v>
                </c:pt>
                <c:pt idx="1368">
                  <c:v>4.8873499999999996</c:v>
                </c:pt>
                <c:pt idx="1369">
                  <c:v>3.73916</c:v>
                </c:pt>
                <c:pt idx="1370" formatCode="General">
                  <c:v>#N/A</c:v>
                </c:pt>
                <c:pt idx="1371">
                  <c:v>3.0385200000000001</c:v>
                </c:pt>
                <c:pt idx="1372">
                  <c:v>2.4923799999999998</c:v>
                </c:pt>
                <c:pt idx="1373">
                  <c:v>3.2780999999999998</c:v>
                </c:pt>
                <c:pt idx="1374">
                  <c:v>3.67543</c:v>
                </c:pt>
                <c:pt idx="1375">
                  <c:v>3.7719100000000001</c:v>
                </c:pt>
                <c:pt idx="1376">
                  <c:v>3.6418499999999998</c:v>
                </c:pt>
                <c:pt idx="1377">
                  <c:v>4.6785699999999997</c:v>
                </c:pt>
                <c:pt idx="1378">
                  <c:v>5.3076600000000003</c:v>
                </c:pt>
                <c:pt idx="1379">
                  <c:v>5.1867999999999999</c:v>
                </c:pt>
                <c:pt idx="1380">
                  <c:v>3.0702500000000001</c:v>
                </c:pt>
                <c:pt idx="1381">
                  <c:v>2.5866699999999998</c:v>
                </c:pt>
                <c:pt idx="1382">
                  <c:v>1.2642500000000001</c:v>
                </c:pt>
                <c:pt idx="1383">
                  <c:v>1.7828200000000001</c:v>
                </c:pt>
                <c:pt idx="1384">
                  <c:v>1.5767800000000001</c:v>
                </c:pt>
                <c:pt idx="1385">
                  <c:v>2.1688100000000001</c:v>
                </c:pt>
                <c:pt idx="1386">
                  <c:v>1.7665299999999999</c:v>
                </c:pt>
                <c:pt idx="1387">
                  <c:v>1.36737</c:v>
                </c:pt>
                <c:pt idx="1388">
                  <c:v>-0.12631000000000001</c:v>
                </c:pt>
                <c:pt idx="1389">
                  <c:v>-2.0341999999999998</c:v>
                </c:pt>
                <c:pt idx="1390">
                  <c:v>-2.1758799999999998</c:v>
                </c:pt>
                <c:pt idx="1391">
                  <c:v>0.84497</c:v>
                </c:pt>
                <c:pt idx="1392">
                  <c:v>0.97462000000000004</c:v>
                </c:pt>
                <c:pt idx="1393">
                  <c:v>0.78725999999999996</c:v>
                </c:pt>
                <c:pt idx="1394">
                  <c:v>0.34588999999999998</c:v>
                </c:pt>
                <c:pt idx="1395">
                  <c:v>-0.28986000000000001</c:v>
                </c:pt>
                <c:pt idx="1396" formatCode="General">
                  <c:v>#N/A</c:v>
                </c:pt>
                <c:pt idx="1397">
                  <c:v>-0.17931</c:v>
                </c:pt>
                <c:pt idx="1398">
                  <c:v>0.66091</c:v>
                </c:pt>
                <c:pt idx="1399">
                  <c:v>0.53288999999999997</c:v>
                </c:pt>
                <c:pt idx="1400">
                  <c:v>-1.03993</c:v>
                </c:pt>
                <c:pt idx="1401">
                  <c:v>7.5190000000000007E-2</c:v>
                </c:pt>
                <c:pt idx="1402">
                  <c:v>0.82706999999999997</c:v>
                </c:pt>
                <c:pt idx="1403">
                  <c:v>3.7422</c:v>
                </c:pt>
                <c:pt idx="1404">
                  <c:v>2.8517800000000002</c:v>
                </c:pt>
                <c:pt idx="1405">
                  <c:v>5.1750400000000001</c:v>
                </c:pt>
                <c:pt idx="1406">
                  <c:v>3.71075</c:v>
                </c:pt>
                <c:pt idx="1407">
                  <c:v>3.4728699999999999</c:v>
                </c:pt>
                <c:pt idx="1408">
                  <c:v>4.4690599999999998</c:v>
                </c:pt>
                <c:pt idx="1409">
                  <c:v>5.3976699999999997</c:v>
                </c:pt>
                <c:pt idx="1410">
                  <c:v>6.2416700000000001</c:v>
                </c:pt>
                <c:pt idx="1411">
                  <c:v>5.8645500000000004</c:v>
                </c:pt>
                <c:pt idx="1412">
                  <c:v>5.4230299999999998</c:v>
                </c:pt>
                <c:pt idx="1413">
                  <c:v>5.9055099999999996</c:v>
                </c:pt>
                <c:pt idx="1414">
                  <c:v>3.7183099999999998</c:v>
                </c:pt>
                <c:pt idx="1415">
                  <c:v>5.63781</c:v>
                </c:pt>
                <c:pt idx="1416">
                  <c:v>3.0297299999999998</c:v>
                </c:pt>
                <c:pt idx="1417">
                  <c:v>2.1908699999999999</c:v>
                </c:pt>
                <c:pt idx="1418">
                  <c:v>2.3204400000000001</c:v>
                </c:pt>
                <c:pt idx="1419">
                  <c:v>1.1492199999999999</c:v>
                </c:pt>
                <c:pt idx="1420">
                  <c:v>2.2294100000000001</c:v>
                </c:pt>
                <c:pt idx="1421" formatCode="General">
                  <c:v>#N/A</c:v>
                </c:pt>
                <c:pt idx="1422">
                  <c:v>3.4538600000000002</c:v>
                </c:pt>
                <c:pt idx="1423" formatCode="General">
                  <c:v>#N/A</c:v>
                </c:pt>
                <c:pt idx="1424">
                  <c:v>1.7400599999999999</c:v>
                </c:pt>
                <c:pt idx="1425">
                  <c:v>1.4477199999999999</c:v>
                </c:pt>
                <c:pt idx="1426">
                  <c:v>3.1881900000000001</c:v>
                </c:pt>
                <c:pt idx="1427">
                  <c:v>2.7630400000000002</c:v>
                </c:pt>
                <c:pt idx="1428">
                  <c:v>2.2781099999999999</c:v>
                </c:pt>
                <c:pt idx="1429">
                  <c:v>2.6460900000000001</c:v>
                </c:pt>
                <c:pt idx="1430">
                  <c:v>3.6151200000000001</c:v>
                </c:pt>
                <c:pt idx="1431">
                  <c:v>4.3133600000000003</c:v>
                </c:pt>
                <c:pt idx="1432">
                  <c:v>3.2620499999999999</c:v>
                </c:pt>
                <c:pt idx="1433">
                  <c:v>4.0449799999999998</c:v>
                </c:pt>
                <c:pt idx="1434">
                  <c:v>2.9733100000000001</c:v>
                </c:pt>
                <c:pt idx="1435">
                  <c:v>1.7885899999999999</c:v>
                </c:pt>
                <c:pt idx="1436">
                  <c:v>1.47668</c:v>
                </c:pt>
                <c:pt idx="1437">
                  <c:v>0.95875999999999995</c:v>
                </c:pt>
                <c:pt idx="1438">
                  <c:v>3.19956</c:v>
                </c:pt>
                <c:pt idx="1439">
                  <c:v>5.0640000000000001</c:v>
                </c:pt>
                <c:pt idx="1440">
                  <c:v>7.6478299999999999</c:v>
                </c:pt>
                <c:pt idx="1441">
                  <c:v>7.9588000000000001</c:v>
                </c:pt>
                <c:pt idx="1442">
                  <c:v>10.36937</c:v>
                </c:pt>
                <c:pt idx="1443">
                  <c:v>9.2213499999999993</c:v>
                </c:pt>
                <c:pt idx="1444">
                  <c:v>14.26557</c:v>
                </c:pt>
                <c:pt idx="1445">
                  <c:v>16.976929999999999</c:v>
                </c:pt>
                <c:pt idx="1446">
                  <c:v>26.257349999999999</c:v>
                </c:pt>
                <c:pt idx="1447">
                  <c:v>20.72035</c:v>
                </c:pt>
                <c:pt idx="1448">
                  <c:v>26.053139999999999</c:v>
                </c:pt>
                <c:pt idx="1449">
                  <c:v>20.52816</c:v>
                </c:pt>
                <c:pt idx="1450">
                  <c:v>20.184799999999999</c:v>
                </c:pt>
                <c:pt idx="1451">
                  <c:v>17.34243</c:v>
                </c:pt>
                <c:pt idx="1452">
                  <c:v>18.58766</c:v>
                </c:pt>
                <c:pt idx="1453">
                  <c:v>18.91234</c:v>
                </c:pt>
                <c:pt idx="1454">
                  <c:v>25.601189999999999</c:v>
                </c:pt>
                <c:pt idx="1455">
                  <c:v>27.929099999999998</c:v>
                </c:pt>
                <c:pt idx="1456">
                  <c:v>27.92559</c:v>
                </c:pt>
                <c:pt idx="1457">
                  <c:v>23.141190000000002</c:v>
                </c:pt>
                <c:pt idx="1458">
                  <c:v>21.496289999999998</c:v>
                </c:pt>
                <c:pt idx="1459">
                  <c:v>22.66723</c:v>
                </c:pt>
                <c:pt idx="1460">
                  <c:v>21.290189999999999</c:v>
                </c:pt>
                <c:pt idx="1461">
                  <c:v>17.569459999999999</c:v>
                </c:pt>
                <c:pt idx="1462">
                  <c:v>17.21116</c:v>
                </c:pt>
                <c:pt idx="1463">
                  <c:v>16.85839</c:v>
                </c:pt>
                <c:pt idx="1464">
                  <c:v>17.527640000000002</c:v>
                </c:pt>
                <c:pt idx="1465">
                  <c:v>21.279669999999999</c:v>
                </c:pt>
                <c:pt idx="1466" formatCode="General">
                  <c:v>#N/A</c:v>
                </c:pt>
                <c:pt idx="1467">
                  <c:v>22.266110000000001</c:v>
                </c:pt>
                <c:pt idx="1468">
                  <c:v>18.555869999999999</c:v>
                </c:pt>
                <c:pt idx="1469">
                  <c:v>22.342379999999999</c:v>
                </c:pt>
                <c:pt idx="1470">
                  <c:v>26.22092</c:v>
                </c:pt>
                <c:pt idx="1471">
                  <c:v>24.672080000000001</c:v>
                </c:pt>
                <c:pt idx="1472">
                  <c:v>23.707519999999999</c:v>
                </c:pt>
                <c:pt idx="1473">
                  <c:v>22.339559999999999</c:v>
                </c:pt>
                <c:pt idx="1474">
                  <c:v>22.22222</c:v>
                </c:pt>
                <c:pt idx="1475">
                  <c:v>22.383610000000001</c:v>
                </c:pt>
                <c:pt idx="1476">
                  <c:v>23.09084</c:v>
                </c:pt>
                <c:pt idx="1477">
                  <c:v>23.390509999999999</c:v>
                </c:pt>
                <c:pt idx="1478">
                  <c:v>27.397549999999999</c:v>
                </c:pt>
                <c:pt idx="1479">
                  <c:v>31.46237</c:v>
                </c:pt>
                <c:pt idx="1480">
                  <c:v>30.60004</c:v>
                </c:pt>
                <c:pt idx="1481">
                  <c:v>27.386669999999999</c:v>
                </c:pt>
                <c:pt idx="1482">
                  <c:v>24.43252</c:v>
                </c:pt>
                <c:pt idx="1483">
                  <c:v>26.706109999999999</c:v>
                </c:pt>
                <c:pt idx="1484">
                  <c:v>26.93356</c:v>
                </c:pt>
                <c:pt idx="1485">
                  <c:v>29.643160000000002</c:v>
                </c:pt>
                <c:pt idx="1486">
                  <c:v>34.27366</c:v>
                </c:pt>
                <c:pt idx="1487">
                  <c:v>30.93899</c:v>
                </c:pt>
                <c:pt idx="1488">
                  <c:v>28.993200000000002</c:v>
                </c:pt>
                <c:pt idx="1489">
                  <c:v>27.410959999999999</c:v>
                </c:pt>
                <c:pt idx="1490">
                  <c:v>28.75789</c:v>
                </c:pt>
                <c:pt idx="1491">
                  <c:v>23.98779</c:v>
                </c:pt>
                <c:pt idx="1492">
                  <c:v>22.576709999999999</c:v>
                </c:pt>
                <c:pt idx="1493">
                  <c:v>20.562809999999999</c:v>
                </c:pt>
                <c:pt idx="1494">
                  <c:v>20.96677</c:v>
                </c:pt>
                <c:pt idx="1495">
                  <c:v>18.467929999999999</c:v>
                </c:pt>
                <c:pt idx="1496">
                  <c:v>21.912269999999999</c:v>
                </c:pt>
                <c:pt idx="1497">
                  <c:v>20.5184</c:v>
                </c:pt>
                <c:pt idx="1498">
                  <c:v>22.7683</c:v>
                </c:pt>
                <c:pt idx="1499">
                  <c:v>21.88935</c:v>
                </c:pt>
                <c:pt idx="1500">
                  <c:v>17.636679999999998</c:v>
                </c:pt>
                <c:pt idx="1501">
                  <c:v>15.734669999999999</c:v>
                </c:pt>
                <c:pt idx="1502">
                  <c:v>16.722470000000001</c:v>
                </c:pt>
                <c:pt idx="1503">
                  <c:v>15.150930000000001</c:v>
                </c:pt>
                <c:pt idx="1504">
                  <c:v>11.489280000000001</c:v>
                </c:pt>
                <c:pt idx="1505">
                  <c:v>11.35979</c:v>
                </c:pt>
                <c:pt idx="1506" formatCode="General">
                  <c:v>#N/A</c:v>
                </c:pt>
                <c:pt idx="1507" formatCode="General">
                  <c:v>#N/A</c:v>
                </c:pt>
                <c:pt idx="1508">
                  <c:v>15.75249</c:v>
                </c:pt>
                <c:pt idx="1509">
                  <c:v>14.85736</c:v>
                </c:pt>
                <c:pt idx="1510">
                  <c:v>14.29946</c:v>
                </c:pt>
                <c:pt idx="1511">
                  <c:v>14.083159999999999</c:v>
                </c:pt>
                <c:pt idx="1512">
                  <c:v>13.63378</c:v>
                </c:pt>
                <c:pt idx="1513">
                  <c:v>15.446669999999999</c:v>
                </c:pt>
                <c:pt idx="1514">
                  <c:v>13.11731</c:v>
                </c:pt>
                <c:pt idx="1515">
                  <c:v>11.043060000000001</c:v>
                </c:pt>
                <c:pt idx="1516">
                  <c:v>12.034000000000001</c:v>
                </c:pt>
                <c:pt idx="1517">
                  <c:v>10.968109999999999</c:v>
                </c:pt>
                <c:pt idx="1518">
                  <c:v>11.18704</c:v>
                </c:pt>
                <c:pt idx="1519">
                  <c:v>12.763</c:v>
                </c:pt>
                <c:pt idx="1520">
                  <c:v>13.522640000000001</c:v>
                </c:pt>
                <c:pt idx="1521">
                  <c:v>17.968430000000001</c:v>
                </c:pt>
                <c:pt idx="1522">
                  <c:v>18.641999999999999</c:v>
                </c:pt>
                <c:pt idx="1523">
                  <c:v>21.806080000000001</c:v>
                </c:pt>
                <c:pt idx="1524" formatCode="General">
                  <c:v>#N/A</c:v>
                </c:pt>
                <c:pt idx="1525">
                  <c:v>23.73695</c:v>
                </c:pt>
                <c:pt idx="1526">
                  <c:v>19.866340000000001</c:v>
                </c:pt>
                <c:pt idx="1527">
                  <c:v>19.142910000000001</c:v>
                </c:pt>
                <c:pt idx="1528">
                  <c:v>15.046480000000001</c:v>
                </c:pt>
                <c:pt idx="1529">
                  <c:v>15.91306</c:v>
                </c:pt>
                <c:pt idx="1530">
                  <c:v>15.9232</c:v>
                </c:pt>
                <c:pt idx="1531">
                  <c:v>14.15963</c:v>
                </c:pt>
                <c:pt idx="1532">
                  <c:v>13.921379999999999</c:v>
                </c:pt>
                <c:pt idx="1533">
                  <c:v>13.87825</c:v>
                </c:pt>
                <c:pt idx="1534">
                  <c:v>16.83963</c:v>
                </c:pt>
                <c:pt idx="1535">
                  <c:v>15.076919999999999</c:v>
                </c:pt>
                <c:pt idx="1536">
                  <c:v>16.943200000000001</c:v>
                </c:pt>
                <c:pt idx="1537">
                  <c:v>18.958369999999999</c:v>
                </c:pt>
                <c:pt idx="1538">
                  <c:v>20.323419999999999</c:v>
                </c:pt>
                <c:pt idx="1539">
                  <c:v>19.145130000000002</c:v>
                </c:pt>
                <c:pt idx="1540">
                  <c:v>18.12426</c:v>
                </c:pt>
                <c:pt idx="1541">
                  <c:v>21.026260000000001</c:v>
                </c:pt>
                <c:pt idx="1542">
                  <c:v>18.844809999999999</c:v>
                </c:pt>
                <c:pt idx="1543">
                  <c:v>17.954190000000001</c:v>
                </c:pt>
                <c:pt idx="1544">
                  <c:v>17.632339999999999</c:v>
                </c:pt>
                <c:pt idx="1545">
                  <c:v>15.613670000000001</c:v>
                </c:pt>
                <c:pt idx="1546" formatCode="General">
                  <c:v>#N/A</c:v>
                </c:pt>
                <c:pt idx="1547" formatCode="General">
                  <c:v>#N/A</c:v>
                </c:pt>
                <c:pt idx="1548">
                  <c:v>16.18329</c:v>
                </c:pt>
                <c:pt idx="1549">
                  <c:v>14.84315</c:v>
                </c:pt>
                <c:pt idx="1550">
                  <c:v>14.15131</c:v>
                </c:pt>
                <c:pt idx="1551" formatCode="General">
                  <c:v>#N/A</c:v>
                </c:pt>
                <c:pt idx="1552" formatCode="General">
                  <c:v>#N/A</c:v>
                </c:pt>
                <c:pt idx="1553">
                  <c:v>17.414349999999999</c:v>
                </c:pt>
                <c:pt idx="1554">
                  <c:v>16.83952</c:v>
                </c:pt>
                <c:pt idx="1555">
                  <c:v>17.721520000000002</c:v>
                </c:pt>
                <c:pt idx="1556">
                  <c:v>17.1127</c:v>
                </c:pt>
                <c:pt idx="1557">
                  <c:v>15.69909</c:v>
                </c:pt>
                <c:pt idx="1558">
                  <c:v>15.95824</c:v>
                </c:pt>
                <c:pt idx="1559">
                  <c:v>16.397099999999998</c:v>
                </c:pt>
                <c:pt idx="1560">
                  <c:v>17.02167</c:v>
                </c:pt>
                <c:pt idx="1561" formatCode="General">
                  <c:v>#N/A</c:v>
                </c:pt>
                <c:pt idx="1562">
                  <c:v>16.75666</c:v>
                </c:pt>
                <c:pt idx="1563">
                  <c:v>15.326589999999999</c:v>
                </c:pt>
                <c:pt idx="1564">
                  <c:v>15.39165</c:v>
                </c:pt>
                <c:pt idx="1565">
                  <c:v>15.71533</c:v>
                </c:pt>
                <c:pt idx="1566" formatCode="General">
                  <c:v>#N/A</c:v>
                </c:pt>
                <c:pt idx="1567">
                  <c:v>16.215720000000001</c:v>
                </c:pt>
                <c:pt idx="1568">
                  <c:v>15.289859999999999</c:v>
                </c:pt>
                <c:pt idx="1569">
                  <c:v>16.050280000000001</c:v>
                </c:pt>
                <c:pt idx="1570">
                  <c:v>16.721309999999999</c:v>
                </c:pt>
                <c:pt idx="1571">
                  <c:v>16.94079</c:v>
                </c:pt>
                <c:pt idx="1572">
                  <c:v>17.385739999999998</c:v>
                </c:pt>
                <c:pt idx="1573">
                  <c:v>15.602969999999999</c:v>
                </c:pt>
                <c:pt idx="1574">
                  <c:v>15.3041</c:v>
                </c:pt>
                <c:pt idx="1575">
                  <c:v>14.62331</c:v>
                </c:pt>
                <c:pt idx="1576">
                  <c:v>13.36889</c:v>
                </c:pt>
                <c:pt idx="1577">
                  <c:v>14.3415</c:v>
                </c:pt>
                <c:pt idx="1578">
                  <c:v>14.25788</c:v>
                </c:pt>
                <c:pt idx="1579">
                  <c:v>13.90166</c:v>
                </c:pt>
                <c:pt idx="1580">
                  <c:v>15.451790000000001</c:v>
                </c:pt>
                <c:pt idx="1581">
                  <c:v>14.50301</c:v>
                </c:pt>
                <c:pt idx="1582">
                  <c:v>14.837109999999999</c:v>
                </c:pt>
                <c:pt idx="1583">
                  <c:v>15.548830000000001</c:v>
                </c:pt>
                <c:pt idx="1584">
                  <c:v>14.28571</c:v>
                </c:pt>
                <c:pt idx="1585">
                  <c:v>13.94492</c:v>
                </c:pt>
                <c:pt idx="1586" formatCode="General">
                  <c:v>#N/A</c:v>
                </c:pt>
                <c:pt idx="1587">
                  <c:v>14.87008</c:v>
                </c:pt>
                <c:pt idx="1588">
                  <c:v>13.782159999999999</c:v>
                </c:pt>
                <c:pt idx="1589">
                  <c:v>12.353249999999999</c:v>
                </c:pt>
                <c:pt idx="1590">
                  <c:v>13.208539999999999</c:v>
                </c:pt>
                <c:pt idx="1591">
                  <c:v>11.025690000000001</c:v>
                </c:pt>
                <c:pt idx="1592">
                  <c:v>11.436540000000001</c:v>
                </c:pt>
                <c:pt idx="1593">
                  <c:v>13.4794</c:v>
                </c:pt>
                <c:pt idx="1594">
                  <c:v>12.713340000000001</c:v>
                </c:pt>
                <c:pt idx="1595">
                  <c:v>13.49081</c:v>
                </c:pt>
                <c:pt idx="1596">
                  <c:v>14.436249999999999</c:v>
                </c:pt>
                <c:pt idx="1597">
                  <c:v>17.440200000000001</c:v>
                </c:pt>
                <c:pt idx="1598">
                  <c:v>16.663720000000001</c:v>
                </c:pt>
                <c:pt idx="1599">
                  <c:v>15.79593</c:v>
                </c:pt>
                <c:pt idx="1600">
                  <c:v>15.84366</c:v>
                </c:pt>
                <c:pt idx="1601">
                  <c:v>16.238869999999999</c:v>
                </c:pt>
                <c:pt idx="1602">
                  <c:v>13.88889</c:v>
                </c:pt>
                <c:pt idx="1603">
                  <c:v>14.42324</c:v>
                </c:pt>
                <c:pt idx="1604">
                  <c:v>14.349159999999999</c:v>
                </c:pt>
                <c:pt idx="1605">
                  <c:v>14.066229999999999</c:v>
                </c:pt>
                <c:pt idx="1606">
                  <c:v>12.967370000000001</c:v>
                </c:pt>
                <c:pt idx="1607">
                  <c:v>13.122870000000001</c:v>
                </c:pt>
                <c:pt idx="1608">
                  <c:v>14.092930000000001</c:v>
                </c:pt>
                <c:pt idx="1609">
                  <c:v>14.06438</c:v>
                </c:pt>
                <c:pt idx="1610">
                  <c:v>14.334709999999999</c:v>
                </c:pt>
                <c:pt idx="1611">
                  <c:v>12.447150000000001</c:v>
                </c:pt>
                <c:pt idx="1612">
                  <c:v>13.638680000000001</c:v>
                </c:pt>
                <c:pt idx="1613">
                  <c:v>14.219950000000001</c:v>
                </c:pt>
                <c:pt idx="1614">
                  <c:v>14.87617</c:v>
                </c:pt>
                <c:pt idx="1615" formatCode="General">
                  <c:v>#N/A</c:v>
                </c:pt>
                <c:pt idx="1616">
                  <c:v>13.06405</c:v>
                </c:pt>
                <c:pt idx="1617">
                  <c:v>13.784330000000001</c:v>
                </c:pt>
                <c:pt idx="1618">
                  <c:v>13.751709999999999</c:v>
                </c:pt>
                <c:pt idx="1619">
                  <c:v>14.28816</c:v>
                </c:pt>
                <c:pt idx="1620" formatCode="General">
                  <c:v>#N/A</c:v>
                </c:pt>
                <c:pt idx="1621">
                  <c:v>16.073599999999999</c:v>
                </c:pt>
                <c:pt idx="1622">
                  <c:v>18.606300000000001</c:v>
                </c:pt>
                <c:pt idx="1623">
                  <c:v>19.04261</c:v>
                </c:pt>
                <c:pt idx="1624">
                  <c:v>17.787379999999999</c:v>
                </c:pt>
                <c:pt idx="1625">
                  <c:v>18.876840000000001</c:v>
                </c:pt>
                <c:pt idx="1626">
                  <c:v>16.021709999999999</c:v>
                </c:pt>
                <c:pt idx="1627">
                  <c:v>16.008279999999999</c:v>
                </c:pt>
                <c:pt idx="1628">
                  <c:v>14.810320000000001</c:v>
                </c:pt>
                <c:pt idx="1629">
                  <c:v>14.64391</c:v>
                </c:pt>
                <c:pt idx="1630">
                  <c:v>15.57719</c:v>
                </c:pt>
                <c:pt idx="1631">
                  <c:v>17.20204</c:v>
                </c:pt>
                <c:pt idx="1632">
                  <c:v>18.089569999999998</c:v>
                </c:pt>
                <c:pt idx="1633">
                  <c:v>16.543040000000001</c:v>
                </c:pt>
                <c:pt idx="1634">
                  <c:v>16.235659999999999</c:v>
                </c:pt>
                <c:pt idx="1635">
                  <c:v>15.5802</c:v>
                </c:pt>
                <c:pt idx="1636">
                  <c:v>16.883780000000002</c:v>
                </c:pt>
                <c:pt idx="1637">
                  <c:v>16.717839999999999</c:v>
                </c:pt>
                <c:pt idx="1638">
                  <c:v>15.633010000000001</c:v>
                </c:pt>
                <c:pt idx="1639">
                  <c:v>17.862069999999999</c:v>
                </c:pt>
                <c:pt idx="1640">
                  <c:v>21.096900000000002</c:v>
                </c:pt>
                <c:pt idx="1641">
                  <c:v>21.309750000000001</c:v>
                </c:pt>
                <c:pt idx="1642">
                  <c:v>22.47231</c:v>
                </c:pt>
                <c:pt idx="1643">
                  <c:v>23.77919</c:v>
                </c:pt>
                <c:pt idx="1644">
                  <c:v>23.019929999999999</c:v>
                </c:pt>
                <c:pt idx="1645">
                  <c:v>24.004950000000001</c:v>
                </c:pt>
                <c:pt idx="1646">
                  <c:v>25.429490000000001</c:v>
                </c:pt>
                <c:pt idx="1647">
                  <c:v>27.374099999999999</c:v>
                </c:pt>
                <c:pt idx="1648">
                  <c:v>28.599820000000001</c:v>
                </c:pt>
                <c:pt idx="1649">
                  <c:v>30.117599999999999</c:v>
                </c:pt>
                <c:pt idx="1650">
                  <c:v>32.585729999999998</c:v>
                </c:pt>
                <c:pt idx="1651">
                  <c:v>30.236789999999999</c:v>
                </c:pt>
                <c:pt idx="1652">
                  <c:v>30.449829999999999</c:v>
                </c:pt>
                <c:pt idx="1653">
                  <c:v>28.86467</c:v>
                </c:pt>
                <c:pt idx="1654">
                  <c:v>28.374459999999999</c:v>
                </c:pt>
                <c:pt idx="1655">
                  <c:v>28.470199999999998</c:v>
                </c:pt>
                <c:pt idx="1656" formatCode="General">
                  <c:v>#N/A</c:v>
                </c:pt>
                <c:pt idx="1657">
                  <c:v>27.9145</c:v>
                </c:pt>
                <c:pt idx="1658">
                  <c:v>28.852820000000001</c:v>
                </c:pt>
                <c:pt idx="1659">
                  <c:v>29.665510000000001</c:v>
                </c:pt>
                <c:pt idx="1660">
                  <c:v>31.356729999999999</c:v>
                </c:pt>
                <c:pt idx="1661">
                  <c:v>32.099919999999997</c:v>
                </c:pt>
                <c:pt idx="1662">
                  <c:v>30.350480000000001</c:v>
                </c:pt>
                <c:pt idx="1663">
                  <c:v>25.651299999999999</c:v>
                </c:pt>
                <c:pt idx="1664">
                  <c:v>26.997450000000001</c:v>
                </c:pt>
                <c:pt idx="1665">
                  <c:v>27.514469999999999</c:v>
                </c:pt>
                <c:pt idx="1666">
                  <c:v>29.394500000000001</c:v>
                </c:pt>
                <c:pt idx="1667">
                  <c:v>26.57837</c:v>
                </c:pt>
                <c:pt idx="1668">
                  <c:v>26.508230000000001</c:v>
                </c:pt>
                <c:pt idx="1669">
                  <c:v>27.090119999999999</c:v>
                </c:pt>
                <c:pt idx="1670">
                  <c:v>25.11195</c:v>
                </c:pt>
                <c:pt idx="1671">
                  <c:v>25.732669999999999</c:v>
                </c:pt>
                <c:pt idx="1672">
                  <c:v>25.349119999999999</c:v>
                </c:pt>
                <c:pt idx="1673">
                  <c:v>23.880330000000001</c:v>
                </c:pt>
                <c:pt idx="1674">
                  <c:v>23.519829999999999</c:v>
                </c:pt>
                <c:pt idx="1675">
                  <c:v>22.821200000000001</c:v>
                </c:pt>
                <c:pt idx="1676">
                  <c:v>23.342469999999999</c:v>
                </c:pt>
                <c:pt idx="1677">
                  <c:v>23.94622</c:v>
                </c:pt>
                <c:pt idx="1678">
                  <c:v>23.95608</c:v>
                </c:pt>
                <c:pt idx="1679">
                  <c:v>25.2119</c:v>
                </c:pt>
                <c:pt idx="1680">
                  <c:v>21.720009999999998</c:v>
                </c:pt>
                <c:pt idx="1681">
                  <c:v>22.113189999999999</c:v>
                </c:pt>
                <c:pt idx="1682">
                  <c:v>21.0746</c:v>
                </c:pt>
                <c:pt idx="1683" formatCode="General">
                  <c:v>#N/A</c:v>
                </c:pt>
                <c:pt idx="1684" formatCode="General">
                  <c:v>#N/A</c:v>
                </c:pt>
                <c:pt idx="1685">
                  <c:v>24.013390000000001</c:v>
                </c:pt>
                <c:pt idx="1686">
                  <c:v>24.911719999999999</c:v>
                </c:pt>
                <c:pt idx="1687">
                  <c:v>26.94088</c:v>
                </c:pt>
                <c:pt idx="1688">
                  <c:v>27.102640000000001</c:v>
                </c:pt>
                <c:pt idx="1689">
                  <c:v>29.430720000000001</c:v>
                </c:pt>
                <c:pt idx="1690">
                  <c:v>27.788550000000001</c:v>
                </c:pt>
                <c:pt idx="1691">
                  <c:v>28.414909999999999</c:v>
                </c:pt>
                <c:pt idx="1692">
                  <c:v>26.99193</c:v>
                </c:pt>
                <c:pt idx="1693">
                  <c:v>26.569040000000001</c:v>
                </c:pt>
                <c:pt idx="1694">
                  <c:v>26.961210000000001</c:v>
                </c:pt>
                <c:pt idx="1695">
                  <c:v>28.378139999999998</c:v>
                </c:pt>
                <c:pt idx="1696">
                  <c:v>29.973379999999999</c:v>
                </c:pt>
                <c:pt idx="1697">
                  <c:v>31.01595</c:v>
                </c:pt>
                <c:pt idx="1698">
                  <c:v>30.465949999999999</c:v>
                </c:pt>
                <c:pt idx="1699">
                  <c:v>29.096050000000002</c:v>
                </c:pt>
                <c:pt idx="1700">
                  <c:v>26.719809999999999</c:v>
                </c:pt>
                <c:pt idx="1701">
                  <c:v>26.366</c:v>
                </c:pt>
                <c:pt idx="1702">
                  <c:v>27.12219</c:v>
                </c:pt>
                <c:pt idx="1703">
                  <c:v>27.763179999999998</c:v>
                </c:pt>
                <c:pt idx="1704">
                  <c:v>30.365010000000002</c:v>
                </c:pt>
                <c:pt idx="1705">
                  <c:v>28.05743</c:v>
                </c:pt>
                <c:pt idx="1706">
                  <c:v>27.590959999999999</c:v>
                </c:pt>
                <c:pt idx="1707">
                  <c:v>26.045950000000001</c:v>
                </c:pt>
                <c:pt idx="1708">
                  <c:v>25.432729999999999</c:v>
                </c:pt>
                <c:pt idx="1709">
                  <c:v>25.830200000000001</c:v>
                </c:pt>
                <c:pt idx="1710">
                  <c:v>25.303260000000002</c:v>
                </c:pt>
                <c:pt idx="1711">
                  <c:v>25.384879999999999</c:v>
                </c:pt>
                <c:pt idx="1712">
                  <c:v>25.616019999999999</c:v>
                </c:pt>
                <c:pt idx="1713">
                  <c:v>24.6587</c:v>
                </c:pt>
                <c:pt idx="1714">
                  <c:v>21.9756</c:v>
                </c:pt>
                <c:pt idx="1715">
                  <c:v>21.257180000000002</c:v>
                </c:pt>
                <c:pt idx="1716">
                  <c:v>20.56138</c:v>
                </c:pt>
                <c:pt idx="1717">
                  <c:v>21.624829999999999</c:v>
                </c:pt>
                <c:pt idx="1718">
                  <c:v>20.983879999999999</c:v>
                </c:pt>
                <c:pt idx="1719">
                  <c:v>23.025639999999999</c:v>
                </c:pt>
                <c:pt idx="1720">
                  <c:v>22.786750000000001</c:v>
                </c:pt>
                <c:pt idx="1721">
                  <c:v>22.475349999999999</c:v>
                </c:pt>
                <c:pt idx="1722">
                  <c:v>20.360299999999999</c:v>
                </c:pt>
                <c:pt idx="1723">
                  <c:v>20.53632</c:v>
                </c:pt>
                <c:pt idx="1724">
                  <c:v>21.874469999999999</c:v>
                </c:pt>
                <c:pt idx="1725">
                  <c:v>20.677330000000001</c:v>
                </c:pt>
                <c:pt idx="1726" formatCode="General">
                  <c:v>#N/A</c:v>
                </c:pt>
                <c:pt idx="1727">
                  <c:v>21.084849999999999</c:v>
                </c:pt>
                <c:pt idx="1728">
                  <c:v>22.11637</c:v>
                </c:pt>
                <c:pt idx="1729">
                  <c:v>19.91328</c:v>
                </c:pt>
                <c:pt idx="1730">
                  <c:v>19.478580000000001</c:v>
                </c:pt>
                <c:pt idx="1731">
                  <c:v>21.492989999999999</c:v>
                </c:pt>
                <c:pt idx="1732">
                  <c:v>22.06127</c:v>
                </c:pt>
                <c:pt idx="1733">
                  <c:v>22.06175</c:v>
                </c:pt>
                <c:pt idx="1734">
                  <c:v>19.816870000000002</c:v>
                </c:pt>
                <c:pt idx="1735">
                  <c:v>19.460249999999998</c:v>
                </c:pt>
                <c:pt idx="1736">
                  <c:v>20.538779999999999</c:v>
                </c:pt>
                <c:pt idx="1737">
                  <c:v>21.37717</c:v>
                </c:pt>
                <c:pt idx="1738">
                  <c:v>22.615939999999998</c:v>
                </c:pt>
                <c:pt idx="1739">
                  <c:v>22.722069999999999</c:v>
                </c:pt>
                <c:pt idx="1740">
                  <c:v>21.844339999999999</c:v>
                </c:pt>
                <c:pt idx="1741">
                  <c:v>21.646439999999998</c:v>
                </c:pt>
                <c:pt idx="1742">
                  <c:v>22.835819999999998</c:v>
                </c:pt>
                <c:pt idx="1743">
                  <c:v>23.26163</c:v>
                </c:pt>
                <c:pt idx="1744">
                  <c:v>22.589169999999999</c:v>
                </c:pt>
                <c:pt idx="1745">
                  <c:v>22.63306</c:v>
                </c:pt>
                <c:pt idx="1746">
                  <c:v>21.736969999999999</c:v>
                </c:pt>
                <c:pt idx="1747">
                  <c:v>22.719760000000001</c:v>
                </c:pt>
                <c:pt idx="1748">
                  <c:v>22.180140000000002</c:v>
                </c:pt>
                <c:pt idx="1749">
                  <c:v>20.189640000000001</c:v>
                </c:pt>
                <c:pt idx="1750">
                  <c:v>21.075869999999998</c:v>
                </c:pt>
                <c:pt idx="1751">
                  <c:v>20.397110000000001</c:v>
                </c:pt>
                <c:pt idx="1752">
                  <c:v>19.993369999999999</c:v>
                </c:pt>
                <c:pt idx="1753">
                  <c:v>20.606870000000001</c:v>
                </c:pt>
                <c:pt idx="1754">
                  <c:v>23.12687</c:v>
                </c:pt>
                <c:pt idx="1755">
                  <c:v>24.44444</c:v>
                </c:pt>
                <c:pt idx="1756">
                  <c:v>24.025870000000001</c:v>
                </c:pt>
                <c:pt idx="1757">
                  <c:v>21.917580000000001</c:v>
                </c:pt>
                <c:pt idx="1758">
                  <c:v>22.990200000000002</c:v>
                </c:pt>
                <c:pt idx="1759">
                  <c:v>24.25037</c:v>
                </c:pt>
                <c:pt idx="1760">
                  <c:v>27.253039999999999</c:v>
                </c:pt>
                <c:pt idx="1761">
                  <c:v>27.257580000000001</c:v>
                </c:pt>
                <c:pt idx="1762">
                  <c:v>29.581510000000002</c:v>
                </c:pt>
                <c:pt idx="1763">
                  <c:v>29.223739999999999</c:v>
                </c:pt>
                <c:pt idx="1764">
                  <c:v>29.414739999999998</c:v>
                </c:pt>
                <c:pt idx="1765">
                  <c:v>30.01182</c:v>
                </c:pt>
                <c:pt idx="1766" formatCode="General">
                  <c:v>#N/A</c:v>
                </c:pt>
                <c:pt idx="1767" formatCode="General">
                  <c:v>#N/A</c:v>
                </c:pt>
                <c:pt idx="1768">
                  <c:v>29.763909999999999</c:v>
                </c:pt>
                <c:pt idx="1769">
                  <c:v>27.80463</c:v>
                </c:pt>
                <c:pt idx="1770">
                  <c:v>29.365210000000001</c:v>
                </c:pt>
                <c:pt idx="1771">
                  <c:v>29.627140000000001</c:v>
                </c:pt>
                <c:pt idx="1772">
                  <c:v>28.261959999999998</c:v>
                </c:pt>
                <c:pt idx="1773">
                  <c:v>31.549340000000001</c:v>
                </c:pt>
                <c:pt idx="1774">
                  <c:v>31.251080000000002</c:v>
                </c:pt>
                <c:pt idx="1775">
                  <c:v>32.867980000000003</c:v>
                </c:pt>
                <c:pt idx="1776">
                  <c:v>33.051720000000003</c:v>
                </c:pt>
                <c:pt idx="1777">
                  <c:v>33.32179</c:v>
                </c:pt>
                <c:pt idx="1778">
                  <c:v>36.453029999999998</c:v>
                </c:pt>
                <c:pt idx="1779">
                  <c:v>37.387779999999999</c:v>
                </c:pt>
                <c:pt idx="1780">
                  <c:v>37.117370000000001</c:v>
                </c:pt>
                <c:pt idx="1781">
                  <c:v>33.756430000000002</c:v>
                </c:pt>
                <c:pt idx="1782">
                  <c:v>33.190539999999999</c:v>
                </c:pt>
                <c:pt idx="1783">
                  <c:v>32.353949999999998</c:v>
                </c:pt>
                <c:pt idx="1784" formatCode="General">
                  <c:v>#N/A</c:v>
                </c:pt>
                <c:pt idx="1785">
                  <c:v>32.630339999999997</c:v>
                </c:pt>
                <c:pt idx="1786">
                  <c:v>32.623750000000001</c:v>
                </c:pt>
                <c:pt idx="1787">
                  <c:v>33.406849999999999</c:v>
                </c:pt>
                <c:pt idx="1788">
                  <c:v>32.772260000000003</c:v>
                </c:pt>
                <c:pt idx="1789" formatCode="General">
                  <c:v>#N/A</c:v>
                </c:pt>
                <c:pt idx="1790">
                  <c:v>31.905639999999998</c:v>
                </c:pt>
                <c:pt idx="1791">
                  <c:v>32.067230000000002</c:v>
                </c:pt>
                <c:pt idx="1792">
                  <c:v>31.829660000000001</c:v>
                </c:pt>
                <c:pt idx="1793">
                  <c:v>31.55152</c:v>
                </c:pt>
                <c:pt idx="1794">
                  <c:v>30.71895</c:v>
                </c:pt>
                <c:pt idx="1795">
                  <c:v>31.66778</c:v>
                </c:pt>
                <c:pt idx="1796">
                  <c:v>31.730930000000001</c:v>
                </c:pt>
                <c:pt idx="1797">
                  <c:v>30.447759999999999</c:v>
                </c:pt>
                <c:pt idx="1798">
                  <c:v>28.969639999999998</c:v>
                </c:pt>
                <c:pt idx="1799">
                  <c:v>29.400970000000001</c:v>
                </c:pt>
                <c:pt idx="1800">
                  <c:v>30.050249999999998</c:v>
                </c:pt>
                <c:pt idx="1801">
                  <c:v>29.413709999999998</c:v>
                </c:pt>
                <c:pt idx="1802">
                  <c:v>27.589590000000001</c:v>
                </c:pt>
                <c:pt idx="1803">
                  <c:v>30.26164</c:v>
                </c:pt>
                <c:pt idx="1804">
                  <c:v>29.38963</c:v>
                </c:pt>
                <c:pt idx="1805">
                  <c:v>31.45121</c:v>
                </c:pt>
                <c:pt idx="1806">
                  <c:v>32.583150000000003</c:v>
                </c:pt>
                <c:pt idx="1807" formatCode="General">
                  <c:v>#N/A</c:v>
                </c:pt>
                <c:pt idx="1808" formatCode="General">
                  <c:v>#N/A</c:v>
                </c:pt>
                <c:pt idx="1809">
                  <c:v>34.460360000000001</c:v>
                </c:pt>
                <c:pt idx="1810">
                  <c:v>35.727499999999999</c:v>
                </c:pt>
                <c:pt idx="1811">
                  <c:v>33.454610000000002</c:v>
                </c:pt>
                <c:pt idx="1812" formatCode="General">
                  <c:v>#N/A</c:v>
                </c:pt>
                <c:pt idx="1813" formatCode="General">
                  <c:v>#N/A</c:v>
                </c:pt>
                <c:pt idx="1814">
                  <c:v>29.664300000000001</c:v>
                </c:pt>
                <c:pt idx="1815">
                  <c:v>29.000160000000001</c:v>
                </c:pt>
                <c:pt idx="1816">
                  <c:v>28.950759999999999</c:v>
                </c:pt>
                <c:pt idx="1817">
                  <c:v>30.138750000000002</c:v>
                </c:pt>
                <c:pt idx="1818">
                  <c:v>29.69453</c:v>
                </c:pt>
                <c:pt idx="1819">
                  <c:v>28.877179999999999</c:v>
                </c:pt>
                <c:pt idx="1820">
                  <c:v>29.235189999999999</c:v>
                </c:pt>
                <c:pt idx="1821">
                  <c:v>27.688130000000001</c:v>
                </c:pt>
                <c:pt idx="1822">
                  <c:v>28.894909999999999</c:v>
                </c:pt>
                <c:pt idx="1823">
                  <c:v>29.610720000000001</c:v>
                </c:pt>
                <c:pt idx="1824">
                  <c:v>28.770820000000001</c:v>
                </c:pt>
                <c:pt idx="1825">
                  <c:v>27.889330000000001</c:v>
                </c:pt>
                <c:pt idx="1826" formatCode="General">
                  <c:v>#N/A</c:v>
                </c:pt>
                <c:pt idx="1827">
                  <c:v>27.686019999999999</c:v>
                </c:pt>
                <c:pt idx="1828">
                  <c:v>27.749839999999999</c:v>
                </c:pt>
                <c:pt idx="1829">
                  <c:v>26.562010000000001</c:v>
                </c:pt>
                <c:pt idx="1830">
                  <c:v>23.111740000000001</c:v>
                </c:pt>
                <c:pt idx="1831">
                  <c:v>22.456630000000001</c:v>
                </c:pt>
                <c:pt idx="1832">
                  <c:v>22.971499999999999</c:v>
                </c:pt>
                <c:pt idx="1833">
                  <c:v>22.192679999999999</c:v>
                </c:pt>
                <c:pt idx="1834">
                  <c:v>23.822189999999999</c:v>
                </c:pt>
                <c:pt idx="1835">
                  <c:v>21.919080000000001</c:v>
                </c:pt>
                <c:pt idx="1836">
                  <c:v>20.338719999999999</c:v>
                </c:pt>
                <c:pt idx="1837">
                  <c:v>20.04036</c:v>
                </c:pt>
                <c:pt idx="1838">
                  <c:v>19.609359999999999</c:v>
                </c:pt>
                <c:pt idx="1839">
                  <c:v>21.257760000000001</c:v>
                </c:pt>
                <c:pt idx="1840">
                  <c:v>22.121030000000001</c:v>
                </c:pt>
                <c:pt idx="1841">
                  <c:v>22.397279999999999</c:v>
                </c:pt>
                <c:pt idx="1842">
                  <c:v>23.481339999999999</c:v>
                </c:pt>
                <c:pt idx="1843">
                  <c:v>23.433409999999999</c:v>
                </c:pt>
                <c:pt idx="1844">
                  <c:v>24.123619999999999</c:v>
                </c:pt>
                <c:pt idx="1845">
                  <c:v>24.799880000000002</c:v>
                </c:pt>
                <c:pt idx="1846" formatCode="General">
                  <c:v>#N/A</c:v>
                </c:pt>
                <c:pt idx="1847">
                  <c:v>24.254930000000002</c:v>
                </c:pt>
                <c:pt idx="1848">
                  <c:v>25.061959999999999</c:v>
                </c:pt>
                <c:pt idx="1849">
                  <c:v>26.762319999999999</c:v>
                </c:pt>
                <c:pt idx="1850">
                  <c:v>25.48292</c:v>
                </c:pt>
                <c:pt idx="1851">
                  <c:v>28.596160000000001</c:v>
                </c:pt>
                <c:pt idx="1852">
                  <c:v>27.722149999999999</c:v>
                </c:pt>
                <c:pt idx="1853">
                  <c:v>26.274329999999999</c:v>
                </c:pt>
                <c:pt idx="1854">
                  <c:v>26.962299999999999</c:v>
                </c:pt>
                <c:pt idx="1855">
                  <c:v>26.873270000000002</c:v>
                </c:pt>
                <c:pt idx="1856">
                  <c:v>25.42971</c:v>
                </c:pt>
                <c:pt idx="1857">
                  <c:v>26.25019</c:v>
                </c:pt>
                <c:pt idx="1858">
                  <c:v>26.0929</c:v>
                </c:pt>
                <c:pt idx="1859">
                  <c:v>25.950040000000001</c:v>
                </c:pt>
                <c:pt idx="1860">
                  <c:v>25.305019999999999</c:v>
                </c:pt>
                <c:pt idx="1861">
                  <c:v>24.831</c:v>
                </c:pt>
                <c:pt idx="1862">
                  <c:v>24.390239999999999</c:v>
                </c:pt>
                <c:pt idx="1863">
                  <c:v>24.278849999999998</c:v>
                </c:pt>
                <c:pt idx="1864">
                  <c:v>22.124289999999998</c:v>
                </c:pt>
                <c:pt idx="1865">
                  <c:v>22.178989999999999</c:v>
                </c:pt>
                <c:pt idx="1866">
                  <c:v>23.89048</c:v>
                </c:pt>
                <c:pt idx="1867">
                  <c:v>25.22251</c:v>
                </c:pt>
                <c:pt idx="1868">
                  <c:v>23.476569999999999</c:v>
                </c:pt>
                <c:pt idx="1869">
                  <c:v>25.098099999999999</c:v>
                </c:pt>
                <c:pt idx="1870">
                  <c:v>23.92022</c:v>
                </c:pt>
                <c:pt idx="1871">
                  <c:v>23.46217</c:v>
                </c:pt>
                <c:pt idx="1872">
                  <c:v>22.928799999999999</c:v>
                </c:pt>
                <c:pt idx="1873">
                  <c:v>21.824149999999999</c:v>
                </c:pt>
                <c:pt idx="1874">
                  <c:v>21.15671</c:v>
                </c:pt>
                <c:pt idx="1875" formatCode="General">
                  <c:v>#N/A</c:v>
                </c:pt>
                <c:pt idx="1876">
                  <c:v>23.482810000000001</c:v>
                </c:pt>
                <c:pt idx="1877">
                  <c:v>24.184180000000001</c:v>
                </c:pt>
                <c:pt idx="1878">
                  <c:v>25.972259999999999</c:v>
                </c:pt>
                <c:pt idx="1879">
                  <c:v>25.048780000000001</c:v>
                </c:pt>
                <c:pt idx="1880">
                  <c:v>23.742090000000001</c:v>
                </c:pt>
                <c:pt idx="1881">
                  <c:v>21.354869999999998</c:v>
                </c:pt>
                <c:pt idx="1882">
                  <c:v>21.637339999999998</c:v>
                </c:pt>
                <c:pt idx="1883">
                  <c:v>21.549569999999999</c:v>
                </c:pt>
                <c:pt idx="1884">
                  <c:v>18.447310000000002</c:v>
                </c:pt>
                <c:pt idx="1885">
                  <c:v>17.557030000000001</c:v>
                </c:pt>
                <c:pt idx="1886">
                  <c:v>21.385449999999999</c:v>
                </c:pt>
                <c:pt idx="1887">
                  <c:v>20.32714</c:v>
                </c:pt>
                <c:pt idx="1888">
                  <c:v>23.461069999999999</c:v>
                </c:pt>
                <c:pt idx="1889">
                  <c:v>24.529160000000001</c:v>
                </c:pt>
                <c:pt idx="1890" formatCode="General">
                  <c:v>#N/A</c:v>
                </c:pt>
                <c:pt idx="1891">
                  <c:v>23.27393</c:v>
                </c:pt>
                <c:pt idx="1892">
                  <c:v>22.637039999999999</c:v>
                </c:pt>
                <c:pt idx="1893">
                  <c:v>22.12848</c:v>
                </c:pt>
                <c:pt idx="1894">
                  <c:v>21.67379</c:v>
                </c:pt>
                <c:pt idx="1895">
                  <c:v>20.655539999999998</c:v>
                </c:pt>
                <c:pt idx="1896">
                  <c:v>19.98827</c:v>
                </c:pt>
                <c:pt idx="1897">
                  <c:v>20.242619999999999</c:v>
                </c:pt>
                <c:pt idx="1898">
                  <c:v>21.971039999999999</c:v>
                </c:pt>
                <c:pt idx="1899">
                  <c:v>20.874780000000001</c:v>
                </c:pt>
                <c:pt idx="1900">
                  <c:v>19.505140000000001</c:v>
                </c:pt>
                <c:pt idx="1901">
                  <c:v>19.399539999999998</c:v>
                </c:pt>
                <c:pt idx="1902">
                  <c:v>17.58794</c:v>
                </c:pt>
                <c:pt idx="1903">
                  <c:v>17.624359999999999</c:v>
                </c:pt>
                <c:pt idx="1904">
                  <c:v>17.665620000000001</c:v>
                </c:pt>
                <c:pt idx="1905">
                  <c:v>17.332380000000001</c:v>
                </c:pt>
                <c:pt idx="1906">
                  <c:v>18.718789999999998</c:v>
                </c:pt>
                <c:pt idx="1907">
                  <c:v>17.410340000000001</c:v>
                </c:pt>
                <c:pt idx="1908">
                  <c:v>16.18432</c:v>
                </c:pt>
                <c:pt idx="1909">
                  <c:v>15.774609999999999</c:v>
                </c:pt>
                <c:pt idx="1910">
                  <c:v>15.04264</c:v>
                </c:pt>
                <c:pt idx="1911">
                  <c:v>15.62238</c:v>
                </c:pt>
                <c:pt idx="1912">
                  <c:v>14.54698</c:v>
                </c:pt>
                <c:pt idx="1913">
                  <c:v>16.563289999999999</c:v>
                </c:pt>
                <c:pt idx="1914">
                  <c:v>17.269639999999999</c:v>
                </c:pt>
                <c:pt idx="1915">
                  <c:v>17.932400000000001</c:v>
                </c:pt>
                <c:pt idx="1916" formatCode="General">
                  <c:v>#N/A</c:v>
                </c:pt>
                <c:pt idx="1917">
                  <c:v>17.890750000000001</c:v>
                </c:pt>
                <c:pt idx="1918">
                  <c:v>18.669499999999999</c:v>
                </c:pt>
                <c:pt idx="1919">
                  <c:v>18.80462</c:v>
                </c:pt>
                <c:pt idx="1920">
                  <c:v>20.5</c:v>
                </c:pt>
                <c:pt idx="1921">
                  <c:v>20.005690000000001</c:v>
                </c:pt>
                <c:pt idx="1922">
                  <c:v>20.637869999999999</c:v>
                </c:pt>
                <c:pt idx="1923">
                  <c:v>22.633030000000002</c:v>
                </c:pt>
                <c:pt idx="1924">
                  <c:v>22.43608</c:v>
                </c:pt>
                <c:pt idx="1925">
                  <c:v>21.56334</c:v>
                </c:pt>
                <c:pt idx="1926">
                  <c:v>21.724329999999998</c:v>
                </c:pt>
                <c:pt idx="1927">
                  <c:v>22.96116</c:v>
                </c:pt>
                <c:pt idx="1928">
                  <c:v>23.540459999999999</c:v>
                </c:pt>
                <c:pt idx="1929">
                  <c:v>20.916989999999998</c:v>
                </c:pt>
                <c:pt idx="1930">
                  <c:v>21.961349999999999</c:v>
                </c:pt>
                <c:pt idx="1931">
                  <c:v>21.20523</c:v>
                </c:pt>
                <c:pt idx="1932">
                  <c:v>20.659990000000001</c:v>
                </c:pt>
                <c:pt idx="1933">
                  <c:v>23.135179999999998</c:v>
                </c:pt>
                <c:pt idx="1934">
                  <c:v>26.487829999999999</c:v>
                </c:pt>
                <c:pt idx="1935">
                  <c:v>26.481349999999999</c:v>
                </c:pt>
                <c:pt idx="1936">
                  <c:v>28.046790000000001</c:v>
                </c:pt>
                <c:pt idx="1937">
                  <c:v>25.886839999999999</c:v>
                </c:pt>
                <c:pt idx="1938">
                  <c:v>25.395669999999999</c:v>
                </c:pt>
                <c:pt idx="1939">
                  <c:v>24.283449999999998</c:v>
                </c:pt>
                <c:pt idx="1940">
                  <c:v>25.025289999999998</c:v>
                </c:pt>
                <c:pt idx="1941">
                  <c:v>24.278949999999998</c:v>
                </c:pt>
                <c:pt idx="1942">
                  <c:v>25.27646</c:v>
                </c:pt>
                <c:pt idx="1943">
                  <c:v>25.132770000000001</c:v>
                </c:pt>
                <c:pt idx="1944" formatCode="General">
                  <c:v>#N/A</c:v>
                </c:pt>
                <c:pt idx="1945" formatCode="General">
                  <c:v>#N/A</c:v>
                </c:pt>
                <c:pt idx="1946">
                  <c:v>23.123670000000001</c:v>
                </c:pt>
                <c:pt idx="1947">
                  <c:v>21.22317</c:v>
                </c:pt>
                <c:pt idx="1948">
                  <c:v>21.715969999999999</c:v>
                </c:pt>
                <c:pt idx="1949">
                  <c:v>19.515910000000002</c:v>
                </c:pt>
                <c:pt idx="1950">
                  <c:v>19.305019999999999</c:v>
                </c:pt>
                <c:pt idx="1951">
                  <c:v>19.622949999999999</c:v>
                </c:pt>
                <c:pt idx="1952">
                  <c:v>19.776119999999999</c:v>
                </c:pt>
                <c:pt idx="1953">
                  <c:v>19.779610000000002</c:v>
                </c:pt>
                <c:pt idx="1954">
                  <c:v>17.755859999999998</c:v>
                </c:pt>
                <c:pt idx="1955">
                  <c:v>18.915959999999998</c:v>
                </c:pt>
                <c:pt idx="1956">
                  <c:v>18.336970000000001</c:v>
                </c:pt>
                <c:pt idx="1957">
                  <c:v>19.16028</c:v>
                </c:pt>
                <c:pt idx="1958">
                  <c:v>19.903849999999998</c:v>
                </c:pt>
                <c:pt idx="1959">
                  <c:v>19.447479999999999</c:v>
                </c:pt>
                <c:pt idx="1960">
                  <c:v>18.77478</c:v>
                </c:pt>
                <c:pt idx="1961">
                  <c:v>19.162659999999999</c:v>
                </c:pt>
                <c:pt idx="1962">
                  <c:v>18.60688</c:v>
                </c:pt>
                <c:pt idx="1963">
                  <c:v>18.686589999999999</c:v>
                </c:pt>
                <c:pt idx="1964">
                  <c:v>14.757199999999999</c:v>
                </c:pt>
                <c:pt idx="1965">
                  <c:v>14.23747</c:v>
                </c:pt>
                <c:pt idx="1966">
                  <c:v>15.164210000000001</c:v>
                </c:pt>
                <c:pt idx="1967">
                  <c:v>14.90954</c:v>
                </c:pt>
                <c:pt idx="1968">
                  <c:v>15.43927</c:v>
                </c:pt>
                <c:pt idx="1969">
                  <c:v>14.379</c:v>
                </c:pt>
                <c:pt idx="1970">
                  <c:v>15.89855</c:v>
                </c:pt>
                <c:pt idx="1971">
                  <c:v>16.493860000000002</c:v>
                </c:pt>
                <c:pt idx="1972">
                  <c:v>16.033239999999999</c:v>
                </c:pt>
                <c:pt idx="1973">
                  <c:v>17.440110000000001</c:v>
                </c:pt>
                <c:pt idx="1974">
                  <c:v>19.68329</c:v>
                </c:pt>
                <c:pt idx="1975">
                  <c:v>20.080819999999999</c:v>
                </c:pt>
                <c:pt idx="1976">
                  <c:v>21.94951</c:v>
                </c:pt>
                <c:pt idx="1977">
                  <c:v>21.837959999999999</c:v>
                </c:pt>
                <c:pt idx="1978">
                  <c:v>22.756589999999999</c:v>
                </c:pt>
                <c:pt idx="1979">
                  <c:v>21.953589999999998</c:v>
                </c:pt>
                <c:pt idx="1980">
                  <c:v>21.31193</c:v>
                </c:pt>
                <c:pt idx="1981">
                  <c:v>22.251529999999999</c:v>
                </c:pt>
                <c:pt idx="1982">
                  <c:v>24.597570000000001</c:v>
                </c:pt>
                <c:pt idx="1983">
                  <c:v>24.260770000000001</c:v>
                </c:pt>
                <c:pt idx="1984">
                  <c:v>23.617740000000001</c:v>
                </c:pt>
                <c:pt idx="1985">
                  <c:v>24.72148</c:v>
                </c:pt>
                <c:pt idx="1986" formatCode="General">
                  <c:v>#N/A</c:v>
                </c:pt>
                <c:pt idx="1987">
                  <c:v>24.266249999999999</c:v>
                </c:pt>
                <c:pt idx="1988">
                  <c:v>23.112290000000002</c:v>
                </c:pt>
                <c:pt idx="1989">
                  <c:v>22.656469999999999</c:v>
                </c:pt>
                <c:pt idx="1990">
                  <c:v>23.154969999999999</c:v>
                </c:pt>
                <c:pt idx="1991">
                  <c:v>21.53952</c:v>
                </c:pt>
                <c:pt idx="1992">
                  <c:v>19.779019999999999</c:v>
                </c:pt>
                <c:pt idx="1993">
                  <c:v>19.869440000000001</c:v>
                </c:pt>
                <c:pt idx="1994">
                  <c:v>20.483080000000001</c:v>
                </c:pt>
                <c:pt idx="1995">
                  <c:v>19.36581</c:v>
                </c:pt>
                <c:pt idx="1996">
                  <c:v>18.447790000000001</c:v>
                </c:pt>
                <c:pt idx="1997">
                  <c:v>18.676729999999999</c:v>
                </c:pt>
                <c:pt idx="1998">
                  <c:v>17.472370000000002</c:v>
                </c:pt>
                <c:pt idx="1999">
                  <c:v>18.115169999999999</c:v>
                </c:pt>
                <c:pt idx="2000">
                  <c:v>18.719809999999999</c:v>
                </c:pt>
                <c:pt idx="2001">
                  <c:v>18.064170000000001</c:v>
                </c:pt>
                <c:pt idx="2002">
                  <c:v>17.510459999999998</c:v>
                </c:pt>
                <c:pt idx="2003">
                  <c:v>18.66883</c:v>
                </c:pt>
                <c:pt idx="2004">
                  <c:v>16.298490000000001</c:v>
                </c:pt>
                <c:pt idx="2005">
                  <c:v>17.766359999999999</c:v>
                </c:pt>
                <c:pt idx="2006">
                  <c:v>18.127459999999999</c:v>
                </c:pt>
                <c:pt idx="2007">
                  <c:v>16.58812</c:v>
                </c:pt>
                <c:pt idx="2008">
                  <c:v>15.10782</c:v>
                </c:pt>
                <c:pt idx="2009">
                  <c:v>16.322089999999999</c:v>
                </c:pt>
                <c:pt idx="2010">
                  <c:v>16.704930000000001</c:v>
                </c:pt>
                <c:pt idx="2011">
                  <c:v>17.500340000000001</c:v>
                </c:pt>
                <c:pt idx="2012">
                  <c:v>17.297599999999999</c:v>
                </c:pt>
                <c:pt idx="2013">
                  <c:v>19.283940000000001</c:v>
                </c:pt>
                <c:pt idx="2014">
                  <c:v>14.18526</c:v>
                </c:pt>
                <c:pt idx="2015">
                  <c:v>11.93609</c:v>
                </c:pt>
                <c:pt idx="2016">
                  <c:v>9.6524099999999997</c:v>
                </c:pt>
                <c:pt idx="2017">
                  <c:v>10.75949</c:v>
                </c:pt>
                <c:pt idx="2018">
                  <c:v>8.78172</c:v>
                </c:pt>
                <c:pt idx="2019">
                  <c:v>8.3344299999999993</c:v>
                </c:pt>
                <c:pt idx="2020">
                  <c:v>8.7315100000000001</c:v>
                </c:pt>
                <c:pt idx="2021">
                  <c:v>9.7800499999999992</c:v>
                </c:pt>
                <c:pt idx="2022">
                  <c:v>11.34262</c:v>
                </c:pt>
                <c:pt idx="2023">
                  <c:v>10.94098</c:v>
                </c:pt>
                <c:pt idx="2024">
                  <c:v>11.88583</c:v>
                </c:pt>
                <c:pt idx="2025">
                  <c:v>12.19797</c:v>
                </c:pt>
                <c:pt idx="2026">
                  <c:v>11.94495</c:v>
                </c:pt>
                <c:pt idx="2027">
                  <c:v>12.86655</c:v>
                </c:pt>
                <c:pt idx="2028">
                  <c:v>13.33333</c:v>
                </c:pt>
                <c:pt idx="2029">
                  <c:v>14.412419999999999</c:v>
                </c:pt>
                <c:pt idx="2030">
                  <c:v>15.540800000000001</c:v>
                </c:pt>
                <c:pt idx="2031">
                  <c:v>15.042759999999999</c:v>
                </c:pt>
                <c:pt idx="2032">
                  <c:v>14.901910000000001</c:v>
                </c:pt>
                <c:pt idx="2033">
                  <c:v>15.13345</c:v>
                </c:pt>
                <c:pt idx="2034">
                  <c:v>17.35472</c:v>
                </c:pt>
                <c:pt idx="2035">
                  <c:v>15.916460000000001</c:v>
                </c:pt>
                <c:pt idx="2036">
                  <c:v>16.159130000000001</c:v>
                </c:pt>
                <c:pt idx="2037">
                  <c:v>16.463259999999998</c:v>
                </c:pt>
                <c:pt idx="2038">
                  <c:v>15.493499999999999</c:v>
                </c:pt>
                <c:pt idx="2039">
                  <c:v>14.93914</c:v>
                </c:pt>
                <c:pt idx="2040">
                  <c:v>14.5044</c:v>
                </c:pt>
                <c:pt idx="2041">
                  <c:v>15.08079</c:v>
                </c:pt>
                <c:pt idx="2042">
                  <c:v>16.068439999999999</c:v>
                </c:pt>
                <c:pt idx="2043">
                  <c:v>16.19773</c:v>
                </c:pt>
                <c:pt idx="2044">
                  <c:v>15.45641</c:v>
                </c:pt>
                <c:pt idx="2045">
                  <c:v>15.456049999999999</c:v>
                </c:pt>
                <c:pt idx="2046">
                  <c:v>16.05096</c:v>
                </c:pt>
                <c:pt idx="2047">
                  <c:v>15.782780000000001</c:v>
                </c:pt>
                <c:pt idx="2048">
                  <c:v>15.783469999999999</c:v>
                </c:pt>
                <c:pt idx="2049" formatCode="General">
                  <c:v>#N/A</c:v>
                </c:pt>
                <c:pt idx="2050">
                  <c:v>15.34754</c:v>
                </c:pt>
                <c:pt idx="2051">
                  <c:v>14.62204</c:v>
                </c:pt>
                <c:pt idx="2052">
                  <c:v>15.76864</c:v>
                </c:pt>
                <c:pt idx="2053">
                  <c:v>16.419630000000002</c:v>
                </c:pt>
                <c:pt idx="2054">
                  <c:v>16.641030000000001</c:v>
                </c:pt>
                <c:pt idx="2055">
                  <c:v>15.68727</c:v>
                </c:pt>
                <c:pt idx="2056">
                  <c:v>14.48302</c:v>
                </c:pt>
                <c:pt idx="2057">
                  <c:v>15.05212</c:v>
                </c:pt>
                <c:pt idx="2058">
                  <c:v>14.43458</c:v>
                </c:pt>
                <c:pt idx="2059">
                  <c:v>15.24178</c:v>
                </c:pt>
                <c:pt idx="2060">
                  <c:v>13.33076</c:v>
                </c:pt>
                <c:pt idx="2061">
                  <c:v>11.799329999999999</c:v>
                </c:pt>
                <c:pt idx="2062">
                  <c:v>11.209440000000001</c:v>
                </c:pt>
                <c:pt idx="2063">
                  <c:v>11.950480000000001</c:v>
                </c:pt>
                <c:pt idx="2064">
                  <c:v>14.60731</c:v>
                </c:pt>
                <c:pt idx="2065">
                  <c:v>14.318009999999999</c:v>
                </c:pt>
                <c:pt idx="2066">
                  <c:v>14.05392</c:v>
                </c:pt>
                <c:pt idx="2067">
                  <c:v>13.919639999999999</c:v>
                </c:pt>
                <c:pt idx="2068" formatCode="General">
                  <c:v>#N/A</c:v>
                </c:pt>
                <c:pt idx="2069" formatCode="General">
                  <c:v>#N/A</c:v>
                </c:pt>
                <c:pt idx="2070">
                  <c:v>13.967029999999999</c:v>
                </c:pt>
                <c:pt idx="2071">
                  <c:v>14.126390000000001</c:v>
                </c:pt>
                <c:pt idx="2072">
                  <c:v>13.14166</c:v>
                </c:pt>
                <c:pt idx="2073" formatCode="General">
                  <c:v>#N/A</c:v>
                </c:pt>
                <c:pt idx="2074" formatCode="General">
                  <c:v>#N/A</c:v>
                </c:pt>
                <c:pt idx="2075">
                  <c:v>12.975860000000001</c:v>
                </c:pt>
                <c:pt idx="2076">
                  <c:v>11.26919</c:v>
                </c:pt>
                <c:pt idx="2077">
                  <c:v>9.4470600000000005</c:v>
                </c:pt>
                <c:pt idx="2078">
                  <c:v>10.7103</c:v>
                </c:pt>
                <c:pt idx="2079">
                  <c:v>12.61619</c:v>
                </c:pt>
                <c:pt idx="2080">
                  <c:v>11.366440000000001</c:v>
                </c:pt>
                <c:pt idx="2081">
                  <c:v>11.911910000000001</c:v>
                </c:pt>
                <c:pt idx="2082">
                  <c:v>10.40455</c:v>
                </c:pt>
                <c:pt idx="2083">
                  <c:v>9.2565200000000001</c:v>
                </c:pt>
                <c:pt idx="2084">
                  <c:v>8.2276100000000003</c:v>
                </c:pt>
                <c:pt idx="2085">
                  <c:v>10.137219999999999</c:v>
                </c:pt>
                <c:pt idx="2086" formatCode="General">
                  <c:v>#N/A</c:v>
                </c:pt>
                <c:pt idx="2087">
                  <c:v>9.8312200000000001</c:v>
                </c:pt>
                <c:pt idx="2088">
                  <c:v>10.1599</c:v>
                </c:pt>
                <c:pt idx="2089">
                  <c:v>12.8132</c:v>
                </c:pt>
                <c:pt idx="2090">
                  <c:v>14.7674</c:v>
                </c:pt>
                <c:pt idx="2091">
                  <c:v>16.079630000000002</c:v>
                </c:pt>
                <c:pt idx="2092">
                  <c:v>13.86778</c:v>
                </c:pt>
                <c:pt idx="2093">
                  <c:v>13.477539999999999</c:v>
                </c:pt>
                <c:pt idx="2094">
                  <c:v>13.10833</c:v>
                </c:pt>
                <c:pt idx="2095">
                  <c:v>12.345840000000001</c:v>
                </c:pt>
                <c:pt idx="2096">
                  <c:v>16.510290000000001</c:v>
                </c:pt>
                <c:pt idx="2097">
                  <c:v>17.328330000000001</c:v>
                </c:pt>
                <c:pt idx="2098">
                  <c:v>17.133230000000001</c:v>
                </c:pt>
                <c:pt idx="2099">
                  <c:v>17.044440000000002</c:v>
                </c:pt>
                <c:pt idx="2100">
                  <c:v>15.19403</c:v>
                </c:pt>
                <c:pt idx="2101">
                  <c:v>14.462389999999999</c:v>
                </c:pt>
                <c:pt idx="2102">
                  <c:v>14.35885</c:v>
                </c:pt>
                <c:pt idx="2103">
                  <c:v>14.244730000000001</c:v>
                </c:pt>
                <c:pt idx="2104">
                  <c:v>14.604240000000001</c:v>
                </c:pt>
                <c:pt idx="2105">
                  <c:v>14.64167</c:v>
                </c:pt>
                <c:pt idx="2106" formatCode="General">
                  <c:v>#N/A</c:v>
                </c:pt>
                <c:pt idx="2107">
                  <c:v>14.48954</c:v>
                </c:pt>
                <c:pt idx="2108">
                  <c:v>15.333170000000001</c:v>
                </c:pt>
                <c:pt idx="2109">
                  <c:v>14.48081</c:v>
                </c:pt>
                <c:pt idx="2110">
                  <c:v>15.3202</c:v>
                </c:pt>
                <c:pt idx="2111">
                  <c:v>14.502509999999999</c:v>
                </c:pt>
                <c:pt idx="2112">
                  <c:v>14.85791</c:v>
                </c:pt>
                <c:pt idx="2113">
                  <c:v>14.75229</c:v>
                </c:pt>
                <c:pt idx="2114">
                  <c:v>13.995380000000001</c:v>
                </c:pt>
                <c:pt idx="2115">
                  <c:v>13.48888</c:v>
                </c:pt>
                <c:pt idx="2116">
                  <c:v>14.96391</c:v>
                </c:pt>
                <c:pt idx="2117">
                  <c:v>12.66554</c:v>
                </c:pt>
                <c:pt idx="2118">
                  <c:v>12.182499999999999</c:v>
                </c:pt>
                <c:pt idx="2119">
                  <c:v>12.200989999999999</c:v>
                </c:pt>
                <c:pt idx="2120">
                  <c:v>10.66234</c:v>
                </c:pt>
                <c:pt idx="2121">
                  <c:v>11.16727</c:v>
                </c:pt>
                <c:pt idx="2122">
                  <c:v>10.0702</c:v>
                </c:pt>
                <c:pt idx="2123">
                  <c:v>9.87669</c:v>
                </c:pt>
                <c:pt idx="2124">
                  <c:v>12.587160000000001</c:v>
                </c:pt>
                <c:pt idx="2125">
                  <c:v>12.11416</c:v>
                </c:pt>
                <c:pt idx="2126">
                  <c:v>12.471159999999999</c:v>
                </c:pt>
                <c:pt idx="2127">
                  <c:v>11.36008</c:v>
                </c:pt>
                <c:pt idx="2128">
                  <c:v>13.38669</c:v>
                </c:pt>
                <c:pt idx="2129">
                  <c:v>12.40198</c:v>
                </c:pt>
                <c:pt idx="2130">
                  <c:v>13.74803</c:v>
                </c:pt>
                <c:pt idx="2131">
                  <c:v>14.30138</c:v>
                </c:pt>
                <c:pt idx="2132">
                  <c:v>13.33333</c:v>
                </c:pt>
                <c:pt idx="2133">
                  <c:v>12.608750000000001</c:v>
                </c:pt>
                <c:pt idx="2134">
                  <c:v>12.52914</c:v>
                </c:pt>
                <c:pt idx="2135">
                  <c:v>12.40225</c:v>
                </c:pt>
                <c:pt idx="2136">
                  <c:v>12.722429999999999</c:v>
                </c:pt>
                <c:pt idx="2137">
                  <c:v>10.90713</c:v>
                </c:pt>
                <c:pt idx="2138">
                  <c:v>10.21898</c:v>
                </c:pt>
                <c:pt idx="2139">
                  <c:v>10.94575</c:v>
                </c:pt>
                <c:pt idx="2140" formatCode="General">
                  <c:v>#N/A</c:v>
                </c:pt>
                <c:pt idx="2141">
                  <c:v>14.61491</c:v>
                </c:pt>
                <c:pt idx="2142">
                  <c:v>13.742800000000001</c:v>
                </c:pt>
                <c:pt idx="2143">
                  <c:v>12.83325</c:v>
                </c:pt>
                <c:pt idx="2144">
                  <c:v>15.73535</c:v>
                </c:pt>
                <c:pt idx="2145">
                  <c:v>17.48873</c:v>
                </c:pt>
                <c:pt idx="2146">
                  <c:v>16.225290000000001</c:v>
                </c:pt>
                <c:pt idx="2147">
                  <c:v>15.694509999999999</c:v>
                </c:pt>
                <c:pt idx="2148">
                  <c:v>15.03116</c:v>
                </c:pt>
                <c:pt idx="2149">
                  <c:v>14.733499999999999</c:v>
                </c:pt>
                <c:pt idx="2150" formatCode="General">
                  <c:v>#N/A</c:v>
                </c:pt>
                <c:pt idx="2151">
                  <c:v>13.93512</c:v>
                </c:pt>
                <c:pt idx="2152">
                  <c:v>13.16743</c:v>
                </c:pt>
                <c:pt idx="2153">
                  <c:v>14.0589</c:v>
                </c:pt>
                <c:pt idx="2154">
                  <c:v>14.28917</c:v>
                </c:pt>
                <c:pt idx="2155">
                  <c:v>15.67548</c:v>
                </c:pt>
                <c:pt idx="2156">
                  <c:v>14.94745</c:v>
                </c:pt>
                <c:pt idx="2157">
                  <c:v>14.598269999999999</c:v>
                </c:pt>
                <c:pt idx="2158">
                  <c:v>13.74924</c:v>
                </c:pt>
                <c:pt idx="2159">
                  <c:v>12.4168</c:v>
                </c:pt>
                <c:pt idx="2160">
                  <c:v>13.56096</c:v>
                </c:pt>
                <c:pt idx="2161">
                  <c:v>13.72099</c:v>
                </c:pt>
                <c:pt idx="2162">
                  <c:v>13.49206</c:v>
                </c:pt>
                <c:pt idx="2163">
                  <c:v>12.58962</c:v>
                </c:pt>
                <c:pt idx="2164">
                  <c:v>13.34389</c:v>
                </c:pt>
                <c:pt idx="2165">
                  <c:v>14.48024</c:v>
                </c:pt>
                <c:pt idx="2166">
                  <c:v>12.7028</c:v>
                </c:pt>
                <c:pt idx="2167">
                  <c:v>12.50752</c:v>
                </c:pt>
                <c:pt idx="2168">
                  <c:v>13.09553</c:v>
                </c:pt>
                <c:pt idx="2169">
                  <c:v>15.272019999999999</c:v>
                </c:pt>
                <c:pt idx="2170">
                  <c:v>14.922829999999999</c:v>
                </c:pt>
                <c:pt idx="2171">
                  <c:v>14.866339999999999</c:v>
                </c:pt>
                <c:pt idx="2172">
                  <c:v>15.62462</c:v>
                </c:pt>
                <c:pt idx="2173">
                  <c:v>14.65715</c:v>
                </c:pt>
                <c:pt idx="2174">
                  <c:v>14.49747</c:v>
                </c:pt>
                <c:pt idx="2175">
                  <c:v>13.70668</c:v>
                </c:pt>
                <c:pt idx="2176" formatCode="General">
                  <c:v>#N/A</c:v>
                </c:pt>
                <c:pt idx="2177">
                  <c:v>11.804650000000001</c:v>
                </c:pt>
                <c:pt idx="2178">
                  <c:v>12.9771</c:v>
                </c:pt>
                <c:pt idx="2179">
                  <c:v>12.244899999999999</c:v>
                </c:pt>
                <c:pt idx="2180">
                  <c:v>11.48785</c:v>
                </c:pt>
                <c:pt idx="2181">
                  <c:v>11.635070000000001</c:v>
                </c:pt>
                <c:pt idx="2182">
                  <c:v>11.66568</c:v>
                </c:pt>
                <c:pt idx="2183">
                  <c:v>11.704890000000001</c:v>
                </c:pt>
                <c:pt idx="2184">
                  <c:v>9.8779900000000005</c:v>
                </c:pt>
                <c:pt idx="2185">
                  <c:v>9.3359799999999993</c:v>
                </c:pt>
                <c:pt idx="2186">
                  <c:v>8.4226500000000009</c:v>
                </c:pt>
                <c:pt idx="2187">
                  <c:v>8.4741800000000005</c:v>
                </c:pt>
                <c:pt idx="2188">
                  <c:v>10.106450000000001</c:v>
                </c:pt>
                <c:pt idx="2189">
                  <c:v>11.092790000000001</c:v>
                </c:pt>
                <c:pt idx="2190">
                  <c:v>10.0716</c:v>
                </c:pt>
                <c:pt idx="2191">
                  <c:v>9.4746699999999997</c:v>
                </c:pt>
                <c:pt idx="2192">
                  <c:v>9.7241700000000009</c:v>
                </c:pt>
                <c:pt idx="2193">
                  <c:v>9.1447099999999999</c:v>
                </c:pt>
                <c:pt idx="2194">
                  <c:v>10.059100000000001</c:v>
                </c:pt>
                <c:pt idx="2195">
                  <c:v>9.3348800000000001</c:v>
                </c:pt>
                <c:pt idx="2196">
                  <c:v>9.9225200000000005</c:v>
                </c:pt>
                <c:pt idx="2197">
                  <c:v>10.80578</c:v>
                </c:pt>
                <c:pt idx="2198">
                  <c:v>9.3445999999999998</c:v>
                </c:pt>
                <c:pt idx="2199">
                  <c:v>9.1088199999999997</c:v>
                </c:pt>
                <c:pt idx="2200">
                  <c:v>8.7715200000000006</c:v>
                </c:pt>
                <c:pt idx="2201">
                  <c:v>6.3734000000000002</c:v>
                </c:pt>
                <c:pt idx="2202">
                  <c:v>5.9612499999999997</c:v>
                </c:pt>
                <c:pt idx="2203">
                  <c:v>6.6528999999999998</c:v>
                </c:pt>
                <c:pt idx="2204">
                  <c:v>6.00183</c:v>
                </c:pt>
                <c:pt idx="2205" formatCode="General">
                  <c:v>#N/A</c:v>
                </c:pt>
                <c:pt idx="2206">
                  <c:v>6.2564599999999997</c:v>
                </c:pt>
                <c:pt idx="2207">
                  <c:v>7.7181199999999999</c:v>
                </c:pt>
                <c:pt idx="2208">
                  <c:v>5.4710900000000002</c:v>
                </c:pt>
                <c:pt idx="2209">
                  <c:v>6.2492799999999997</c:v>
                </c:pt>
                <c:pt idx="2210">
                  <c:v>7.4202500000000002</c:v>
                </c:pt>
                <c:pt idx="2211">
                  <c:v>8.0984700000000007</c:v>
                </c:pt>
                <c:pt idx="2212">
                  <c:v>8.9419599999999999</c:v>
                </c:pt>
                <c:pt idx="2213">
                  <c:v>8.3486700000000003</c:v>
                </c:pt>
                <c:pt idx="2214">
                  <c:v>10.424670000000001</c:v>
                </c:pt>
                <c:pt idx="2215">
                  <c:v>9.2656500000000008</c:v>
                </c:pt>
                <c:pt idx="2216">
                  <c:v>9.4957899999999995</c:v>
                </c:pt>
                <c:pt idx="2217">
                  <c:v>8.4241899999999994</c:v>
                </c:pt>
                <c:pt idx="2218">
                  <c:v>8.0192499999999995</c:v>
                </c:pt>
                <c:pt idx="2219">
                  <c:v>7.3162399999999996</c:v>
                </c:pt>
                <c:pt idx="2220">
                  <c:v>6.8040500000000002</c:v>
                </c:pt>
                <c:pt idx="2221">
                  <c:v>6.1628800000000004</c:v>
                </c:pt>
                <c:pt idx="2222">
                  <c:v>7.84971</c:v>
                </c:pt>
                <c:pt idx="2223">
                  <c:v>8.5826499999999992</c:v>
                </c:pt>
                <c:pt idx="2224">
                  <c:v>10.879300000000001</c:v>
                </c:pt>
                <c:pt idx="2225">
                  <c:v>11.10323</c:v>
                </c:pt>
                <c:pt idx="2226">
                  <c:v>9.9049399999999999</c:v>
                </c:pt>
                <c:pt idx="2227">
                  <c:v>10.67835</c:v>
                </c:pt>
                <c:pt idx="2228">
                  <c:v>10.948040000000001</c:v>
                </c:pt>
                <c:pt idx="2229">
                  <c:v>10.53758</c:v>
                </c:pt>
                <c:pt idx="2230">
                  <c:v>8.9882399999999993</c:v>
                </c:pt>
                <c:pt idx="2231">
                  <c:v>9.8840599999999998</c:v>
                </c:pt>
                <c:pt idx="2232">
                  <c:v>9.1570800000000006</c:v>
                </c:pt>
                <c:pt idx="2233">
                  <c:v>8.4974900000000009</c:v>
                </c:pt>
                <c:pt idx="2234">
                  <c:v>7.89229</c:v>
                </c:pt>
                <c:pt idx="2235">
                  <c:v>8.3439700000000006</c:v>
                </c:pt>
                <c:pt idx="2236">
                  <c:v>8.0390999999999995</c:v>
                </c:pt>
                <c:pt idx="2237">
                  <c:v>7.1534899999999997</c:v>
                </c:pt>
                <c:pt idx="2238">
                  <c:v>6.0308400000000004</c:v>
                </c:pt>
                <c:pt idx="2239">
                  <c:v>3.4408099999999999</c:v>
                </c:pt>
                <c:pt idx="2240">
                  <c:v>0.55898000000000003</c:v>
                </c:pt>
                <c:pt idx="2241">
                  <c:v>-3.8264999999999998</c:v>
                </c:pt>
                <c:pt idx="2242">
                  <c:v>-5.14506</c:v>
                </c:pt>
                <c:pt idx="2243">
                  <c:v>-1.75637</c:v>
                </c:pt>
                <c:pt idx="2244">
                  <c:v>0.81735000000000002</c:v>
                </c:pt>
                <c:pt idx="2245">
                  <c:v>0.65581</c:v>
                </c:pt>
                <c:pt idx="2246" formatCode="General">
                  <c:v>#N/A</c:v>
                </c:pt>
                <c:pt idx="2247">
                  <c:v>-3.0511900000000001</c:v>
                </c:pt>
                <c:pt idx="2248">
                  <c:v>-1.21082</c:v>
                </c:pt>
                <c:pt idx="2249">
                  <c:v>-0.83909999999999996</c:v>
                </c:pt>
                <c:pt idx="2250">
                  <c:v>-2.6859299999999999</c:v>
                </c:pt>
                <c:pt idx="2251" formatCode="General">
                  <c:v>#N/A</c:v>
                </c:pt>
                <c:pt idx="2252">
                  <c:v>0.59218999999999999</c:v>
                </c:pt>
                <c:pt idx="2253">
                  <c:v>-1.12321</c:v>
                </c:pt>
                <c:pt idx="2254">
                  <c:v>-0.82682</c:v>
                </c:pt>
                <c:pt idx="2255">
                  <c:v>0.25083</c:v>
                </c:pt>
                <c:pt idx="2256">
                  <c:v>0.13722000000000001</c:v>
                </c:pt>
                <c:pt idx="2257">
                  <c:v>0.62450000000000006</c:v>
                </c:pt>
                <c:pt idx="2258">
                  <c:v>1.33772</c:v>
                </c:pt>
                <c:pt idx="2259">
                  <c:v>0.76741000000000004</c:v>
                </c:pt>
                <c:pt idx="2260">
                  <c:v>-0.64429000000000003</c:v>
                </c:pt>
                <c:pt idx="2261">
                  <c:v>0.75360000000000005</c:v>
                </c:pt>
                <c:pt idx="2262">
                  <c:v>5.7439999999999998E-2</c:v>
                </c:pt>
                <c:pt idx="2263">
                  <c:v>-0.99178999999999995</c:v>
                </c:pt>
                <c:pt idx="2264">
                  <c:v>0.22006000000000001</c:v>
                </c:pt>
                <c:pt idx="2265">
                  <c:v>-0.86107999999999996</c:v>
                </c:pt>
                <c:pt idx="2266">
                  <c:v>-3.33602</c:v>
                </c:pt>
                <c:pt idx="2267">
                  <c:v>-3.0604</c:v>
                </c:pt>
                <c:pt idx="2268">
                  <c:v>0.18733</c:v>
                </c:pt>
                <c:pt idx="2269">
                  <c:v>0.24556</c:v>
                </c:pt>
                <c:pt idx="2270">
                  <c:v>0.67113999999999996</c:v>
                </c:pt>
                <c:pt idx="2271">
                  <c:v>2.8651</c:v>
                </c:pt>
                <c:pt idx="2272">
                  <c:v>4.02827</c:v>
                </c:pt>
                <c:pt idx="2273">
                  <c:v>3.32599</c:v>
                </c:pt>
                <c:pt idx="2274">
                  <c:v>6.4898199999999999</c:v>
                </c:pt>
                <c:pt idx="2275">
                  <c:v>7.9884899999999996</c:v>
                </c:pt>
                <c:pt idx="2276">
                  <c:v>9.8024900000000006</c:v>
                </c:pt>
                <c:pt idx="2277">
                  <c:v>8.6565300000000001</c:v>
                </c:pt>
                <c:pt idx="2278">
                  <c:v>8.5246700000000004</c:v>
                </c:pt>
                <c:pt idx="2279">
                  <c:v>9.8356700000000004</c:v>
                </c:pt>
                <c:pt idx="2280">
                  <c:v>9.0416600000000003</c:v>
                </c:pt>
                <c:pt idx="2281">
                  <c:v>8.0381599999999995</c:v>
                </c:pt>
                <c:pt idx="2282">
                  <c:v>5.8128700000000002</c:v>
                </c:pt>
                <c:pt idx="2283">
                  <c:v>5.9101100000000004</c:v>
                </c:pt>
                <c:pt idx="2284">
                  <c:v>6.0803700000000003</c:v>
                </c:pt>
                <c:pt idx="2285">
                  <c:v>6.5184699999999998</c:v>
                </c:pt>
                <c:pt idx="2286">
                  <c:v>6.4718200000000001</c:v>
                </c:pt>
                <c:pt idx="2287">
                  <c:v>4.6354600000000001</c:v>
                </c:pt>
                <c:pt idx="2288">
                  <c:v>6.2836800000000004</c:v>
                </c:pt>
                <c:pt idx="2289">
                  <c:v>5.5061600000000004</c:v>
                </c:pt>
                <c:pt idx="2290">
                  <c:v>3.8413900000000001</c:v>
                </c:pt>
                <c:pt idx="2291">
                  <c:v>5.1357100000000004</c:v>
                </c:pt>
                <c:pt idx="2292">
                  <c:v>5.8683899999999998</c:v>
                </c:pt>
                <c:pt idx="2293">
                  <c:v>5.0303800000000001</c:v>
                </c:pt>
                <c:pt idx="2294">
                  <c:v>4.4924900000000001</c:v>
                </c:pt>
                <c:pt idx="2295">
                  <c:v>4.3755600000000001</c:v>
                </c:pt>
                <c:pt idx="2296">
                  <c:v>3.0232000000000001</c:v>
                </c:pt>
                <c:pt idx="2297">
                  <c:v>3.1438100000000002</c:v>
                </c:pt>
                <c:pt idx="2298">
                  <c:v>2.6406700000000001</c:v>
                </c:pt>
                <c:pt idx="2299">
                  <c:v>1.1927300000000001</c:v>
                </c:pt>
                <c:pt idx="2300">
                  <c:v>7.7990000000000004E-2</c:v>
                </c:pt>
                <c:pt idx="2301">
                  <c:v>1.4932000000000001</c:v>
                </c:pt>
                <c:pt idx="2302">
                  <c:v>0.80913000000000002</c:v>
                </c:pt>
                <c:pt idx="2303">
                  <c:v>2.63246</c:v>
                </c:pt>
                <c:pt idx="2304">
                  <c:v>2.1703000000000001</c:v>
                </c:pt>
                <c:pt idx="2305">
                  <c:v>2.02732</c:v>
                </c:pt>
                <c:pt idx="2306">
                  <c:v>1.61361</c:v>
                </c:pt>
                <c:pt idx="2307">
                  <c:v>1.9002600000000001</c:v>
                </c:pt>
                <c:pt idx="2308">
                  <c:v>1.6971400000000001</c:v>
                </c:pt>
                <c:pt idx="2309" formatCode="General">
                  <c:v>#N/A</c:v>
                </c:pt>
                <c:pt idx="2310">
                  <c:v>2.2432400000000001</c:v>
                </c:pt>
                <c:pt idx="2311">
                  <c:v>2.7423099999999998</c:v>
                </c:pt>
                <c:pt idx="2312">
                  <c:v>3.0550299999999999</c:v>
                </c:pt>
                <c:pt idx="2313">
                  <c:v>1.45977</c:v>
                </c:pt>
                <c:pt idx="2314">
                  <c:v>6.5949999999999995E-2</c:v>
                </c:pt>
                <c:pt idx="2315">
                  <c:v>1.6566099999999999</c:v>
                </c:pt>
                <c:pt idx="2316">
                  <c:v>1.6712800000000001</c:v>
                </c:pt>
                <c:pt idx="2317">
                  <c:v>0.92818000000000001</c:v>
                </c:pt>
                <c:pt idx="2318">
                  <c:v>1.93367</c:v>
                </c:pt>
                <c:pt idx="2319">
                  <c:v>1.6896100000000001</c:v>
                </c:pt>
                <c:pt idx="2320">
                  <c:v>1.20468</c:v>
                </c:pt>
                <c:pt idx="2321">
                  <c:v>2.1749100000000001</c:v>
                </c:pt>
                <c:pt idx="2322">
                  <c:v>4.07104</c:v>
                </c:pt>
                <c:pt idx="2323">
                  <c:v>3.3513899999999999</c:v>
                </c:pt>
                <c:pt idx="2324">
                  <c:v>-0.39726</c:v>
                </c:pt>
                <c:pt idx="2325">
                  <c:v>-2.4500099999999998</c:v>
                </c:pt>
                <c:pt idx="2326">
                  <c:v>-2.0901700000000001</c:v>
                </c:pt>
                <c:pt idx="2327">
                  <c:v>-1.4195199999999999</c:v>
                </c:pt>
                <c:pt idx="2328">
                  <c:v>-0.15281</c:v>
                </c:pt>
                <c:pt idx="2329" formatCode="General">
                  <c:v>#N/A</c:v>
                </c:pt>
                <c:pt idx="2330" formatCode="General">
                  <c:v>#N/A</c:v>
                </c:pt>
                <c:pt idx="2331">
                  <c:v>-1.06406</c:v>
                </c:pt>
                <c:pt idx="2332">
                  <c:v>0.40353</c:v>
                </c:pt>
                <c:pt idx="2333">
                  <c:v>0.61660000000000004</c:v>
                </c:pt>
                <c:pt idx="2334" formatCode="General">
                  <c:v>#N/A</c:v>
                </c:pt>
                <c:pt idx="2335" formatCode="General">
                  <c:v>#N/A</c:v>
                </c:pt>
                <c:pt idx="2336">
                  <c:v>7.8509999999999996E-2</c:v>
                </c:pt>
                <c:pt idx="2337">
                  <c:v>1.25736</c:v>
                </c:pt>
                <c:pt idx="2338">
                  <c:v>-1.25406</c:v>
                </c:pt>
                <c:pt idx="2339">
                  <c:v>-5.3262900000000002</c:v>
                </c:pt>
                <c:pt idx="2340">
                  <c:v>-5.6134899999999996</c:v>
                </c:pt>
                <c:pt idx="2341">
                  <c:v>-4.9642200000000001</c:v>
                </c:pt>
                <c:pt idx="2342">
                  <c:v>-4.15733</c:v>
                </c:pt>
                <c:pt idx="2343">
                  <c:v>-6.1852200000000002</c:v>
                </c:pt>
                <c:pt idx="2344">
                  <c:v>-3.6986500000000002</c:v>
                </c:pt>
                <c:pt idx="2345">
                  <c:v>-7.0378299999999996</c:v>
                </c:pt>
                <c:pt idx="2346" formatCode="General">
                  <c:v>#N/A</c:v>
                </c:pt>
                <c:pt idx="2347">
                  <c:v>-7.3359500000000004</c:v>
                </c:pt>
                <c:pt idx="2348">
                  <c:v>-8.7427399999999995</c:v>
                </c:pt>
                <c:pt idx="2349">
                  <c:v>-9.6976399999999998</c:v>
                </c:pt>
                <c:pt idx="2350">
                  <c:v>-7.3006399999999996</c:v>
                </c:pt>
                <c:pt idx="2351">
                  <c:v>-9.2788000000000004</c:v>
                </c:pt>
                <c:pt idx="2352">
                  <c:v>-6.7845599999999999</c:v>
                </c:pt>
                <c:pt idx="2353">
                  <c:v>-6.5531199999999998</c:v>
                </c:pt>
                <c:pt idx="2354">
                  <c:v>-6.9289199999999997</c:v>
                </c:pt>
                <c:pt idx="2355">
                  <c:v>-3.3612500000000001</c:v>
                </c:pt>
                <c:pt idx="2356">
                  <c:v>-4.5296900000000004</c:v>
                </c:pt>
                <c:pt idx="2357">
                  <c:v>-7.7813299999999996</c:v>
                </c:pt>
                <c:pt idx="2358">
                  <c:v>-7.0037599999999998</c:v>
                </c:pt>
                <c:pt idx="2359">
                  <c:v>-7.78993</c:v>
                </c:pt>
                <c:pt idx="2360">
                  <c:v>-9.4480400000000007</c:v>
                </c:pt>
                <c:pt idx="2361">
                  <c:v>-10.52922</c:v>
                </c:pt>
                <c:pt idx="2362">
                  <c:v>-11.5624</c:v>
                </c:pt>
                <c:pt idx="2363">
                  <c:v>-11.507809999999999</c:v>
                </c:pt>
                <c:pt idx="2364">
                  <c:v>-13.467359999999999</c:v>
                </c:pt>
                <c:pt idx="2365">
                  <c:v>-12.13686</c:v>
                </c:pt>
                <c:pt idx="2366" formatCode="General">
                  <c:v>#N/A</c:v>
                </c:pt>
                <c:pt idx="2367">
                  <c:v>-10.668240000000001</c:v>
                </c:pt>
                <c:pt idx="2368">
                  <c:v>-9.1387499999999999</c:v>
                </c:pt>
                <c:pt idx="2369">
                  <c:v>-9.4787700000000008</c:v>
                </c:pt>
                <c:pt idx="2370">
                  <c:v>-10.006410000000001</c:v>
                </c:pt>
                <c:pt idx="2371">
                  <c:v>-8.6041000000000007</c:v>
                </c:pt>
                <c:pt idx="2372">
                  <c:v>-9.8858899999999998</c:v>
                </c:pt>
                <c:pt idx="2373">
                  <c:v>-9.4446200000000005</c:v>
                </c:pt>
                <c:pt idx="2374">
                  <c:v>-8.2950800000000005</c:v>
                </c:pt>
                <c:pt idx="2375">
                  <c:v>-8.0094200000000004</c:v>
                </c:pt>
                <c:pt idx="2376">
                  <c:v>-9.1741200000000003</c:v>
                </c:pt>
                <c:pt idx="2377">
                  <c:v>-6.6787799999999997</c:v>
                </c:pt>
                <c:pt idx="2378">
                  <c:v>-5.7624199999999997</c:v>
                </c:pt>
                <c:pt idx="2379">
                  <c:v>-5.4317500000000001</c:v>
                </c:pt>
                <c:pt idx="2380">
                  <c:v>-3.7801399999999998</c:v>
                </c:pt>
                <c:pt idx="2381">
                  <c:v>-3.8753000000000002</c:v>
                </c:pt>
                <c:pt idx="2382">
                  <c:v>-3.6617600000000001</c:v>
                </c:pt>
                <c:pt idx="2383">
                  <c:v>-3.1136499999999998</c:v>
                </c:pt>
                <c:pt idx="2384">
                  <c:v>-4.45458</c:v>
                </c:pt>
                <c:pt idx="2385">
                  <c:v>-2.2506300000000001</c:v>
                </c:pt>
                <c:pt idx="2386">
                  <c:v>-3.5305499999999999</c:v>
                </c:pt>
                <c:pt idx="2387">
                  <c:v>-3.6997</c:v>
                </c:pt>
                <c:pt idx="2388">
                  <c:v>-4.1492899999999997</c:v>
                </c:pt>
                <c:pt idx="2389">
                  <c:v>-3.04819</c:v>
                </c:pt>
                <c:pt idx="2390">
                  <c:v>-3.4365399999999999</c:v>
                </c:pt>
                <c:pt idx="2391">
                  <c:v>-3.2079300000000002</c:v>
                </c:pt>
                <c:pt idx="2392">
                  <c:v>-2.73224</c:v>
                </c:pt>
                <c:pt idx="2393">
                  <c:v>-2.0783499999999999</c:v>
                </c:pt>
                <c:pt idx="2394">
                  <c:v>-1.8647800000000001</c:v>
                </c:pt>
                <c:pt idx="2395" formatCode="General">
                  <c:v>#N/A</c:v>
                </c:pt>
                <c:pt idx="2396">
                  <c:v>-3.3075600000000001</c:v>
                </c:pt>
                <c:pt idx="2397">
                  <c:v>-1.5146599999999999</c:v>
                </c:pt>
                <c:pt idx="2398">
                  <c:v>-0.75995999999999997</c:v>
                </c:pt>
                <c:pt idx="2399">
                  <c:v>-1.1791400000000001</c:v>
                </c:pt>
                <c:pt idx="2400" formatCode="General">
                  <c:v>#N/A</c:v>
                </c:pt>
                <c:pt idx="2401">
                  <c:v>-1.6449800000000001</c:v>
                </c:pt>
                <c:pt idx="2402">
                  <c:v>-2.39276</c:v>
                </c:pt>
                <c:pt idx="2403">
                  <c:v>-1.6432199999999999</c:v>
                </c:pt>
                <c:pt idx="2404">
                  <c:v>-3.1259999999999999</c:v>
                </c:pt>
                <c:pt idx="2405">
                  <c:v>-3.2711800000000002</c:v>
                </c:pt>
                <c:pt idx="2406">
                  <c:v>-3.1664500000000002</c:v>
                </c:pt>
                <c:pt idx="2407">
                  <c:v>-2.3499300000000001</c:v>
                </c:pt>
                <c:pt idx="2408">
                  <c:v>-1.7528900000000001</c:v>
                </c:pt>
                <c:pt idx="2409">
                  <c:v>-1.71149</c:v>
                </c:pt>
                <c:pt idx="2410">
                  <c:v>-0.58089999999999997</c:v>
                </c:pt>
                <c:pt idx="2411">
                  <c:v>-0.78908</c:v>
                </c:pt>
                <c:pt idx="2412">
                  <c:v>-0.35226000000000002</c:v>
                </c:pt>
                <c:pt idx="2413">
                  <c:v>-0.68006</c:v>
                </c:pt>
                <c:pt idx="2414">
                  <c:v>-1.4727699999999999</c:v>
                </c:pt>
                <c:pt idx="2415">
                  <c:v>-1.4704299999999999</c:v>
                </c:pt>
                <c:pt idx="2416">
                  <c:v>-1.19086</c:v>
                </c:pt>
                <c:pt idx="2417">
                  <c:v>-1.1455200000000001</c:v>
                </c:pt>
                <c:pt idx="2418">
                  <c:v>-0.51117999999999997</c:v>
                </c:pt>
                <c:pt idx="2419">
                  <c:v>-0.34449000000000002</c:v>
                </c:pt>
                <c:pt idx="2420">
                  <c:v>-1.78057</c:v>
                </c:pt>
                <c:pt idx="2421">
                  <c:v>-1.3181700000000001</c:v>
                </c:pt>
                <c:pt idx="2422">
                  <c:v>-1.1619200000000001</c:v>
                </c:pt>
                <c:pt idx="2423">
                  <c:v>-1.3923399999999999</c:v>
                </c:pt>
                <c:pt idx="2424">
                  <c:v>-1.8385100000000001</c:v>
                </c:pt>
                <c:pt idx="2425">
                  <c:v>-2.66568</c:v>
                </c:pt>
                <c:pt idx="2426">
                  <c:v>-2.1966299999999999</c:v>
                </c:pt>
                <c:pt idx="2427">
                  <c:v>-0.75895000000000001</c:v>
                </c:pt>
                <c:pt idx="2428">
                  <c:v>-1.6572199999999999</c:v>
                </c:pt>
                <c:pt idx="2429">
                  <c:v>-2.7301600000000001</c:v>
                </c:pt>
                <c:pt idx="2430">
                  <c:v>-3.5952199999999999</c:v>
                </c:pt>
                <c:pt idx="2431">
                  <c:v>-3.0328599999999999</c:v>
                </c:pt>
                <c:pt idx="2432">
                  <c:v>-3.8473700000000002</c:v>
                </c:pt>
                <c:pt idx="2433">
                  <c:v>-3.7970700000000002</c:v>
                </c:pt>
                <c:pt idx="2434">
                  <c:v>-4.31534</c:v>
                </c:pt>
                <c:pt idx="2435">
                  <c:v>-3.3853599999999999</c:v>
                </c:pt>
                <c:pt idx="2436" formatCode="General">
                  <c:v>#N/A</c:v>
                </c:pt>
                <c:pt idx="2437">
                  <c:v>-1.2358800000000001</c:v>
                </c:pt>
                <c:pt idx="2438">
                  <c:v>-1.4674799999999999</c:v>
                </c:pt>
                <c:pt idx="2439">
                  <c:v>-1.3847799999999999</c:v>
                </c:pt>
                <c:pt idx="2440">
                  <c:v>-0.30837999999999999</c:v>
                </c:pt>
                <c:pt idx="2441" formatCode="General">
                  <c:v>#N/A</c:v>
                </c:pt>
                <c:pt idx="2442">
                  <c:v>-0.49898999999999999</c:v>
                </c:pt>
                <c:pt idx="2443">
                  <c:v>-0.57155</c:v>
                </c:pt>
                <c:pt idx="2444">
                  <c:v>0.66196999999999995</c:v>
                </c:pt>
                <c:pt idx="2445">
                  <c:v>0.27750999999999998</c:v>
                </c:pt>
                <c:pt idx="2446">
                  <c:v>1.52573</c:v>
                </c:pt>
                <c:pt idx="2447">
                  <c:v>1.6870799999999999</c:v>
                </c:pt>
                <c:pt idx="2448">
                  <c:v>0.90300999999999998</c:v>
                </c:pt>
                <c:pt idx="2449">
                  <c:v>0.42399999999999999</c:v>
                </c:pt>
                <c:pt idx="2450">
                  <c:v>-3.1989999999999998E-2</c:v>
                </c:pt>
                <c:pt idx="2451">
                  <c:v>-0.40703</c:v>
                </c:pt>
                <c:pt idx="2452">
                  <c:v>-1.1823600000000001</c:v>
                </c:pt>
                <c:pt idx="2453">
                  <c:v>-1.41414</c:v>
                </c:pt>
                <c:pt idx="2454">
                  <c:v>-2.14805</c:v>
                </c:pt>
                <c:pt idx="2455">
                  <c:v>-1.94668</c:v>
                </c:pt>
                <c:pt idx="2456">
                  <c:v>-1.82009</c:v>
                </c:pt>
                <c:pt idx="2457">
                  <c:v>-1.7023999999999999</c:v>
                </c:pt>
                <c:pt idx="2458">
                  <c:v>-1.1331100000000001</c:v>
                </c:pt>
                <c:pt idx="2459">
                  <c:v>0.56293000000000004</c:v>
                </c:pt>
                <c:pt idx="2460">
                  <c:v>-3.01742</c:v>
                </c:pt>
                <c:pt idx="2461">
                  <c:v>-2.9306399999999999</c:v>
                </c:pt>
                <c:pt idx="2462">
                  <c:v>-1.4822</c:v>
                </c:pt>
                <c:pt idx="2463">
                  <c:v>-0.31190000000000001</c:v>
                </c:pt>
                <c:pt idx="2464">
                  <c:v>1.13025</c:v>
                </c:pt>
                <c:pt idx="2465" formatCode="General">
                  <c:v>#N/A</c:v>
                </c:pt>
                <c:pt idx="2466" formatCode="General">
                  <c:v>#N/A</c:v>
                </c:pt>
                <c:pt idx="2467">
                  <c:v>0.37597999999999998</c:v>
                </c:pt>
                <c:pt idx="2468">
                  <c:v>2.6209500000000001</c:v>
                </c:pt>
                <c:pt idx="2469">
                  <c:v>2.3309000000000002</c:v>
                </c:pt>
                <c:pt idx="2470">
                  <c:v>2.6899099999999998</c:v>
                </c:pt>
                <c:pt idx="2471">
                  <c:v>2.0006400000000002</c:v>
                </c:pt>
                <c:pt idx="2472">
                  <c:v>2.2982399999999998</c:v>
                </c:pt>
                <c:pt idx="2473">
                  <c:v>2.4623200000000001</c:v>
                </c:pt>
                <c:pt idx="2474">
                  <c:v>2.1810100000000001</c:v>
                </c:pt>
                <c:pt idx="2475">
                  <c:v>2.1068199999999999</c:v>
                </c:pt>
                <c:pt idx="2476">
                  <c:v>2.4025300000000001</c:v>
                </c:pt>
                <c:pt idx="2477">
                  <c:v>2.6781000000000001</c:v>
                </c:pt>
                <c:pt idx="2478">
                  <c:v>3.3725700000000001</c:v>
                </c:pt>
                <c:pt idx="2479">
                  <c:v>3.6167699999999998</c:v>
                </c:pt>
                <c:pt idx="2480">
                  <c:v>5.2172000000000001</c:v>
                </c:pt>
                <c:pt idx="2481">
                  <c:v>5.62066</c:v>
                </c:pt>
                <c:pt idx="2482">
                  <c:v>4.4484899999999996</c:v>
                </c:pt>
                <c:pt idx="2483">
                  <c:v>3.48936</c:v>
                </c:pt>
                <c:pt idx="2484">
                  <c:v>3.6249600000000002</c:v>
                </c:pt>
                <c:pt idx="2485">
                  <c:v>3.96977</c:v>
                </c:pt>
                <c:pt idx="2486">
                  <c:v>4.1217300000000003</c:v>
                </c:pt>
                <c:pt idx="2487">
                  <c:v>3.5190899999999998</c:v>
                </c:pt>
                <c:pt idx="2488">
                  <c:v>3.7124000000000001</c:v>
                </c:pt>
                <c:pt idx="2489">
                  <c:v>4.6589200000000002</c:v>
                </c:pt>
                <c:pt idx="2490">
                  <c:v>5.9261699999999999</c:v>
                </c:pt>
                <c:pt idx="2491">
                  <c:v>4.5507799999999996</c:v>
                </c:pt>
                <c:pt idx="2492">
                  <c:v>5.5495799999999997</c:v>
                </c:pt>
                <c:pt idx="2493">
                  <c:v>5.13537</c:v>
                </c:pt>
                <c:pt idx="2494">
                  <c:v>5.7766799999999998</c:v>
                </c:pt>
                <c:pt idx="2495">
                  <c:v>5.2913500000000004</c:v>
                </c:pt>
                <c:pt idx="2496">
                  <c:v>5.0351299999999997</c:v>
                </c:pt>
                <c:pt idx="2497">
                  <c:v>4.7853000000000003</c:v>
                </c:pt>
                <c:pt idx="2498">
                  <c:v>5.8063099999999999</c:v>
                </c:pt>
                <c:pt idx="2499">
                  <c:v>8.5251699999999992</c:v>
                </c:pt>
                <c:pt idx="2500">
                  <c:v>11.61656</c:v>
                </c:pt>
                <c:pt idx="2501">
                  <c:v>16.151119999999999</c:v>
                </c:pt>
                <c:pt idx="2502">
                  <c:v>17.837510000000002</c:v>
                </c:pt>
                <c:pt idx="2503">
                  <c:v>13.114190000000001</c:v>
                </c:pt>
                <c:pt idx="2504">
                  <c:v>10.34793</c:v>
                </c:pt>
                <c:pt idx="2505">
                  <c:v>9.8966499999999993</c:v>
                </c:pt>
                <c:pt idx="2506">
                  <c:v>11.367749999999999</c:v>
                </c:pt>
                <c:pt idx="2507">
                  <c:v>14.48887</c:v>
                </c:pt>
                <c:pt idx="2508">
                  <c:v>12.24513</c:v>
                </c:pt>
                <c:pt idx="2509">
                  <c:v>12.09834</c:v>
                </c:pt>
                <c:pt idx="2510">
                  <c:v>14.287369999999999</c:v>
                </c:pt>
                <c:pt idx="2511" formatCode="General">
                  <c:v>#N/A</c:v>
                </c:pt>
                <c:pt idx="2512">
                  <c:v>11.88724</c:v>
                </c:pt>
                <c:pt idx="2513">
                  <c:v>13.539870000000001</c:v>
                </c:pt>
                <c:pt idx="2514">
                  <c:v>12.76839</c:v>
                </c:pt>
                <c:pt idx="2515">
                  <c:v>9.4620700000000006</c:v>
                </c:pt>
                <c:pt idx="2516">
                  <c:v>11.465109999999999</c:v>
                </c:pt>
                <c:pt idx="2517">
                  <c:v>8.4405300000000008</c:v>
                </c:pt>
                <c:pt idx="2518">
                  <c:v>7.4504999999999999</c:v>
                </c:pt>
                <c:pt idx="2519">
                  <c:v>8.6683800000000009</c:v>
                </c:pt>
                <c:pt idx="2520">
                  <c:v>10</c:v>
                </c:pt>
                <c:pt idx="2521">
                  <c:v>9.6894799999999996</c:v>
                </c:pt>
                <c:pt idx="2522">
                  <c:v>11.10346</c:v>
                </c:pt>
                <c:pt idx="2523">
                  <c:v>12.67703</c:v>
                </c:pt>
                <c:pt idx="2524">
                  <c:v>13.96048</c:v>
                </c:pt>
                <c:pt idx="2525">
                  <c:v>13.57267</c:v>
                </c:pt>
                <c:pt idx="2526">
                  <c:v>15.732480000000001</c:v>
                </c:pt>
                <c:pt idx="2527">
                  <c:v>16.499880000000001</c:v>
                </c:pt>
                <c:pt idx="2528">
                  <c:v>14.9702</c:v>
                </c:pt>
                <c:pt idx="2529">
                  <c:v>13.624169999999999</c:v>
                </c:pt>
                <c:pt idx="2530">
                  <c:v>12.885059999999999</c:v>
                </c:pt>
                <c:pt idx="2531">
                  <c:v>10.396929999999999</c:v>
                </c:pt>
                <c:pt idx="2532">
                  <c:v>10.30344</c:v>
                </c:pt>
                <c:pt idx="2533">
                  <c:v>9.7913899999999998</c:v>
                </c:pt>
                <c:pt idx="2534">
                  <c:v>8.8078299999999992</c:v>
                </c:pt>
                <c:pt idx="2535">
                  <c:v>8.2750199999999996</c:v>
                </c:pt>
                <c:pt idx="2536">
                  <c:v>8.8163400000000003</c:v>
                </c:pt>
                <c:pt idx="2537">
                  <c:v>8.2689900000000005</c:v>
                </c:pt>
                <c:pt idx="2538">
                  <c:v>9.0029299999999992</c:v>
                </c:pt>
                <c:pt idx="2539">
                  <c:v>6.9710700000000001</c:v>
                </c:pt>
                <c:pt idx="2540">
                  <c:v>6.5474199999999998</c:v>
                </c:pt>
                <c:pt idx="2541">
                  <c:v>6.2258500000000003</c:v>
                </c:pt>
                <c:pt idx="2542">
                  <c:v>7.0299500000000004</c:v>
                </c:pt>
                <c:pt idx="2543">
                  <c:v>8.1532599999999995</c:v>
                </c:pt>
                <c:pt idx="2544">
                  <c:v>6.4455900000000002</c:v>
                </c:pt>
                <c:pt idx="2545">
                  <c:v>5.3804299999999996</c:v>
                </c:pt>
                <c:pt idx="2546">
                  <c:v>6.1655800000000003</c:v>
                </c:pt>
                <c:pt idx="2547">
                  <c:v>6.1146399999999996</c:v>
                </c:pt>
                <c:pt idx="2548">
                  <c:v>4.3693999999999997</c:v>
                </c:pt>
                <c:pt idx="2549">
                  <c:v>4.0842799999999997</c:v>
                </c:pt>
                <c:pt idx="2550">
                  <c:v>4.22</c:v>
                </c:pt>
                <c:pt idx="2551">
                  <c:v>2.96733</c:v>
                </c:pt>
                <c:pt idx="2552">
                  <c:v>1.9011</c:v>
                </c:pt>
                <c:pt idx="2553">
                  <c:v>1.43577</c:v>
                </c:pt>
                <c:pt idx="2554">
                  <c:v>1.07216</c:v>
                </c:pt>
                <c:pt idx="2555">
                  <c:v>0.98638000000000003</c:v>
                </c:pt>
                <c:pt idx="2556">
                  <c:v>4.2122400000000004</c:v>
                </c:pt>
                <c:pt idx="2557">
                  <c:v>4.4530900000000004</c:v>
                </c:pt>
                <c:pt idx="2558">
                  <c:v>6.3395599999999996</c:v>
                </c:pt>
                <c:pt idx="2559">
                  <c:v>8.2066499999999998</c:v>
                </c:pt>
                <c:pt idx="2560">
                  <c:v>9.50685</c:v>
                </c:pt>
                <c:pt idx="2561">
                  <c:v>8.2894199999999998</c:v>
                </c:pt>
                <c:pt idx="2562">
                  <c:v>9.2578300000000002</c:v>
                </c:pt>
                <c:pt idx="2563">
                  <c:v>7.4025999999999996</c:v>
                </c:pt>
                <c:pt idx="2564">
                  <c:v>8.1066400000000005</c:v>
                </c:pt>
                <c:pt idx="2565">
                  <c:v>7.5594000000000001</c:v>
                </c:pt>
                <c:pt idx="2566">
                  <c:v>8.3936499999999992</c:v>
                </c:pt>
                <c:pt idx="2567">
                  <c:v>8.5264600000000002</c:v>
                </c:pt>
                <c:pt idx="2568">
                  <c:v>8.5379000000000005</c:v>
                </c:pt>
                <c:pt idx="2569" formatCode="General">
                  <c:v>#N/A</c:v>
                </c:pt>
                <c:pt idx="2570">
                  <c:v>8.8406099999999999</c:v>
                </c:pt>
                <c:pt idx="2571">
                  <c:v>8.6665200000000002</c:v>
                </c:pt>
                <c:pt idx="2572">
                  <c:v>7.7696899999999998</c:v>
                </c:pt>
                <c:pt idx="2573">
                  <c:v>8.6975300000000004</c:v>
                </c:pt>
                <c:pt idx="2574">
                  <c:v>9.8967500000000008</c:v>
                </c:pt>
                <c:pt idx="2575">
                  <c:v>8.0293500000000009</c:v>
                </c:pt>
                <c:pt idx="2576">
                  <c:v>9.7757500000000004</c:v>
                </c:pt>
                <c:pt idx="2577">
                  <c:v>10.91526</c:v>
                </c:pt>
                <c:pt idx="2578">
                  <c:v>13.14658</c:v>
                </c:pt>
                <c:pt idx="2579">
                  <c:v>13.314260000000001</c:v>
                </c:pt>
                <c:pt idx="2580">
                  <c:v>16.148230000000002</c:v>
                </c:pt>
                <c:pt idx="2581">
                  <c:v>15.572480000000001</c:v>
                </c:pt>
                <c:pt idx="2582">
                  <c:v>14.97119</c:v>
                </c:pt>
                <c:pt idx="2583">
                  <c:v>12.282999999999999</c:v>
                </c:pt>
                <c:pt idx="2584">
                  <c:v>14.413919999999999</c:v>
                </c:pt>
                <c:pt idx="2585">
                  <c:v>16.127939999999999</c:v>
                </c:pt>
                <c:pt idx="2586">
                  <c:v>15.524760000000001</c:v>
                </c:pt>
                <c:pt idx="2587">
                  <c:v>14.997780000000001</c:v>
                </c:pt>
                <c:pt idx="2588">
                  <c:v>13.215999999999999</c:v>
                </c:pt>
                <c:pt idx="2589">
                  <c:v>13.045859999999999</c:v>
                </c:pt>
                <c:pt idx="2590" formatCode="General">
                  <c:v>#N/A</c:v>
                </c:pt>
                <c:pt idx="2591" formatCode="General">
                  <c:v>#N/A</c:v>
                </c:pt>
                <c:pt idx="2592">
                  <c:v>12.709099999999999</c:v>
                </c:pt>
                <c:pt idx="2593">
                  <c:v>12.573869999999999</c:v>
                </c:pt>
                <c:pt idx="2594">
                  <c:v>13.530519999999999</c:v>
                </c:pt>
                <c:pt idx="2595" formatCode="General">
                  <c:v>#N/A</c:v>
                </c:pt>
                <c:pt idx="2596" formatCode="General">
                  <c:v>#N/A</c:v>
                </c:pt>
                <c:pt idx="2597">
                  <c:v>15.52746</c:v>
                </c:pt>
                <c:pt idx="2598">
                  <c:v>18.063269999999999</c:v>
                </c:pt>
                <c:pt idx="2599">
                  <c:v>20.829940000000001</c:v>
                </c:pt>
                <c:pt idx="2600">
                  <c:v>22.51998</c:v>
                </c:pt>
                <c:pt idx="2601">
                  <c:v>22.152940000000001</c:v>
                </c:pt>
                <c:pt idx="2602">
                  <c:v>21.512920000000001</c:v>
                </c:pt>
                <c:pt idx="2603">
                  <c:v>25.171130000000002</c:v>
                </c:pt>
                <c:pt idx="2604">
                  <c:v>22.831479999999999</c:v>
                </c:pt>
                <c:pt idx="2605">
                  <c:v>25.851240000000001</c:v>
                </c:pt>
                <c:pt idx="2606" formatCode="General">
                  <c:v>#N/A</c:v>
                </c:pt>
                <c:pt idx="2607">
                  <c:v>25.650649999999999</c:v>
                </c:pt>
                <c:pt idx="2608">
                  <c:v>27.2972</c:v>
                </c:pt>
                <c:pt idx="2609">
                  <c:v>26.16583</c:v>
                </c:pt>
                <c:pt idx="2610">
                  <c:v>23.877040000000001</c:v>
                </c:pt>
                <c:pt idx="2611">
                  <c:v>25.690740000000002</c:v>
                </c:pt>
                <c:pt idx="2612">
                  <c:v>24.770309999999998</c:v>
                </c:pt>
                <c:pt idx="2613">
                  <c:v>27.217860000000002</c:v>
                </c:pt>
                <c:pt idx="2614">
                  <c:v>26.464939999999999</c:v>
                </c:pt>
                <c:pt idx="2615">
                  <c:v>23.140879999999999</c:v>
                </c:pt>
                <c:pt idx="2616">
                  <c:v>22.328959999999999</c:v>
                </c:pt>
                <c:pt idx="2617">
                  <c:v>24.81176</c:v>
                </c:pt>
                <c:pt idx="2618">
                  <c:v>24.295059999999999</c:v>
                </c:pt>
                <c:pt idx="2619">
                  <c:v>23.99146</c:v>
                </c:pt>
                <c:pt idx="2620">
                  <c:v>27.66602</c:v>
                </c:pt>
                <c:pt idx="2621">
                  <c:v>29.476279999999999</c:v>
                </c:pt>
                <c:pt idx="2622">
                  <c:v>29.66667</c:v>
                </c:pt>
                <c:pt idx="2623">
                  <c:v>29.734729999999999</c:v>
                </c:pt>
                <c:pt idx="2624">
                  <c:v>32.250810000000001</c:v>
                </c:pt>
                <c:pt idx="2625">
                  <c:v>30.161650000000002</c:v>
                </c:pt>
                <c:pt idx="2626" formatCode="General">
                  <c:v>#N/A</c:v>
                </c:pt>
                <c:pt idx="2627">
                  <c:v>28.97174</c:v>
                </c:pt>
                <c:pt idx="2628">
                  <c:v>27.37265</c:v>
                </c:pt>
                <c:pt idx="2629">
                  <c:v>27.75733</c:v>
                </c:pt>
                <c:pt idx="2630">
                  <c:v>27.93402</c:v>
                </c:pt>
                <c:pt idx="2631" formatCode="General">
                  <c:v>#N/A</c:v>
                </c:pt>
                <c:pt idx="2632">
                  <c:v>28.366859999999999</c:v>
                </c:pt>
                <c:pt idx="2633">
                  <c:v>27.474989999999998</c:v>
                </c:pt>
                <c:pt idx="2634">
                  <c:v>25.948779999999999</c:v>
                </c:pt>
                <c:pt idx="2635">
                  <c:v>26.108720000000002</c:v>
                </c:pt>
                <c:pt idx="2636">
                  <c:v>27.22053</c:v>
                </c:pt>
                <c:pt idx="2637">
                  <c:v>23.817699999999999</c:v>
                </c:pt>
                <c:pt idx="2638">
                  <c:v>24.834890000000001</c:v>
                </c:pt>
                <c:pt idx="2639">
                  <c:v>23.360150000000001</c:v>
                </c:pt>
                <c:pt idx="2640">
                  <c:v>22.99616</c:v>
                </c:pt>
                <c:pt idx="2641">
                  <c:v>22.24099</c:v>
                </c:pt>
                <c:pt idx="2642">
                  <c:v>23.456230000000001</c:v>
                </c:pt>
                <c:pt idx="2643">
                  <c:v>22.496030000000001</c:v>
                </c:pt>
                <c:pt idx="2644">
                  <c:v>22.640440000000002</c:v>
                </c:pt>
                <c:pt idx="2645">
                  <c:v>20.94557</c:v>
                </c:pt>
                <c:pt idx="2646">
                  <c:v>21.264690000000002</c:v>
                </c:pt>
                <c:pt idx="2647">
                  <c:v>21.276119999999999</c:v>
                </c:pt>
                <c:pt idx="2648">
                  <c:v>21.55528</c:v>
                </c:pt>
                <c:pt idx="2649">
                  <c:v>20.535810000000001</c:v>
                </c:pt>
                <c:pt idx="2650">
                  <c:v>19.8766</c:v>
                </c:pt>
                <c:pt idx="2651">
                  <c:v>19.511119999999998</c:v>
                </c:pt>
                <c:pt idx="2652">
                  <c:v>17.856359999999999</c:v>
                </c:pt>
                <c:pt idx="2653">
                  <c:v>19.06879</c:v>
                </c:pt>
                <c:pt idx="2654">
                  <c:v>19.06879</c:v>
                </c:pt>
                <c:pt idx="2655" formatCode="General">
                  <c:v>#N/A</c:v>
                </c:pt>
                <c:pt idx="2656">
                  <c:v>18.869389999999999</c:v>
                </c:pt>
                <c:pt idx="2657">
                  <c:v>18.422499999999999</c:v>
                </c:pt>
                <c:pt idx="2658">
                  <c:v>18.181819999999998</c:v>
                </c:pt>
                <c:pt idx="2659">
                  <c:v>18.664480000000001</c:v>
                </c:pt>
                <c:pt idx="2660">
                  <c:v>17.864139999999999</c:v>
                </c:pt>
                <c:pt idx="2661">
                  <c:v>18.036729999999999</c:v>
                </c:pt>
                <c:pt idx="2662">
                  <c:v>19.302119999999999</c:v>
                </c:pt>
                <c:pt idx="2663">
                  <c:v>17.48198</c:v>
                </c:pt>
                <c:pt idx="2664">
                  <c:v>19.29495</c:v>
                </c:pt>
                <c:pt idx="2665">
                  <c:v>18.82573</c:v>
                </c:pt>
                <c:pt idx="2666">
                  <c:v>19.299600000000002</c:v>
                </c:pt>
                <c:pt idx="2667">
                  <c:v>18.092320000000001</c:v>
                </c:pt>
                <c:pt idx="2668">
                  <c:v>16.1981</c:v>
                </c:pt>
                <c:pt idx="2669">
                  <c:v>15.379619999999999</c:v>
                </c:pt>
                <c:pt idx="2670" formatCode="General">
                  <c:v>#N/A</c:v>
                </c:pt>
                <c:pt idx="2671">
                  <c:v>15.681430000000001</c:v>
                </c:pt>
                <c:pt idx="2672">
                  <c:v>15.050879999999999</c:v>
                </c:pt>
                <c:pt idx="2673">
                  <c:v>14.796189999999999</c:v>
                </c:pt>
                <c:pt idx="2674">
                  <c:v>16.30283</c:v>
                </c:pt>
                <c:pt idx="2675">
                  <c:v>15.77196</c:v>
                </c:pt>
                <c:pt idx="2676">
                  <c:v>17.292590000000001</c:v>
                </c:pt>
                <c:pt idx="2677">
                  <c:v>17.714590000000001</c:v>
                </c:pt>
                <c:pt idx="2678">
                  <c:v>17.45879</c:v>
                </c:pt>
                <c:pt idx="2679">
                  <c:v>18.591339999999999</c:v>
                </c:pt>
                <c:pt idx="2680">
                  <c:v>18.823270000000001</c:v>
                </c:pt>
                <c:pt idx="2681">
                  <c:v>18.183779999999999</c:v>
                </c:pt>
                <c:pt idx="2682">
                  <c:v>19.44051</c:v>
                </c:pt>
                <c:pt idx="2683">
                  <c:v>19.800789999999999</c:v>
                </c:pt>
                <c:pt idx="2684">
                  <c:v>19.835709999999999</c:v>
                </c:pt>
                <c:pt idx="2685">
                  <c:v>19.978179999999998</c:v>
                </c:pt>
                <c:pt idx="2686">
                  <c:v>19.810289999999998</c:v>
                </c:pt>
                <c:pt idx="2687">
                  <c:v>18.25722</c:v>
                </c:pt>
                <c:pt idx="2688">
                  <c:v>19.634699999999999</c:v>
                </c:pt>
                <c:pt idx="2689">
                  <c:v>19.386420000000001</c:v>
                </c:pt>
                <c:pt idx="2690">
                  <c:v>20.149170000000002</c:v>
                </c:pt>
                <c:pt idx="2691">
                  <c:v>19.591660000000001</c:v>
                </c:pt>
                <c:pt idx="2692">
                  <c:v>20.642399999999999</c:v>
                </c:pt>
                <c:pt idx="2693">
                  <c:v>18.397110000000001</c:v>
                </c:pt>
                <c:pt idx="2694">
                  <c:v>19.271809999999999</c:v>
                </c:pt>
                <c:pt idx="2695">
                  <c:v>19.200959999999998</c:v>
                </c:pt>
                <c:pt idx="2696">
                  <c:v>20.09187</c:v>
                </c:pt>
                <c:pt idx="2697">
                  <c:v>18.66235</c:v>
                </c:pt>
                <c:pt idx="2698">
                  <c:v>18.172080000000001</c:v>
                </c:pt>
                <c:pt idx="2699">
                  <c:v>18.67296</c:v>
                </c:pt>
                <c:pt idx="2700">
                  <c:v>18.133330000000001</c:v>
                </c:pt>
                <c:pt idx="2701" formatCode="General">
                  <c:v>#N/A</c:v>
                </c:pt>
                <c:pt idx="2702">
                  <c:v>17.925740000000001</c:v>
                </c:pt>
                <c:pt idx="2703">
                  <c:v>17.628270000000001</c:v>
                </c:pt>
                <c:pt idx="2704">
                  <c:v>18.296559999999999</c:v>
                </c:pt>
                <c:pt idx="2705">
                  <c:v>19.127199999999998</c:v>
                </c:pt>
                <c:pt idx="2706">
                  <c:v>18.234729999999999</c:v>
                </c:pt>
                <c:pt idx="2707">
                  <c:v>17.732220000000002</c:v>
                </c:pt>
                <c:pt idx="2708">
                  <c:v>17.456309999999998</c:v>
                </c:pt>
                <c:pt idx="2709">
                  <c:v>17.943850000000001</c:v>
                </c:pt>
                <c:pt idx="2710">
                  <c:v>19.095369999999999</c:v>
                </c:pt>
                <c:pt idx="2711">
                  <c:v>19.97204</c:v>
                </c:pt>
                <c:pt idx="2712">
                  <c:v>20.890370000000001</c:v>
                </c:pt>
                <c:pt idx="2713">
                  <c:v>20.75065</c:v>
                </c:pt>
                <c:pt idx="2714">
                  <c:v>20.133430000000001</c:v>
                </c:pt>
                <c:pt idx="2715">
                  <c:v>20.43591</c:v>
                </c:pt>
                <c:pt idx="2716">
                  <c:v>20.585080000000001</c:v>
                </c:pt>
                <c:pt idx="2717">
                  <c:v>19.414149999999999</c:v>
                </c:pt>
                <c:pt idx="2718">
                  <c:v>19.547989999999999</c:v>
                </c:pt>
                <c:pt idx="2719">
                  <c:v>17.92353</c:v>
                </c:pt>
                <c:pt idx="2720">
                  <c:v>22.666519999999998</c:v>
                </c:pt>
                <c:pt idx="2721">
                  <c:v>25.31589</c:v>
                </c:pt>
                <c:pt idx="2722">
                  <c:v>22.040410000000001</c:v>
                </c:pt>
                <c:pt idx="2723">
                  <c:v>21.081019999999999</c:v>
                </c:pt>
                <c:pt idx="2724">
                  <c:v>18.477910000000001</c:v>
                </c:pt>
                <c:pt idx="2725">
                  <c:v>18.36908</c:v>
                </c:pt>
                <c:pt idx="2726" formatCode="General">
                  <c:v>#N/A</c:v>
                </c:pt>
                <c:pt idx="2727" formatCode="General">
                  <c:v>#N/A</c:v>
                </c:pt>
                <c:pt idx="2728">
                  <c:v>19.006070000000001</c:v>
                </c:pt>
                <c:pt idx="2729">
                  <c:v>17.871210000000001</c:v>
                </c:pt>
                <c:pt idx="2730">
                  <c:v>16.82733</c:v>
                </c:pt>
                <c:pt idx="2731">
                  <c:v>16.33803</c:v>
                </c:pt>
                <c:pt idx="2732">
                  <c:v>15.457090000000001</c:v>
                </c:pt>
                <c:pt idx="2733">
                  <c:v>16.376629999999999</c:v>
                </c:pt>
                <c:pt idx="2734">
                  <c:v>16.054860000000001</c:v>
                </c:pt>
                <c:pt idx="2735">
                  <c:v>16.65119</c:v>
                </c:pt>
                <c:pt idx="2736">
                  <c:v>16.381969999999999</c:v>
                </c:pt>
                <c:pt idx="2737">
                  <c:v>16.63918</c:v>
                </c:pt>
                <c:pt idx="2738">
                  <c:v>16.764130000000002</c:v>
                </c:pt>
                <c:pt idx="2739">
                  <c:v>17.16433</c:v>
                </c:pt>
                <c:pt idx="2740">
                  <c:v>16.494209999999999</c:v>
                </c:pt>
                <c:pt idx="2741">
                  <c:v>16.796790000000001</c:v>
                </c:pt>
                <c:pt idx="2742">
                  <c:v>17.107959999999999</c:v>
                </c:pt>
                <c:pt idx="2743">
                  <c:v>17.259460000000001</c:v>
                </c:pt>
                <c:pt idx="2744">
                  <c:v>16.844480000000001</c:v>
                </c:pt>
                <c:pt idx="2745">
                  <c:v>16.409050000000001</c:v>
                </c:pt>
                <c:pt idx="2746">
                  <c:v>16.511130000000001</c:v>
                </c:pt>
                <c:pt idx="2747">
                  <c:v>17.689609999999998</c:v>
                </c:pt>
                <c:pt idx="2748">
                  <c:v>17.023250000000001</c:v>
                </c:pt>
                <c:pt idx="2749">
                  <c:v>16.70608</c:v>
                </c:pt>
                <c:pt idx="2750">
                  <c:v>15.948230000000001</c:v>
                </c:pt>
                <c:pt idx="2751">
                  <c:v>16.146789999999999</c:v>
                </c:pt>
                <c:pt idx="2752">
                  <c:v>15.77338</c:v>
                </c:pt>
                <c:pt idx="2753">
                  <c:v>15.96158</c:v>
                </c:pt>
                <c:pt idx="2754">
                  <c:v>13.719110000000001</c:v>
                </c:pt>
                <c:pt idx="2755">
                  <c:v>13.92675</c:v>
                </c:pt>
                <c:pt idx="2756">
                  <c:v>14.685309999999999</c:v>
                </c:pt>
                <c:pt idx="2757">
                  <c:v>15.18858</c:v>
                </c:pt>
                <c:pt idx="2758">
                  <c:v>15.251480000000001</c:v>
                </c:pt>
                <c:pt idx="2759">
                  <c:v>13.11276</c:v>
                </c:pt>
                <c:pt idx="2760">
                  <c:v>13.09076</c:v>
                </c:pt>
                <c:pt idx="2761">
                  <c:v>13.19374</c:v>
                </c:pt>
                <c:pt idx="2762">
                  <c:v>14.062659999999999</c:v>
                </c:pt>
                <c:pt idx="2763">
                  <c:v>14.41827</c:v>
                </c:pt>
                <c:pt idx="2764">
                  <c:v>14.34694</c:v>
                </c:pt>
                <c:pt idx="2765">
                  <c:v>14.770519999999999</c:v>
                </c:pt>
                <c:pt idx="2766">
                  <c:v>14.213089999999999</c:v>
                </c:pt>
                <c:pt idx="2767">
                  <c:v>14.4777</c:v>
                </c:pt>
                <c:pt idx="2768">
                  <c:v>15.368919999999999</c:v>
                </c:pt>
                <c:pt idx="2769">
                  <c:v>16.066510000000001</c:v>
                </c:pt>
                <c:pt idx="2770">
                  <c:v>15.7585</c:v>
                </c:pt>
                <c:pt idx="2771" formatCode="General">
                  <c:v>#N/A</c:v>
                </c:pt>
                <c:pt idx="2772">
                  <c:v>14.50976</c:v>
                </c:pt>
                <c:pt idx="2773">
                  <c:v>14.694290000000001</c:v>
                </c:pt>
                <c:pt idx="2774">
                  <c:v>14.88758</c:v>
                </c:pt>
                <c:pt idx="2775">
                  <c:v>17.672730000000001</c:v>
                </c:pt>
                <c:pt idx="2776">
                  <c:v>17.283069999999999</c:v>
                </c:pt>
                <c:pt idx="2777">
                  <c:v>19.573360000000001</c:v>
                </c:pt>
                <c:pt idx="2778">
                  <c:v>19.750129999999999</c:v>
                </c:pt>
                <c:pt idx="2779">
                  <c:v>18.447900000000001</c:v>
                </c:pt>
                <c:pt idx="2780">
                  <c:v>19.071259999999999</c:v>
                </c:pt>
                <c:pt idx="2781">
                  <c:v>19.185870000000001</c:v>
                </c:pt>
                <c:pt idx="2782">
                  <c:v>19.34684</c:v>
                </c:pt>
                <c:pt idx="2783">
                  <c:v>18.15859</c:v>
                </c:pt>
                <c:pt idx="2784">
                  <c:v>16.925260000000002</c:v>
                </c:pt>
                <c:pt idx="2785">
                  <c:v>17.701640000000001</c:v>
                </c:pt>
                <c:pt idx="2786">
                  <c:v>18.45758</c:v>
                </c:pt>
                <c:pt idx="2787">
                  <c:v>17.875039999999998</c:v>
                </c:pt>
                <c:pt idx="2788">
                  <c:v>17.818660000000001</c:v>
                </c:pt>
                <c:pt idx="2789">
                  <c:v>19.166409999999999</c:v>
                </c:pt>
                <c:pt idx="2790">
                  <c:v>18.623360000000002</c:v>
                </c:pt>
                <c:pt idx="2791">
                  <c:v>19.550560000000001</c:v>
                </c:pt>
                <c:pt idx="2792">
                  <c:v>20.437280000000001</c:v>
                </c:pt>
                <c:pt idx="2793">
                  <c:v>19.950970000000002</c:v>
                </c:pt>
                <c:pt idx="2794">
                  <c:v>20.66639</c:v>
                </c:pt>
                <c:pt idx="2795">
                  <c:v>21.009440000000001</c:v>
                </c:pt>
                <c:pt idx="2796">
                  <c:v>20.11224</c:v>
                </c:pt>
                <c:pt idx="2797">
                  <c:v>21.94088</c:v>
                </c:pt>
                <c:pt idx="2798">
                  <c:v>22.021470000000001</c:v>
                </c:pt>
                <c:pt idx="2799">
                  <c:v>22.26482</c:v>
                </c:pt>
                <c:pt idx="2800">
                  <c:v>22.352329999999998</c:v>
                </c:pt>
                <c:pt idx="2801">
                  <c:v>22.87229</c:v>
                </c:pt>
                <c:pt idx="2802">
                  <c:v>22.11092</c:v>
                </c:pt>
                <c:pt idx="2803">
                  <c:v>21.874359999999999</c:v>
                </c:pt>
                <c:pt idx="2804">
                  <c:v>22.085830000000001</c:v>
                </c:pt>
                <c:pt idx="2805">
                  <c:v>22.70242</c:v>
                </c:pt>
                <c:pt idx="2806">
                  <c:v>21.495999999999999</c:v>
                </c:pt>
                <c:pt idx="2807">
                  <c:v>22.25544</c:v>
                </c:pt>
                <c:pt idx="2808">
                  <c:v>21.976430000000001</c:v>
                </c:pt>
                <c:pt idx="2809">
                  <c:v>22.703209999999999</c:v>
                </c:pt>
                <c:pt idx="2810">
                  <c:v>24.05538</c:v>
                </c:pt>
                <c:pt idx="2811">
                  <c:v>23.470659999999999</c:v>
                </c:pt>
                <c:pt idx="2812">
                  <c:v>24.672470000000001</c:v>
                </c:pt>
                <c:pt idx="2813">
                  <c:v>25.742049999999999</c:v>
                </c:pt>
                <c:pt idx="2814">
                  <c:v>26.318020000000001</c:v>
                </c:pt>
                <c:pt idx="2815">
                  <c:v>26.775670000000002</c:v>
                </c:pt>
                <c:pt idx="2816">
                  <c:v>24.262260000000001</c:v>
                </c:pt>
                <c:pt idx="2817">
                  <c:v>23.561669999999999</c:v>
                </c:pt>
                <c:pt idx="2818">
                  <c:v>22.060020000000002</c:v>
                </c:pt>
                <c:pt idx="2819">
                  <c:v>21.24606</c:v>
                </c:pt>
                <c:pt idx="2820">
                  <c:v>21.073499999999999</c:v>
                </c:pt>
                <c:pt idx="2821">
                  <c:v>20.845580000000002</c:v>
                </c:pt>
                <c:pt idx="2822">
                  <c:v>19.65382</c:v>
                </c:pt>
                <c:pt idx="2823">
                  <c:v>19.195889999999999</c:v>
                </c:pt>
                <c:pt idx="2824">
                  <c:v>19.739350000000002</c:v>
                </c:pt>
                <c:pt idx="2825">
                  <c:v>19.759039999999999</c:v>
                </c:pt>
                <c:pt idx="2826">
                  <c:v>19.105039999999999</c:v>
                </c:pt>
                <c:pt idx="2827">
                  <c:v>19.487490000000001</c:v>
                </c:pt>
                <c:pt idx="2828">
                  <c:v>19.283799999999999</c:v>
                </c:pt>
                <c:pt idx="2829" formatCode="General">
                  <c:v>#N/A</c:v>
                </c:pt>
                <c:pt idx="2830">
                  <c:v>19.061260000000001</c:v>
                </c:pt>
                <c:pt idx="2831">
                  <c:v>19.709630000000001</c:v>
                </c:pt>
                <c:pt idx="2832">
                  <c:v>20.734860000000001</c:v>
                </c:pt>
                <c:pt idx="2833">
                  <c:v>20.979299999999999</c:v>
                </c:pt>
                <c:pt idx="2834">
                  <c:v>22.458770000000001</c:v>
                </c:pt>
                <c:pt idx="2835">
                  <c:v>22.197800000000001</c:v>
                </c:pt>
                <c:pt idx="2836">
                  <c:v>21.132490000000001</c:v>
                </c:pt>
                <c:pt idx="2837">
                  <c:v>20.04738</c:v>
                </c:pt>
                <c:pt idx="2838">
                  <c:v>18.442340000000002</c:v>
                </c:pt>
                <c:pt idx="2839">
                  <c:v>18.50845</c:v>
                </c:pt>
                <c:pt idx="2840">
                  <c:v>18.592279999999999</c:v>
                </c:pt>
                <c:pt idx="2841">
                  <c:v>19.23226</c:v>
                </c:pt>
                <c:pt idx="2842">
                  <c:v>18.660240000000002</c:v>
                </c:pt>
                <c:pt idx="2843">
                  <c:v>19.729679999999998</c:v>
                </c:pt>
                <c:pt idx="2844">
                  <c:v>18.717919999999999</c:v>
                </c:pt>
                <c:pt idx="2845">
                  <c:v>19.95927</c:v>
                </c:pt>
                <c:pt idx="2846">
                  <c:v>20.46246</c:v>
                </c:pt>
                <c:pt idx="2847">
                  <c:v>19.48565</c:v>
                </c:pt>
                <c:pt idx="2848">
                  <c:v>19.735440000000001</c:v>
                </c:pt>
                <c:pt idx="2849">
                  <c:v>20.350470000000001</c:v>
                </c:pt>
                <c:pt idx="2850">
                  <c:v>20.057970000000001</c:v>
                </c:pt>
                <c:pt idx="2851" formatCode="General">
                  <c:v>#N/A</c:v>
                </c:pt>
                <c:pt idx="2852">
                  <c:v>19.708939999999998</c:v>
                </c:pt>
                <c:pt idx="2853">
                  <c:v>20.822399999999998</c:v>
                </c:pt>
                <c:pt idx="2854">
                  <c:v>21.11403</c:v>
                </c:pt>
                <c:pt idx="2855">
                  <c:v>20.991990000000001</c:v>
                </c:pt>
                <c:pt idx="2856" formatCode="General">
                  <c:v>#N/A</c:v>
                </c:pt>
                <c:pt idx="2857">
                  <c:v>21.0032</c:v>
                </c:pt>
                <c:pt idx="2858">
                  <c:v>20.745290000000001</c:v>
                </c:pt>
                <c:pt idx="2859">
                  <c:v>21.37566</c:v>
                </c:pt>
                <c:pt idx="2860">
                  <c:v>21.786259999999999</c:v>
                </c:pt>
                <c:pt idx="2861">
                  <c:v>22.52721</c:v>
                </c:pt>
                <c:pt idx="2862">
                  <c:v>22.553640000000001</c:v>
                </c:pt>
                <c:pt idx="2863">
                  <c:v>22.08577</c:v>
                </c:pt>
                <c:pt idx="2864">
                  <c:v>23.46546</c:v>
                </c:pt>
                <c:pt idx="2865">
                  <c:v>23.860690000000002</c:v>
                </c:pt>
                <c:pt idx="2866" formatCode="General">
                  <c:v>#N/A</c:v>
                </c:pt>
                <c:pt idx="2867">
                  <c:v>23.795760000000001</c:v>
                </c:pt>
                <c:pt idx="2868">
                  <c:v>24.63476</c:v>
                </c:pt>
                <c:pt idx="2869">
                  <c:v>24.879370000000002</c:v>
                </c:pt>
                <c:pt idx="2870">
                  <c:v>25.180340000000001</c:v>
                </c:pt>
                <c:pt idx="2871">
                  <c:v>26.523330000000001</c:v>
                </c:pt>
                <c:pt idx="2872">
                  <c:v>25.83915</c:v>
                </c:pt>
                <c:pt idx="2873">
                  <c:v>24.677420000000001</c:v>
                </c:pt>
                <c:pt idx="2874">
                  <c:v>24.83859</c:v>
                </c:pt>
                <c:pt idx="2875">
                  <c:v>26.381360000000001</c:v>
                </c:pt>
                <c:pt idx="2876">
                  <c:v>26.38383</c:v>
                </c:pt>
                <c:pt idx="2877">
                  <c:v>25.050270000000001</c:v>
                </c:pt>
                <c:pt idx="2878">
                  <c:v>24.973680000000002</c:v>
                </c:pt>
                <c:pt idx="2879">
                  <c:v>24.937799999999999</c:v>
                </c:pt>
                <c:pt idx="2880">
                  <c:v>21.34789</c:v>
                </c:pt>
                <c:pt idx="2881">
                  <c:v>16.855429999999998</c:v>
                </c:pt>
                <c:pt idx="2882">
                  <c:v>18.78511</c:v>
                </c:pt>
                <c:pt idx="2883">
                  <c:v>18.202570000000001</c:v>
                </c:pt>
                <c:pt idx="2884">
                  <c:v>13.11862</c:v>
                </c:pt>
                <c:pt idx="2885">
                  <c:v>14.215820000000001</c:v>
                </c:pt>
                <c:pt idx="2886">
                  <c:v>15.20599</c:v>
                </c:pt>
                <c:pt idx="2887">
                  <c:v>15.09698</c:v>
                </c:pt>
                <c:pt idx="2888">
                  <c:v>16.18261</c:v>
                </c:pt>
                <c:pt idx="2889">
                  <c:v>17.730689999999999</c:v>
                </c:pt>
                <c:pt idx="2890">
                  <c:v>17.56794</c:v>
                </c:pt>
                <c:pt idx="2891" formatCode="General">
                  <c:v>#N/A</c:v>
                </c:pt>
                <c:pt idx="2892">
                  <c:v>16.11505</c:v>
                </c:pt>
                <c:pt idx="2893">
                  <c:v>15.744759999999999</c:v>
                </c:pt>
                <c:pt idx="2894">
                  <c:v>15.897959999999999</c:v>
                </c:pt>
                <c:pt idx="2895">
                  <c:v>17.509689999999999</c:v>
                </c:pt>
                <c:pt idx="2896">
                  <c:v>18.52261</c:v>
                </c:pt>
                <c:pt idx="2897">
                  <c:v>17.478960000000001</c:v>
                </c:pt>
                <c:pt idx="2898">
                  <c:v>14.62191</c:v>
                </c:pt>
                <c:pt idx="2899">
                  <c:v>14.078430000000001</c:v>
                </c:pt>
                <c:pt idx="2900">
                  <c:v>14.749890000000001</c:v>
                </c:pt>
                <c:pt idx="2901">
                  <c:v>16.425609999999999</c:v>
                </c:pt>
                <c:pt idx="2902">
                  <c:v>17.270710000000001</c:v>
                </c:pt>
                <c:pt idx="2903">
                  <c:v>17.67869</c:v>
                </c:pt>
                <c:pt idx="2904">
                  <c:v>18.145569999999999</c:v>
                </c:pt>
                <c:pt idx="2905">
                  <c:v>19.711670000000002</c:v>
                </c:pt>
                <c:pt idx="2906">
                  <c:v>19.510840000000002</c:v>
                </c:pt>
                <c:pt idx="2907">
                  <c:v>19.183029999999999</c:v>
                </c:pt>
                <c:pt idx="2908">
                  <c:v>17.503440000000001</c:v>
                </c:pt>
                <c:pt idx="2909">
                  <c:v>17.331009999999999</c:v>
                </c:pt>
                <c:pt idx="2910">
                  <c:v>17.757349999999999</c:v>
                </c:pt>
                <c:pt idx="2911">
                  <c:v>16.4087</c:v>
                </c:pt>
                <c:pt idx="2912">
                  <c:v>18.244700000000002</c:v>
                </c:pt>
                <c:pt idx="2913">
                  <c:v>17.98413</c:v>
                </c:pt>
                <c:pt idx="2914">
                  <c:v>15.10033</c:v>
                </c:pt>
                <c:pt idx="2915">
                  <c:v>12.78125</c:v>
                </c:pt>
                <c:pt idx="2916">
                  <c:v>15.771280000000001</c:v>
                </c:pt>
                <c:pt idx="2917">
                  <c:v>12.89425</c:v>
                </c:pt>
                <c:pt idx="2918">
                  <c:v>12.376189999999999</c:v>
                </c:pt>
                <c:pt idx="2919">
                  <c:v>13.514760000000001</c:v>
                </c:pt>
                <c:pt idx="2920" formatCode="General">
                  <c:v>#N/A</c:v>
                </c:pt>
                <c:pt idx="2921">
                  <c:v>11.41878</c:v>
                </c:pt>
                <c:pt idx="2922">
                  <c:v>12.708259999999999</c:v>
                </c:pt>
                <c:pt idx="2923">
                  <c:v>14.4809</c:v>
                </c:pt>
                <c:pt idx="2924">
                  <c:v>14.9421</c:v>
                </c:pt>
                <c:pt idx="2925">
                  <c:v>12.5985</c:v>
                </c:pt>
                <c:pt idx="2926">
                  <c:v>12.77896</c:v>
                </c:pt>
                <c:pt idx="2927">
                  <c:v>14.736940000000001</c:v>
                </c:pt>
                <c:pt idx="2928">
                  <c:v>14.77759</c:v>
                </c:pt>
                <c:pt idx="2929">
                  <c:v>16.49794</c:v>
                </c:pt>
                <c:pt idx="2930" formatCode="General">
                  <c:v>#N/A</c:v>
                </c:pt>
                <c:pt idx="2931">
                  <c:v>16.055</c:v>
                </c:pt>
                <c:pt idx="2932">
                  <c:v>17.588450000000002</c:v>
                </c:pt>
                <c:pt idx="2933">
                  <c:v>17.847159999999999</c:v>
                </c:pt>
                <c:pt idx="2934">
                  <c:v>16.329170000000001</c:v>
                </c:pt>
                <c:pt idx="2935">
                  <c:v>15.765560000000001</c:v>
                </c:pt>
                <c:pt idx="2936">
                  <c:v>14.50459</c:v>
                </c:pt>
                <c:pt idx="2937">
                  <c:v>12.332509999999999</c:v>
                </c:pt>
                <c:pt idx="2938">
                  <c:v>12.43962</c:v>
                </c:pt>
                <c:pt idx="2939">
                  <c:v>13.49062</c:v>
                </c:pt>
                <c:pt idx="2940">
                  <c:v>13.88635</c:v>
                </c:pt>
                <c:pt idx="2941">
                  <c:v>12.76092</c:v>
                </c:pt>
                <c:pt idx="2942">
                  <c:v>13.03199</c:v>
                </c:pt>
                <c:pt idx="2943">
                  <c:v>12.62677</c:v>
                </c:pt>
                <c:pt idx="2944">
                  <c:v>12.393750000000001</c:v>
                </c:pt>
                <c:pt idx="2945">
                  <c:v>13.268459999999999</c:v>
                </c:pt>
                <c:pt idx="2946">
                  <c:v>13.81381</c:v>
                </c:pt>
                <c:pt idx="2947">
                  <c:v>13.97213</c:v>
                </c:pt>
                <c:pt idx="2948">
                  <c:v>14.749180000000001</c:v>
                </c:pt>
                <c:pt idx="2949">
                  <c:v>16.04702</c:v>
                </c:pt>
                <c:pt idx="2950">
                  <c:v>16.45974</c:v>
                </c:pt>
                <c:pt idx="2951">
                  <c:v>15.89175</c:v>
                </c:pt>
                <c:pt idx="2952">
                  <c:v>15.31122</c:v>
                </c:pt>
                <c:pt idx="2953">
                  <c:v>18.08501</c:v>
                </c:pt>
                <c:pt idx="2954">
                  <c:v>17.633500000000002</c:v>
                </c:pt>
                <c:pt idx="2955">
                  <c:v>16.55678</c:v>
                </c:pt>
                <c:pt idx="2956">
                  <c:v>16.757739999999998</c:v>
                </c:pt>
                <c:pt idx="2957">
                  <c:v>16.090910000000001</c:v>
                </c:pt>
                <c:pt idx="2958">
                  <c:v>16.13927</c:v>
                </c:pt>
                <c:pt idx="2959">
                  <c:v>15.48189</c:v>
                </c:pt>
                <c:pt idx="2960">
                  <c:v>15.20542</c:v>
                </c:pt>
                <c:pt idx="2961" formatCode="General">
                  <c:v>#N/A</c:v>
                </c:pt>
                <c:pt idx="2962">
                  <c:v>14.3413</c:v>
                </c:pt>
                <c:pt idx="2963">
                  <c:v>15.8733</c:v>
                </c:pt>
                <c:pt idx="2964">
                  <c:v>14.0321</c:v>
                </c:pt>
                <c:pt idx="2965">
                  <c:v>14.80522</c:v>
                </c:pt>
                <c:pt idx="2966">
                  <c:v>15.583600000000001</c:v>
                </c:pt>
                <c:pt idx="2967">
                  <c:v>16.08473</c:v>
                </c:pt>
                <c:pt idx="2968">
                  <c:v>16.88777</c:v>
                </c:pt>
                <c:pt idx="2969">
                  <c:v>16.574190000000002</c:v>
                </c:pt>
                <c:pt idx="2970">
                  <c:v>17.045860000000001</c:v>
                </c:pt>
                <c:pt idx="2971">
                  <c:v>17.301659999999998</c:v>
                </c:pt>
                <c:pt idx="2972">
                  <c:v>16.959430000000001</c:v>
                </c:pt>
                <c:pt idx="2973">
                  <c:v>16.702390000000001</c:v>
                </c:pt>
                <c:pt idx="2974">
                  <c:v>17.404160000000001</c:v>
                </c:pt>
                <c:pt idx="2975">
                  <c:v>17.317689999999999</c:v>
                </c:pt>
                <c:pt idx="2976">
                  <c:v>16.306760000000001</c:v>
                </c:pt>
                <c:pt idx="2977">
                  <c:v>16.74127</c:v>
                </c:pt>
                <c:pt idx="2978">
                  <c:v>17.149000000000001</c:v>
                </c:pt>
                <c:pt idx="2979">
                  <c:v>16.28303</c:v>
                </c:pt>
                <c:pt idx="2980">
                  <c:v>16.12039</c:v>
                </c:pt>
                <c:pt idx="2981">
                  <c:v>14.33033</c:v>
                </c:pt>
                <c:pt idx="2982">
                  <c:v>15.63034</c:v>
                </c:pt>
                <c:pt idx="2983">
                  <c:v>13.365410000000001</c:v>
                </c:pt>
                <c:pt idx="2984">
                  <c:v>14.98518</c:v>
                </c:pt>
                <c:pt idx="2985">
                  <c:v>14.91747</c:v>
                </c:pt>
                <c:pt idx="2986">
                  <c:v>14.97451</c:v>
                </c:pt>
                <c:pt idx="2987" formatCode="General">
                  <c:v>#N/A</c:v>
                </c:pt>
                <c:pt idx="2988" formatCode="General">
                  <c:v>#N/A</c:v>
                </c:pt>
                <c:pt idx="2989">
                  <c:v>16.633559999999999</c:v>
                </c:pt>
                <c:pt idx="2990">
                  <c:v>16.85202</c:v>
                </c:pt>
                <c:pt idx="2991">
                  <c:v>17.863869999999999</c:v>
                </c:pt>
                <c:pt idx="2992">
                  <c:v>18.113340000000001</c:v>
                </c:pt>
                <c:pt idx="2993">
                  <c:v>16.439699999999998</c:v>
                </c:pt>
                <c:pt idx="2994">
                  <c:v>17.263439999999999</c:v>
                </c:pt>
                <c:pt idx="2995">
                  <c:v>16.830279999999998</c:v>
                </c:pt>
                <c:pt idx="2996">
                  <c:v>16.604769999999998</c:v>
                </c:pt>
                <c:pt idx="2997">
                  <c:v>17.049669999999999</c:v>
                </c:pt>
                <c:pt idx="2998">
                  <c:v>16.668130000000001</c:v>
                </c:pt>
                <c:pt idx="2999">
                  <c:v>16.38984</c:v>
                </c:pt>
                <c:pt idx="3000">
                  <c:v>16.30463</c:v>
                </c:pt>
                <c:pt idx="3001">
                  <c:v>16.501010000000001</c:v>
                </c:pt>
                <c:pt idx="3002">
                  <c:v>16.300059999999998</c:v>
                </c:pt>
                <c:pt idx="3003">
                  <c:v>17.313929999999999</c:v>
                </c:pt>
                <c:pt idx="3004">
                  <c:v>17.23442</c:v>
                </c:pt>
                <c:pt idx="3005">
                  <c:v>16.443899999999999</c:v>
                </c:pt>
                <c:pt idx="3006">
                  <c:v>15.80847</c:v>
                </c:pt>
                <c:pt idx="3007">
                  <c:v>16.1633</c:v>
                </c:pt>
                <c:pt idx="3008">
                  <c:v>16.18177</c:v>
                </c:pt>
                <c:pt idx="3009">
                  <c:v>17.221630000000001</c:v>
                </c:pt>
                <c:pt idx="3010">
                  <c:v>17.349270000000001</c:v>
                </c:pt>
                <c:pt idx="3011">
                  <c:v>17.737410000000001</c:v>
                </c:pt>
                <c:pt idx="3012">
                  <c:v>18.385850000000001</c:v>
                </c:pt>
                <c:pt idx="3013">
                  <c:v>18.496649999999999</c:v>
                </c:pt>
                <c:pt idx="3014">
                  <c:v>20.237880000000001</c:v>
                </c:pt>
                <c:pt idx="3015">
                  <c:v>19.34994</c:v>
                </c:pt>
                <c:pt idx="3016">
                  <c:v>17.576879999999999</c:v>
                </c:pt>
                <c:pt idx="3017">
                  <c:v>18.55752</c:v>
                </c:pt>
                <c:pt idx="3018">
                  <c:v>17.332159999999998</c:v>
                </c:pt>
                <c:pt idx="3019">
                  <c:v>20.179449999999999</c:v>
                </c:pt>
                <c:pt idx="3020">
                  <c:v>20.787269999999999</c:v>
                </c:pt>
                <c:pt idx="3021">
                  <c:v>21.030889999999999</c:v>
                </c:pt>
                <c:pt idx="3022">
                  <c:v>20.151109999999999</c:v>
                </c:pt>
                <c:pt idx="3023">
                  <c:v>20.51511</c:v>
                </c:pt>
                <c:pt idx="3024">
                  <c:v>20.444400000000002</c:v>
                </c:pt>
                <c:pt idx="3025">
                  <c:v>20.94763</c:v>
                </c:pt>
                <c:pt idx="3026">
                  <c:v>21.737580000000001</c:v>
                </c:pt>
                <c:pt idx="3027">
                  <c:v>21.638210000000001</c:v>
                </c:pt>
                <c:pt idx="3028">
                  <c:v>21.627600000000001</c:v>
                </c:pt>
                <c:pt idx="3029">
                  <c:v>20.363859999999999</c:v>
                </c:pt>
                <c:pt idx="3030">
                  <c:v>20.12623</c:v>
                </c:pt>
                <c:pt idx="3031" formatCode="General">
                  <c:v>#N/A</c:v>
                </c:pt>
                <c:pt idx="3032">
                  <c:v>20.91544</c:v>
                </c:pt>
                <c:pt idx="3033">
                  <c:v>20.14274</c:v>
                </c:pt>
                <c:pt idx="3034">
                  <c:v>19.71086</c:v>
                </c:pt>
                <c:pt idx="3035">
                  <c:v>19.627410000000001</c:v>
                </c:pt>
                <c:pt idx="3036">
                  <c:v>18.640809999999998</c:v>
                </c:pt>
                <c:pt idx="3037">
                  <c:v>18.64068</c:v>
                </c:pt>
                <c:pt idx="3038">
                  <c:v>18.588069999999998</c:v>
                </c:pt>
                <c:pt idx="3039">
                  <c:v>19.211690000000001</c:v>
                </c:pt>
                <c:pt idx="3040">
                  <c:v>19.12621</c:v>
                </c:pt>
                <c:pt idx="3041">
                  <c:v>18.091190000000001</c:v>
                </c:pt>
                <c:pt idx="3042">
                  <c:v>18.59196</c:v>
                </c:pt>
                <c:pt idx="3043">
                  <c:v>18.46407</c:v>
                </c:pt>
                <c:pt idx="3044">
                  <c:v>19.722460000000002</c:v>
                </c:pt>
                <c:pt idx="3045">
                  <c:v>19.43169</c:v>
                </c:pt>
                <c:pt idx="3046">
                  <c:v>19.23611</c:v>
                </c:pt>
                <c:pt idx="3047">
                  <c:v>19.111650000000001</c:v>
                </c:pt>
                <c:pt idx="3048">
                  <c:v>17.953579999999999</c:v>
                </c:pt>
                <c:pt idx="3049">
                  <c:v>18.116820000000001</c:v>
                </c:pt>
                <c:pt idx="3050">
                  <c:v>17.72532</c:v>
                </c:pt>
                <c:pt idx="3051">
                  <c:v>17.35304</c:v>
                </c:pt>
                <c:pt idx="3052">
                  <c:v>16.807300000000001</c:v>
                </c:pt>
                <c:pt idx="3053">
                  <c:v>16.93919</c:v>
                </c:pt>
                <c:pt idx="3054">
                  <c:v>15.22954</c:v>
                </c:pt>
                <c:pt idx="3055">
                  <c:v>14.63208</c:v>
                </c:pt>
                <c:pt idx="3056">
                  <c:v>14.731120000000001</c:v>
                </c:pt>
                <c:pt idx="3057">
                  <c:v>14.28087</c:v>
                </c:pt>
                <c:pt idx="3058">
                  <c:v>10.36467</c:v>
                </c:pt>
                <c:pt idx="3059">
                  <c:v>8.3636999999999997</c:v>
                </c:pt>
                <c:pt idx="3060">
                  <c:v>9.7399799999999992</c:v>
                </c:pt>
                <c:pt idx="3061">
                  <c:v>9.1170500000000008</c:v>
                </c:pt>
                <c:pt idx="3062">
                  <c:v>11.56123</c:v>
                </c:pt>
                <c:pt idx="3063">
                  <c:v>11.36556</c:v>
                </c:pt>
                <c:pt idx="3064">
                  <c:v>9.7000399999999996</c:v>
                </c:pt>
                <c:pt idx="3065">
                  <c:v>8.9189600000000002</c:v>
                </c:pt>
                <c:pt idx="3066">
                  <c:v>8.9772800000000004</c:v>
                </c:pt>
                <c:pt idx="3067">
                  <c:v>8.1703200000000002</c:v>
                </c:pt>
                <c:pt idx="3068">
                  <c:v>5.2542400000000002</c:v>
                </c:pt>
                <c:pt idx="3069">
                  <c:v>7.0727599999999997</c:v>
                </c:pt>
                <c:pt idx="3070">
                  <c:v>4.4051</c:v>
                </c:pt>
                <c:pt idx="3071">
                  <c:v>4.0950499999999996</c:v>
                </c:pt>
                <c:pt idx="3072">
                  <c:v>5.5485499999999996</c:v>
                </c:pt>
                <c:pt idx="3073">
                  <c:v>6.6616299999999997</c:v>
                </c:pt>
                <c:pt idx="3074">
                  <c:v>7.96943</c:v>
                </c:pt>
                <c:pt idx="3075">
                  <c:v>7.09321</c:v>
                </c:pt>
                <c:pt idx="3076">
                  <c:v>7.4170100000000003</c:v>
                </c:pt>
                <c:pt idx="3077">
                  <c:v>8.20702</c:v>
                </c:pt>
                <c:pt idx="3078">
                  <c:v>10.286860000000001</c:v>
                </c:pt>
                <c:pt idx="3079">
                  <c:v>10.43661</c:v>
                </c:pt>
                <c:pt idx="3080">
                  <c:v>9.3283000000000005</c:v>
                </c:pt>
                <c:pt idx="3081">
                  <c:v>7.0979099999999997</c:v>
                </c:pt>
                <c:pt idx="3082">
                  <c:v>7.2161499999999998</c:v>
                </c:pt>
                <c:pt idx="3083">
                  <c:v>6.97438</c:v>
                </c:pt>
                <c:pt idx="3084">
                  <c:v>7.1416599999999999</c:v>
                </c:pt>
                <c:pt idx="3085">
                  <c:v>7.4782000000000002</c:v>
                </c:pt>
                <c:pt idx="3086">
                  <c:v>5.3552</c:v>
                </c:pt>
                <c:pt idx="3087">
                  <c:v>2.7847</c:v>
                </c:pt>
                <c:pt idx="3088">
                  <c:v>3.3679800000000002</c:v>
                </c:pt>
                <c:pt idx="3089" formatCode="General">
                  <c:v>#N/A</c:v>
                </c:pt>
                <c:pt idx="3090">
                  <c:v>2.6060300000000001</c:v>
                </c:pt>
                <c:pt idx="3091">
                  <c:v>4.31135</c:v>
                </c:pt>
                <c:pt idx="3092">
                  <c:v>3.38049</c:v>
                </c:pt>
                <c:pt idx="3093">
                  <c:v>5.8242799999999999</c:v>
                </c:pt>
                <c:pt idx="3094">
                  <c:v>4.79922</c:v>
                </c:pt>
                <c:pt idx="3095">
                  <c:v>5.7881</c:v>
                </c:pt>
                <c:pt idx="3096">
                  <c:v>7.1305800000000001</c:v>
                </c:pt>
                <c:pt idx="3097">
                  <c:v>3.97139</c:v>
                </c:pt>
                <c:pt idx="3098" formatCode="General">
                  <c:v>#N/A</c:v>
                </c:pt>
                <c:pt idx="3099">
                  <c:v>3.5644100000000001</c:v>
                </c:pt>
                <c:pt idx="3100">
                  <c:v>0.70928000000000002</c:v>
                </c:pt>
                <c:pt idx="3101">
                  <c:v>0.48780000000000001</c:v>
                </c:pt>
                <c:pt idx="3102">
                  <c:v>0.33304</c:v>
                </c:pt>
                <c:pt idx="3103">
                  <c:v>0.91773000000000005</c:v>
                </c:pt>
                <c:pt idx="3104">
                  <c:v>1.14192</c:v>
                </c:pt>
                <c:pt idx="3105">
                  <c:v>-1.5441800000000001</c:v>
                </c:pt>
                <c:pt idx="3106">
                  <c:v>-4.3369999999999997</c:v>
                </c:pt>
                <c:pt idx="3107">
                  <c:v>-3.9903300000000002</c:v>
                </c:pt>
                <c:pt idx="3108">
                  <c:v>-5.4350500000000004</c:v>
                </c:pt>
                <c:pt idx="3109">
                  <c:v>-7.1997400000000003</c:v>
                </c:pt>
                <c:pt idx="3110">
                  <c:v>-9.1501699999999992</c:v>
                </c:pt>
                <c:pt idx="3111" formatCode="General">
                  <c:v>#N/A</c:v>
                </c:pt>
                <c:pt idx="3112" formatCode="General">
                  <c:v>#N/A</c:v>
                </c:pt>
                <c:pt idx="3113">
                  <c:v>-7.0560799999999997</c:v>
                </c:pt>
                <c:pt idx="3114">
                  <c:v>-6.5976400000000002</c:v>
                </c:pt>
                <c:pt idx="3115">
                  <c:v>-6.1007100000000003</c:v>
                </c:pt>
                <c:pt idx="3116" formatCode="General">
                  <c:v>#N/A</c:v>
                </c:pt>
                <c:pt idx="3117" formatCode="General">
                  <c:v>#N/A</c:v>
                </c:pt>
                <c:pt idx="3118">
                  <c:v>-6.47471</c:v>
                </c:pt>
                <c:pt idx="3119">
                  <c:v>-8.9403199999999998</c:v>
                </c:pt>
                <c:pt idx="3120">
                  <c:v>-6.3410799999999998</c:v>
                </c:pt>
                <c:pt idx="3121">
                  <c:v>-5.63591</c:v>
                </c:pt>
                <c:pt idx="3122">
                  <c:v>-4.7342399999999998</c:v>
                </c:pt>
                <c:pt idx="3123">
                  <c:v>-4.1650299999999998</c:v>
                </c:pt>
                <c:pt idx="3124">
                  <c:v>-4.5741399999999999</c:v>
                </c:pt>
                <c:pt idx="3125">
                  <c:v>-5.1355500000000003</c:v>
                </c:pt>
                <c:pt idx="3126" formatCode="General">
                  <c:v>#N/A</c:v>
                </c:pt>
                <c:pt idx="3127">
                  <c:v>-4.24125</c:v>
                </c:pt>
                <c:pt idx="3128">
                  <c:v>-4.8199300000000003</c:v>
                </c:pt>
                <c:pt idx="3129">
                  <c:v>-3.8794400000000002</c:v>
                </c:pt>
                <c:pt idx="3130">
                  <c:v>-3.2040000000000002</c:v>
                </c:pt>
                <c:pt idx="3131" formatCode="General">
                  <c:v>#N/A</c:v>
                </c:pt>
                <c:pt idx="3132">
                  <c:v>-5.6539299999999999</c:v>
                </c:pt>
                <c:pt idx="3133">
                  <c:v>-5.3801100000000002</c:v>
                </c:pt>
                <c:pt idx="3134">
                  <c:v>-5.1947099999999997</c:v>
                </c:pt>
                <c:pt idx="3135">
                  <c:v>-5.3201900000000002</c:v>
                </c:pt>
                <c:pt idx="3136">
                  <c:v>-5.3345500000000001</c:v>
                </c:pt>
                <c:pt idx="3137">
                  <c:v>-4.5026400000000004</c:v>
                </c:pt>
                <c:pt idx="3138">
                  <c:v>-3.0484100000000001</c:v>
                </c:pt>
                <c:pt idx="3139">
                  <c:v>-2.1522700000000001</c:v>
                </c:pt>
                <c:pt idx="3140">
                  <c:v>7.0400000000000004E-2</c:v>
                </c:pt>
                <c:pt idx="3141">
                  <c:v>4.9600900000000001</c:v>
                </c:pt>
                <c:pt idx="3142">
                  <c:v>3.7752500000000002</c:v>
                </c:pt>
                <c:pt idx="3143">
                  <c:v>3.9182600000000001</c:v>
                </c:pt>
                <c:pt idx="3144">
                  <c:v>6.8882000000000003</c:v>
                </c:pt>
                <c:pt idx="3145">
                  <c:v>5.56013</c:v>
                </c:pt>
                <c:pt idx="3146">
                  <c:v>4.3238000000000003</c:v>
                </c:pt>
                <c:pt idx="3147">
                  <c:v>5.3309600000000001</c:v>
                </c:pt>
                <c:pt idx="3148">
                  <c:v>4.1530199999999997</c:v>
                </c:pt>
                <c:pt idx="3149">
                  <c:v>2.77054</c:v>
                </c:pt>
                <c:pt idx="3150">
                  <c:v>3.8500999999999999</c:v>
                </c:pt>
                <c:pt idx="3151" formatCode="General">
                  <c:v>#N/A</c:v>
                </c:pt>
                <c:pt idx="3152">
                  <c:v>4.7241</c:v>
                </c:pt>
                <c:pt idx="3153">
                  <c:v>5.4092900000000004</c:v>
                </c:pt>
                <c:pt idx="3154">
                  <c:v>4.9924200000000001</c:v>
                </c:pt>
                <c:pt idx="3155">
                  <c:v>4.0845200000000004</c:v>
                </c:pt>
                <c:pt idx="3156">
                  <c:v>3.1084900000000002</c:v>
                </c:pt>
                <c:pt idx="3157">
                  <c:v>4.2824499999999999</c:v>
                </c:pt>
                <c:pt idx="3158">
                  <c:v>5.4910100000000002</c:v>
                </c:pt>
                <c:pt idx="3159">
                  <c:v>6.4240899999999996</c:v>
                </c:pt>
                <c:pt idx="3160">
                  <c:v>6.4789599999999998</c:v>
                </c:pt>
                <c:pt idx="3161">
                  <c:v>4.8346299999999998</c:v>
                </c:pt>
                <c:pt idx="3162">
                  <c:v>4.3125200000000001</c:v>
                </c:pt>
                <c:pt idx="3163">
                  <c:v>3.3795500000000001</c:v>
                </c:pt>
                <c:pt idx="3164">
                  <c:v>2.2053099999999999</c:v>
                </c:pt>
                <c:pt idx="3165">
                  <c:v>0.32422000000000001</c:v>
                </c:pt>
                <c:pt idx="3166">
                  <c:v>1.87659</c:v>
                </c:pt>
                <c:pt idx="3167">
                  <c:v>2.7978499999999999</c:v>
                </c:pt>
                <c:pt idx="3168">
                  <c:v>4.0071899999999996</c:v>
                </c:pt>
                <c:pt idx="3169">
                  <c:v>4.1565599999999998</c:v>
                </c:pt>
                <c:pt idx="3170">
                  <c:v>4.3240699999999999</c:v>
                </c:pt>
                <c:pt idx="3171">
                  <c:v>6.2524699999999998</c:v>
                </c:pt>
                <c:pt idx="3172">
                  <c:v>6.0390499999999996</c:v>
                </c:pt>
                <c:pt idx="3173">
                  <c:v>5.7585800000000003</c:v>
                </c:pt>
                <c:pt idx="3174">
                  <c:v>9.6326900000000002</c:v>
                </c:pt>
                <c:pt idx="3175">
                  <c:v>9.5860900000000004</c:v>
                </c:pt>
                <c:pt idx="3176">
                  <c:v>6.7710400000000002</c:v>
                </c:pt>
                <c:pt idx="3177">
                  <c:v>9.5398499999999995</c:v>
                </c:pt>
                <c:pt idx="3178">
                  <c:v>9.2751199999999994</c:v>
                </c:pt>
                <c:pt idx="3179">
                  <c:v>8.2649299999999997</c:v>
                </c:pt>
                <c:pt idx="3180" formatCode="General">
                  <c:v>#N/A</c:v>
                </c:pt>
                <c:pt idx="3181">
                  <c:v>12.73377</c:v>
                </c:pt>
                <c:pt idx="3182">
                  <c:v>11.373900000000001</c:v>
                </c:pt>
                <c:pt idx="3183">
                  <c:v>10.392139999999999</c:v>
                </c:pt>
                <c:pt idx="3184">
                  <c:v>9.7678899999999995</c:v>
                </c:pt>
                <c:pt idx="3185">
                  <c:v>12.74494</c:v>
                </c:pt>
                <c:pt idx="3186">
                  <c:v>12.52976</c:v>
                </c:pt>
                <c:pt idx="3187">
                  <c:v>9.9297699999999995</c:v>
                </c:pt>
                <c:pt idx="3188">
                  <c:v>10.96157</c:v>
                </c:pt>
                <c:pt idx="3189">
                  <c:v>10.14644</c:v>
                </c:pt>
                <c:pt idx="3190">
                  <c:v>11.264530000000001</c:v>
                </c:pt>
                <c:pt idx="3191">
                  <c:v>10.20735</c:v>
                </c:pt>
                <c:pt idx="3192">
                  <c:v>9.0664300000000004</c:v>
                </c:pt>
                <c:pt idx="3193">
                  <c:v>8.5567399999999996</c:v>
                </c:pt>
                <c:pt idx="3194">
                  <c:v>9.2520500000000006</c:v>
                </c:pt>
                <c:pt idx="3195" formatCode="General">
                  <c:v>#N/A</c:v>
                </c:pt>
                <c:pt idx="3196">
                  <c:v>10.23155</c:v>
                </c:pt>
                <c:pt idx="3197">
                  <c:v>12.723140000000001</c:v>
                </c:pt>
                <c:pt idx="3198">
                  <c:v>12.40071</c:v>
                </c:pt>
                <c:pt idx="3199">
                  <c:v>11.164619999999999</c:v>
                </c:pt>
                <c:pt idx="3200">
                  <c:v>11.70383</c:v>
                </c:pt>
                <c:pt idx="3201">
                  <c:v>12.739470000000001</c:v>
                </c:pt>
                <c:pt idx="3202">
                  <c:v>12.43248</c:v>
                </c:pt>
                <c:pt idx="3203">
                  <c:v>12.273870000000001</c:v>
                </c:pt>
                <c:pt idx="3204">
                  <c:v>12.36074</c:v>
                </c:pt>
                <c:pt idx="3205">
                  <c:v>12.17182</c:v>
                </c:pt>
                <c:pt idx="3206">
                  <c:v>11.289680000000001</c:v>
                </c:pt>
                <c:pt idx="3207">
                  <c:v>9.3822399999999995</c:v>
                </c:pt>
                <c:pt idx="3208">
                  <c:v>8.1888000000000005</c:v>
                </c:pt>
                <c:pt idx="3209">
                  <c:v>6.9964700000000004</c:v>
                </c:pt>
                <c:pt idx="3210">
                  <c:v>7.2352400000000001</c:v>
                </c:pt>
                <c:pt idx="3211">
                  <c:v>4.4585499999999998</c:v>
                </c:pt>
                <c:pt idx="3212">
                  <c:v>5.9968500000000002</c:v>
                </c:pt>
                <c:pt idx="3213">
                  <c:v>6.1166900000000002</c:v>
                </c:pt>
                <c:pt idx="3214">
                  <c:v>7.0482199999999997</c:v>
                </c:pt>
                <c:pt idx="3215">
                  <c:v>6.5367699999999997</c:v>
                </c:pt>
                <c:pt idx="3216">
                  <c:v>5.0468000000000002</c:v>
                </c:pt>
                <c:pt idx="3217">
                  <c:v>6.4291299999999998</c:v>
                </c:pt>
                <c:pt idx="3218">
                  <c:v>5.7147300000000003</c:v>
                </c:pt>
                <c:pt idx="3219">
                  <c:v>4.50528</c:v>
                </c:pt>
                <c:pt idx="3220">
                  <c:v>4.9611999999999998</c:v>
                </c:pt>
                <c:pt idx="3221" formatCode="General">
                  <c:v>#N/A</c:v>
                </c:pt>
                <c:pt idx="3222">
                  <c:v>5.1436299999999999</c:v>
                </c:pt>
                <c:pt idx="3223">
                  <c:v>3.0303</c:v>
                </c:pt>
                <c:pt idx="3224">
                  <c:v>3.8763999999999998</c:v>
                </c:pt>
                <c:pt idx="3225">
                  <c:v>1.47871</c:v>
                </c:pt>
                <c:pt idx="3226">
                  <c:v>0.65051000000000003</c:v>
                </c:pt>
                <c:pt idx="3227">
                  <c:v>2.7294499999999999</c:v>
                </c:pt>
                <c:pt idx="3228">
                  <c:v>2.5920200000000002</c:v>
                </c:pt>
                <c:pt idx="3229">
                  <c:v>3.24735</c:v>
                </c:pt>
                <c:pt idx="3230">
                  <c:v>3.9718399999999998</c:v>
                </c:pt>
                <c:pt idx="3231">
                  <c:v>4.3714199999999996</c:v>
                </c:pt>
                <c:pt idx="3232">
                  <c:v>4.0329300000000003</c:v>
                </c:pt>
                <c:pt idx="3233">
                  <c:v>4.2629700000000001</c:v>
                </c:pt>
                <c:pt idx="3234">
                  <c:v>4.46326</c:v>
                </c:pt>
                <c:pt idx="3235">
                  <c:v>4.2917100000000001</c:v>
                </c:pt>
                <c:pt idx="3236">
                  <c:v>4.5308700000000002</c:v>
                </c:pt>
                <c:pt idx="3237">
                  <c:v>5.95092</c:v>
                </c:pt>
                <c:pt idx="3238">
                  <c:v>6.01912</c:v>
                </c:pt>
                <c:pt idx="3239">
                  <c:v>7.7177800000000003</c:v>
                </c:pt>
                <c:pt idx="3240">
                  <c:v>7.31426</c:v>
                </c:pt>
                <c:pt idx="3241">
                  <c:v>8.5147899999999996</c:v>
                </c:pt>
                <c:pt idx="3242">
                  <c:v>7.1673200000000001</c:v>
                </c:pt>
                <c:pt idx="3243">
                  <c:v>8.1112900000000003</c:v>
                </c:pt>
                <c:pt idx="3244">
                  <c:v>8.1334499999999998</c:v>
                </c:pt>
                <c:pt idx="3245">
                  <c:v>8.7659000000000002</c:v>
                </c:pt>
                <c:pt idx="3246">
                  <c:v>9.1807400000000001</c:v>
                </c:pt>
                <c:pt idx="3247">
                  <c:v>9.8414400000000004</c:v>
                </c:pt>
                <c:pt idx="3248" formatCode="General">
                  <c:v>#N/A</c:v>
                </c:pt>
                <c:pt idx="3249" formatCode="General">
                  <c:v>#N/A</c:v>
                </c:pt>
                <c:pt idx="3250">
                  <c:v>8.7190100000000008</c:v>
                </c:pt>
                <c:pt idx="3251">
                  <c:v>7.1977500000000001</c:v>
                </c:pt>
                <c:pt idx="3252">
                  <c:v>7.1818999999999997</c:v>
                </c:pt>
                <c:pt idx="3253">
                  <c:v>8.3855699999999995</c:v>
                </c:pt>
                <c:pt idx="3254">
                  <c:v>7.5844800000000001</c:v>
                </c:pt>
                <c:pt idx="3255">
                  <c:v>8.0393600000000003</c:v>
                </c:pt>
                <c:pt idx="3256">
                  <c:v>8.1968499999999995</c:v>
                </c:pt>
                <c:pt idx="3257">
                  <c:v>7.42279</c:v>
                </c:pt>
                <c:pt idx="3258">
                  <c:v>6.4693500000000004</c:v>
                </c:pt>
                <c:pt idx="3259">
                  <c:v>7.09</c:v>
                </c:pt>
                <c:pt idx="3260">
                  <c:v>6.6162599999999996</c:v>
                </c:pt>
                <c:pt idx="3261">
                  <c:v>6.7346199999999996</c:v>
                </c:pt>
                <c:pt idx="3262">
                  <c:v>7.22628</c:v>
                </c:pt>
                <c:pt idx="3263">
                  <c:v>7.0243599999999997</c:v>
                </c:pt>
                <c:pt idx="3264">
                  <c:v>6.5977699999999997</c:v>
                </c:pt>
                <c:pt idx="3265">
                  <c:v>8.3673199999999994</c:v>
                </c:pt>
                <c:pt idx="3266">
                  <c:v>8.7177900000000008</c:v>
                </c:pt>
                <c:pt idx="3267">
                  <c:v>7.98881</c:v>
                </c:pt>
                <c:pt idx="3268">
                  <c:v>6.9753400000000001</c:v>
                </c:pt>
                <c:pt idx="3269">
                  <c:v>5.2077900000000001</c:v>
                </c:pt>
                <c:pt idx="3270">
                  <c:v>3.9769299999999999</c:v>
                </c:pt>
                <c:pt idx="3271">
                  <c:v>0.38017000000000001</c:v>
                </c:pt>
                <c:pt idx="3272">
                  <c:v>1.3679300000000001</c:v>
                </c:pt>
                <c:pt idx="3273">
                  <c:v>1.4947600000000001</c:v>
                </c:pt>
                <c:pt idx="3274">
                  <c:v>3.5031599999999998</c:v>
                </c:pt>
                <c:pt idx="3275">
                  <c:v>3.3293400000000002</c:v>
                </c:pt>
                <c:pt idx="3276">
                  <c:v>2.4952999999999999</c:v>
                </c:pt>
                <c:pt idx="3277">
                  <c:v>3.2246000000000001</c:v>
                </c:pt>
                <c:pt idx="3278">
                  <c:v>1.11429</c:v>
                </c:pt>
                <c:pt idx="3279">
                  <c:v>0.46289000000000002</c:v>
                </c:pt>
                <c:pt idx="3280">
                  <c:v>1.64435</c:v>
                </c:pt>
                <c:pt idx="3281">
                  <c:v>2.5374699999999999</c:v>
                </c:pt>
                <c:pt idx="3282">
                  <c:v>1.48702</c:v>
                </c:pt>
                <c:pt idx="3283">
                  <c:v>2.2776000000000001</c:v>
                </c:pt>
                <c:pt idx="3284">
                  <c:v>2.4005299999999998</c:v>
                </c:pt>
                <c:pt idx="3285">
                  <c:v>-0.89102000000000003</c:v>
                </c:pt>
                <c:pt idx="3286">
                  <c:v>-0.53378000000000003</c:v>
                </c:pt>
                <c:pt idx="3287">
                  <c:v>-1.0016799999999999</c:v>
                </c:pt>
                <c:pt idx="3288">
                  <c:v>-0.85818000000000005</c:v>
                </c:pt>
                <c:pt idx="3289">
                  <c:v>0.86163000000000001</c:v>
                </c:pt>
                <c:pt idx="3290">
                  <c:v>0.85377000000000003</c:v>
                </c:pt>
                <c:pt idx="3291" formatCode="General">
                  <c:v>#N/A</c:v>
                </c:pt>
                <c:pt idx="3292">
                  <c:v>0.22653999999999999</c:v>
                </c:pt>
                <c:pt idx="3293">
                  <c:v>1.6795</c:v>
                </c:pt>
                <c:pt idx="3294">
                  <c:v>3.4536099999999998</c:v>
                </c:pt>
                <c:pt idx="3295">
                  <c:v>3.66079</c:v>
                </c:pt>
                <c:pt idx="3296">
                  <c:v>3.512</c:v>
                </c:pt>
                <c:pt idx="3297">
                  <c:v>3.2714699999999999</c:v>
                </c:pt>
                <c:pt idx="3298">
                  <c:v>4.09091</c:v>
                </c:pt>
                <c:pt idx="3299">
                  <c:v>3.8464299999999998</c:v>
                </c:pt>
                <c:pt idx="3300">
                  <c:v>3.6966800000000002</c:v>
                </c:pt>
                <c:pt idx="3301">
                  <c:v>4.24282</c:v>
                </c:pt>
                <c:pt idx="3302">
                  <c:v>3.9065400000000001</c:v>
                </c:pt>
                <c:pt idx="3303">
                  <c:v>3.82538</c:v>
                </c:pt>
                <c:pt idx="3304">
                  <c:v>2.9918900000000002</c:v>
                </c:pt>
                <c:pt idx="3305">
                  <c:v>2.6621199999999998</c:v>
                </c:pt>
                <c:pt idx="3306">
                  <c:v>3.0212599999999998</c:v>
                </c:pt>
                <c:pt idx="3307">
                  <c:v>2.0539000000000001</c:v>
                </c:pt>
                <c:pt idx="3308">
                  <c:v>3.1743700000000001</c:v>
                </c:pt>
                <c:pt idx="3309">
                  <c:v>2.5089299999999999</c:v>
                </c:pt>
                <c:pt idx="3310">
                  <c:v>1.85928</c:v>
                </c:pt>
                <c:pt idx="3311">
                  <c:v>2.21332</c:v>
                </c:pt>
                <c:pt idx="3312">
                  <c:v>1.12368</c:v>
                </c:pt>
                <c:pt idx="3313">
                  <c:v>-0.75012999999999996</c:v>
                </c:pt>
                <c:pt idx="3314">
                  <c:v>1.0070600000000001</c:v>
                </c:pt>
                <c:pt idx="3315">
                  <c:v>2.9655399999999998</c:v>
                </c:pt>
                <c:pt idx="3316">
                  <c:v>2.6953</c:v>
                </c:pt>
                <c:pt idx="3317">
                  <c:v>1.2384999999999999</c:v>
                </c:pt>
                <c:pt idx="3318">
                  <c:v>5.5734399999999997</c:v>
                </c:pt>
                <c:pt idx="3319">
                  <c:v>8.3046600000000002</c:v>
                </c:pt>
                <c:pt idx="3320">
                  <c:v>8.1577500000000001</c:v>
                </c:pt>
                <c:pt idx="3321">
                  <c:v>8.4328000000000003</c:v>
                </c:pt>
                <c:pt idx="3322">
                  <c:v>7.1033299999999997</c:v>
                </c:pt>
                <c:pt idx="3323">
                  <c:v>6.95045</c:v>
                </c:pt>
                <c:pt idx="3324">
                  <c:v>8.9655699999999996</c:v>
                </c:pt>
                <c:pt idx="3325">
                  <c:v>8.7288700000000006</c:v>
                </c:pt>
                <c:pt idx="3326">
                  <c:v>9.9581499999999998</c:v>
                </c:pt>
                <c:pt idx="3327">
                  <c:v>10.21903</c:v>
                </c:pt>
                <c:pt idx="3328">
                  <c:v>14.14654</c:v>
                </c:pt>
                <c:pt idx="3329">
                  <c:v>12.30247</c:v>
                </c:pt>
                <c:pt idx="3330">
                  <c:v>14.731170000000001</c:v>
                </c:pt>
                <c:pt idx="3331">
                  <c:v>16.213370000000001</c:v>
                </c:pt>
                <c:pt idx="3332">
                  <c:v>14.241339999999999</c:v>
                </c:pt>
                <c:pt idx="3333">
                  <c:v>13.2866</c:v>
                </c:pt>
                <c:pt idx="3334">
                  <c:v>11.46457</c:v>
                </c:pt>
                <c:pt idx="3335">
                  <c:v>13.23897</c:v>
                </c:pt>
                <c:pt idx="3336">
                  <c:v>13.155849999999999</c:v>
                </c:pt>
                <c:pt idx="3337">
                  <c:v>12.38294</c:v>
                </c:pt>
                <c:pt idx="3338">
                  <c:v>10.05536</c:v>
                </c:pt>
                <c:pt idx="3339">
                  <c:v>10.689579999999999</c:v>
                </c:pt>
                <c:pt idx="3340">
                  <c:v>12.141920000000001</c:v>
                </c:pt>
                <c:pt idx="3341">
                  <c:v>14.179399999999999</c:v>
                </c:pt>
                <c:pt idx="3342">
                  <c:v>14.48855</c:v>
                </c:pt>
                <c:pt idx="3343">
                  <c:v>15.378539999999999</c:v>
                </c:pt>
                <c:pt idx="3344">
                  <c:v>14.198639999999999</c:v>
                </c:pt>
                <c:pt idx="3345">
                  <c:v>14.851789999999999</c:v>
                </c:pt>
                <c:pt idx="3346">
                  <c:v>16.972439999999999</c:v>
                </c:pt>
                <c:pt idx="3347">
                  <c:v>19.150829999999999</c:v>
                </c:pt>
                <c:pt idx="3348">
                  <c:v>18.157679999999999</c:v>
                </c:pt>
                <c:pt idx="3349" formatCode="General">
                  <c:v>#N/A</c:v>
                </c:pt>
                <c:pt idx="3350">
                  <c:v>18.862739999999999</c:v>
                </c:pt>
                <c:pt idx="3351">
                  <c:v>18.077570000000001</c:v>
                </c:pt>
                <c:pt idx="3352">
                  <c:v>18.219429999999999</c:v>
                </c:pt>
                <c:pt idx="3353">
                  <c:v>16.021460000000001</c:v>
                </c:pt>
                <c:pt idx="3354" formatCode="General">
                  <c:v>#N/A</c:v>
                </c:pt>
                <c:pt idx="3355">
                  <c:v>14.85317</c:v>
                </c:pt>
                <c:pt idx="3356">
                  <c:v>12.54776</c:v>
                </c:pt>
                <c:pt idx="3357">
                  <c:v>15.76117</c:v>
                </c:pt>
                <c:pt idx="3358" formatCode="General">
                  <c:v>#N/A</c:v>
                </c:pt>
                <c:pt idx="3359">
                  <c:v>16.654800000000002</c:v>
                </c:pt>
                <c:pt idx="3360">
                  <c:v>20.416090000000001</c:v>
                </c:pt>
                <c:pt idx="3361">
                  <c:v>20.016179999999999</c:v>
                </c:pt>
                <c:pt idx="3362">
                  <c:v>19.996759999999998</c:v>
                </c:pt>
                <c:pt idx="3363">
                  <c:v>19.579910000000002</c:v>
                </c:pt>
                <c:pt idx="3364">
                  <c:v>20.814520000000002</c:v>
                </c:pt>
                <c:pt idx="3365">
                  <c:v>22.975860000000001</c:v>
                </c:pt>
                <c:pt idx="3366">
                  <c:v>26.664429999999999</c:v>
                </c:pt>
                <c:pt idx="3367">
                  <c:v>26.767420000000001</c:v>
                </c:pt>
                <c:pt idx="3368">
                  <c:v>28.77974</c:v>
                </c:pt>
                <c:pt idx="3369">
                  <c:v>31.501390000000001</c:v>
                </c:pt>
                <c:pt idx="3370">
                  <c:v>35.034100000000002</c:v>
                </c:pt>
                <c:pt idx="3371">
                  <c:v>38.721699999999998</c:v>
                </c:pt>
                <c:pt idx="3372" formatCode="General">
                  <c:v>#N/A</c:v>
                </c:pt>
                <c:pt idx="3373" formatCode="General">
                  <c:v>#N/A</c:v>
                </c:pt>
                <c:pt idx="3374">
                  <c:v>31.79514</c:v>
                </c:pt>
                <c:pt idx="3375">
                  <c:v>31.694739999999999</c:v>
                </c:pt>
                <c:pt idx="3376">
                  <c:v>29.845790000000001</c:v>
                </c:pt>
                <c:pt idx="3377" formatCode="General">
                  <c:v>#N/A</c:v>
                </c:pt>
                <c:pt idx="3378" formatCode="General">
                  <c:v>#N/A</c:v>
                </c:pt>
                <c:pt idx="3379">
                  <c:v>34.102179999999997</c:v>
                </c:pt>
                <c:pt idx="3380">
                  <c:v>28.814129999999999</c:v>
                </c:pt>
                <c:pt idx="3381">
                  <c:v>28.04665</c:v>
                </c:pt>
                <c:pt idx="3382">
                  <c:v>26.405139999999999</c:v>
                </c:pt>
                <c:pt idx="3383">
                  <c:v>26.338660000000001</c:v>
                </c:pt>
                <c:pt idx="3384">
                  <c:v>26.588270000000001</c:v>
                </c:pt>
                <c:pt idx="3385">
                  <c:v>26.2105</c:v>
                </c:pt>
                <c:pt idx="3386">
                  <c:v>27.896850000000001</c:v>
                </c:pt>
                <c:pt idx="3387">
                  <c:v>26.509550000000001</c:v>
                </c:pt>
                <c:pt idx="3388">
                  <c:v>26.373360000000002</c:v>
                </c:pt>
                <c:pt idx="3389">
                  <c:v>26.49944</c:v>
                </c:pt>
                <c:pt idx="3390">
                  <c:v>25.226230000000001</c:v>
                </c:pt>
                <c:pt idx="3391" formatCode="General">
                  <c:v>#N/A</c:v>
                </c:pt>
                <c:pt idx="3392">
                  <c:v>26.70157</c:v>
                </c:pt>
                <c:pt idx="3393">
                  <c:v>26.55622</c:v>
                </c:pt>
                <c:pt idx="3394">
                  <c:v>26.377859999999998</c:v>
                </c:pt>
                <c:pt idx="3395">
                  <c:v>24.010490000000001</c:v>
                </c:pt>
                <c:pt idx="3396">
                  <c:v>22.988869999999999</c:v>
                </c:pt>
                <c:pt idx="3397">
                  <c:v>24.432680000000001</c:v>
                </c:pt>
                <c:pt idx="3398">
                  <c:v>22.468</c:v>
                </c:pt>
                <c:pt idx="3399">
                  <c:v>21.722110000000001</c:v>
                </c:pt>
                <c:pt idx="3400">
                  <c:v>19.455950000000001</c:v>
                </c:pt>
                <c:pt idx="3401">
                  <c:v>19.554590000000001</c:v>
                </c:pt>
                <c:pt idx="3402">
                  <c:v>20.838799999999999</c:v>
                </c:pt>
                <c:pt idx="3403">
                  <c:v>22.259209999999999</c:v>
                </c:pt>
                <c:pt idx="3404">
                  <c:v>23.691610000000001</c:v>
                </c:pt>
                <c:pt idx="3405">
                  <c:v>22.926259999999999</c:v>
                </c:pt>
                <c:pt idx="3406">
                  <c:v>23.61328</c:v>
                </c:pt>
                <c:pt idx="3407">
                  <c:v>22.41366</c:v>
                </c:pt>
                <c:pt idx="3408">
                  <c:v>22.874009999999998</c:v>
                </c:pt>
                <c:pt idx="3409">
                  <c:v>22.98771</c:v>
                </c:pt>
                <c:pt idx="3410">
                  <c:v>21.87191</c:v>
                </c:pt>
                <c:pt idx="3411" formatCode="General">
                  <c:v>#N/A</c:v>
                </c:pt>
                <c:pt idx="3412">
                  <c:v>21.40258</c:v>
                </c:pt>
                <c:pt idx="3413">
                  <c:v>21.821069999999999</c:v>
                </c:pt>
                <c:pt idx="3414">
                  <c:v>21.906569999999999</c:v>
                </c:pt>
                <c:pt idx="3415">
                  <c:v>19.824919999999999</c:v>
                </c:pt>
                <c:pt idx="3416">
                  <c:v>15.72204</c:v>
                </c:pt>
                <c:pt idx="3417">
                  <c:v>12.33487</c:v>
                </c:pt>
                <c:pt idx="3418">
                  <c:v>11.624919999999999</c:v>
                </c:pt>
                <c:pt idx="3419">
                  <c:v>7.1709500000000004</c:v>
                </c:pt>
                <c:pt idx="3420">
                  <c:v>5.5288500000000003</c:v>
                </c:pt>
                <c:pt idx="3421">
                  <c:v>10.58193</c:v>
                </c:pt>
                <c:pt idx="3422">
                  <c:v>7.7545200000000003</c:v>
                </c:pt>
                <c:pt idx="3423">
                  <c:v>12.95435</c:v>
                </c:pt>
                <c:pt idx="3424">
                  <c:v>10.03609</c:v>
                </c:pt>
                <c:pt idx="3425">
                  <c:v>8.2486899999999999</c:v>
                </c:pt>
                <c:pt idx="3426">
                  <c:v>-1.7738</c:v>
                </c:pt>
                <c:pt idx="3427">
                  <c:v>2.6007400000000001</c:v>
                </c:pt>
                <c:pt idx="3428">
                  <c:v>-3.28952</c:v>
                </c:pt>
                <c:pt idx="3429">
                  <c:v>-12.6334</c:v>
                </c:pt>
                <c:pt idx="3430">
                  <c:v>-5.1997600000000004</c:v>
                </c:pt>
                <c:pt idx="3431">
                  <c:v>-17.169460000000001</c:v>
                </c:pt>
                <c:pt idx="3432">
                  <c:v>-12.359299999999999</c:v>
                </c:pt>
                <c:pt idx="3433">
                  <c:v>-17.1279</c:v>
                </c:pt>
                <c:pt idx="3434">
                  <c:v>-16.899640000000002</c:v>
                </c:pt>
                <c:pt idx="3435">
                  <c:v>-18.575310000000002</c:v>
                </c:pt>
                <c:pt idx="3436">
                  <c:v>-20.710509999999999</c:v>
                </c:pt>
                <c:pt idx="3437">
                  <c:v>-14.01995</c:v>
                </c:pt>
                <c:pt idx="3438">
                  <c:v>-12.4152</c:v>
                </c:pt>
                <c:pt idx="3439">
                  <c:v>-7.4988700000000001</c:v>
                </c:pt>
                <c:pt idx="3440">
                  <c:v>-11.16581</c:v>
                </c:pt>
                <c:pt idx="3441">
                  <c:v>-9.4964200000000005</c:v>
                </c:pt>
                <c:pt idx="3442">
                  <c:v>-10.77275</c:v>
                </c:pt>
                <c:pt idx="3443">
                  <c:v>-15.084210000000001</c:v>
                </c:pt>
                <c:pt idx="3444">
                  <c:v>-13.53891</c:v>
                </c:pt>
                <c:pt idx="3445">
                  <c:v>-15.42281</c:v>
                </c:pt>
                <c:pt idx="3446">
                  <c:v>-9.5220699999999994</c:v>
                </c:pt>
                <c:pt idx="3447">
                  <c:v>-8.9740800000000007</c:v>
                </c:pt>
                <c:pt idx="3448">
                  <c:v>-6.2180299999999997</c:v>
                </c:pt>
                <c:pt idx="3449">
                  <c:v>-4.5876299999999999</c:v>
                </c:pt>
                <c:pt idx="3450" formatCode="General">
                  <c:v>#N/A</c:v>
                </c:pt>
                <c:pt idx="3451">
                  <c:v>-6.1092500000000003</c:v>
                </c:pt>
                <c:pt idx="3452">
                  <c:v>-3.3323700000000001</c:v>
                </c:pt>
                <c:pt idx="3453">
                  <c:v>-5.17957</c:v>
                </c:pt>
                <c:pt idx="3454">
                  <c:v>-4.8017500000000002</c:v>
                </c:pt>
                <c:pt idx="3455" formatCode="General">
                  <c:v>#N/A</c:v>
                </c:pt>
                <c:pt idx="3456">
                  <c:v>-3.8668399999999998</c:v>
                </c:pt>
                <c:pt idx="3457">
                  <c:v>-7.6590800000000003</c:v>
                </c:pt>
                <c:pt idx="3458">
                  <c:v>-5.3792900000000001</c:v>
                </c:pt>
                <c:pt idx="3459">
                  <c:v>-5.1335699999999997</c:v>
                </c:pt>
                <c:pt idx="3460">
                  <c:v>-4.3375199999999996</c:v>
                </c:pt>
                <c:pt idx="3461">
                  <c:v>-2.7891300000000001</c:v>
                </c:pt>
                <c:pt idx="3462">
                  <c:v>-3.16242</c:v>
                </c:pt>
                <c:pt idx="3463">
                  <c:v>0.43353000000000003</c:v>
                </c:pt>
                <c:pt idx="3464">
                  <c:v>-0.59347000000000005</c:v>
                </c:pt>
                <c:pt idx="3465">
                  <c:v>-4.57376</c:v>
                </c:pt>
                <c:pt idx="3466">
                  <c:v>-3.7359</c:v>
                </c:pt>
                <c:pt idx="3467">
                  <c:v>-1.1909099999999999</c:v>
                </c:pt>
                <c:pt idx="3468">
                  <c:v>-1.58846</c:v>
                </c:pt>
                <c:pt idx="3469">
                  <c:v>-7.3400000000000002E-3</c:v>
                </c:pt>
                <c:pt idx="3470">
                  <c:v>1.52047</c:v>
                </c:pt>
                <c:pt idx="3471">
                  <c:v>4.1707299999999998</c:v>
                </c:pt>
                <c:pt idx="3472">
                  <c:v>1.03338</c:v>
                </c:pt>
                <c:pt idx="3473">
                  <c:v>-1.5075400000000001</c:v>
                </c:pt>
                <c:pt idx="3474">
                  <c:v>-1.2963199999999999</c:v>
                </c:pt>
                <c:pt idx="3475">
                  <c:v>-6.6369999999999998E-2</c:v>
                </c:pt>
                <c:pt idx="3476">
                  <c:v>3.9949499999999998</c:v>
                </c:pt>
                <c:pt idx="3477">
                  <c:v>2.0160399999999998</c:v>
                </c:pt>
                <c:pt idx="3478">
                  <c:v>4.2315899999999997</c:v>
                </c:pt>
                <c:pt idx="3479">
                  <c:v>4.9397500000000001</c:v>
                </c:pt>
                <c:pt idx="3480">
                  <c:v>5.0253899999999998</c:v>
                </c:pt>
                <c:pt idx="3481" formatCode="General">
                  <c:v>#N/A</c:v>
                </c:pt>
                <c:pt idx="3482">
                  <c:v>7.2777900000000004</c:v>
                </c:pt>
                <c:pt idx="3483">
                  <c:v>9.7180099999999996</c:v>
                </c:pt>
                <c:pt idx="3484">
                  <c:v>9.1363299999999992</c:v>
                </c:pt>
                <c:pt idx="3485">
                  <c:v>11.181839999999999</c:v>
                </c:pt>
                <c:pt idx="3486">
                  <c:v>12.195119999999999</c:v>
                </c:pt>
                <c:pt idx="3487">
                  <c:v>10.66536</c:v>
                </c:pt>
                <c:pt idx="3488">
                  <c:v>11.54134</c:v>
                </c:pt>
                <c:pt idx="3489">
                  <c:v>10.57328</c:v>
                </c:pt>
                <c:pt idx="3490">
                  <c:v>12.25526</c:v>
                </c:pt>
                <c:pt idx="3491">
                  <c:v>13.27524</c:v>
                </c:pt>
                <c:pt idx="3492">
                  <c:v>12.318630000000001</c:v>
                </c:pt>
                <c:pt idx="3493">
                  <c:v>11.752179999999999</c:v>
                </c:pt>
                <c:pt idx="3494">
                  <c:v>4.5793200000000001</c:v>
                </c:pt>
                <c:pt idx="3495">
                  <c:v>6.3044599999999997</c:v>
                </c:pt>
                <c:pt idx="3496">
                  <c:v>7.2874800000000004</c:v>
                </c:pt>
                <c:pt idx="3497">
                  <c:v>8.2223500000000005</c:v>
                </c:pt>
                <c:pt idx="3498">
                  <c:v>7.3798899999999996</c:v>
                </c:pt>
                <c:pt idx="3499">
                  <c:v>6.5856300000000001</c:v>
                </c:pt>
                <c:pt idx="3500">
                  <c:v>6.3068900000000001</c:v>
                </c:pt>
                <c:pt idx="3501">
                  <c:v>7.3863599999999998</c:v>
                </c:pt>
                <c:pt idx="3502">
                  <c:v>8.8519400000000008</c:v>
                </c:pt>
                <c:pt idx="3503">
                  <c:v>6.1141399999999999</c:v>
                </c:pt>
                <c:pt idx="3504">
                  <c:v>6.6474000000000002</c:v>
                </c:pt>
                <c:pt idx="3505">
                  <c:v>3.3299799999999999</c:v>
                </c:pt>
                <c:pt idx="3506">
                  <c:v>4.1616200000000001</c:v>
                </c:pt>
                <c:pt idx="3507">
                  <c:v>5.5678000000000001</c:v>
                </c:pt>
                <c:pt idx="3508">
                  <c:v>5.2193500000000004</c:v>
                </c:pt>
                <c:pt idx="3509" formatCode="General">
                  <c:v>#N/A</c:v>
                </c:pt>
                <c:pt idx="3510" formatCode="General">
                  <c:v>#N/A</c:v>
                </c:pt>
                <c:pt idx="3511">
                  <c:v>8.0417299999999994</c:v>
                </c:pt>
                <c:pt idx="3512">
                  <c:v>6.6864999999999997</c:v>
                </c:pt>
                <c:pt idx="3513">
                  <c:v>7.1443700000000003</c:v>
                </c:pt>
                <c:pt idx="3514">
                  <c:v>6.3948200000000002</c:v>
                </c:pt>
                <c:pt idx="3515">
                  <c:v>7.02074</c:v>
                </c:pt>
                <c:pt idx="3516">
                  <c:v>5.7467199999999998</c:v>
                </c:pt>
                <c:pt idx="3517">
                  <c:v>7.47926</c:v>
                </c:pt>
                <c:pt idx="3518">
                  <c:v>9.4150100000000005</c:v>
                </c:pt>
                <c:pt idx="3519">
                  <c:v>8.6371000000000002</c:v>
                </c:pt>
                <c:pt idx="3520">
                  <c:v>9.6170200000000001</c:v>
                </c:pt>
                <c:pt idx="3521">
                  <c:v>10.362880000000001</c:v>
                </c:pt>
                <c:pt idx="3522">
                  <c:v>9.8243100000000005</c:v>
                </c:pt>
                <c:pt idx="3523">
                  <c:v>9.6844000000000001</c:v>
                </c:pt>
                <c:pt idx="3524">
                  <c:v>9.0628100000000007</c:v>
                </c:pt>
                <c:pt idx="3525">
                  <c:v>7.3797899999999998</c:v>
                </c:pt>
                <c:pt idx="3526">
                  <c:v>8.6549200000000006</c:v>
                </c:pt>
                <c:pt idx="3527">
                  <c:v>7.9997199999999999</c:v>
                </c:pt>
                <c:pt idx="3528">
                  <c:v>10.643560000000001</c:v>
                </c:pt>
                <c:pt idx="3529">
                  <c:v>11.4</c:v>
                </c:pt>
                <c:pt idx="3530">
                  <c:v>13.02312</c:v>
                </c:pt>
                <c:pt idx="3531">
                  <c:v>17.562750000000001</c:v>
                </c:pt>
                <c:pt idx="3532">
                  <c:v>16.56766</c:v>
                </c:pt>
                <c:pt idx="3533">
                  <c:v>17.32855</c:v>
                </c:pt>
                <c:pt idx="3534">
                  <c:v>15.68698</c:v>
                </c:pt>
                <c:pt idx="3535">
                  <c:v>16.63167</c:v>
                </c:pt>
                <c:pt idx="3536">
                  <c:v>18.420470000000002</c:v>
                </c:pt>
                <c:pt idx="3537">
                  <c:v>15.792899999999999</c:v>
                </c:pt>
                <c:pt idx="3538">
                  <c:v>20.86374</c:v>
                </c:pt>
                <c:pt idx="3539">
                  <c:v>20.548449999999999</c:v>
                </c:pt>
                <c:pt idx="3540">
                  <c:v>18.69556</c:v>
                </c:pt>
                <c:pt idx="3541">
                  <c:v>17.858180000000001</c:v>
                </c:pt>
                <c:pt idx="3542">
                  <c:v>18.96049</c:v>
                </c:pt>
                <c:pt idx="3543">
                  <c:v>17.496929999999999</c:v>
                </c:pt>
                <c:pt idx="3544">
                  <c:v>17.972650000000002</c:v>
                </c:pt>
                <c:pt idx="3545">
                  <c:v>21.442900000000002</c:v>
                </c:pt>
                <c:pt idx="3546">
                  <c:v>21.282070000000001</c:v>
                </c:pt>
                <c:pt idx="3547">
                  <c:v>22.252579999999998</c:v>
                </c:pt>
                <c:pt idx="3548">
                  <c:v>22.579229999999999</c:v>
                </c:pt>
                <c:pt idx="3549">
                  <c:v>21.233619999999998</c:v>
                </c:pt>
                <c:pt idx="3550">
                  <c:v>22.04616</c:v>
                </c:pt>
                <c:pt idx="3551" formatCode="General">
                  <c:v>#N/A</c:v>
                </c:pt>
                <c:pt idx="3552">
                  <c:v>24.010210000000001</c:v>
                </c:pt>
                <c:pt idx="3553">
                  <c:v>24.257069999999999</c:v>
                </c:pt>
                <c:pt idx="3554">
                  <c:v>18.207699999999999</c:v>
                </c:pt>
                <c:pt idx="3555">
                  <c:v>17.223210000000002</c:v>
                </c:pt>
                <c:pt idx="3556" formatCode="General">
                  <c:v>#N/A</c:v>
                </c:pt>
                <c:pt idx="3557">
                  <c:v>13.594720000000001</c:v>
                </c:pt>
                <c:pt idx="3558">
                  <c:v>14.93872</c:v>
                </c:pt>
                <c:pt idx="3559">
                  <c:v>12.83385</c:v>
                </c:pt>
                <c:pt idx="3560">
                  <c:v>12.81114</c:v>
                </c:pt>
                <c:pt idx="3561">
                  <c:v>14.78769</c:v>
                </c:pt>
                <c:pt idx="3562">
                  <c:v>15.21434</c:v>
                </c:pt>
                <c:pt idx="3563">
                  <c:v>14.878360000000001</c:v>
                </c:pt>
                <c:pt idx="3564">
                  <c:v>13.898849999999999</c:v>
                </c:pt>
                <c:pt idx="3565">
                  <c:v>13.35406</c:v>
                </c:pt>
                <c:pt idx="3566">
                  <c:v>12.05569</c:v>
                </c:pt>
                <c:pt idx="3567">
                  <c:v>14.344849999999999</c:v>
                </c:pt>
                <c:pt idx="3568">
                  <c:v>10.77556</c:v>
                </c:pt>
                <c:pt idx="3569">
                  <c:v>11.440770000000001</c:v>
                </c:pt>
                <c:pt idx="3570">
                  <c:v>14.051539999999999</c:v>
                </c:pt>
                <c:pt idx="3571">
                  <c:v>15.378590000000001</c:v>
                </c:pt>
                <c:pt idx="3572">
                  <c:v>16.372029999999999</c:v>
                </c:pt>
                <c:pt idx="3573">
                  <c:v>19.23246</c:v>
                </c:pt>
                <c:pt idx="3574">
                  <c:v>19.24896</c:v>
                </c:pt>
                <c:pt idx="3575">
                  <c:v>16.684619999999999</c:v>
                </c:pt>
                <c:pt idx="3576">
                  <c:v>19.345300000000002</c:v>
                </c:pt>
                <c:pt idx="3577">
                  <c:v>19.72749</c:v>
                </c:pt>
                <c:pt idx="3578">
                  <c:v>20.761019999999998</c:v>
                </c:pt>
                <c:pt idx="3579">
                  <c:v>21.104690000000002</c:v>
                </c:pt>
                <c:pt idx="3580">
                  <c:v>20.736409999999999</c:v>
                </c:pt>
                <c:pt idx="3581">
                  <c:v>22.766259999999999</c:v>
                </c:pt>
                <c:pt idx="3582">
                  <c:v>21.007930000000002</c:v>
                </c:pt>
                <c:pt idx="3583">
                  <c:v>20.48244</c:v>
                </c:pt>
                <c:pt idx="3584">
                  <c:v>19.968900000000001</c:v>
                </c:pt>
                <c:pt idx="3585">
                  <c:v>20.364850000000001</c:v>
                </c:pt>
                <c:pt idx="3586">
                  <c:v>17.68976</c:v>
                </c:pt>
                <c:pt idx="3587">
                  <c:v>18.521920000000001</c:v>
                </c:pt>
                <c:pt idx="3588">
                  <c:v>17.831700000000001</c:v>
                </c:pt>
                <c:pt idx="3589">
                  <c:v>18.321259999999999</c:v>
                </c:pt>
                <c:pt idx="3590">
                  <c:v>18.240400000000001</c:v>
                </c:pt>
                <c:pt idx="3591">
                  <c:v>15.37926</c:v>
                </c:pt>
                <c:pt idx="3592">
                  <c:v>15.192080000000001</c:v>
                </c:pt>
                <c:pt idx="3593">
                  <c:v>10.949669999999999</c:v>
                </c:pt>
                <c:pt idx="3594">
                  <c:v>12.616009999999999</c:v>
                </c:pt>
                <c:pt idx="3595">
                  <c:v>9.8612000000000002</c:v>
                </c:pt>
                <c:pt idx="3596">
                  <c:v>10.75949</c:v>
                </c:pt>
                <c:pt idx="3597">
                  <c:v>13.02252</c:v>
                </c:pt>
                <c:pt idx="3598">
                  <c:v>15.537789999999999</c:v>
                </c:pt>
                <c:pt idx="3599">
                  <c:v>17.54241</c:v>
                </c:pt>
                <c:pt idx="3600">
                  <c:v>17.175730000000001</c:v>
                </c:pt>
                <c:pt idx="3601">
                  <c:v>18.497430000000001</c:v>
                </c:pt>
                <c:pt idx="3602">
                  <c:v>18.21857</c:v>
                </c:pt>
                <c:pt idx="3603">
                  <c:v>19.184930000000001</c:v>
                </c:pt>
                <c:pt idx="3604">
                  <c:v>17.941700000000001</c:v>
                </c:pt>
                <c:pt idx="3605">
                  <c:v>18.629449999999999</c:v>
                </c:pt>
                <c:pt idx="3606">
                  <c:v>20.08419</c:v>
                </c:pt>
                <c:pt idx="3607">
                  <c:v>19.812670000000001</c:v>
                </c:pt>
                <c:pt idx="3608">
                  <c:v>19.030439999999999</c:v>
                </c:pt>
                <c:pt idx="3609">
                  <c:v>19.937249999999999</c:v>
                </c:pt>
                <c:pt idx="3610">
                  <c:v>19.03368</c:v>
                </c:pt>
                <c:pt idx="3611">
                  <c:v>18.93168</c:v>
                </c:pt>
                <c:pt idx="3612">
                  <c:v>20.519549999999999</c:v>
                </c:pt>
                <c:pt idx="3613">
                  <c:v>20.026800000000001</c:v>
                </c:pt>
                <c:pt idx="3614" formatCode="General">
                  <c:v>#N/A</c:v>
                </c:pt>
                <c:pt idx="3615">
                  <c:v>21.01332</c:v>
                </c:pt>
                <c:pt idx="3616">
                  <c:v>21.435359999999999</c:v>
                </c:pt>
                <c:pt idx="3617">
                  <c:v>23.357019999999999</c:v>
                </c:pt>
                <c:pt idx="3618">
                  <c:v>22.721720000000001</c:v>
                </c:pt>
                <c:pt idx="3619">
                  <c:v>22.849969999999999</c:v>
                </c:pt>
                <c:pt idx="3620">
                  <c:v>23.045380000000002</c:v>
                </c:pt>
                <c:pt idx="3621">
                  <c:v>23.351759999999999</c:v>
                </c:pt>
                <c:pt idx="3622">
                  <c:v>24.004860000000001</c:v>
                </c:pt>
                <c:pt idx="3623">
                  <c:v>22.45777</c:v>
                </c:pt>
                <c:pt idx="3624">
                  <c:v>21.714169999999999</c:v>
                </c:pt>
                <c:pt idx="3625">
                  <c:v>21.534459999999999</c:v>
                </c:pt>
                <c:pt idx="3626">
                  <c:v>20.29562</c:v>
                </c:pt>
                <c:pt idx="3627">
                  <c:v>21.790970000000002</c:v>
                </c:pt>
                <c:pt idx="3628">
                  <c:v>21.917629999999999</c:v>
                </c:pt>
                <c:pt idx="3629">
                  <c:v>22.32037</c:v>
                </c:pt>
                <c:pt idx="3630">
                  <c:v>21.457619999999999</c:v>
                </c:pt>
                <c:pt idx="3631">
                  <c:v>21.044699999999999</c:v>
                </c:pt>
                <c:pt idx="3632">
                  <c:v>21.094360000000002</c:v>
                </c:pt>
                <c:pt idx="3633" formatCode="General">
                  <c:v>#N/A</c:v>
                </c:pt>
                <c:pt idx="3634">
                  <c:v>20.87762</c:v>
                </c:pt>
                <c:pt idx="3635" formatCode="General">
                  <c:v>#N/A</c:v>
                </c:pt>
                <c:pt idx="3636">
                  <c:v>22.211290000000002</c:v>
                </c:pt>
                <c:pt idx="3637">
                  <c:v>21.35941</c:v>
                </c:pt>
                <c:pt idx="3638" formatCode="General">
                  <c:v>#N/A</c:v>
                </c:pt>
                <c:pt idx="3639">
                  <c:v>21.21763</c:v>
                </c:pt>
                <c:pt idx="3640" formatCode="General">
                  <c:v>#N/A</c:v>
                </c:pt>
                <c:pt idx="3641">
                  <c:v>19.763210000000001</c:v>
                </c:pt>
                <c:pt idx="3642">
                  <c:v>21.045770000000001</c:v>
                </c:pt>
                <c:pt idx="3643">
                  <c:v>21.444800000000001</c:v>
                </c:pt>
                <c:pt idx="3644">
                  <c:v>22.75835</c:v>
                </c:pt>
                <c:pt idx="3645">
                  <c:v>23.730350000000001</c:v>
                </c:pt>
                <c:pt idx="3646">
                  <c:v>22.113779999999998</c:v>
                </c:pt>
                <c:pt idx="3647">
                  <c:v>22.611940000000001</c:v>
                </c:pt>
                <c:pt idx="3648">
                  <c:v>22.472270000000002</c:v>
                </c:pt>
                <c:pt idx="3649">
                  <c:v>21.297830000000001</c:v>
                </c:pt>
                <c:pt idx="3650">
                  <c:v>20.030429999999999</c:v>
                </c:pt>
                <c:pt idx="3651" formatCode="General">
                  <c:v>#N/A</c:v>
                </c:pt>
                <c:pt idx="3652">
                  <c:v>21.417670000000001</c:v>
                </c:pt>
                <c:pt idx="3653">
                  <c:v>22.89019</c:v>
                </c:pt>
                <c:pt idx="3654">
                  <c:v>22.70044</c:v>
                </c:pt>
                <c:pt idx="3655">
                  <c:v>23.80311</c:v>
                </c:pt>
                <c:pt idx="3656">
                  <c:v>26.124310000000001</c:v>
                </c:pt>
                <c:pt idx="3657">
                  <c:v>24.539239999999999</c:v>
                </c:pt>
                <c:pt idx="3658">
                  <c:v>21.577860000000001</c:v>
                </c:pt>
                <c:pt idx="3659">
                  <c:v>22.250800000000002</c:v>
                </c:pt>
                <c:pt idx="3660">
                  <c:v>22.143699999999999</c:v>
                </c:pt>
                <c:pt idx="3661">
                  <c:v>23.236190000000001</c:v>
                </c:pt>
                <c:pt idx="3662">
                  <c:v>23.125599999999999</c:v>
                </c:pt>
                <c:pt idx="3663">
                  <c:v>22.20252</c:v>
                </c:pt>
                <c:pt idx="3664">
                  <c:v>23.32807</c:v>
                </c:pt>
                <c:pt idx="3665">
                  <c:v>24.687360000000002</c:v>
                </c:pt>
                <c:pt idx="3666">
                  <c:v>24.93225</c:v>
                </c:pt>
                <c:pt idx="3667">
                  <c:v>24.624569999999999</c:v>
                </c:pt>
                <c:pt idx="3668">
                  <c:v>23.73939</c:v>
                </c:pt>
                <c:pt idx="3669">
                  <c:v>24.04297</c:v>
                </c:pt>
                <c:pt idx="3670">
                  <c:v>24.417149999999999</c:v>
                </c:pt>
                <c:pt idx="3671" formatCode="General">
                  <c:v>#N/A</c:v>
                </c:pt>
                <c:pt idx="3672">
                  <c:v>24.448889999999999</c:v>
                </c:pt>
                <c:pt idx="3673">
                  <c:v>23.54147</c:v>
                </c:pt>
                <c:pt idx="3674">
                  <c:v>23.141629999999999</c:v>
                </c:pt>
                <c:pt idx="3675">
                  <c:v>24.69455</c:v>
                </c:pt>
                <c:pt idx="3676">
                  <c:v>27.627980000000001</c:v>
                </c:pt>
                <c:pt idx="3677">
                  <c:v>31.5839</c:v>
                </c:pt>
                <c:pt idx="3678">
                  <c:v>33.86497</c:v>
                </c:pt>
                <c:pt idx="3679">
                  <c:v>36.0319</c:v>
                </c:pt>
                <c:pt idx="3680">
                  <c:v>36.802390000000003</c:v>
                </c:pt>
                <c:pt idx="3681">
                  <c:v>34.509590000000003</c:v>
                </c:pt>
                <c:pt idx="3682">
                  <c:v>36.90117</c:v>
                </c:pt>
                <c:pt idx="3683">
                  <c:v>29.616140000000001</c:v>
                </c:pt>
                <c:pt idx="3684">
                  <c:v>31.933009999999999</c:v>
                </c:pt>
                <c:pt idx="3685">
                  <c:v>36.82826</c:v>
                </c:pt>
                <c:pt idx="3686">
                  <c:v>47.63852</c:v>
                </c:pt>
                <c:pt idx="3687">
                  <c:v>43.371899999999997</c:v>
                </c:pt>
                <c:pt idx="3688">
                  <c:v>52.131709999999998</c:v>
                </c:pt>
                <c:pt idx="3689">
                  <c:v>70.855909999999994</c:v>
                </c:pt>
                <c:pt idx="3690">
                  <c:v>56.988399999999999</c:v>
                </c:pt>
                <c:pt idx="3691">
                  <c:v>80.161869999999993</c:v>
                </c:pt>
                <c:pt idx="3692">
                  <c:v>69.669129999999996</c:v>
                </c:pt>
                <c:pt idx="3693">
                  <c:v>80.640789999999996</c:v>
                </c:pt>
                <c:pt idx="3694">
                  <c:v>74.839799999999997</c:v>
                </c:pt>
                <c:pt idx="3695">
                  <c:v>82.57723</c:v>
                </c:pt>
                <c:pt idx="3696">
                  <c:v>88.636799999999994</c:v>
                </c:pt>
                <c:pt idx="3697">
                  <c:v>70.659570000000002</c:v>
                </c:pt>
                <c:pt idx="3698">
                  <c:v>66.735519999999994</c:v>
                </c:pt>
                <c:pt idx="3699">
                  <c:v>58.265030000000003</c:v>
                </c:pt>
                <c:pt idx="3700">
                  <c:v>66.355999999999995</c:v>
                </c:pt>
                <c:pt idx="3701">
                  <c:v>60.64358</c:v>
                </c:pt>
                <c:pt idx="3702">
                  <c:v>62.895629999999997</c:v>
                </c:pt>
                <c:pt idx="3703">
                  <c:v>71.730469999999997</c:v>
                </c:pt>
                <c:pt idx="3704">
                  <c:v>70.550269999999998</c:v>
                </c:pt>
                <c:pt idx="3705" formatCode="General">
                  <c:v>#N/A</c:v>
                </c:pt>
                <c:pt idx="3706">
                  <c:v>64</c:v>
                </c:pt>
                <c:pt idx="3707">
                  <c:v>64.106489999999994</c:v>
                </c:pt>
                <c:pt idx="3708">
                  <c:v>58.348269999999999</c:v>
                </c:pt>
                <c:pt idx="3709">
                  <c:v>56.511749999999999</c:v>
                </c:pt>
                <c:pt idx="3710" formatCode="General">
                  <c:v>#N/A</c:v>
                </c:pt>
                <c:pt idx="3711">
                  <c:v>59.09478</c:v>
                </c:pt>
                <c:pt idx="3712">
                  <c:v>55.058210000000003</c:v>
                </c:pt>
                <c:pt idx="3713">
                  <c:v>58.090040000000002</c:v>
                </c:pt>
                <c:pt idx="3714">
                  <c:v>58.96828</c:v>
                </c:pt>
                <c:pt idx="3715">
                  <c:v>55.101129999999998</c:v>
                </c:pt>
                <c:pt idx="3716">
                  <c:v>56.62332</c:v>
                </c:pt>
                <c:pt idx="3717">
                  <c:v>60.079509999999999</c:v>
                </c:pt>
                <c:pt idx="3718">
                  <c:v>58.177109999999999</c:v>
                </c:pt>
                <c:pt idx="3719">
                  <c:v>56.785139999999998</c:v>
                </c:pt>
                <c:pt idx="3720">
                  <c:v>56.549810000000001</c:v>
                </c:pt>
                <c:pt idx="3721">
                  <c:v>54.425429999999999</c:v>
                </c:pt>
                <c:pt idx="3722">
                  <c:v>55.042949999999998</c:v>
                </c:pt>
                <c:pt idx="3723">
                  <c:v>50.553959999999996</c:v>
                </c:pt>
                <c:pt idx="3724">
                  <c:v>53.046959999999999</c:v>
                </c:pt>
                <c:pt idx="3725">
                  <c:v>56.428139999999999</c:v>
                </c:pt>
                <c:pt idx="3726">
                  <c:v>55.877299999999998</c:v>
                </c:pt>
                <c:pt idx="3727">
                  <c:v>53.120379999999997</c:v>
                </c:pt>
                <c:pt idx="3728">
                  <c:v>53.875329999999998</c:v>
                </c:pt>
                <c:pt idx="3729">
                  <c:v>52.587159999999997</c:v>
                </c:pt>
                <c:pt idx="3730">
                  <c:v>50.957659999999997</c:v>
                </c:pt>
                <c:pt idx="3731">
                  <c:v>49.024270000000001</c:v>
                </c:pt>
                <c:pt idx="3732">
                  <c:v>51.243560000000002</c:v>
                </c:pt>
                <c:pt idx="3733">
                  <c:v>50.630249999999997</c:v>
                </c:pt>
                <c:pt idx="3734">
                  <c:v>50.567630000000001</c:v>
                </c:pt>
                <c:pt idx="3735">
                  <c:v>52.42418</c:v>
                </c:pt>
                <c:pt idx="3736">
                  <c:v>47.154589999999999</c:v>
                </c:pt>
                <c:pt idx="3737">
                  <c:v>47.616300000000003</c:v>
                </c:pt>
                <c:pt idx="3738">
                  <c:v>44.52317</c:v>
                </c:pt>
                <c:pt idx="3739">
                  <c:v>47.11504</c:v>
                </c:pt>
                <c:pt idx="3740">
                  <c:v>46.590829999999997</c:v>
                </c:pt>
                <c:pt idx="3741" formatCode="General">
                  <c:v>#N/A</c:v>
                </c:pt>
                <c:pt idx="3742">
                  <c:v>45.671390000000002</c:v>
                </c:pt>
                <c:pt idx="3743">
                  <c:v>44.127400000000002</c:v>
                </c:pt>
                <c:pt idx="3744">
                  <c:v>45.075600000000001</c:v>
                </c:pt>
                <c:pt idx="3745">
                  <c:v>44.381599999999999</c:v>
                </c:pt>
                <c:pt idx="3746">
                  <c:v>43.53998</c:v>
                </c:pt>
                <c:pt idx="3747">
                  <c:v>42.521929999999998</c:v>
                </c:pt>
                <c:pt idx="3748">
                  <c:v>40.671489999999999</c:v>
                </c:pt>
                <c:pt idx="3749">
                  <c:v>40.420949999999998</c:v>
                </c:pt>
                <c:pt idx="3750">
                  <c:v>38.12865</c:v>
                </c:pt>
                <c:pt idx="3751">
                  <c:v>36.418880000000001</c:v>
                </c:pt>
                <c:pt idx="3752">
                  <c:v>37.985250000000001</c:v>
                </c:pt>
                <c:pt idx="3753">
                  <c:v>38.524700000000003</c:v>
                </c:pt>
                <c:pt idx="3754">
                  <c:v>47.901389999999999</c:v>
                </c:pt>
                <c:pt idx="3755">
                  <c:v>46.370019999999997</c:v>
                </c:pt>
                <c:pt idx="3756">
                  <c:v>44.992510000000003</c:v>
                </c:pt>
                <c:pt idx="3757">
                  <c:v>41.894060000000003</c:v>
                </c:pt>
                <c:pt idx="3758">
                  <c:v>41.874369999999999</c:v>
                </c:pt>
                <c:pt idx="3759">
                  <c:v>41.62753</c:v>
                </c:pt>
                <c:pt idx="3760">
                  <c:v>40.564959999999999</c:v>
                </c:pt>
                <c:pt idx="3761">
                  <c:v>41.544440000000002</c:v>
                </c:pt>
                <c:pt idx="3762">
                  <c:v>41.741160000000001</c:v>
                </c:pt>
                <c:pt idx="3763">
                  <c:v>45.560429999999997</c:v>
                </c:pt>
                <c:pt idx="3764">
                  <c:v>44.905149999999999</c:v>
                </c:pt>
                <c:pt idx="3765">
                  <c:v>49.048479999999998</c:v>
                </c:pt>
                <c:pt idx="3766">
                  <c:v>47.047960000000003</c:v>
                </c:pt>
                <c:pt idx="3767">
                  <c:v>44.752800000000001</c:v>
                </c:pt>
                <c:pt idx="3768">
                  <c:v>44.121200000000002</c:v>
                </c:pt>
                <c:pt idx="3769">
                  <c:v>44.121180000000003</c:v>
                </c:pt>
                <c:pt idx="3770" formatCode="General">
                  <c:v>#N/A</c:v>
                </c:pt>
                <c:pt idx="3771" formatCode="General">
                  <c:v>#N/A</c:v>
                </c:pt>
                <c:pt idx="3772">
                  <c:v>43.845440000000004</c:v>
                </c:pt>
                <c:pt idx="3773">
                  <c:v>42.765929999999997</c:v>
                </c:pt>
                <c:pt idx="3774">
                  <c:v>42.364469999999997</c:v>
                </c:pt>
                <c:pt idx="3775">
                  <c:v>42.595260000000003</c:v>
                </c:pt>
                <c:pt idx="3776">
                  <c:v>44.674930000000003</c:v>
                </c:pt>
                <c:pt idx="3777">
                  <c:v>41.916289999999996</c:v>
                </c:pt>
                <c:pt idx="3778">
                  <c:v>39.979309999999998</c:v>
                </c:pt>
                <c:pt idx="3779">
                  <c:v>40.018169999999998</c:v>
                </c:pt>
                <c:pt idx="3780">
                  <c:v>38.574019999999997</c:v>
                </c:pt>
                <c:pt idx="3781">
                  <c:v>35.303170000000001</c:v>
                </c:pt>
                <c:pt idx="3782">
                  <c:v>37.445610000000002</c:v>
                </c:pt>
                <c:pt idx="3783">
                  <c:v>37.997329999999998</c:v>
                </c:pt>
                <c:pt idx="3784">
                  <c:v>39.73847</c:v>
                </c:pt>
                <c:pt idx="3785">
                  <c:v>42.176650000000002</c:v>
                </c:pt>
                <c:pt idx="3786">
                  <c:v>41.262390000000003</c:v>
                </c:pt>
                <c:pt idx="3787">
                  <c:v>41.371270000000003</c:v>
                </c:pt>
                <c:pt idx="3788">
                  <c:v>39.699579999999997</c:v>
                </c:pt>
                <c:pt idx="3789">
                  <c:v>40.683509999999998</c:v>
                </c:pt>
                <c:pt idx="3790">
                  <c:v>38.945889999999999</c:v>
                </c:pt>
                <c:pt idx="3791">
                  <c:v>37.54027</c:v>
                </c:pt>
                <c:pt idx="3792">
                  <c:v>37.926259999999999</c:v>
                </c:pt>
                <c:pt idx="3793">
                  <c:v>36.320489999999999</c:v>
                </c:pt>
                <c:pt idx="3794">
                  <c:v>36.623390000000001</c:v>
                </c:pt>
                <c:pt idx="3795">
                  <c:v>36.677430000000001</c:v>
                </c:pt>
                <c:pt idx="3796">
                  <c:v>36.287080000000003</c:v>
                </c:pt>
                <c:pt idx="3797">
                  <c:v>37.500779999999999</c:v>
                </c:pt>
                <c:pt idx="3798">
                  <c:v>35.959829999999997</c:v>
                </c:pt>
                <c:pt idx="3799">
                  <c:v>36.434249999999999</c:v>
                </c:pt>
                <c:pt idx="3800">
                  <c:v>36.527909999999999</c:v>
                </c:pt>
                <c:pt idx="3801">
                  <c:v>35.866900000000001</c:v>
                </c:pt>
                <c:pt idx="3802">
                  <c:v>34.560940000000002</c:v>
                </c:pt>
                <c:pt idx="3803">
                  <c:v>33.844070000000002</c:v>
                </c:pt>
                <c:pt idx="3804">
                  <c:v>33.241340000000001</c:v>
                </c:pt>
                <c:pt idx="3805">
                  <c:v>34.120530000000002</c:v>
                </c:pt>
                <c:pt idx="3806">
                  <c:v>34.25264</c:v>
                </c:pt>
                <c:pt idx="3807">
                  <c:v>34.332149999999999</c:v>
                </c:pt>
                <c:pt idx="3808">
                  <c:v>33.417119999999997</c:v>
                </c:pt>
                <c:pt idx="3809">
                  <c:v>32.270389999999999</c:v>
                </c:pt>
                <c:pt idx="3810">
                  <c:v>32.724690000000002</c:v>
                </c:pt>
                <c:pt idx="3811">
                  <c:v>33.321469999999998</c:v>
                </c:pt>
                <c:pt idx="3812">
                  <c:v>31.937909999999999</c:v>
                </c:pt>
                <c:pt idx="3813">
                  <c:v>30.446390000000001</c:v>
                </c:pt>
                <c:pt idx="3814">
                  <c:v>35.804180000000002</c:v>
                </c:pt>
                <c:pt idx="3815">
                  <c:v>36.959429999999998</c:v>
                </c:pt>
                <c:pt idx="3816" formatCode="General">
                  <c:v>#N/A</c:v>
                </c:pt>
                <c:pt idx="3817">
                  <c:v>40.436439999999997</c:v>
                </c:pt>
                <c:pt idx="3818">
                  <c:v>37.189779999999999</c:v>
                </c:pt>
                <c:pt idx="3819">
                  <c:v>39.012079999999997</c:v>
                </c:pt>
                <c:pt idx="3820">
                  <c:v>38.026679999999999</c:v>
                </c:pt>
                <c:pt idx="3821">
                  <c:v>36.077539999999999</c:v>
                </c:pt>
                <c:pt idx="3822">
                  <c:v>34.419029999999999</c:v>
                </c:pt>
                <c:pt idx="3823">
                  <c:v>36.050919999999998</c:v>
                </c:pt>
                <c:pt idx="3824">
                  <c:v>37.232140000000001</c:v>
                </c:pt>
                <c:pt idx="3825">
                  <c:v>37.480519999999999</c:v>
                </c:pt>
                <c:pt idx="3826">
                  <c:v>36.56429</c:v>
                </c:pt>
                <c:pt idx="3827">
                  <c:v>35.226559999999999</c:v>
                </c:pt>
                <c:pt idx="3828">
                  <c:v>40.010240000000003</c:v>
                </c:pt>
                <c:pt idx="3829">
                  <c:v>41.422460000000001</c:v>
                </c:pt>
                <c:pt idx="3830">
                  <c:v>39.09496</c:v>
                </c:pt>
                <c:pt idx="3831">
                  <c:v>36.640329999999999</c:v>
                </c:pt>
                <c:pt idx="3832">
                  <c:v>34.313000000000002</c:v>
                </c:pt>
                <c:pt idx="3833">
                  <c:v>33.386670000000002</c:v>
                </c:pt>
                <c:pt idx="3834">
                  <c:v>30.873919999999998</c:v>
                </c:pt>
                <c:pt idx="3835">
                  <c:v>33.515940000000001</c:v>
                </c:pt>
                <c:pt idx="3836">
                  <c:v>29.247219999999999</c:v>
                </c:pt>
                <c:pt idx="3837">
                  <c:v>32.195300000000003</c:v>
                </c:pt>
                <c:pt idx="3838">
                  <c:v>30.402889999999999</c:v>
                </c:pt>
                <c:pt idx="3839">
                  <c:v>30.566980000000001</c:v>
                </c:pt>
                <c:pt idx="3840">
                  <c:v>29.066189999999999</c:v>
                </c:pt>
                <c:pt idx="3841">
                  <c:v>26.27074</c:v>
                </c:pt>
                <c:pt idx="3842">
                  <c:v>26.836690000000001</c:v>
                </c:pt>
                <c:pt idx="3843">
                  <c:v>28.24756</c:v>
                </c:pt>
                <c:pt idx="3844">
                  <c:v>30.42069</c:v>
                </c:pt>
                <c:pt idx="3845">
                  <c:v>31.320399999999999</c:v>
                </c:pt>
                <c:pt idx="3846">
                  <c:v>33.888260000000002</c:v>
                </c:pt>
                <c:pt idx="3847">
                  <c:v>34.33379</c:v>
                </c:pt>
                <c:pt idx="3848">
                  <c:v>35.270879999999998</c:v>
                </c:pt>
                <c:pt idx="3849">
                  <c:v>34.839750000000002</c:v>
                </c:pt>
                <c:pt idx="3850">
                  <c:v>34.010660000000001</c:v>
                </c:pt>
                <c:pt idx="3851">
                  <c:v>37.331719999999997</c:v>
                </c:pt>
                <c:pt idx="3852">
                  <c:v>37.725459999999998</c:v>
                </c:pt>
                <c:pt idx="3853">
                  <c:v>41.462499999999999</c:v>
                </c:pt>
                <c:pt idx="3854">
                  <c:v>41.470970000000001</c:v>
                </c:pt>
                <c:pt idx="3855">
                  <c:v>43.767679999999999</c:v>
                </c:pt>
                <c:pt idx="3856">
                  <c:v>42.795029999999997</c:v>
                </c:pt>
                <c:pt idx="3857">
                  <c:v>40.43383</c:v>
                </c:pt>
                <c:pt idx="3858">
                  <c:v>38.513840000000002</c:v>
                </c:pt>
                <c:pt idx="3859">
                  <c:v>36.171329999999998</c:v>
                </c:pt>
                <c:pt idx="3860">
                  <c:v>36.744590000000002</c:v>
                </c:pt>
                <c:pt idx="3861">
                  <c:v>35.701459999999997</c:v>
                </c:pt>
                <c:pt idx="3862">
                  <c:v>35.394689999999997</c:v>
                </c:pt>
                <c:pt idx="3863">
                  <c:v>32.848689999999998</c:v>
                </c:pt>
                <c:pt idx="3864">
                  <c:v>34.36992</c:v>
                </c:pt>
                <c:pt idx="3865">
                  <c:v>33.577599999999997</c:v>
                </c:pt>
                <c:pt idx="3866">
                  <c:v>31.85005</c:v>
                </c:pt>
                <c:pt idx="3867">
                  <c:v>32.659190000000002</c:v>
                </c:pt>
                <c:pt idx="3868">
                  <c:v>33.400069999999999</c:v>
                </c:pt>
                <c:pt idx="3869">
                  <c:v>32.74568</c:v>
                </c:pt>
                <c:pt idx="3870">
                  <c:v>33.106560000000002</c:v>
                </c:pt>
                <c:pt idx="3871">
                  <c:v>31.252130000000001</c:v>
                </c:pt>
                <c:pt idx="3872">
                  <c:v>29.24391</c:v>
                </c:pt>
                <c:pt idx="3873">
                  <c:v>29.65279</c:v>
                </c:pt>
                <c:pt idx="3874" formatCode="General">
                  <c:v>#N/A</c:v>
                </c:pt>
                <c:pt idx="3875">
                  <c:v>26.238530000000001</c:v>
                </c:pt>
                <c:pt idx="3876">
                  <c:v>28.314229999999998</c:v>
                </c:pt>
                <c:pt idx="3877">
                  <c:v>24.588799999999999</c:v>
                </c:pt>
                <c:pt idx="3878">
                  <c:v>22.476759999999999</c:v>
                </c:pt>
                <c:pt idx="3879">
                  <c:v>24.137360000000001</c:v>
                </c:pt>
                <c:pt idx="3880">
                  <c:v>21.439109999999999</c:v>
                </c:pt>
                <c:pt idx="3881">
                  <c:v>22.920539999999999</c:v>
                </c:pt>
                <c:pt idx="3882">
                  <c:v>25.032640000000001</c:v>
                </c:pt>
                <c:pt idx="3883">
                  <c:v>26.879529999999999</c:v>
                </c:pt>
                <c:pt idx="3884">
                  <c:v>25.271470000000001</c:v>
                </c:pt>
                <c:pt idx="3885">
                  <c:v>26.361190000000001</c:v>
                </c:pt>
                <c:pt idx="3886">
                  <c:v>25.472480000000001</c:v>
                </c:pt>
                <c:pt idx="3887">
                  <c:v>22.89537</c:v>
                </c:pt>
                <c:pt idx="3888">
                  <c:v>24.69042</c:v>
                </c:pt>
                <c:pt idx="3889">
                  <c:v>22.3324</c:v>
                </c:pt>
                <c:pt idx="3890">
                  <c:v>21.836349999999999</c:v>
                </c:pt>
                <c:pt idx="3891">
                  <c:v>20.612919999999999</c:v>
                </c:pt>
                <c:pt idx="3892">
                  <c:v>23.026140000000002</c:v>
                </c:pt>
                <c:pt idx="3893">
                  <c:v>24.090389999999999</c:v>
                </c:pt>
                <c:pt idx="3894">
                  <c:v>24.656130000000001</c:v>
                </c:pt>
                <c:pt idx="3895" formatCode="General">
                  <c:v>#N/A</c:v>
                </c:pt>
                <c:pt idx="3896">
                  <c:v>25.621479999999998</c:v>
                </c:pt>
                <c:pt idx="3897">
                  <c:v>25.799150000000001</c:v>
                </c:pt>
                <c:pt idx="3898">
                  <c:v>25.552389999999999</c:v>
                </c:pt>
                <c:pt idx="3899">
                  <c:v>24.887560000000001</c:v>
                </c:pt>
                <c:pt idx="3900" formatCode="General">
                  <c:v>#N/A</c:v>
                </c:pt>
                <c:pt idx="3901">
                  <c:v>27.170020000000001</c:v>
                </c:pt>
                <c:pt idx="3902">
                  <c:v>25.778300000000002</c:v>
                </c:pt>
                <c:pt idx="3903">
                  <c:v>21.922930000000001</c:v>
                </c:pt>
                <c:pt idx="3904">
                  <c:v>19.90541</c:v>
                </c:pt>
                <c:pt idx="3905">
                  <c:v>18.771239999999999</c:v>
                </c:pt>
                <c:pt idx="3906">
                  <c:v>19.24493</c:v>
                </c:pt>
                <c:pt idx="3907">
                  <c:v>20.092210000000001</c:v>
                </c:pt>
                <c:pt idx="3908">
                  <c:v>20.139250000000001</c:v>
                </c:pt>
                <c:pt idx="3909">
                  <c:v>18.428080000000001</c:v>
                </c:pt>
                <c:pt idx="3910">
                  <c:v>19.42332</c:v>
                </c:pt>
                <c:pt idx="3911" formatCode="General">
                  <c:v>#N/A</c:v>
                </c:pt>
                <c:pt idx="3912">
                  <c:v>15.98513</c:v>
                </c:pt>
                <c:pt idx="3913">
                  <c:v>13.393319999999999</c:v>
                </c:pt>
                <c:pt idx="3914">
                  <c:v>12.13203</c:v>
                </c:pt>
                <c:pt idx="3915">
                  <c:v>9.9083699999999997</c:v>
                </c:pt>
                <c:pt idx="3916">
                  <c:v>10.13984</c:v>
                </c:pt>
                <c:pt idx="3917">
                  <c:v>8.9258000000000006</c:v>
                </c:pt>
                <c:pt idx="3918">
                  <c:v>11.317449999999999</c:v>
                </c:pt>
                <c:pt idx="3919">
                  <c:v>9.4739599999999999</c:v>
                </c:pt>
                <c:pt idx="3920">
                  <c:v>14.234439999999999</c:v>
                </c:pt>
                <c:pt idx="3921">
                  <c:v>14.873329999999999</c:v>
                </c:pt>
                <c:pt idx="3922">
                  <c:v>14.2034</c:v>
                </c:pt>
                <c:pt idx="3923">
                  <c:v>14.59294</c:v>
                </c:pt>
                <c:pt idx="3924">
                  <c:v>10.38456</c:v>
                </c:pt>
                <c:pt idx="3925">
                  <c:v>10.650650000000001</c:v>
                </c:pt>
                <c:pt idx="3926">
                  <c:v>9.3780000000000001</c:v>
                </c:pt>
                <c:pt idx="3927">
                  <c:v>10.37612</c:v>
                </c:pt>
                <c:pt idx="3928">
                  <c:v>12.230180000000001</c:v>
                </c:pt>
                <c:pt idx="3929">
                  <c:v>10.114280000000001</c:v>
                </c:pt>
                <c:pt idx="3930">
                  <c:v>7.5254300000000001</c:v>
                </c:pt>
                <c:pt idx="3931" formatCode="General">
                  <c:v>#N/A</c:v>
                </c:pt>
                <c:pt idx="3932">
                  <c:v>9.2482900000000008</c:v>
                </c:pt>
                <c:pt idx="3933">
                  <c:v>9.4699299999999997</c:v>
                </c:pt>
                <c:pt idx="3934">
                  <c:v>7.6405399999999997</c:v>
                </c:pt>
                <c:pt idx="3935">
                  <c:v>6.5255799999999997</c:v>
                </c:pt>
                <c:pt idx="3936" formatCode="General">
                  <c:v>#N/A</c:v>
                </c:pt>
                <c:pt idx="3937">
                  <c:v>6.4552399999999999</c:v>
                </c:pt>
                <c:pt idx="3938">
                  <c:v>3.1805300000000001</c:v>
                </c:pt>
                <c:pt idx="3939">
                  <c:v>8.0267700000000008</c:v>
                </c:pt>
                <c:pt idx="3940">
                  <c:v>10.75034</c:v>
                </c:pt>
                <c:pt idx="3941">
                  <c:v>8.0123800000000003</c:v>
                </c:pt>
                <c:pt idx="3942">
                  <c:v>7.3675600000000001</c:v>
                </c:pt>
                <c:pt idx="3943">
                  <c:v>11.060219999999999</c:v>
                </c:pt>
                <c:pt idx="3944">
                  <c:v>11.93801</c:v>
                </c:pt>
                <c:pt idx="3945">
                  <c:v>8.7952600000000007</c:v>
                </c:pt>
                <c:pt idx="3946">
                  <c:v>6.0843699999999998</c:v>
                </c:pt>
                <c:pt idx="3947">
                  <c:v>3.8186800000000001</c:v>
                </c:pt>
                <c:pt idx="3948">
                  <c:v>5.9264900000000003</c:v>
                </c:pt>
                <c:pt idx="3949">
                  <c:v>4.0378600000000002</c:v>
                </c:pt>
                <c:pt idx="3950">
                  <c:v>2.34768</c:v>
                </c:pt>
                <c:pt idx="3951">
                  <c:v>0.54906999999999995</c:v>
                </c:pt>
                <c:pt idx="3952">
                  <c:v>3.0830199999999999</c:v>
                </c:pt>
                <c:pt idx="3953">
                  <c:v>5.3559799999999997</c:v>
                </c:pt>
                <c:pt idx="3954">
                  <c:v>8.87758</c:v>
                </c:pt>
                <c:pt idx="3955">
                  <c:v>10.096539999999999</c:v>
                </c:pt>
                <c:pt idx="3956">
                  <c:v>9.2884600000000006</c:v>
                </c:pt>
                <c:pt idx="3957">
                  <c:v>11.957470000000001</c:v>
                </c:pt>
                <c:pt idx="3958">
                  <c:v>11.64507</c:v>
                </c:pt>
                <c:pt idx="3959">
                  <c:v>12.44937</c:v>
                </c:pt>
                <c:pt idx="3960">
                  <c:v>11.038209999999999</c:v>
                </c:pt>
                <c:pt idx="3961">
                  <c:v>12.368779999999999</c:v>
                </c:pt>
                <c:pt idx="3962">
                  <c:v>14.10816</c:v>
                </c:pt>
                <c:pt idx="3963">
                  <c:v>12.492430000000001</c:v>
                </c:pt>
                <c:pt idx="3964">
                  <c:v>9.3557100000000002</c:v>
                </c:pt>
                <c:pt idx="3965" formatCode="General">
                  <c:v>#N/A</c:v>
                </c:pt>
                <c:pt idx="3966">
                  <c:v>9.4315499999999997</c:v>
                </c:pt>
                <c:pt idx="3967">
                  <c:v>7.7528100000000002</c:v>
                </c:pt>
                <c:pt idx="3968">
                  <c:v>6.5685900000000004</c:v>
                </c:pt>
                <c:pt idx="3969">
                  <c:v>6.25183</c:v>
                </c:pt>
                <c:pt idx="3970">
                  <c:v>5.2114700000000003</c:v>
                </c:pt>
                <c:pt idx="3971">
                  <c:v>3.6619199999999998</c:v>
                </c:pt>
                <c:pt idx="3972">
                  <c:v>2.9545699999999999</c:v>
                </c:pt>
                <c:pt idx="3973">
                  <c:v>4.7382999999999997</c:v>
                </c:pt>
                <c:pt idx="3974">
                  <c:v>2.33162</c:v>
                </c:pt>
                <c:pt idx="3975" formatCode="General">
                  <c:v>#N/A</c:v>
                </c:pt>
                <c:pt idx="3976">
                  <c:v>2.5392199999999998</c:v>
                </c:pt>
                <c:pt idx="3977">
                  <c:v>5.2787899999999999</c:v>
                </c:pt>
                <c:pt idx="3978">
                  <c:v>3.93621</c:v>
                </c:pt>
                <c:pt idx="3979">
                  <c:v>2.9223300000000001</c:v>
                </c:pt>
                <c:pt idx="3980">
                  <c:v>-1.0885199999999999</c:v>
                </c:pt>
                <c:pt idx="3981">
                  <c:v>-0.83106000000000002</c:v>
                </c:pt>
                <c:pt idx="3982">
                  <c:v>-3.7589000000000001</c:v>
                </c:pt>
                <c:pt idx="3983">
                  <c:v>-3.61734</c:v>
                </c:pt>
                <c:pt idx="3984">
                  <c:v>-1.70306</c:v>
                </c:pt>
                <c:pt idx="3985">
                  <c:v>-4.4545700000000004</c:v>
                </c:pt>
                <c:pt idx="3986">
                  <c:v>-3.9356499999999999</c:v>
                </c:pt>
                <c:pt idx="3987">
                  <c:v>-2.6801200000000001</c:v>
                </c:pt>
                <c:pt idx="3988">
                  <c:v>0.28520000000000001</c:v>
                </c:pt>
                <c:pt idx="3989">
                  <c:v>-3.9682499999999998</c:v>
                </c:pt>
                <c:pt idx="3990">
                  <c:v>-5.59504</c:v>
                </c:pt>
                <c:pt idx="3991">
                  <c:v>-7.7844899999999999</c:v>
                </c:pt>
                <c:pt idx="3992">
                  <c:v>-7.0399900000000004</c:v>
                </c:pt>
                <c:pt idx="3993">
                  <c:v>-6.6098800000000004</c:v>
                </c:pt>
                <c:pt idx="3994">
                  <c:v>-7.42164</c:v>
                </c:pt>
                <c:pt idx="3995">
                  <c:v>-6.5456300000000001</c:v>
                </c:pt>
                <c:pt idx="3996">
                  <c:v>-6.88049</c:v>
                </c:pt>
                <c:pt idx="3997">
                  <c:v>-4.25563</c:v>
                </c:pt>
                <c:pt idx="3998">
                  <c:v>-7.7899799999999999</c:v>
                </c:pt>
                <c:pt idx="3999">
                  <c:v>-9.1239600000000003</c:v>
                </c:pt>
                <c:pt idx="4000">
                  <c:v>-9.1036999999999999</c:v>
                </c:pt>
                <c:pt idx="4001">
                  <c:v>-8.4565900000000003</c:v>
                </c:pt>
                <c:pt idx="4002">
                  <c:v>-9.2612199999999998</c:v>
                </c:pt>
                <c:pt idx="4003">
                  <c:v>-8.5710200000000007</c:v>
                </c:pt>
                <c:pt idx="4004">
                  <c:v>-6.8891299999999998</c:v>
                </c:pt>
                <c:pt idx="4005">
                  <c:v>-4.5291699999999997</c:v>
                </c:pt>
                <c:pt idx="4006" formatCode="General">
                  <c:v>#N/A</c:v>
                </c:pt>
                <c:pt idx="4007">
                  <c:v>-5.3352399999999998</c:v>
                </c:pt>
                <c:pt idx="4008">
                  <c:v>-6.19313</c:v>
                </c:pt>
                <c:pt idx="4009">
                  <c:v>-3.7544300000000002</c:v>
                </c:pt>
                <c:pt idx="4010">
                  <c:v>-6.1283599999999998</c:v>
                </c:pt>
                <c:pt idx="4011">
                  <c:v>-6.0035999999999996</c:v>
                </c:pt>
                <c:pt idx="4012">
                  <c:v>-5.2484799999999998</c:v>
                </c:pt>
                <c:pt idx="4013">
                  <c:v>-5.9841600000000001</c:v>
                </c:pt>
                <c:pt idx="4014">
                  <c:v>-8.6457599999999992</c:v>
                </c:pt>
                <c:pt idx="4015">
                  <c:v>-11.66118</c:v>
                </c:pt>
                <c:pt idx="4016">
                  <c:v>-15.482570000000001</c:v>
                </c:pt>
                <c:pt idx="4017">
                  <c:v>-15.464740000000001</c:v>
                </c:pt>
                <c:pt idx="4018">
                  <c:v>-13.751300000000001</c:v>
                </c:pt>
                <c:pt idx="4019">
                  <c:v>-16.768509999999999</c:v>
                </c:pt>
                <c:pt idx="4020">
                  <c:v>-15.33333</c:v>
                </c:pt>
                <c:pt idx="4021" formatCode="General">
                  <c:v>#N/A</c:v>
                </c:pt>
                <c:pt idx="4022">
                  <c:v>-14.9527</c:v>
                </c:pt>
                <c:pt idx="4023">
                  <c:v>-15.085190000000001</c:v>
                </c:pt>
                <c:pt idx="4024">
                  <c:v>-14.68581</c:v>
                </c:pt>
                <c:pt idx="4025">
                  <c:v>-12.320600000000001</c:v>
                </c:pt>
                <c:pt idx="4026">
                  <c:v>-12.701219999999999</c:v>
                </c:pt>
                <c:pt idx="4027">
                  <c:v>-14.47185</c:v>
                </c:pt>
                <c:pt idx="4028">
                  <c:v>-14.716279999999999</c:v>
                </c:pt>
                <c:pt idx="4029">
                  <c:v>-15.90888</c:v>
                </c:pt>
                <c:pt idx="4030">
                  <c:v>-15.40197</c:v>
                </c:pt>
                <c:pt idx="4031" formatCode="General">
                  <c:v>#N/A</c:v>
                </c:pt>
                <c:pt idx="4032">
                  <c:v>-14.806609999999999</c:v>
                </c:pt>
                <c:pt idx="4033">
                  <c:v>-14.781689999999999</c:v>
                </c:pt>
                <c:pt idx="4034">
                  <c:v>-12.5587</c:v>
                </c:pt>
                <c:pt idx="4035">
                  <c:v>-13.723599999999999</c:v>
                </c:pt>
                <c:pt idx="4036">
                  <c:v>-15.080159999999999</c:v>
                </c:pt>
                <c:pt idx="4037">
                  <c:v>-15.30485</c:v>
                </c:pt>
                <c:pt idx="4038">
                  <c:v>-15.448919999999999</c:v>
                </c:pt>
                <c:pt idx="4039">
                  <c:v>-15.52332</c:v>
                </c:pt>
                <c:pt idx="4040">
                  <c:v>-13.241199999999999</c:v>
                </c:pt>
                <c:pt idx="4041">
                  <c:v>-12.581709999999999</c:v>
                </c:pt>
                <c:pt idx="4042">
                  <c:v>-11.675979999999999</c:v>
                </c:pt>
                <c:pt idx="4043">
                  <c:v>-11.72156</c:v>
                </c:pt>
                <c:pt idx="4044">
                  <c:v>-10.943619999999999</c:v>
                </c:pt>
                <c:pt idx="4045">
                  <c:v>-12.8218</c:v>
                </c:pt>
                <c:pt idx="4046">
                  <c:v>-12.89456</c:v>
                </c:pt>
                <c:pt idx="4047">
                  <c:v>-13.44946</c:v>
                </c:pt>
                <c:pt idx="4048">
                  <c:v>-11.314970000000001</c:v>
                </c:pt>
                <c:pt idx="4049">
                  <c:v>-10.546469999999999</c:v>
                </c:pt>
                <c:pt idx="4050">
                  <c:v>-8.71021</c:v>
                </c:pt>
                <c:pt idx="4051">
                  <c:v>-8.7857099999999999</c:v>
                </c:pt>
                <c:pt idx="4052">
                  <c:v>-9.8576800000000002</c:v>
                </c:pt>
                <c:pt idx="4053">
                  <c:v>-7.9985299999999997</c:v>
                </c:pt>
                <c:pt idx="4054">
                  <c:v>-8.7701799999999999</c:v>
                </c:pt>
                <c:pt idx="4055">
                  <c:v>-8.8708200000000001</c:v>
                </c:pt>
                <c:pt idx="4056">
                  <c:v>-8.7873099999999997</c:v>
                </c:pt>
                <c:pt idx="4057">
                  <c:v>-9.4059399999999993</c:v>
                </c:pt>
                <c:pt idx="4058">
                  <c:v>-7.5082700000000004</c:v>
                </c:pt>
                <c:pt idx="4059">
                  <c:v>-7.8035300000000003</c:v>
                </c:pt>
                <c:pt idx="4060">
                  <c:v>-6.2020099999999996</c:v>
                </c:pt>
                <c:pt idx="4061">
                  <c:v>-5.8156299999999996</c:v>
                </c:pt>
                <c:pt idx="4062">
                  <c:v>-4.8954899999999997</c:v>
                </c:pt>
                <c:pt idx="4063">
                  <c:v>-4.8687399999999998</c:v>
                </c:pt>
                <c:pt idx="4064">
                  <c:v>-4.4971199999999998</c:v>
                </c:pt>
                <c:pt idx="4065">
                  <c:v>-6.7603299999999997</c:v>
                </c:pt>
                <c:pt idx="4066">
                  <c:v>-9.6798999999999999</c:v>
                </c:pt>
                <c:pt idx="4067">
                  <c:v>-10.145709999999999</c:v>
                </c:pt>
                <c:pt idx="4068">
                  <c:v>-10.002689999999999</c:v>
                </c:pt>
                <c:pt idx="4069">
                  <c:v>-8.0812600000000003</c:v>
                </c:pt>
                <c:pt idx="4070">
                  <c:v>-12.104699999999999</c:v>
                </c:pt>
                <c:pt idx="4071">
                  <c:v>-13.035159999999999</c:v>
                </c:pt>
                <c:pt idx="4072">
                  <c:v>-13.899290000000001</c:v>
                </c:pt>
                <c:pt idx="4073">
                  <c:v>-14.64489</c:v>
                </c:pt>
                <c:pt idx="4074">
                  <c:v>-14.915979999999999</c:v>
                </c:pt>
                <c:pt idx="4075">
                  <c:v>-15.73462</c:v>
                </c:pt>
                <c:pt idx="4076" formatCode="General">
                  <c:v>#N/A</c:v>
                </c:pt>
                <c:pt idx="4077">
                  <c:v>-15.788069999999999</c:v>
                </c:pt>
                <c:pt idx="4078">
                  <c:v>-13.904769999999999</c:v>
                </c:pt>
                <c:pt idx="4079">
                  <c:v>-12.967689999999999</c:v>
                </c:pt>
                <c:pt idx="4080">
                  <c:v>-10.824109999999999</c:v>
                </c:pt>
                <c:pt idx="4081">
                  <c:v>-10.02164</c:v>
                </c:pt>
                <c:pt idx="4082">
                  <c:v>-13.29068</c:v>
                </c:pt>
                <c:pt idx="4083">
                  <c:v>-13.676439999999999</c:v>
                </c:pt>
                <c:pt idx="4084">
                  <c:v>-14.566649999999999</c:v>
                </c:pt>
                <c:pt idx="4085">
                  <c:v>-14.739750000000001</c:v>
                </c:pt>
                <c:pt idx="4086">
                  <c:v>-12.55137</c:v>
                </c:pt>
                <c:pt idx="4087">
                  <c:v>-13.634270000000001</c:v>
                </c:pt>
                <c:pt idx="4088">
                  <c:v>-15.89268</c:v>
                </c:pt>
                <c:pt idx="4089">
                  <c:v>-17.877300000000002</c:v>
                </c:pt>
                <c:pt idx="4090">
                  <c:v>-19.438680000000002</c:v>
                </c:pt>
                <c:pt idx="4091">
                  <c:v>-20.218679999999999</c:v>
                </c:pt>
                <c:pt idx="4092">
                  <c:v>-18.543990000000001</c:v>
                </c:pt>
                <c:pt idx="4093">
                  <c:v>-16.831230000000001</c:v>
                </c:pt>
                <c:pt idx="4094">
                  <c:v>-17.766380000000002</c:v>
                </c:pt>
                <c:pt idx="4095">
                  <c:v>-19.787009999999999</c:v>
                </c:pt>
                <c:pt idx="4096">
                  <c:v>-16.603560000000002</c:v>
                </c:pt>
                <c:pt idx="4097">
                  <c:v>-14.72739</c:v>
                </c:pt>
                <c:pt idx="4098">
                  <c:v>-15.25869</c:v>
                </c:pt>
                <c:pt idx="4099">
                  <c:v>-16.849319999999999</c:v>
                </c:pt>
                <c:pt idx="4100">
                  <c:v>-18.998989999999999</c:v>
                </c:pt>
                <c:pt idx="4101">
                  <c:v>-19.089780000000001</c:v>
                </c:pt>
                <c:pt idx="4102">
                  <c:v>-19.558199999999999</c:v>
                </c:pt>
                <c:pt idx="4103">
                  <c:v>-20.138670000000001</c:v>
                </c:pt>
                <c:pt idx="4104">
                  <c:v>-19.5166</c:v>
                </c:pt>
                <c:pt idx="4105">
                  <c:v>-21.946290000000001</c:v>
                </c:pt>
                <c:pt idx="4106">
                  <c:v>-20.113610000000001</c:v>
                </c:pt>
                <c:pt idx="4107">
                  <c:v>-19.69529</c:v>
                </c:pt>
                <c:pt idx="4108">
                  <c:v>-20.706289999999999</c:v>
                </c:pt>
                <c:pt idx="4109">
                  <c:v>-21.604340000000001</c:v>
                </c:pt>
                <c:pt idx="4110">
                  <c:v>-19.623360000000002</c:v>
                </c:pt>
                <c:pt idx="4111">
                  <c:v>-19.249199999999998</c:v>
                </c:pt>
                <c:pt idx="4112">
                  <c:v>-17.780709999999999</c:v>
                </c:pt>
                <c:pt idx="4113">
                  <c:v>-17.64706</c:v>
                </c:pt>
                <c:pt idx="4114">
                  <c:v>-18.973369999999999</c:v>
                </c:pt>
                <c:pt idx="4115">
                  <c:v>-17.23068</c:v>
                </c:pt>
                <c:pt idx="4116">
                  <c:v>-18.181819999999998</c:v>
                </c:pt>
                <c:pt idx="4117">
                  <c:v>-18.648040000000002</c:v>
                </c:pt>
                <c:pt idx="4118">
                  <c:v>-21.394130000000001</c:v>
                </c:pt>
                <c:pt idx="4119">
                  <c:v>-22.413419999999999</c:v>
                </c:pt>
                <c:pt idx="4120">
                  <c:v>-21.793389999999999</c:v>
                </c:pt>
                <c:pt idx="4121">
                  <c:v>-21.25272</c:v>
                </c:pt>
                <c:pt idx="4122">
                  <c:v>-20.594149999999999</c:v>
                </c:pt>
                <c:pt idx="4123">
                  <c:v>-21.516629999999999</c:v>
                </c:pt>
                <c:pt idx="4124">
                  <c:v>-17.197749999999999</c:v>
                </c:pt>
                <c:pt idx="4125">
                  <c:v>-16.963830000000002</c:v>
                </c:pt>
                <c:pt idx="4126">
                  <c:v>-17.723739999999999</c:v>
                </c:pt>
                <c:pt idx="4127">
                  <c:v>-17.218260000000001</c:v>
                </c:pt>
                <c:pt idx="4128">
                  <c:v>-17.717939999999999</c:v>
                </c:pt>
                <c:pt idx="4129">
                  <c:v>-18.130410000000001</c:v>
                </c:pt>
                <c:pt idx="4130">
                  <c:v>-17.55358</c:v>
                </c:pt>
                <c:pt idx="4131">
                  <c:v>-17.455169999999999</c:v>
                </c:pt>
                <c:pt idx="4132">
                  <c:v>-16.33614</c:v>
                </c:pt>
                <c:pt idx="4133">
                  <c:v>-16.13278</c:v>
                </c:pt>
                <c:pt idx="4134" formatCode="General">
                  <c:v>#N/A</c:v>
                </c:pt>
                <c:pt idx="4135">
                  <c:v>-14.191330000000001</c:v>
                </c:pt>
                <c:pt idx="4136">
                  <c:v>-16.445160000000001</c:v>
                </c:pt>
                <c:pt idx="4137">
                  <c:v>-14.84198</c:v>
                </c:pt>
                <c:pt idx="4138">
                  <c:v>-10.77528</c:v>
                </c:pt>
                <c:pt idx="4139">
                  <c:v>-12.194800000000001</c:v>
                </c:pt>
                <c:pt idx="4140">
                  <c:v>-11.238580000000001</c:v>
                </c:pt>
                <c:pt idx="4141">
                  <c:v>-14.03166</c:v>
                </c:pt>
                <c:pt idx="4142">
                  <c:v>-17.10108</c:v>
                </c:pt>
                <c:pt idx="4143">
                  <c:v>-17.667950000000001</c:v>
                </c:pt>
                <c:pt idx="4144">
                  <c:v>-16.145700000000001</c:v>
                </c:pt>
                <c:pt idx="4145">
                  <c:v>-17.352930000000001</c:v>
                </c:pt>
                <c:pt idx="4146">
                  <c:v>-15.33901</c:v>
                </c:pt>
                <c:pt idx="4147">
                  <c:v>-14.072039999999999</c:v>
                </c:pt>
                <c:pt idx="4148">
                  <c:v>-15.8986</c:v>
                </c:pt>
                <c:pt idx="4149">
                  <c:v>-17.061669999999999</c:v>
                </c:pt>
                <c:pt idx="4150">
                  <c:v>-17.421759999999999</c:v>
                </c:pt>
                <c:pt idx="4151">
                  <c:v>-17.211349999999999</c:v>
                </c:pt>
                <c:pt idx="4152">
                  <c:v>-18.756049999999998</c:v>
                </c:pt>
                <c:pt idx="4153">
                  <c:v>-18.306979999999999</c:v>
                </c:pt>
                <c:pt idx="4154">
                  <c:v>-20.047599999999999</c:v>
                </c:pt>
                <c:pt idx="4155" formatCode="General">
                  <c:v>#N/A</c:v>
                </c:pt>
                <c:pt idx="4156" formatCode="General">
                  <c:v>#N/A</c:v>
                </c:pt>
                <c:pt idx="4157">
                  <c:v>-20.75245</c:v>
                </c:pt>
                <c:pt idx="4158">
                  <c:v>-21.790700000000001</c:v>
                </c:pt>
                <c:pt idx="4159">
                  <c:v>-20.215229999999998</c:v>
                </c:pt>
                <c:pt idx="4160">
                  <c:v>-20.154810000000001</c:v>
                </c:pt>
                <c:pt idx="4161" formatCode="General">
                  <c:v>#N/A</c:v>
                </c:pt>
                <c:pt idx="4162">
                  <c:v>-20.841899999999999</c:v>
                </c:pt>
                <c:pt idx="4163">
                  <c:v>-18.261520000000001</c:v>
                </c:pt>
                <c:pt idx="4164">
                  <c:v>-19.226050000000001</c:v>
                </c:pt>
                <c:pt idx="4165">
                  <c:v>-17.037199999999999</c:v>
                </c:pt>
                <c:pt idx="4166">
                  <c:v>-16.848929999999999</c:v>
                </c:pt>
                <c:pt idx="4167">
                  <c:v>-17.092749999999999</c:v>
                </c:pt>
                <c:pt idx="4168">
                  <c:v>-16.083490000000001</c:v>
                </c:pt>
                <c:pt idx="4169">
                  <c:v>-14.37041</c:v>
                </c:pt>
                <c:pt idx="4170">
                  <c:v>-14.0444</c:v>
                </c:pt>
                <c:pt idx="4171" formatCode="General">
                  <c:v>#N/A</c:v>
                </c:pt>
                <c:pt idx="4172">
                  <c:v>-12.382630000000001</c:v>
                </c:pt>
                <c:pt idx="4173">
                  <c:v>-12.83747</c:v>
                </c:pt>
                <c:pt idx="4174">
                  <c:v>-12.544980000000001</c:v>
                </c:pt>
              </c:numCache>
            </c:numRef>
          </c:val>
          <c:smooth val="0"/>
          <c:extLst>
            <c:ext xmlns:c16="http://schemas.microsoft.com/office/drawing/2014/chart" uri="{C3380CC4-5D6E-409C-BE32-E72D297353CC}">
              <c16:uniqueId val="{00000001-280A-41C7-A596-B94BAC6EFEA9}"/>
            </c:ext>
          </c:extLst>
        </c:ser>
        <c:dLbls>
          <c:showLegendKey val="0"/>
          <c:showVal val="0"/>
          <c:showCatName val="0"/>
          <c:showSerName val="0"/>
          <c:showPercent val="0"/>
          <c:showBubbleSize val="0"/>
        </c:dLbls>
        <c:marker val="1"/>
        <c:smooth val="0"/>
        <c:axId val="926663088"/>
        <c:axId val="926659808"/>
      </c:lineChart>
      <c:dateAx>
        <c:axId val="932365992"/>
        <c:scaling>
          <c:orientation val="minMax"/>
        </c:scaling>
        <c:delete val="0"/>
        <c:axPos val="b"/>
        <c:numFmt formatCode="yyyy\-mm\-dd"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32359760"/>
        <c:crosses val="autoZero"/>
        <c:auto val="1"/>
        <c:lblOffset val="100"/>
        <c:baseTimeUnit val="days"/>
        <c:majorUnit val="6"/>
        <c:majorTimeUnit val="months"/>
      </c:dateAx>
      <c:valAx>
        <c:axId val="932359760"/>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932365992"/>
        <c:crosses val="autoZero"/>
        <c:crossBetween val="between"/>
      </c:valAx>
      <c:valAx>
        <c:axId val="926659808"/>
        <c:scaling>
          <c:orientation val="minMax"/>
          <c:min val="-6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926663088"/>
        <c:crosses val="max"/>
        <c:crossBetween val="between"/>
      </c:valAx>
      <c:dateAx>
        <c:axId val="926663088"/>
        <c:scaling>
          <c:orientation val="minMax"/>
        </c:scaling>
        <c:delete val="1"/>
        <c:axPos val="b"/>
        <c:numFmt formatCode="yyyy\-mm\-dd" sourceLinked="1"/>
        <c:majorTickMark val="out"/>
        <c:minorTickMark val="none"/>
        <c:tickLblPos val="nextTo"/>
        <c:crossAx val="926659808"/>
        <c:crosses val="autoZero"/>
        <c:auto val="1"/>
        <c:lblOffset val="100"/>
        <c:baseTimeUnit val="days"/>
      </c:dateAx>
      <c:spPr>
        <a:noFill/>
        <a:ln>
          <a:noFill/>
        </a:ln>
        <a:effectLst/>
      </c:spPr>
    </c:plotArea>
    <c:legend>
      <c:legendPos val="b"/>
      <c:layout>
        <c:manualLayout>
          <c:xMode val="edge"/>
          <c:yMode val="edge"/>
          <c:x val="0.24918938952075434"/>
          <c:y val="5.3499944474704318E-2"/>
          <c:w val="0.50162122095849127"/>
          <c:h val="6.80581482049465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232441959247847E-2"/>
          <c:y val="3.9532897697214055E-2"/>
          <c:w val="0.92805419250129961"/>
          <c:h val="0.79394531022775938"/>
        </c:manualLayout>
      </c:layout>
      <c:barChart>
        <c:barDir val="col"/>
        <c:grouping val="clustered"/>
        <c:varyColors val="0"/>
        <c:ser>
          <c:idx val="0"/>
          <c:order val="0"/>
          <c:tx>
            <c:strRef>
              <c:f>Sheet1!$C$9</c:f>
              <c:strCache>
                <c:ptCount val="1"/>
                <c:pt idx="0">
                  <c:v>6/17-6/22</c:v>
                </c:pt>
              </c:strCache>
            </c:strRef>
          </c:tx>
          <c:spPr>
            <a:solidFill>
              <a:srgbClr val="E7E6E6">
                <a:lumMod val="75000"/>
              </a:srgb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Sheet1!$B$10:$B$18</c:f>
              <c:strCache>
                <c:ptCount val="9"/>
                <c:pt idx="0">
                  <c:v>Cash</c:v>
                </c:pt>
                <c:pt idx="1">
                  <c:v>10 YR Tr</c:v>
                </c:pt>
                <c:pt idx="2">
                  <c:v>High Yield</c:v>
                </c:pt>
                <c:pt idx="3">
                  <c:v>S&amp;P 500</c:v>
                </c:pt>
                <c:pt idx="4">
                  <c:v>Russell 2000</c:v>
                </c:pt>
                <c:pt idx="5">
                  <c:v>Private Infra</c:v>
                </c:pt>
                <c:pt idx="6">
                  <c:v>Private Real Estate</c:v>
                </c:pt>
                <c:pt idx="7">
                  <c:v>Private Credit</c:v>
                </c:pt>
                <c:pt idx="8">
                  <c:v>Private Equity</c:v>
                </c:pt>
              </c:strCache>
            </c:strRef>
          </c:cat>
          <c:val>
            <c:numRef>
              <c:f>Sheet1!$C$10:$C$18</c:f>
              <c:numCache>
                <c:formatCode>General</c:formatCode>
                <c:ptCount val="9"/>
                <c:pt idx="0">
                  <c:v>1.2</c:v>
                </c:pt>
                <c:pt idx="1">
                  <c:v>0.9</c:v>
                </c:pt>
                <c:pt idx="2">
                  <c:v>2.1</c:v>
                </c:pt>
                <c:pt idx="3">
                  <c:v>11.3</c:v>
                </c:pt>
                <c:pt idx="4">
                  <c:v>3.8</c:v>
                </c:pt>
                <c:pt idx="5">
                  <c:v>11</c:v>
                </c:pt>
                <c:pt idx="6">
                  <c:v>11.6</c:v>
                </c:pt>
                <c:pt idx="7">
                  <c:v>8</c:v>
                </c:pt>
                <c:pt idx="8">
                  <c:v>18</c:v>
                </c:pt>
              </c:numCache>
            </c:numRef>
          </c:val>
          <c:extLst>
            <c:ext xmlns:c16="http://schemas.microsoft.com/office/drawing/2014/chart" uri="{C3380CC4-5D6E-409C-BE32-E72D297353CC}">
              <c16:uniqueId val="{00000000-5128-45E2-8FB2-02D821967A5E}"/>
            </c:ext>
          </c:extLst>
        </c:ser>
        <c:ser>
          <c:idx val="1"/>
          <c:order val="1"/>
          <c:tx>
            <c:strRef>
              <c:f>Sheet1!$D$9</c:f>
              <c:strCache>
                <c:ptCount val="1"/>
                <c:pt idx="0">
                  <c:v>Next 5 Years</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Sheet1!$B$10:$B$18</c:f>
              <c:strCache>
                <c:ptCount val="9"/>
                <c:pt idx="0">
                  <c:v>Cash</c:v>
                </c:pt>
                <c:pt idx="1">
                  <c:v>10 YR Tr</c:v>
                </c:pt>
                <c:pt idx="2">
                  <c:v>High Yield</c:v>
                </c:pt>
                <c:pt idx="3">
                  <c:v>S&amp;P 500</c:v>
                </c:pt>
                <c:pt idx="4">
                  <c:v>Russell 2000</c:v>
                </c:pt>
                <c:pt idx="5">
                  <c:v>Private Infra</c:v>
                </c:pt>
                <c:pt idx="6">
                  <c:v>Private Real Estate</c:v>
                </c:pt>
                <c:pt idx="7">
                  <c:v>Private Credit</c:v>
                </c:pt>
                <c:pt idx="8">
                  <c:v>Private Equity</c:v>
                </c:pt>
              </c:strCache>
            </c:strRef>
          </c:cat>
          <c:val>
            <c:numRef>
              <c:f>Sheet1!$D$10:$D$18</c:f>
              <c:numCache>
                <c:formatCode>General</c:formatCode>
                <c:ptCount val="9"/>
                <c:pt idx="0">
                  <c:v>3.7</c:v>
                </c:pt>
                <c:pt idx="1">
                  <c:v>4.5</c:v>
                </c:pt>
                <c:pt idx="2">
                  <c:v>7.1</c:v>
                </c:pt>
                <c:pt idx="3">
                  <c:v>7.3</c:v>
                </c:pt>
                <c:pt idx="4">
                  <c:v>8</c:v>
                </c:pt>
                <c:pt idx="5">
                  <c:v>8.1</c:v>
                </c:pt>
                <c:pt idx="6">
                  <c:v>8.3000000000000007</c:v>
                </c:pt>
                <c:pt idx="7">
                  <c:v>11.8</c:v>
                </c:pt>
                <c:pt idx="8">
                  <c:v>12.8</c:v>
                </c:pt>
              </c:numCache>
            </c:numRef>
          </c:val>
          <c:extLst>
            <c:ext xmlns:c16="http://schemas.microsoft.com/office/drawing/2014/chart" uri="{C3380CC4-5D6E-409C-BE32-E72D297353CC}">
              <c16:uniqueId val="{00000001-5128-45E2-8FB2-02D821967A5E}"/>
            </c:ext>
          </c:extLst>
        </c:ser>
        <c:dLbls>
          <c:showLegendKey val="0"/>
          <c:showVal val="0"/>
          <c:showCatName val="0"/>
          <c:showSerName val="0"/>
          <c:showPercent val="0"/>
          <c:showBubbleSize val="0"/>
        </c:dLbls>
        <c:gapWidth val="83"/>
        <c:axId val="831955152"/>
        <c:axId val="831954496"/>
      </c:barChart>
      <c:catAx>
        <c:axId val="83195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31954496"/>
        <c:crosses val="autoZero"/>
        <c:auto val="1"/>
        <c:lblAlgn val="ctr"/>
        <c:lblOffset val="100"/>
        <c:noMultiLvlLbl val="0"/>
      </c:catAx>
      <c:valAx>
        <c:axId val="831954496"/>
        <c:scaling>
          <c:orientation val="minMax"/>
          <c:max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31955152"/>
        <c:crosses val="autoZero"/>
        <c:crossBetween val="between"/>
      </c:valAx>
      <c:spPr>
        <a:noFill/>
        <a:ln>
          <a:noFill/>
        </a:ln>
        <a:effectLst/>
      </c:spPr>
    </c:plotArea>
    <c:legend>
      <c:legendPos val="b"/>
      <c:layout>
        <c:manualLayout>
          <c:xMode val="edge"/>
          <c:yMode val="edge"/>
          <c:x val="0.16680373286672498"/>
          <c:y val="8.9256331205745013E-2"/>
          <c:w val="0.31386967933356158"/>
          <c:h val="0.15016959011755499"/>
        </c:manualLayout>
      </c:layout>
      <c:overlay val="0"/>
      <c:spPr>
        <a:solidFill>
          <a:sysClr val="window" lastClr="FFFFFF"/>
        </a:solid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'FRED Graph'!$C$12</c:f>
              <c:strCache>
                <c:ptCount val="1"/>
                <c:pt idx="0">
                  <c:v>Recession</c:v>
                </c:pt>
              </c:strCache>
            </c:strRef>
          </c:tx>
          <c:spPr>
            <a:solidFill>
              <a:schemeClr val="bg1">
                <a:lumMod val="85000"/>
              </a:schemeClr>
            </a:solidFill>
            <a:ln w="44450">
              <a:solidFill>
                <a:sysClr val="window" lastClr="FFFFFF">
                  <a:lumMod val="85000"/>
                </a:sysClr>
              </a:solidFill>
            </a:ln>
            <a:effectLst/>
          </c:spPr>
          <c:invertIfNegative val="0"/>
          <c:cat>
            <c:numRef>
              <c:f>'FRED Graph'!$A$13:$A$144</c:f>
              <c:numCache>
                <c:formatCode>yyyy\-mm\-dd</c:formatCode>
                <c:ptCount val="132"/>
                <c:pt idx="0">
                  <c:v>32964</c:v>
                </c:pt>
                <c:pt idx="1">
                  <c:v>33055</c:v>
                </c:pt>
                <c:pt idx="2">
                  <c:v>33147</c:v>
                </c:pt>
                <c:pt idx="3">
                  <c:v>33239</c:v>
                </c:pt>
                <c:pt idx="4">
                  <c:v>33329</c:v>
                </c:pt>
                <c:pt idx="5">
                  <c:v>33420</c:v>
                </c:pt>
                <c:pt idx="6">
                  <c:v>33512</c:v>
                </c:pt>
                <c:pt idx="7">
                  <c:v>33604</c:v>
                </c:pt>
                <c:pt idx="8">
                  <c:v>33695</c:v>
                </c:pt>
                <c:pt idx="9">
                  <c:v>33786</c:v>
                </c:pt>
                <c:pt idx="10">
                  <c:v>33878</c:v>
                </c:pt>
                <c:pt idx="11">
                  <c:v>33970</c:v>
                </c:pt>
                <c:pt idx="12">
                  <c:v>34060</c:v>
                </c:pt>
                <c:pt idx="13">
                  <c:v>34151</c:v>
                </c:pt>
                <c:pt idx="14">
                  <c:v>34243</c:v>
                </c:pt>
                <c:pt idx="15">
                  <c:v>34335</c:v>
                </c:pt>
                <c:pt idx="16">
                  <c:v>34425</c:v>
                </c:pt>
                <c:pt idx="17">
                  <c:v>34516</c:v>
                </c:pt>
                <c:pt idx="18">
                  <c:v>34608</c:v>
                </c:pt>
                <c:pt idx="19">
                  <c:v>34700</c:v>
                </c:pt>
                <c:pt idx="20">
                  <c:v>34790</c:v>
                </c:pt>
                <c:pt idx="21">
                  <c:v>34881</c:v>
                </c:pt>
                <c:pt idx="22">
                  <c:v>34973</c:v>
                </c:pt>
                <c:pt idx="23">
                  <c:v>35065</c:v>
                </c:pt>
                <c:pt idx="24">
                  <c:v>35156</c:v>
                </c:pt>
                <c:pt idx="25">
                  <c:v>35247</c:v>
                </c:pt>
                <c:pt idx="26">
                  <c:v>35339</c:v>
                </c:pt>
                <c:pt idx="27">
                  <c:v>35431</c:v>
                </c:pt>
                <c:pt idx="28">
                  <c:v>35521</c:v>
                </c:pt>
                <c:pt idx="29">
                  <c:v>35612</c:v>
                </c:pt>
                <c:pt idx="30">
                  <c:v>35704</c:v>
                </c:pt>
                <c:pt idx="31">
                  <c:v>35796</c:v>
                </c:pt>
                <c:pt idx="32">
                  <c:v>35886</c:v>
                </c:pt>
                <c:pt idx="33">
                  <c:v>35977</c:v>
                </c:pt>
                <c:pt idx="34">
                  <c:v>36069</c:v>
                </c:pt>
                <c:pt idx="35">
                  <c:v>36161</c:v>
                </c:pt>
                <c:pt idx="36">
                  <c:v>36251</c:v>
                </c:pt>
                <c:pt idx="37">
                  <c:v>36342</c:v>
                </c:pt>
                <c:pt idx="38">
                  <c:v>36434</c:v>
                </c:pt>
                <c:pt idx="39">
                  <c:v>36526</c:v>
                </c:pt>
                <c:pt idx="40">
                  <c:v>36617</c:v>
                </c:pt>
                <c:pt idx="41">
                  <c:v>36708</c:v>
                </c:pt>
                <c:pt idx="42">
                  <c:v>36800</c:v>
                </c:pt>
                <c:pt idx="43">
                  <c:v>36892</c:v>
                </c:pt>
                <c:pt idx="44">
                  <c:v>36982</c:v>
                </c:pt>
                <c:pt idx="45">
                  <c:v>37073</c:v>
                </c:pt>
                <c:pt idx="46">
                  <c:v>37165</c:v>
                </c:pt>
                <c:pt idx="47">
                  <c:v>37257</c:v>
                </c:pt>
                <c:pt idx="48">
                  <c:v>37347</c:v>
                </c:pt>
                <c:pt idx="49">
                  <c:v>37438</c:v>
                </c:pt>
                <c:pt idx="50">
                  <c:v>37530</c:v>
                </c:pt>
                <c:pt idx="51">
                  <c:v>37622</c:v>
                </c:pt>
                <c:pt idx="52">
                  <c:v>37712</c:v>
                </c:pt>
                <c:pt idx="53">
                  <c:v>37803</c:v>
                </c:pt>
                <c:pt idx="54">
                  <c:v>37895</c:v>
                </c:pt>
                <c:pt idx="55">
                  <c:v>37987</c:v>
                </c:pt>
                <c:pt idx="56">
                  <c:v>38078</c:v>
                </c:pt>
                <c:pt idx="57">
                  <c:v>38169</c:v>
                </c:pt>
                <c:pt idx="58">
                  <c:v>38261</c:v>
                </c:pt>
                <c:pt idx="59">
                  <c:v>38353</c:v>
                </c:pt>
                <c:pt idx="60">
                  <c:v>38443</c:v>
                </c:pt>
                <c:pt idx="61">
                  <c:v>38534</c:v>
                </c:pt>
                <c:pt idx="62">
                  <c:v>38626</c:v>
                </c:pt>
                <c:pt idx="63">
                  <c:v>38718</c:v>
                </c:pt>
                <c:pt idx="64">
                  <c:v>38808</c:v>
                </c:pt>
                <c:pt idx="65">
                  <c:v>38899</c:v>
                </c:pt>
                <c:pt idx="66">
                  <c:v>38991</c:v>
                </c:pt>
                <c:pt idx="67">
                  <c:v>39083</c:v>
                </c:pt>
                <c:pt idx="68">
                  <c:v>39173</c:v>
                </c:pt>
                <c:pt idx="69">
                  <c:v>39264</c:v>
                </c:pt>
                <c:pt idx="70">
                  <c:v>39356</c:v>
                </c:pt>
                <c:pt idx="71">
                  <c:v>39448</c:v>
                </c:pt>
                <c:pt idx="72">
                  <c:v>39539</c:v>
                </c:pt>
                <c:pt idx="73">
                  <c:v>39630</c:v>
                </c:pt>
                <c:pt idx="74">
                  <c:v>39722</c:v>
                </c:pt>
                <c:pt idx="75">
                  <c:v>39814</c:v>
                </c:pt>
                <c:pt idx="76">
                  <c:v>39904</c:v>
                </c:pt>
                <c:pt idx="77">
                  <c:v>39995</c:v>
                </c:pt>
                <c:pt idx="78">
                  <c:v>40087</c:v>
                </c:pt>
                <c:pt idx="79">
                  <c:v>40179</c:v>
                </c:pt>
                <c:pt idx="80">
                  <c:v>40269</c:v>
                </c:pt>
                <c:pt idx="81">
                  <c:v>40360</c:v>
                </c:pt>
                <c:pt idx="82">
                  <c:v>40452</c:v>
                </c:pt>
                <c:pt idx="83">
                  <c:v>40544</c:v>
                </c:pt>
                <c:pt idx="84">
                  <c:v>40634</c:v>
                </c:pt>
                <c:pt idx="85">
                  <c:v>40725</c:v>
                </c:pt>
                <c:pt idx="86">
                  <c:v>40817</c:v>
                </c:pt>
                <c:pt idx="87">
                  <c:v>40909</c:v>
                </c:pt>
                <c:pt idx="88">
                  <c:v>41000</c:v>
                </c:pt>
                <c:pt idx="89">
                  <c:v>41091</c:v>
                </c:pt>
                <c:pt idx="90">
                  <c:v>41183</c:v>
                </c:pt>
                <c:pt idx="91">
                  <c:v>41275</c:v>
                </c:pt>
                <c:pt idx="92">
                  <c:v>41365</c:v>
                </c:pt>
                <c:pt idx="93">
                  <c:v>41456</c:v>
                </c:pt>
                <c:pt idx="94">
                  <c:v>41548</c:v>
                </c:pt>
                <c:pt idx="95">
                  <c:v>41640</c:v>
                </c:pt>
                <c:pt idx="96">
                  <c:v>41730</c:v>
                </c:pt>
                <c:pt idx="97">
                  <c:v>41821</c:v>
                </c:pt>
                <c:pt idx="98">
                  <c:v>41913</c:v>
                </c:pt>
                <c:pt idx="99">
                  <c:v>42005</c:v>
                </c:pt>
                <c:pt idx="100">
                  <c:v>42095</c:v>
                </c:pt>
                <c:pt idx="101">
                  <c:v>42186</c:v>
                </c:pt>
                <c:pt idx="102">
                  <c:v>42278</c:v>
                </c:pt>
                <c:pt idx="103">
                  <c:v>42370</c:v>
                </c:pt>
                <c:pt idx="104">
                  <c:v>42461</c:v>
                </c:pt>
                <c:pt idx="105">
                  <c:v>42552</c:v>
                </c:pt>
                <c:pt idx="106">
                  <c:v>42644</c:v>
                </c:pt>
                <c:pt idx="107">
                  <c:v>42736</c:v>
                </c:pt>
                <c:pt idx="108">
                  <c:v>42826</c:v>
                </c:pt>
                <c:pt idx="109">
                  <c:v>42917</c:v>
                </c:pt>
                <c:pt idx="110">
                  <c:v>43009</c:v>
                </c:pt>
                <c:pt idx="111">
                  <c:v>43101</c:v>
                </c:pt>
                <c:pt idx="112">
                  <c:v>43191</c:v>
                </c:pt>
                <c:pt idx="113">
                  <c:v>43282</c:v>
                </c:pt>
                <c:pt idx="114">
                  <c:v>43374</c:v>
                </c:pt>
                <c:pt idx="115">
                  <c:v>43466</c:v>
                </c:pt>
                <c:pt idx="116">
                  <c:v>43556</c:v>
                </c:pt>
                <c:pt idx="117">
                  <c:v>43647</c:v>
                </c:pt>
                <c:pt idx="118">
                  <c:v>43739</c:v>
                </c:pt>
                <c:pt idx="119">
                  <c:v>43831</c:v>
                </c:pt>
                <c:pt idx="120">
                  <c:v>43922</c:v>
                </c:pt>
                <c:pt idx="121">
                  <c:v>44013</c:v>
                </c:pt>
                <c:pt idx="122">
                  <c:v>44105</c:v>
                </c:pt>
                <c:pt idx="123">
                  <c:v>44197</c:v>
                </c:pt>
                <c:pt idx="124">
                  <c:v>44287</c:v>
                </c:pt>
                <c:pt idx="125">
                  <c:v>44378</c:v>
                </c:pt>
                <c:pt idx="126">
                  <c:v>44470</c:v>
                </c:pt>
                <c:pt idx="127">
                  <c:v>44562</c:v>
                </c:pt>
                <c:pt idx="128">
                  <c:v>44652</c:v>
                </c:pt>
                <c:pt idx="129">
                  <c:v>44743</c:v>
                </c:pt>
                <c:pt idx="130">
                  <c:v>44835</c:v>
                </c:pt>
                <c:pt idx="131">
                  <c:v>44927</c:v>
                </c:pt>
              </c:numCache>
            </c:numRef>
          </c:cat>
          <c:val>
            <c:numRef>
              <c:f>'FRED Graph'!$C$13:$C$144</c:f>
              <c:numCache>
                <c:formatCode>General</c:formatCode>
                <c:ptCount val="132"/>
                <c:pt idx="0">
                  <c:v>0</c:v>
                </c:pt>
                <c:pt idx="1">
                  <c:v>0</c:v>
                </c:pt>
                <c:pt idx="2">
                  <c:v>1</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1</c:v>
                </c:pt>
                <c:pt idx="45">
                  <c:v>1</c:v>
                </c:pt>
                <c:pt idx="46">
                  <c:v>1</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1</c:v>
                </c:pt>
                <c:pt idx="72">
                  <c:v>1</c:v>
                </c:pt>
                <c:pt idx="73">
                  <c:v>1</c:v>
                </c:pt>
                <c:pt idx="74">
                  <c:v>1</c:v>
                </c:pt>
                <c:pt idx="75">
                  <c:v>1</c:v>
                </c:pt>
                <c:pt idx="76">
                  <c:v>1</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1</c:v>
                </c:pt>
                <c:pt idx="121">
                  <c:v>0</c:v>
                </c:pt>
                <c:pt idx="122">
                  <c:v>0</c:v>
                </c:pt>
                <c:pt idx="123">
                  <c:v>0</c:v>
                </c:pt>
                <c:pt idx="124">
                  <c:v>0</c:v>
                </c:pt>
                <c:pt idx="125">
                  <c:v>0</c:v>
                </c:pt>
                <c:pt idx="126">
                  <c:v>0</c:v>
                </c:pt>
                <c:pt idx="127">
                  <c:v>0</c:v>
                </c:pt>
                <c:pt idx="128">
                  <c:v>0</c:v>
                </c:pt>
                <c:pt idx="129">
                  <c:v>0</c:v>
                </c:pt>
                <c:pt idx="130">
                  <c:v>0</c:v>
                </c:pt>
                <c:pt idx="131">
                  <c:v>0</c:v>
                </c:pt>
              </c:numCache>
            </c:numRef>
          </c:val>
          <c:extLst>
            <c:ext xmlns:c16="http://schemas.microsoft.com/office/drawing/2014/chart" uri="{C3380CC4-5D6E-409C-BE32-E72D297353CC}">
              <c16:uniqueId val="{00000000-EF30-4CD4-BD5E-10BEA8F2166F}"/>
            </c:ext>
          </c:extLst>
        </c:ser>
        <c:dLbls>
          <c:showLegendKey val="0"/>
          <c:showVal val="0"/>
          <c:showCatName val="0"/>
          <c:showSerName val="0"/>
          <c:showPercent val="0"/>
          <c:showBubbleSize val="0"/>
        </c:dLbls>
        <c:gapWidth val="219"/>
        <c:axId val="1186975776"/>
        <c:axId val="1186974696"/>
      </c:barChart>
      <c:lineChart>
        <c:grouping val="standard"/>
        <c:varyColors val="0"/>
        <c:ser>
          <c:idx val="0"/>
          <c:order val="0"/>
          <c:tx>
            <c:strRef>
              <c:f>'FRED Graph'!$B$12</c:f>
              <c:strCache>
                <c:ptCount val="1"/>
                <c:pt idx="0">
                  <c:v>Net Percentage of Domestic Banks Tightening Standards for Commercial and Industrial Loans to Large and Middle-Market Firms, Percent, Quarterly, Not Seasonally Adjusted</c:v>
                </c:pt>
              </c:strCache>
            </c:strRef>
          </c:tx>
          <c:spPr>
            <a:ln w="53975" cap="rnd">
              <a:solidFill>
                <a:schemeClr val="accent1"/>
              </a:solidFill>
              <a:round/>
            </a:ln>
            <a:effectLst/>
          </c:spPr>
          <c:marker>
            <c:symbol val="none"/>
          </c:marker>
          <c:dLbls>
            <c:dLbl>
              <c:idx val="131"/>
              <c:layout>
                <c:manualLayout>
                  <c:x val="-5.9581320450885669E-2"/>
                  <c:y val="-0.1780371922383414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30-4CD4-BD5E-10BEA8F2166F}"/>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Graph'!$A$13:$A$144</c:f>
              <c:numCache>
                <c:formatCode>yyyy\-mm\-dd</c:formatCode>
                <c:ptCount val="132"/>
                <c:pt idx="0">
                  <c:v>32964</c:v>
                </c:pt>
                <c:pt idx="1">
                  <c:v>33055</c:v>
                </c:pt>
                <c:pt idx="2">
                  <c:v>33147</c:v>
                </c:pt>
                <c:pt idx="3">
                  <c:v>33239</c:v>
                </c:pt>
                <c:pt idx="4">
                  <c:v>33329</c:v>
                </c:pt>
                <c:pt idx="5">
                  <c:v>33420</c:v>
                </c:pt>
                <c:pt idx="6">
                  <c:v>33512</c:v>
                </c:pt>
                <c:pt idx="7">
                  <c:v>33604</c:v>
                </c:pt>
                <c:pt idx="8">
                  <c:v>33695</c:v>
                </c:pt>
                <c:pt idx="9">
                  <c:v>33786</c:v>
                </c:pt>
                <c:pt idx="10">
                  <c:v>33878</c:v>
                </c:pt>
                <c:pt idx="11">
                  <c:v>33970</c:v>
                </c:pt>
                <c:pt idx="12">
                  <c:v>34060</c:v>
                </c:pt>
                <c:pt idx="13">
                  <c:v>34151</c:v>
                </c:pt>
                <c:pt idx="14">
                  <c:v>34243</c:v>
                </c:pt>
                <c:pt idx="15">
                  <c:v>34335</c:v>
                </c:pt>
                <c:pt idx="16">
                  <c:v>34425</c:v>
                </c:pt>
                <c:pt idx="17">
                  <c:v>34516</c:v>
                </c:pt>
                <c:pt idx="18">
                  <c:v>34608</c:v>
                </c:pt>
                <c:pt idx="19">
                  <c:v>34700</c:v>
                </c:pt>
                <c:pt idx="20">
                  <c:v>34790</c:v>
                </c:pt>
                <c:pt idx="21">
                  <c:v>34881</c:v>
                </c:pt>
                <c:pt idx="22">
                  <c:v>34973</c:v>
                </c:pt>
                <c:pt idx="23">
                  <c:v>35065</c:v>
                </c:pt>
                <c:pt idx="24">
                  <c:v>35156</c:v>
                </c:pt>
                <c:pt idx="25">
                  <c:v>35247</c:v>
                </c:pt>
                <c:pt idx="26">
                  <c:v>35339</c:v>
                </c:pt>
                <c:pt idx="27">
                  <c:v>35431</c:v>
                </c:pt>
                <c:pt idx="28">
                  <c:v>35521</c:v>
                </c:pt>
                <c:pt idx="29">
                  <c:v>35612</c:v>
                </c:pt>
                <c:pt idx="30">
                  <c:v>35704</c:v>
                </c:pt>
                <c:pt idx="31">
                  <c:v>35796</c:v>
                </c:pt>
                <c:pt idx="32">
                  <c:v>35886</c:v>
                </c:pt>
                <c:pt idx="33">
                  <c:v>35977</c:v>
                </c:pt>
                <c:pt idx="34">
                  <c:v>36069</c:v>
                </c:pt>
                <c:pt idx="35">
                  <c:v>36161</c:v>
                </c:pt>
                <c:pt idx="36">
                  <c:v>36251</c:v>
                </c:pt>
                <c:pt idx="37">
                  <c:v>36342</c:v>
                </c:pt>
                <c:pt idx="38">
                  <c:v>36434</c:v>
                </c:pt>
                <c:pt idx="39">
                  <c:v>36526</c:v>
                </c:pt>
                <c:pt idx="40">
                  <c:v>36617</c:v>
                </c:pt>
                <c:pt idx="41">
                  <c:v>36708</c:v>
                </c:pt>
                <c:pt idx="42">
                  <c:v>36800</c:v>
                </c:pt>
                <c:pt idx="43">
                  <c:v>36892</c:v>
                </c:pt>
                <c:pt idx="44">
                  <c:v>36982</c:v>
                </c:pt>
                <c:pt idx="45">
                  <c:v>37073</c:v>
                </c:pt>
                <c:pt idx="46">
                  <c:v>37165</c:v>
                </c:pt>
                <c:pt idx="47">
                  <c:v>37257</c:v>
                </c:pt>
                <c:pt idx="48">
                  <c:v>37347</c:v>
                </c:pt>
                <c:pt idx="49">
                  <c:v>37438</c:v>
                </c:pt>
                <c:pt idx="50">
                  <c:v>37530</c:v>
                </c:pt>
                <c:pt idx="51">
                  <c:v>37622</c:v>
                </c:pt>
                <c:pt idx="52">
                  <c:v>37712</c:v>
                </c:pt>
                <c:pt idx="53">
                  <c:v>37803</c:v>
                </c:pt>
                <c:pt idx="54">
                  <c:v>37895</c:v>
                </c:pt>
                <c:pt idx="55">
                  <c:v>37987</c:v>
                </c:pt>
                <c:pt idx="56">
                  <c:v>38078</c:v>
                </c:pt>
                <c:pt idx="57">
                  <c:v>38169</c:v>
                </c:pt>
                <c:pt idx="58">
                  <c:v>38261</c:v>
                </c:pt>
                <c:pt idx="59">
                  <c:v>38353</c:v>
                </c:pt>
                <c:pt idx="60">
                  <c:v>38443</c:v>
                </c:pt>
                <c:pt idx="61">
                  <c:v>38534</c:v>
                </c:pt>
                <c:pt idx="62">
                  <c:v>38626</c:v>
                </c:pt>
                <c:pt idx="63">
                  <c:v>38718</c:v>
                </c:pt>
                <c:pt idx="64">
                  <c:v>38808</c:v>
                </c:pt>
                <c:pt idx="65">
                  <c:v>38899</c:v>
                </c:pt>
                <c:pt idx="66">
                  <c:v>38991</c:v>
                </c:pt>
                <c:pt idx="67">
                  <c:v>39083</c:v>
                </c:pt>
                <c:pt idx="68">
                  <c:v>39173</c:v>
                </c:pt>
                <c:pt idx="69">
                  <c:v>39264</c:v>
                </c:pt>
                <c:pt idx="70">
                  <c:v>39356</c:v>
                </c:pt>
                <c:pt idx="71">
                  <c:v>39448</c:v>
                </c:pt>
                <c:pt idx="72">
                  <c:v>39539</c:v>
                </c:pt>
                <c:pt idx="73">
                  <c:v>39630</c:v>
                </c:pt>
                <c:pt idx="74">
                  <c:v>39722</c:v>
                </c:pt>
                <c:pt idx="75">
                  <c:v>39814</c:v>
                </c:pt>
                <c:pt idx="76">
                  <c:v>39904</c:v>
                </c:pt>
                <c:pt idx="77">
                  <c:v>39995</c:v>
                </c:pt>
                <c:pt idx="78">
                  <c:v>40087</c:v>
                </c:pt>
                <c:pt idx="79">
                  <c:v>40179</c:v>
                </c:pt>
                <c:pt idx="80">
                  <c:v>40269</c:v>
                </c:pt>
                <c:pt idx="81">
                  <c:v>40360</c:v>
                </c:pt>
                <c:pt idx="82">
                  <c:v>40452</c:v>
                </c:pt>
                <c:pt idx="83">
                  <c:v>40544</c:v>
                </c:pt>
                <c:pt idx="84">
                  <c:v>40634</c:v>
                </c:pt>
                <c:pt idx="85">
                  <c:v>40725</c:v>
                </c:pt>
                <c:pt idx="86">
                  <c:v>40817</c:v>
                </c:pt>
                <c:pt idx="87">
                  <c:v>40909</c:v>
                </c:pt>
                <c:pt idx="88">
                  <c:v>41000</c:v>
                </c:pt>
                <c:pt idx="89">
                  <c:v>41091</c:v>
                </c:pt>
                <c:pt idx="90">
                  <c:v>41183</c:v>
                </c:pt>
                <c:pt idx="91">
                  <c:v>41275</c:v>
                </c:pt>
                <c:pt idx="92">
                  <c:v>41365</c:v>
                </c:pt>
                <c:pt idx="93">
                  <c:v>41456</c:v>
                </c:pt>
                <c:pt idx="94">
                  <c:v>41548</c:v>
                </c:pt>
                <c:pt idx="95">
                  <c:v>41640</c:v>
                </c:pt>
                <c:pt idx="96">
                  <c:v>41730</c:v>
                </c:pt>
                <c:pt idx="97">
                  <c:v>41821</c:v>
                </c:pt>
                <c:pt idx="98">
                  <c:v>41913</c:v>
                </c:pt>
                <c:pt idx="99">
                  <c:v>42005</c:v>
                </c:pt>
                <c:pt idx="100">
                  <c:v>42095</c:v>
                </c:pt>
                <c:pt idx="101">
                  <c:v>42186</c:v>
                </c:pt>
                <c:pt idx="102">
                  <c:v>42278</c:v>
                </c:pt>
                <c:pt idx="103">
                  <c:v>42370</c:v>
                </c:pt>
                <c:pt idx="104">
                  <c:v>42461</c:v>
                </c:pt>
                <c:pt idx="105">
                  <c:v>42552</c:v>
                </c:pt>
                <c:pt idx="106">
                  <c:v>42644</c:v>
                </c:pt>
                <c:pt idx="107">
                  <c:v>42736</c:v>
                </c:pt>
                <c:pt idx="108">
                  <c:v>42826</c:v>
                </c:pt>
                <c:pt idx="109">
                  <c:v>42917</c:v>
                </c:pt>
                <c:pt idx="110">
                  <c:v>43009</c:v>
                </c:pt>
                <c:pt idx="111">
                  <c:v>43101</c:v>
                </c:pt>
                <c:pt idx="112">
                  <c:v>43191</c:v>
                </c:pt>
                <c:pt idx="113">
                  <c:v>43282</c:v>
                </c:pt>
                <c:pt idx="114">
                  <c:v>43374</c:v>
                </c:pt>
                <c:pt idx="115">
                  <c:v>43466</c:v>
                </c:pt>
                <c:pt idx="116">
                  <c:v>43556</c:v>
                </c:pt>
                <c:pt idx="117">
                  <c:v>43647</c:v>
                </c:pt>
                <c:pt idx="118">
                  <c:v>43739</c:v>
                </c:pt>
                <c:pt idx="119">
                  <c:v>43831</c:v>
                </c:pt>
                <c:pt idx="120">
                  <c:v>43922</c:v>
                </c:pt>
                <c:pt idx="121">
                  <c:v>44013</c:v>
                </c:pt>
                <c:pt idx="122">
                  <c:v>44105</c:v>
                </c:pt>
                <c:pt idx="123">
                  <c:v>44197</c:v>
                </c:pt>
                <c:pt idx="124">
                  <c:v>44287</c:v>
                </c:pt>
                <c:pt idx="125">
                  <c:v>44378</c:v>
                </c:pt>
                <c:pt idx="126">
                  <c:v>44470</c:v>
                </c:pt>
                <c:pt idx="127">
                  <c:v>44562</c:v>
                </c:pt>
                <c:pt idx="128">
                  <c:v>44652</c:v>
                </c:pt>
                <c:pt idx="129">
                  <c:v>44743</c:v>
                </c:pt>
                <c:pt idx="130">
                  <c:v>44835</c:v>
                </c:pt>
                <c:pt idx="131">
                  <c:v>44927</c:v>
                </c:pt>
              </c:numCache>
            </c:numRef>
          </c:cat>
          <c:val>
            <c:numRef>
              <c:f>'FRED Graph'!$B$13:$B$144</c:f>
              <c:numCache>
                <c:formatCode>0.0</c:formatCode>
                <c:ptCount val="132"/>
                <c:pt idx="0">
                  <c:v>54.4</c:v>
                </c:pt>
                <c:pt idx="1">
                  <c:v>46.7</c:v>
                </c:pt>
                <c:pt idx="2">
                  <c:v>54.2</c:v>
                </c:pt>
                <c:pt idx="3">
                  <c:v>38.6</c:v>
                </c:pt>
                <c:pt idx="4">
                  <c:v>20</c:v>
                </c:pt>
                <c:pt idx="5">
                  <c:v>18.600000000000001</c:v>
                </c:pt>
                <c:pt idx="6">
                  <c:v>16.7</c:v>
                </c:pt>
                <c:pt idx="7">
                  <c:v>10</c:v>
                </c:pt>
                <c:pt idx="8">
                  <c:v>3.5</c:v>
                </c:pt>
                <c:pt idx="9">
                  <c:v>-3.4</c:v>
                </c:pt>
                <c:pt idx="10">
                  <c:v>5.2</c:v>
                </c:pt>
                <c:pt idx="11">
                  <c:v>3.4</c:v>
                </c:pt>
                <c:pt idx="12">
                  <c:v>-12.1</c:v>
                </c:pt>
                <c:pt idx="13">
                  <c:v>-25</c:v>
                </c:pt>
                <c:pt idx="14">
                  <c:v>-20</c:v>
                </c:pt>
                <c:pt idx="15">
                  <c:v>-18.600000000000001</c:v>
                </c:pt>
                <c:pt idx="16">
                  <c:v>-15.5</c:v>
                </c:pt>
                <c:pt idx="17">
                  <c:v>-10.3</c:v>
                </c:pt>
                <c:pt idx="18">
                  <c:v>-22.4</c:v>
                </c:pt>
                <c:pt idx="19">
                  <c:v>-10.199999999999999</c:v>
                </c:pt>
                <c:pt idx="20">
                  <c:v>-6.8</c:v>
                </c:pt>
                <c:pt idx="21">
                  <c:v>-8.6</c:v>
                </c:pt>
                <c:pt idx="22">
                  <c:v>-5.2</c:v>
                </c:pt>
                <c:pt idx="23">
                  <c:v>6.9</c:v>
                </c:pt>
                <c:pt idx="24">
                  <c:v>-1.8</c:v>
                </c:pt>
                <c:pt idx="25">
                  <c:v>-7.4</c:v>
                </c:pt>
                <c:pt idx="26">
                  <c:v>-8.6</c:v>
                </c:pt>
                <c:pt idx="27">
                  <c:v>-8.9</c:v>
                </c:pt>
                <c:pt idx="28">
                  <c:v>-10.3</c:v>
                </c:pt>
                <c:pt idx="29">
                  <c:v>-5.8</c:v>
                </c:pt>
                <c:pt idx="30">
                  <c:v>-7</c:v>
                </c:pt>
                <c:pt idx="31">
                  <c:v>1.8</c:v>
                </c:pt>
                <c:pt idx="32">
                  <c:v>-7.1</c:v>
                </c:pt>
                <c:pt idx="33">
                  <c:v>0</c:v>
                </c:pt>
                <c:pt idx="34">
                  <c:v>36.4</c:v>
                </c:pt>
                <c:pt idx="35">
                  <c:v>7.4</c:v>
                </c:pt>
                <c:pt idx="36">
                  <c:v>10</c:v>
                </c:pt>
                <c:pt idx="37">
                  <c:v>5.4</c:v>
                </c:pt>
                <c:pt idx="38">
                  <c:v>9.1</c:v>
                </c:pt>
                <c:pt idx="39">
                  <c:v>10.9</c:v>
                </c:pt>
                <c:pt idx="40">
                  <c:v>24.6</c:v>
                </c:pt>
                <c:pt idx="41">
                  <c:v>33.9</c:v>
                </c:pt>
                <c:pt idx="42">
                  <c:v>43.9</c:v>
                </c:pt>
                <c:pt idx="43">
                  <c:v>59.6</c:v>
                </c:pt>
                <c:pt idx="44">
                  <c:v>50.9</c:v>
                </c:pt>
                <c:pt idx="45">
                  <c:v>40.4</c:v>
                </c:pt>
                <c:pt idx="46">
                  <c:v>50.9</c:v>
                </c:pt>
                <c:pt idx="47">
                  <c:v>45.5</c:v>
                </c:pt>
                <c:pt idx="48">
                  <c:v>25</c:v>
                </c:pt>
                <c:pt idx="49">
                  <c:v>21.4</c:v>
                </c:pt>
                <c:pt idx="50">
                  <c:v>20</c:v>
                </c:pt>
                <c:pt idx="51">
                  <c:v>22</c:v>
                </c:pt>
                <c:pt idx="52">
                  <c:v>8.9</c:v>
                </c:pt>
                <c:pt idx="53">
                  <c:v>3.4</c:v>
                </c:pt>
                <c:pt idx="54">
                  <c:v>0</c:v>
                </c:pt>
                <c:pt idx="55">
                  <c:v>-17.899999999999999</c:v>
                </c:pt>
                <c:pt idx="56">
                  <c:v>-22.8</c:v>
                </c:pt>
                <c:pt idx="57">
                  <c:v>-20</c:v>
                </c:pt>
                <c:pt idx="58">
                  <c:v>-21.1</c:v>
                </c:pt>
                <c:pt idx="59">
                  <c:v>-23.6</c:v>
                </c:pt>
                <c:pt idx="60">
                  <c:v>-24.1</c:v>
                </c:pt>
                <c:pt idx="61">
                  <c:v>-16.7</c:v>
                </c:pt>
                <c:pt idx="62">
                  <c:v>-8.8000000000000007</c:v>
                </c:pt>
                <c:pt idx="63">
                  <c:v>-10.7</c:v>
                </c:pt>
                <c:pt idx="64">
                  <c:v>-12.3</c:v>
                </c:pt>
                <c:pt idx="65">
                  <c:v>-8.9</c:v>
                </c:pt>
                <c:pt idx="66">
                  <c:v>0</c:v>
                </c:pt>
                <c:pt idx="67">
                  <c:v>0</c:v>
                </c:pt>
                <c:pt idx="68">
                  <c:v>-3.8</c:v>
                </c:pt>
                <c:pt idx="69">
                  <c:v>7.5</c:v>
                </c:pt>
                <c:pt idx="70">
                  <c:v>19.2</c:v>
                </c:pt>
                <c:pt idx="71">
                  <c:v>32.1</c:v>
                </c:pt>
                <c:pt idx="72">
                  <c:v>55.4</c:v>
                </c:pt>
                <c:pt idx="73">
                  <c:v>57.7</c:v>
                </c:pt>
                <c:pt idx="74">
                  <c:v>83.6</c:v>
                </c:pt>
                <c:pt idx="75">
                  <c:v>64.2</c:v>
                </c:pt>
                <c:pt idx="76">
                  <c:v>39.6</c:v>
                </c:pt>
                <c:pt idx="77">
                  <c:v>31.5</c:v>
                </c:pt>
                <c:pt idx="78">
                  <c:v>14</c:v>
                </c:pt>
                <c:pt idx="79">
                  <c:v>-5.5</c:v>
                </c:pt>
                <c:pt idx="80">
                  <c:v>-7.1</c:v>
                </c:pt>
                <c:pt idx="81">
                  <c:v>-8.8000000000000007</c:v>
                </c:pt>
                <c:pt idx="82">
                  <c:v>-10.5</c:v>
                </c:pt>
                <c:pt idx="83">
                  <c:v>-10.5</c:v>
                </c:pt>
                <c:pt idx="84">
                  <c:v>-16.399999999999999</c:v>
                </c:pt>
                <c:pt idx="85">
                  <c:v>-21.8</c:v>
                </c:pt>
                <c:pt idx="86">
                  <c:v>-5.9</c:v>
                </c:pt>
                <c:pt idx="87">
                  <c:v>5.4</c:v>
                </c:pt>
                <c:pt idx="88">
                  <c:v>-6.9</c:v>
                </c:pt>
                <c:pt idx="89">
                  <c:v>-9.5</c:v>
                </c:pt>
                <c:pt idx="90">
                  <c:v>-7.6</c:v>
                </c:pt>
                <c:pt idx="91">
                  <c:v>-7.4</c:v>
                </c:pt>
                <c:pt idx="92">
                  <c:v>-19.100000000000001</c:v>
                </c:pt>
                <c:pt idx="93">
                  <c:v>-18.100000000000001</c:v>
                </c:pt>
                <c:pt idx="94">
                  <c:v>-8.3000000000000007</c:v>
                </c:pt>
                <c:pt idx="95">
                  <c:v>-13.7</c:v>
                </c:pt>
                <c:pt idx="96">
                  <c:v>-11.1</c:v>
                </c:pt>
                <c:pt idx="97">
                  <c:v>-10.7</c:v>
                </c:pt>
                <c:pt idx="98">
                  <c:v>-10.5</c:v>
                </c:pt>
                <c:pt idx="99">
                  <c:v>-5.5</c:v>
                </c:pt>
                <c:pt idx="100">
                  <c:v>-5.3</c:v>
                </c:pt>
                <c:pt idx="101">
                  <c:v>-7</c:v>
                </c:pt>
                <c:pt idx="102">
                  <c:v>7.4</c:v>
                </c:pt>
                <c:pt idx="103">
                  <c:v>8.1999999999999993</c:v>
                </c:pt>
                <c:pt idx="104">
                  <c:v>11.6</c:v>
                </c:pt>
                <c:pt idx="105">
                  <c:v>8.5</c:v>
                </c:pt>
                <c:pt idx="106">
                  <c:v>1.5</c:v>
                </c:pt>
                <c:pt idx="107">
                  <c:v>1.4</c:v>
                </c:pt>
                <c:pt idx="108">
                  <c:v>-2.8</c:v>
                </c:pt>
                <c:pt idx="109">
                  <c:v>-3.9</c:v>
                </c:pt>
                <c:pt idx="110">
                  <c:v>-8.5</c:v>
                </c:pt>
                <c:pt idx="111">
                  <c:v>-10</c:v>
                </c:pt>
                <c:pt idx="112">
                  <c:v>-11.3</c:v>
                </c:pt>
                <c:pt idx="113">
                  <c:v>-15.9</c:v>
                </c:pt>
                <c:pt idx="114">
                  <c:v>-15.9</c:v>
                </c:pt>
                <c:pt idx="115">
                  <c:v>2.8</c:v>
                </c:pt>
                <c:pt idx="116">
                  <c:v>-4.2</c:v>
                </c:pt>
                <c:pt idx="117">
                  <c:v>-2.8</c:v>
                </c:pt>
                <c:pt idx="118">
                  <c:v>5.4</c:v>
                </c:pt>
                <c:pt idx="119">
                  <c:v>0</c:v>
                </c:pt>
                <c:pt idx="120">
                  <c:v>41.5</c:v>
                </c:pt>
                <c:pt idx="121">
                  <c:v>71.2</c:v>
                </c:pt>
                <c:pt idx="122">
                  <c:v>37.700000000000003</c:v>
                </c:pt>
                <c:pt idx="123">
                  <c:v>5.5</c:v>
                </c:pt>
                <c:pt idx="124">
                  <c:v>-15.1</c:v>
                </c:pt>
                <c:pt idx="125">
                  <c:v>-32.4</c:v>
                </c:pt>
                <c:pt idx="126">
                  <c:v>-18.2</c:v>
                </c:pt>
                <c:pt idx="127">
                  <c:v>-14.5</c:v>
                </c:pt>
                <c:pt idx="128">
                  <c:v>-1.5</c:v>
                </c:pt>
                <c:pt idx="129">
                  <c:v>24.2</c:v>
                </c:pt>
                <c:pt idx="130">
                  <c:v>39.1</c:v>
                </c:pt>
                <c:pt idx="131">
                  <c:v>44.8</c:v>
                </c:pt>
              </c:numCache>
            </c:numRef>
          </c:val>
          <c:smooth val="0"/>
          <c:extLst>
            <c:ext xmlns:c16="http://schemas.microsoft.com/office/drawing/2014/chart" uri="{C3380CC4-5D6E-409C-BE32-E72D297353CC}">
              <c16:uniqueId val="{00000001-EF30-4CD4-BD5E-10BEA8F2166F}"/>
            </c:ext>
          </c:extLst>
        </c:ser>
        <c:dLbls>
          <c:showLegendKey val="0"/>
          <c:showVal val="0"/>
          <c:showCatName val="0"/>
          <c:showSerName val="0"/>
          <c:showPercent val="0"/>
          <c:showBubbleSize val="0"/>
        </c:dLbls>
        <c:marker val="1"/>
        <c:smooth val="0"/>
        <c:axId val="1186972896"/>
        <c:axId val="1186978656"/>
      </c:lineChart>
      <c:dateAx>
        <c:axId val="1186972896"/>
        <c:scaling>
          <c:orientation val="minMax"/>
        </c:scaling>
        <c:delete val="0"/>
        <c:axPos val="b"/>
        <c:numFmt formatCode="yyyy\-mm\-dd"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186978656"/>
        <c:crosses val="autoZero"/>
        <c:auto val="1"/>
        <c:lblOffset val="100"/>
        <c:baseTimeUnit val="months"/>
      </c:dateAx>
      <c:valAx>
        <c:axId val="11869786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186972896"/>
        <c:crosses val="autoZero"/>
        <c:crossBetween val="between"/>
      </c:valAx>
      <c:valAx>
        <c:axId val="1186974696"/>
        <c:scaling>
          <c:orientation val="minMax"/>
          <c:max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186975776"/>
        <c:crosses val="max"/>
        <c:crossBetween val="between"/>
      </c:valAx>
      <c:dateAx>
        <c:axId val="1186975776"/>
        <c:scaling>
          <c:orientation val="minMax"/>
        </c:scaling>
        <c:delete val="1"/>
        <c:axPos val="b"/>
        <c:numFmt formatCode="yyyy\-mm\-dd" sourceLinked="1"/>
        <c:majorTickMark val="out"/>
        <c:minorTickMark val="none"/>
        <c:tickLblPos val="nextTo"/>
        <c:crossAx val="1186974696"/>
        <c:crosses val="autoZero"/>
        <c:auto val="1"/>
        <c:lblOffset val="100"/>
        <c:baseTimeUnit val="months"/>
      </c:date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Sheet1!$B$4</c:f>
              <c:strCache>
                <c:ptCount val="1"/>
                <c:pt idx="0">
                  <c:v>Base Rate (LIBOR/SOFR)</c:v>
                </c:pt>
              </c:strCache>
            </c:strRef>
          </c:tx>
          <c:spPr>
            <a:solidFill>
              <a:schemeClr val="accent1"/>
            </a:solidFill>
            <a:ln>
              <a:solidFill>
                <a:sysClr val="windowText" lastClr="000000"/>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Sheet1!$A$5:$A$6</c:f>
              <c:numCache>
                <c:formatCode>General</c:formatCode>
                <c:ptCount val="2"/>
                <c:pt idx="0">
                  <c:v>2021</c:v>
                </c:pt>
                <c:pt idx="1">
                  <c:v>2022</c:v>
                </c:pt>
              </c:numCache>
            </c:numRef>
          </c:cat>
          <c:val>
            <c:numRef>
              <c:f>Sheet1!$B$5:$B$6</c:f>
              <c:numCache>
                <c:formatCode>0.00%</c:formatCode>
                <c:ptCount val="2"/>
                <c:pt idx="0">
                  <c:v>0.01</c:v>
                </c:pt>
                <c:pt idx="1">
                  <c:v>4.5999999999999999E-2</c:v>
                </c:pt>
              </c:numCache>
            </c:numRef>
          </c:val>
          <c:extLst>
            <c:ext xmlns:c16="http://schemas.microsoft.com/office/drawing/2014/chart" uri="{C3380CC4-5D6E-409C-BE32-E72D297353CC}">
              <c16:uniqueId val="{00000000-CD25-4B8B-8EC5-D462AA6F50B7}"/>
            </c:ext>
          </c:extLst>
        </c:ser>
        <c:ser>
          <c:idx val="1"/>
          <c:order val="1"/>
          <c:tx>
            <c:strRef>
              <c:f>Sheet1!$C$4</c:f>
              <c:strCache>
                <c:ptCount val="1"/>
                <c:pt idx="0">
                  <c:v>Spread</c:v>
                </c:pt>
              </c:strCache>
            </c:strRef>
          </c:tx>
          <c:spPr>
            <a:solidFill>
              <a:srgbClr val="4472C4">
                <a:lumMod val="60000"/>
                <a:lumOff val="40000"/>
              </a:srgbClr>
            </a:solidFill>
            <a:ln>
              <a:solidFill>
                <a:sysClr val="windowText" lastClr="000000"/>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Sheet1!$A$5:$A$6</c:f>
              <c:numCache>
                <c:formatCode>General</c:formatCode>
                <c:ptCount val="2"/>
                <c:pt idx="0">
                  <c:v>2021</c:v>
                </c:pt>
                <c:pt idx="1">
                  <c:v>2022</c:v>
                </c:pt>
              </c:numCache>
            </c:numRef>
          </c:cat>
          <c:val>
            <c:numRef>
              <c:f>Sheet1!$C$5:$C$6</c:f>
              <c:numCache>
                <c:formatCode>0.00%</c:formatCode>
                <c:ptCount val="2"/>
                <c:pt idx="0">
                  <c:v>5.5E-2</c:v>
                </c:pt>
                <c:pt idx="1">
                  <c:v>7.0000000000000007E-2</c:v>
                </c:pt>
              </c:numCache>
            </c:numRef>
          </c:val>
          <c:extLst>
            <c:ext xmlns:c16="http://schemas.microsoft.com/office/drawing/2014/chart" uri="{C3380CC4-5D6E-409C-BE32-E72D297353CC}">
              <c16:uniqueId val="{00000001-CD25-4B8B-8EC5-D462AA6F50B7}"/>
            </c:ext>
          </c:extLst>
        </c:ser>
        <c:ser>
          <c:idx val="2"/>
          <c:order val="2"/>
          <c:tx>
            <c:strRef>
              <c:f>Sheet1!$D$4</c:f>
              <c:strCache>
                <c:ptCount val="1"/>
                <c:pt idx="0">
                  <c:v>Upfront Fees (OID)</c:v>
                </c:pt>
              </c:strCache>
            </c:strRef>
          </c:tx>
          <c:spPr>
            <a:solidFill>
              <a:srgbClr val="00B050"/>
            </a:solidFill>
            <a:ln>
              <a:solidFill>
                <a:sysClr val="windowText" lastClr="000000"/>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Sheet1!$A$5:$A$6</c:f>
              <c:numCache>
                <c:formatCode>General</c:formatCode>
                <c:ptCount val="2"/>
                <c:pt idx="0">
                  <c:v>2021</c:v>
                </c:pt>
                <c:pt idx="1">
                  <c:v>2022</c:v>
                </c:pt>
              </c:numCache>
            </c:numRef>
          </c:cat>
          <c:val>
            <c:numRef>
              <c:f>Sheet1!$D$5:$D$6</c:f>
              <c:numCache>
                <c:formatCode>0.00%</c:formatCode>
                <c:ptCount val="2"/>
                <c:pt idx="0">
                  <c:v>3.3E-3</c:v>
                </c:pt>
                <c:pt idx="1">
                  <c:v>6.7000000000000002E-3</c:v>
                </c:pt>
              </c:numCache>
            </c:numRef>
          </c:val>
          <c:extLst>
            <c:ext xmlns:c16="http://schemas.microsoft.com/office/drawing/2014/chart" uri="{C3380CC4-5D6E-409C-BE32-E72D297353CC}">
              <c16:uniqueId val="{00000002-CD25-4B8B-8EC5-D462AA6F50B7}"/>
            </c:ext>
          </c:extLst>
        </c:ser>
        <c:dLbls>
          <c:showLegendKey val="0"/>
          <c:showVal val="0"/>
          <c:showCatName val="0"/>
          <c:showSerName val="0"/>
          <c:showPercent val="0"/>
          <c:showBubbleSize val="0"/>
        </c:dLbls>
        <c:gapWidth val="63"/>
        <c:overlap val="100"/>
        <c:axId val="1063258496"/>
        <c:axId val="1063262432"/>
      </c:barChart>
      <c:catAx>
        <c:axId val="106325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063262432"/>
        <c:crosses val="autoZero"/>
        <c:auto val="1"/>
        <c:lblAlgn val="ctr"/>
        <c:lblOffset val="100"/>
        <c:noMultiLvlLbl val="0"/>
      </c:catAx>
      <c:valAx>
        <c:axId val="1063262432"/>
        <c:scaling>
          <c:orientation val="minMax"/>
          <c:max val="0.12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06325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519174686497515E-2"/>
          <c:y val="8.4150542297055042E-2"/>
          <c:w val="0.8472888111208321"/>
          <c:h val="0.72448263644680422"/>
        </c:manualLayout>
      </c:layout>
      <c:barChart>
        <c:barDir val="col"/>
        <c:grouping val="clustered"/>
        <c:varyColors val="0"/>
        <c:ser>
          <c:idx val="0"/>
          <c:order val="0"/>
          <c:tx>
            <c:strRef>
              <c:f>Sheet1!$H$11</c:f>
              <c:strCache>
                <c:ptCount val="1"/>
                <c:pt idx="0">
                  <c:v>Number of original ratings (as of the end of Q2 2022)</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Sheet1!$G$12:$G$17</c:f>
              <c:strCache>
                <c:ptCount val="6"/>
                <c:pt idx="0">
                  <c:v>AAA</c:v>
                </c:pt>
                <c:pt idx="1">
                  <c:v>AA </c:v>
                </c:pt>
                <c:pt idx="2">
                  <c:v>502</c:v>
                </c:pt>
                <c:pt idx="3">
                  <c:v>99</c:v>
                </c:pt>
                <c:pt idx="4">
                  <c:v>53</c:v>
                </c:pt>
                <c:pt idx="5">
                  <c:v>50</c:v>
                </c:pt>
              </c:strCache>
            </c:strRef>
          </c:cat>
          <c:val>
            <c:numRef>
              <c:f>Sheet1!$H$12:$H$17</c:f>
              <c:numCache>
                <c:formatCode>#,##0</c:formatCode>
                <c:ptCount val="6"/>
                <c:pt idx="0">
                  <c:v>3463</c:v>
                </c:pt>
                <c:pt idx="1">
                  <c:v>2773</c:v>
                </c:pt>
                <c:pt idx="2">
                  <c:v>2315</c:v>
                </c:pt>
                <c:pt idx="3">
                  <c:v>2101</c:v>
                </c:pt>
                <c:pt idx="4">
                  <c:v>1710</c:v>
                </c:pt>
                <c:pt idx="5" formatCode="General">
                  <c:v>378</c:v>
                </c:pt>
              </c:numCache>
            </c:numRef>
          </c:val>
          <c:extLst>
            <c:ext xmlns:c16="http://schemas.microsoft.com/office/drawing/2014/chart" uri="{C3380CC4-5D6E-409C-BE32-E72D297353CC}">
              <c16:uniqueId val="{00000000-B96E-45DA-AC2B-1F562140812F}"/>
            </c:ext>
          </c:extLst>
        </c:ser>
        <c:dLbls>
          <c:showLegendKey val="0"/>
          <c:showVal val="0"/>
          <c:showCatName val="0"/>
          <c:showSerName val="0"/>
          <c:showPercent val="0"/>
          <c:showBubbleSize val="0"/>
        </c:dLbls>
        <c:gapWidth val="107"/>
        <c:overlap val="-27"/>
        <c:axId val="704047648"/>
        <c:axId val="704049616"/>
      </c:barChart>
      <c:lineChart>
        <c:grouping val="standard"/>
        <c:varyColors val="0"/>
        <c:ser>
          <c:idx val="1"/>
          <c:order val="1"/>
          <c:tx>
            <c:strRef>
              <c:f>Sheet1!$I$11</c:f>
              <c:strCache>
                <c:ptCount val="1"/>
                <c:pt idx="0">
                  <c:v>Percent Default</c:v>
                </c:pt>
              </c:strCache>
            </c:strRef>
          </c:tx>
          <c:spPr>
            <a:ln w="28575" cap="rnd">
              <a:solidFill>
                <a:srgbClr val="C00000"/>
              </a:solidFill>
              <a:round/>
            </a:ln>
            <a:effectLst/>
          </c:spPr>
          <c:marker>
            <c:symbol val="diamond"/>
            <c:size val="14"/>
            <c:spPr>
              <a:solidFill>
                <a:srgbClr val="C00000"/>
              </a:solidFill>
              <a:ln w="9525">
                <a:solidFill>
                  <a:schemeClr val="accent2"/>
                </a:solidFill>
              </a:ln>
              <a:effectLst/>
            </c:spPr>
          </c:marker>
          <c:dPt>
            <c:idx val="1"/>
            <c:marker>
              <c:symbol val="diamond"/>
              <c:size val="14"/>
              <c:spPr>
                <a:solidFill>
                  <a:srgbClr val="C00000"/>
                </a:solidFill>
                <a:ln w="9525">
                  <a:solidFill>
                    <a:schemeClr val="accent2"/>
                  </a:solidFill>
                </a:ln>
                <a:effectLst/>
              </c:spPr>
            </c:marker>
            <c:bubble3D val="0"/>
            <c:spPr>
              <a:ln w="12700" cap="rnd">
                <a:solidFill>
                  <a:srgbClr val="C00000"/>
                </a:solidFill>
                <a:round/>
              </a:ln>
              <a:effectLst/>
            </c:spPr>
            <c:extLst>
              <c:ext xmlns:c16="http://schemas.microsoft.com/office/drawing/2014/chart" uri="{C3380CC4-5D6E-409C-BE32-E72D297353CC}">
                <c16:uniqueId val="{00000002-B96E-45DA-AC2B-1F562140812F}"/>
              </c:ext>
            </c:extLst>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Sheet1!$G$12:$G$17</c:f>
              <c:strCache>
                <c:ptCount val="6"/>
                <c:pt idx="0">
                  <c:v>AAA</c:v>
                </c:pt>
                <c:pt idx="1">
                  <c:v>AA </c:v>
                </c:pt>
                <c:pt idx="2">
                  <c:v>502</c:v>
                </c:pt>
                <c:pt idx="3">
                  <c:v>99</c:v>
                </c:pt>
                <c:pt idx="4">
                  <c:v>53</c:v>
                </c:pt>
                <c:pt idx="5">
                  <c:v>50</c:v>
                </c:pt>
              </c:strCache>
            </c:strRef>
          </c:cat>
          <c:val>
            <c:numRef>
              <c:f>Sheet1!$I$12:$I$17</c:f>
              <c:numCache>
                <c:formatCode>0.0%</c:formatCode>
                <c:ptCount val="6"/>
                <c:pt idx="0">
                  <c:v>0</c:v>
                </c:pt>
                <c:pt idx="1">
                  <c:v>0</c:v>
                </c:pt>
                <c:pt idx="2">
                  <c:v>0</c:v>
                </c:pt>
                <c:pt idx="3">
                  <c:v>0</c:v>
                </c:pt>
                <c:pt idx="4">
                  <c:v>1.7543859649122807E-3</c:v>
                </c:pt>
                <c:pt idx="5">
                  <c:v>2.1164021164021163E-2</c:v>
                </c:pt>
              </c:numCache>
            </c:numRef>
          </c:val>
          <c:smooth val="0"/>
          <c:extLst>
            <c:ext xmlns:c16="http://schemas.microsoft.com/office/drawing/2014/chart" uri="{C3380CC4-5D6E-409C-BE32-E72D297353CC}">
              <c16:uniqueId val="{00000001-B96E-45DA-AC2B-1F562140812F}"/>
            </c:ext>
          </c:extLst>
        </c:ser>
        <c:dLbls>
          <c:showLegendKey val="0"/>
          <c:showVal val="0"/>
          <c:showCatName val="0"/>
          <c:showSerName val="0"/>
          <c:showPercent val="0"/>
          <c:showBubbleSize val="0"/>
        </c:dLbls>
        <c:marker val="1"/>
        <c:smooth val="0"/>
        <c:axId val="702954240"/>
        <c:axId val="702953256"/>
      </c:lineChart>
      <c:catAx>
        <c:axId val="70404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704049616"/>
        <c:crosses val="autoZero"/>
        <c:auto val="1"/>
        <c:lblAlgn val="ctr"/>
        <c:lblOffset val="100"/>
        <c:noMultiLvlLbl val="0"/>
      </c:catAx>
      <c:valAx>
        <c:axId val="704049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04047648"/>
        <c:crosses val="autoZero"/>
        <c:crossBetween val="between"/>
      </c:valAx>
      <c:valAx>
        <c:axId val="702953256"/>
        <c:scaling>
          <c:orientation val="minMax"/>
          <c:max val="1"/>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02954240"/>
        <c:crosses val="max"/>
        <c:crossBetween val="between"/>
      </c:valAx>
      <c:catAx>
        <c:axId val="702954240"/>
        <c:scaling>
          <c:orientation val="minMax"/>
        </c:scaling>
        <c:delete val="1"/>
        <c:axPos val="b"/>
        <c:numFmt formatCode="General" sourceLinked="1"/>
        <c:majorTickMark val="out"/>
        <c:minorTickMark val="none"/>
        <c:tickLblPos val="nextTo"/>
        <c:crossAx val="7029532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09755664599896"/>
          <c:y val="2.4939685218661477E-2"/>
          <c:w val="0.8118405670305705"/>
          <c:h val="0.82766090437486461"/>
        </c:manualLayout>
      </c:layout>
      <c:barChart>
        <c:barDir val="col"/>
        <c:grouping val="clustered"/>
        <c:varyColors val="0"/>
        <c:ser>
          <c:idx val="0"/>
          <c:order val="0"/>
          <c:tx>
            <c:strRef>
              <c:f>Sheet1!$C$9</c:f>
              <c:strCache>
                <c:ptCount val="1"/>
                <c:pt idx="0">
                  <c:v> Traded </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Sheet1!$B$10:$B$25</c:f>
              <c:strCach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1H 2021</c:v>
                </c:pt>
                <c:pt idx="15">
                  <c:v>1H 2022</c:v>
                </c:pt>
              </c:strCache>
            </c:strRef>
          </c:cat>
          <c:val>
            <c:numRef>
              <c:f>Sheet1!$C$10:$C$25</c:f>
              <c:numCache>
                <c:formatCode>_("$"* #,##0.00_);_("$"* \(#,##0.00\);_("$"* "-"??_);_(@_)</c:formatCode>
                <c:ptCount val="16"/>
                <c:pt idx="0">
                  <c:v>20</c:v>
                </c:pt>
                <c:pt idx="1">
                  <c:v>10</c:v>
                </c:pt>
                <c:pt idx="2">
                  <c:v>23</c:v>
                </c:pt>
                <c:pt idx="3">
                  <c:v>25</c:v>
                </c:pt>
                <c:pt idx="4">
                  <c:v>25</c:v>
                </c:pt>
                <c:pt idx="5">
                  <c:v>28</c:v>
                </c:pt>
                <c:pt idx="6">
                  <c:v>42</c:v>
                </c:pt>
                <c:pt idx="7">
                  <c:v>40</c:v>
                </c:pt>
                <c:pt idx="8">
                  <c:v>37</c:v>
                </c:pt>
                <c:pt idx="9">
                  <c:v>58</c:v>
                </c:pt>
                <c:pt idx="10">
                  <c:v>74</c:v>
                </c:pt>
                <c:pt idx="11">
                  <c:v>88</c:v>
                </c:pt>
                <c:pt idx="12">
                  <c:v>60</c:v>
                </c:pt>
                <c:pt idx="13">
                  <c:v>132</c:v>
                </c:pt>
                <c:pt idx="14">
                  <c:v>48</c:v>
                </c:pt>
                <c:pt idx="15">
                  <c:v>57</c:v>
                </c:pt>
              </c:numCache>
            </c:numRef>
          </c:val>
          <c:extLst>
            <c:ext xmlns:c16="http://schemas.microsoft.com/office/drawing/2014/chart" uri="{C3380CC4-5D6E-409C-BE32-E72D297353CC}">
              <c16:uniqueId val="{00000000-D2F4-4E9C-B96B-FF4F676012F2}"/>
            </c:ext>
          </c:extLst>
        </c:ser>
        <c:dLbls>
          <c:showLegendKey val="0"/>
          <c:showVal val="0"/>
          <c:showCatName val="0"/>
          <c:showSerName val="0"/>
          <c:showPercent val="0"/>
          <c:showBubbleSize val="0"/>
        </c:dLbls>
        <c:gapWidth val="36"/>
        <c:overlap val="-27"/>
        <c:axId val="1014676088"/>
        <c:axId val="1014677400"/>
      </c:barChart>
      <c:lineChart>
        <c:grouping val="standard"/>
        <c:varyColors val="0"/>
        <c:ser>
          <c:idx val="1"/>
          <c:order val="1"/>
          <c:tx>
            <c:strRef>
              <c:f>Sheet1!$D$9</c:f>
              <c:strCache>
                <c:ptCount val="1"/>
                <c:pt idx="0">
                  <c:v>% of Market</c:v>
                </c:pt>
              </c:strCache>
            </c:strRef>
          </c:tx>
          <c:spPr>
            <a:ln w="28575" cap="rnd">
              <a:solidFill>
                <a:schemeClr val="accent2"/>
              </a:solidFill>
              <a:round/>
            </a:ln>
            <a:effectLst/>
          </c:spPr>
          <c:marker>
            <c:symbol val="diamond"/>
            <c:size val="11"/>
            <c:spPr>
              <a:solidFill>
                <a:srgbClr val="00B050"/>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Sheet1!$B$10:$B$25</c:f>
              <c:strCach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1H 2021</c:v>
                </c:pt>
                <c:pt idx="15">
                  <c:v>1H 2022</c:v>
                </c:pt>
              </c:strCache>
            </c:strRef>
          </c:cat>
          <c:val>
            <c:numRef>
              <c:f>Sheet1!$D$10:$D$25</c:f>
              <c:numCache>
                <c:formatCode>0.0%</c:formatCode>
                <c:ptCount val="16"/>
                <c:pt idx="0">
                  <c:v>1.7000000000000001E-2</c:v>
                </c:pt>
                <c:pt idx="1">
                  <c:v>7.0000000000000001E-3</c:v>
                </c:pt>
                <c:pt idx="2">
                  <c:v>1.2999999999999999E-2</c:v>
                </c:pt>
                <c:pt idx="3">
                  <c:v>1.2999999999999999E-2</c:v>
                </c:pt>
                <c:pt idx="4">
                  <c:v>1.0999999999999999E-2</c:v>
                </c:pt>
                <c:pt idx="5">
                  <c:v>1.2E-2</c:v>
                </c:pt>
                <c:pt idx="6">
                  <c:v>1.7000000000000001E-2</c:v>
                </c:pt>
                <c:pt idx="7">
                  <c:v>1.4999999999999999E-2</c:v>
                </c:pt>
                <c:pt idx="8">
                  <c:v>1.2999999999999999E-2</c:v>
                </c:pt>
                <c:pt idx="9">
                  <c:v>1.7999999999999999E-2</c:v>
                </c:pt>
                <c:pt idx="10">
                  <c:v>2.1999999999999999E-2</c:v>
                </c:pt>
                <c:pt idx="11">
                  <c:v>0.02</c:v>
                </c:pt>
                <c:pt idx="12">
                  <c:v>1.4999999999999999E-2</c:v>
                </c:pt>
                <c:pt idx="13">
                  <c:v>1.9E-2</c:v>
                </c:pt>
              </c:numCache>
            </c:numRef>
          </c:val>
          <c:smooth val="0"/>
          <c:extLst>
            <c:ext xmlns:c16="http://schemas.microsoft.com/office/drawing/2014/chart" uri="{C3380CC4-5D6E-409C-BE32-E72D297353CC}">
              <c16:uniqueId val="{00000001-D2F4-4E9C-B96B-FF4F676012F2}"/>
            </c:ext>
          </c:extLst>
        </c:ser>
        <c:dLbls>
          <c:showLegendKey val="0"/>
          <c:showVal val="0"/>
          <c:showCatName val="0"/>
          <c:showSerName val="0"/>
          <c:showPercent val="0"/>
          <c:showBubbleSize val="0"/>
        </c:dLbls>
        <c:marker val="1"/>
        <c:smooth val="0"/>
        <c:axId val="1011626280"/>
        <c:axId val="1011625952"/>
      </c:lineChart>
      <c:catAx>
        <c:axId val="101467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14677400"/>
        <c:crosses val="autoZero"/>
        <c:auto val="1"/>
        <c:lblAlgn val="ctr"/>
        <c:lblOffset val="100"/>
        <c:noMultiLvlLbl val="0"/>
      </c:catAx>
      <c:valAx>
        <c:axId val="1014677400"/>
        <c:scaling>
          <c:orientation val="minMax"/>
          <c:max val="135"/>
          <c:min val="0"/>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en-US"/>
          </a:p>
        </c:txPr>
        <c:crossAx val="1014676088"/>
        <c:crosses val="autoZero"/>
        <c:crossBetween val="between"/>
      </c:valAx>
      <c:valAx>
        <c:axId val="1011625952"/>
        <c:scaling>
          <c:orientation val="minMax"/>
          <c:max val="0.1"/>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900" b="1" i="0" u="none" strike="noStrike" kern="1200" baseline="0">
                <a:solidFill>
                  <a:schemeClr val="accent2">
                    <a:lumMod val="75000"/>
                  </a:schemeClr>
                </a:solidFill>
                <a:latin typeface="+mn-lt"/>
                <a:ea typeface="+mn-ea"/>
                <a:cs typeface="+mn-cs"/>
              </a:defRPr>
            </a:pPr>
            <a:endParaRPr lang="en-US"/>
          </a:p>
        </c:txPr>
        <c:crossAx val="1011626280"/>
        <c:crosses val="max"/>
        <c:crossBetween val="between"/>
      </c:valAx>
      <c:catAx>
        <c:axId val="1011626280"/>
        <c:scaling>
          <c:orientation val="minMax"/>
        </c:scaling>
        <c:delete val="1"/>
        <c:axPos val="b"/>
        <c:numFmt formatCode="General" sourceLinked="1"/>
        <c:majorTickMark val="out"/>
        <c:minorTickMark val="none"/>
        <c:tickLblPos val="nextTo"/>
        <c:crossAx val="1011625952"/>
        <c:crosses val="autoZero"/>
        <c:auto val="1"/>
        <c:lblAlgn val="ctr"/>
        <c:lblOffset val="100"/>
        <c:noMultiLvlLbl val="0"/>
      </c:catAx>
      <c:spPr>
        <a:noFill/>
        <a:ln>
          <a:noFill/>
        </a:ln>
        <a:effectLst/>
      </c:spPr>
    </c:plotArea>
    <c:legend>
      <c:legendPos val="b"/>
      <c:layout>
        <c:manualLayout>
          <c:xMode val="edge"/>
          <c:yMode val="edge"/>
          <c:x val="0.19746167598615391"/>
          <c:y val="0.16258608271754568"/>
          <c:w val="0.32166267260070752"/>
          <c:h val="6.689229841487837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7293064061436753E-2"/>
          <c:y val="3.9450000834514221E-2"/>
          <c:w val="0.86887977544473605"/>
          <c:h val="0.84752661044654953"/>
        </c:manualLayout>
      </c:layout>
      <c:scatterChart>
        <c:scatterStyle val="lineMarker"/>
        <c:varyColors val="0"/>
        <c:ser>
          <c:idx val="0"/>
          <c:order val="0"/>
          <c:tx>
            <c:strRef>
              <c:f>Sheet1!$A$2</c:f>
              <c:strCache>
                <c:ptCount val="1"/>
                <c:pt idx="0">
                  <c:v>US Equities</c:v>
                </c:pt>
              </c:strCache>
            </c:strRef>
          </c:tx>
          <c:spPr>
            <a:ln w="19050" cap="rnd">
              <a:noFill/>
              <a:round/>
            </a:ln>
            <a:effectLst/>
          </c:spPr>
          <c:marker>
            <c:symbol val="circle"/>
            <c:size val="15"/>
            <c:spPr>
              <a:solidFill>
                <a:srgbClr val="2D8650"/>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c:f>
              <c:numCache>
                <c:formatCode>0.0%</c:formatCode>
                <c:ptCount val="1"/>
                <c:pt idx="0">
                  <c:v>0.14899999999999999</c:v>
                </c:pt>
              </c:numCache>
            </c:numRef>
          </c:xVal>
          <c:yVal>
            <c:numRef>
              <c:f>Sheet1!$B$2</c:f>
              <c:numCache>
                <c:formatCode>0.0%</c:formatCode>
                <c:ptCount val="1"/>
                <c:pt idx="0">
                  <c:v>8.3000000000000004E-2</c:v>
                </c:pt>
              </c:numCache>
            </c:numRef>
          </c:yVal>
          <c:smooth val="0"/>
          <c:extLst>
            <c:ext xmlns:c16="http://schemas.microsoft.com/office/drawing/2014/chart" uri="{C3380CC4-5D6E-409C-BE32-E72D297353CC}">
              <c16:uniqueId val="{00000000-100D-4FD9-94B6-55EAC5033484}"/>
            </c:ext>
          </c:extLst>
        </c:ser>
        <c:ser>
          <c:idx val="1"/>
          <c:order val="1"/>
          <c:tx>
            <c:strRef>
              <c:f>Sheet1!$A$3</c:f>
              <c:strCache>
                <c:ptCount val="1"/>
                <c:pt idx="0">
                  <c:v>Int'l Equities</c:v>
                </c:pt>
              </c:strCache>
            </c:strRef>
          </c:tx>
          <c:spPr>
            <a:ln w="25400" cap="rnd">
              <a:noFill/>
              <a:round/>
            </a:ln>
            <a:effectLst/>
          </c:spPr>
          <c:marker>
            <c:symbol val="circle"/>
            <c:size val="15"/>
            <c:spPr>
              <a:solidFill>
                <a:srgbClr val="2D8650"/>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Sheet1!$C$3</c:f>
              <c:numCache>
                <c:formatCode>0.0%</c:formatCode>
                <c:ptCount val="1"/>
                <c:pt idx="0">
                  <c:v>0.154</c:v>
                </c:pt>
              </c:numCache>
            </c:numRef>
          </c:xVal>
          <c:yVal>
            <c:numRef>
              <c:f>Sheet1!$B$3</c:f>
              <c:numCache>
                <c:formatCode>0.0%</c:formatCode>
                <c:ptCount val="1"/>
                <c:pt idx="0">
                  <c:v>7.1999999999999995E-2</c:v>
                </c:pt>
              </c:numCache>
            </c:numRef>
          </c:yVal>
          <c:smooth val="0"/>
          <c:extLst>
            <c:ext xmlns:c16="http://schemas.microsoft.com/office/drawing/2014/chart" uri="{C3380CC4-5D6E-409C-BE32-E72D297353CC}">
              <c16:uniqueId val="{00000001-100D-4FD9-94B6-55EAC5033484}"/>
            </c:ext>
          </c:extLst>
        </c:ser>
        <c:ser>
          <c:idx val="2"/>
          <c:order val="2"/>
          <c:tx>
            <c:strRef>
              <c:f>Sheet1!$A$4</c:f>
              <c:strCache>
                <c:ptCount val="1"/>
                <c:pt idx="0">
                  <c:v>EM Equities</c:v>
                </c:pt>
              </c:strCache>
            </c:strRef>
          </c:tx>
          <c:spPr>
            <a:ln w="25400" cap="rnd">
              <a:noFill/>
              <a:round/>
            </a:ln>
            <a:effectLst/>
          </c:spPr>
          <c:marker>
            <c:symbol val="circle"/>
            <c:size val="15"/>
            <c:spPr>
              <a:solidFill>
                <a:srgbClr val="2D8650"/>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Sheet1!$C$4</c:f>
              <c:numCache>
                <c:formatCode>0.0%</c:formatCode>
                <c:ptCount val="1"/>
                <c:pt idx="0">
                  <c:v>0.193</c:v>
                </c:pt>
              </c:numCache>
            </c:numRef>
          </c:xVal>
          <c:yVal>
            <c:numRef>
              <c:f>Sheet1!$B$4</c:f>
              <c:numCache>
                <c:formatCode>0.0%</c:formatCode>
                <c:ptCount val="1"/>
                <c:pt idx="0">
                  <c:v>8.4000000000000005E-2</c:v>
                </c:pt>
              </c:numCache>
            </c:numRef>
          </c:yVal>
          <c:smooth val="0"/>
          <c:extLst>
            <c:ext xmlns:c16="http://schemas.microsoft.com/office/drawing/2014/chart" uri="{C3380CC4-5D6E-409C-BE32-E72D297353CC}">
              <c16:uniqueId val="{00000002-100D-4FD9-94B6-55EAC5033484}"/>
            </c:ext>
          </c:extLst>
        </c:ser>
        <c:ser>
          <c:idx val="3"/>
          <c:order val="3"/>
          <c:tx>
            <c:strRef>
              <c:f>Sheet1!$A$5</c:f>
              <c:strCache>
                <c:ptCount val="1"/>
                <c:pt idx="0">
                  <c:v>Ultra Short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Sheet1!$C$5</c:f>
              <c:numCache>
                <c:formatCode>0.0%</c:formatCode>
                <c:ptCount val="1"/>
                <c:pt idx="0">
                  <c:v>8.0000000000000002E-3</c:v>
                </c:pt>
              </c:numCache>
            </c:numRef>
          </c:xVal>
          <c:yVal>
            <c:numRef>
              <c:f>Sheet1!$B$5</c:f>
              <c:numCache>
                <c:formatCode>0.0%</c:formatCode>
                <c:ptCount val="1"/>
                <c:pt idx="0">
                  <c:v>3.1E-2</c:v>
                </c:pt>
              </c:numCache>
            </c:numRef>
          </c:yVal>
          <c:smooth val="0"/>
          <c:extLst>
            <c:ext xmlns:c16="http://schemas.microsoft.com/office/drawing/2014/chart" uri="{C3380CC4-5D6E-409C-BE32-E72D297353CC}">
              <c16:uniqueId val="{00000003-100D-4FD9-94B6-55EAC5033484}"/>
            </c:ext>
          </c:extLst>
        </c:ser>
        <c:ser>
          <c:idx val="4"/>
          <c:order val="4"/>
          <c:tx>
            <c:strRef>
              <c:f>Sheet1!$A$6</c:f>
              <c:strCache>
                <c:ptCount val="1"/>
                <c:pt idx="0">
                  <c:v>Short-Term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Sheet1!$C$6</c:f>
              <c:numCache>
                <c:formatCode>0.0%</c:formatCode>
                <c:ptCount val="1"/>
                <c:pt idx="0">
                  <c:v>2.1999999999999999E-2</c:v>
                </c:pt>
              </c:numCache>
            </c:numRef>
          </c:xVal>
          <c:yVal>
            <c:numRef>
              <c:f>Sheet1!$B$6</c:f>
              <c:numCache>
                <c:formatCode>0.0%</c:formatCode>
                <c:ptCount val="1"/>
                <c:pt idx="0">
                  <c:v>3.5000000000000003E-2</c:v>
                </c:pt>
              </c:numCache>
            </c:numRef>
          </c:yVal>
          <c:smooth val="0"/>
          <c:extLst>
            <c:ext xmlns:c16="http://schemas.microsoft.com/office/drawing/2014/chart" uri="{C3380CC4-5D6E-409C-BE32-E72D297353CC}">
              <c16:uniqueId val="{00000004-100D-4FD9-94B6-55EAC5033484}"/>
            </c:ext>
          </c:extLst>
        </c:ser>
        <c:ser>
          <c:idx val="5"/>
          <c:order val="5"/>
          <c:tx>
            <c:strRef>
              <c:f>Sheet1!$A$7</c:f>
              <c:strCache>
                <c:ptCount val="1"/>
                <c:pt idx="0">
                  <c:v>US Taxable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Sheet1!$C$7</c:f>
              <c:numCache>
                <c:formatCode>0.0%</c:formatCode>
                <c:ptCount val="1"/>
                <c:pt idx="0">
                  <c:v>5.1999999999999998E-2</c:v>
                </c:pt>
              </c:numCache>
            </c:numRef>
          </c:xVal>
          <c:yVal>
            <c:numRef>
              <c:f>Sheet1!$B$7</c:f>
              <c:numCache>
                <c:formatCode>0.0%</c:formatCode>
                <c:ptCount val="1"/>
                <c:pt idx="0">
                  <c:v>3.7999999999999999E-2</c:v>
                </c:pt>
              </c:numCache>
            </c:numRef>
          </c:yVal>
          <c:smooth val="0"/>
          <c:extLst>
            <c:ext xmlns:c16="http://schemas.microsoft.com/office/drawing/2014/chart" uri="{C3380CC4-5D6E-409C-BE32-E72D297353CC}">
              <c16:uniqueId val="{00000005-100D-4FD9-94B6-55EAC5033484}"/>
            </c:ext>
          </c:extLst>
        </c:ser>
        <c:ser>
          <c:idx val="6"/>
          <c:order val="6"/>
          <c:tx>
            <c:strRef>
              <c:f>Sheet1!$A$8</c:f>
              <c:strCache>
                <c:ptCount val="1"/>
                <c:pt idx="0">
                  <c:v>Int'l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Sheet1!$C$8</c:f>
              <c:numCache>
                <c:formatCode>0.0%</c:formatCode>
                <c:ptCount val="1"/>
                <c:pt idx="0">
                  <c:v>5.0999999999999997E-2</c:v>
                </c:pt>
              </c:numCache>
            </c:numRef>
          </c:xVal>
          <c:yVal>
            <c:numRef>
              <c:f>Sheet1!$B$8</c:f>
              <c:numCache>
                <c:formatCode>0.0%</c:formatCode>
                <c:ptCount val="1"/>
                <c:pt idx="0">
                  <c:v>3.5999999999999997E-2</c:v>
                </c:pt>
              </c:numCache>
            </c:numRef>
          </c:yVal>
          <c:smooth val="0"/>
          <c:extLst>
            <c:ext xmlns:c16="http://schemas.microsoft.com/office/drawing/2014/chart" uri="{C3380CC4-5D6E-409C-BE32-E72D297353CC}">
              <c16:uniqueId val="{00000006-100D-4FD9-94B6-55EAC5033484}"/>
            </c:ext>
          </c:extLst>
        </c:ser>
        <c:ser>
          <c:idx val="7"/>
          <c:order val="7"/>
          <c:tx>
            <c:strRef>
              <c:f>Sheet1!$A$9</c:f>
              <c:strCache>
                <c:ptCount val="1"/>
                <c:pt idx="0">
                  <c:v>Inflation-Linked</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Sheet1!$C$9</c:f>
              <c:numCache>
                <c:formatCode>0.0%</c:formatCode>
                <c:ptCount val="1"/>
                <c:pt idx="0">
                  <c:v>9.7000000000000003E-2</c:v>
                </c:pt>
              </c:numCache>
            </c:numRef>
          </c:xVal>
          <c:yVal>
            <c:numRef>
              <c:f>Sheet1!$B$9</c:f>
              <c:numCache>
                <c:formatCode>0.0%</c:formatCode>
                <c:ptCount val="1"/>
                <c:pt idx="0">
                  <c:v>4.5999999999999999E-2</c:v>
                </c:pt>
              </c:numCache>
            </c:numRef>
          </c:yVal>
          <c:smooth val="0"/>
          <c:extLst>
            <c:ext xmlns:c16="http://schemas.microsoft.com/office/drawing/2014/chart" uri="{C3380CC4-5D6E-409C-BE32-E72D297353CC}">
              <c16:uniqueId val="{00000007-100D-4FD9-94B6-55EAC5033484}"/>
            </c:ext>
          </c:extLst>
        </c:ser>
        <c:ser>
          <c:idx val="8"/>
          <c:order val="8"/>
          <c:tx>
            <c:strRef>
              <c:f>Sheet1!$A$10</c:f>
              <c:strCache>
                <c:ptCount val="1"/>
                <c:pt idx="0">
                  <c:v>High Yield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Sheet1!$C$10</c:f>
              <c:numCache>
                <c:formatCode>0.0%</c:formatCode>
                <c:ptCount val="1"/>
                <c:pt idx="0">
                  <c:v>8.3000000000000004E-2</c:v>
                </c:pt>
              </c:numCache>
            </c:numRef>
          </c:xVal>
          <c:yVal>
            <c:numRef>
              <c:f>Sheet1!$B$10</c:f>
              <c:numCache>
                <c:formatCode>0.0%</c:formatCode>
                <c:ptCount val="1"/>
                <c:pt idx="0">
                  <c:v>5.3999999999999999E-2</c:v>
                </c:pt>
              </c:numCache>
            </c:numRef>
          </c:yVal>
          <c:smooth val="0"/>
          <c:extLst>
            <c:ext xmlns:c16="http://schemas.microsoft.com/office/drawing/2014/chart" uri="{C3380CC4-5D6E-409C-BE32-E72D297353CC}">
              <c16:uniqueId val="{00000008-100D-4FD9-94B6-55EAC5033484}"/>
            </c:ext>
          </c:extLst>
        </c:ser>
        <c:ser>
          <c:idx val="9"/>
          <c:order val="9"/>
          <c:tx>
            <c:strRef>
              <c:f>Sheet1!$A$11</c:f>
              <c:strCache>
                <c:ptCount val="1"/>
                <c:pt idx="0">
                  <c:v>EM FI</c:v>
                </c:pt>
              </c:strCache>
            </c:strRef>
          </c:tx>
          <c:spPr>
            <a:ln w="25400" cap="rnd">
              <a:noFill/>
              <a:round/>
            </a:ln>
            <a:effectLst/>
          </c:spPr>
          <c:marker>
            <c:symbol val="triangle"/>
            <c:size val="15"/>
            <c:spPr>
              <a:solidFill>
                <a:srgbClr val="187ABA"/>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Sheet1!$C$11</c:f>
              <c:numCache>
                <c:formatCode>0.0%</c:formatCode>
                <c:ptCount val="1"/>
                <c:pt idx="0">
                  <c:v>9.1999999999999998E-2</c:v>
                </c:pt>
              </c:numCache>
            </c:numRef>
          </c:xVal>
          <c:yVal>
            <c:numRef>
              <c:f>Sheet1!$B$11</c:f>
              <c:numCache>
                <c:formatCode>0.0%</c:formatCode>
                <c:ptCount val="1"/>
                <c:pt idx="0">
                  <c:v>6.7000000000000004E-2</c:v>
                </c:pt>
              </c:numCache>
            </c:numRef>
          </c:yVal>
          <c:smooth val="0"/>
          <c:extLst>
            <c:ext xmlns:c16="http://schemas.microsoft.com/office/drawing/2014/chart" uri="{C3380CC4-5D6E-409C-BE32-E72D297353CC}">
              <c16:uniqueId val="{00000009-100D-4FD9-94B6-55EAC5033484}"/>
            </c:ext>
          </c:extLst>
        </c:ser>
        <c:ser>
          <c:idx val="10"/>
          <c:order val="10"/>
          <c:tx>
            <c:strRef>
              <c:f>Sheet1!$A$12</c:f>
              <c:strCache>
                <c:ptCount val="1"/>
                <c:pt idx="0">
                  <c:v>Real Assets</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Sheet1!$C$12</c:f>
              <c:numCache>
                <c:formatCode>0.0%</c:formatCode>
                <c:ptCount val="1"/>
                <c:pt idx="0">
                  <c:v>0.123</c:v>
                </c:pt>
              </c:numCache>
            </c:numRef>
          </c:xVal>
          <c:yVal>
            <c:numRef>
              <c:f>Sheet1!$B$12</c:f>
              <c:numCache>
                <c:formatCode>0.0%</c:formatCode>
                <c:ptCount val="1"/>
                <c:pt idx="0">
                  <c:v>6.0999999999999999E-2</c:v>
                </c:pt>
              </c:numCache>
            </c:numRef>
          </c:yVal>
          <c:smooth val="0"/>
          <c:extLst>
            <c:ext xmlns:c16="http://schemas.microsoft.com/office/drawing/2014/chart" uri="{C3380CC4-5D6E-409C-BE32-E72D297353CC}">
              <c16:uniqueId val="{0000000A-100D-4FD9-94B6-55EAC5033484}"/>
            </c:ext>
          </c:extLst>
        </c:ser>
        <c:ser>
          <c:idx val="11"/>
          <c:order val="11"/>
          <c:tx>
            <c:strRef>
              <c:f>Sheet1!$A$13</c:f>
              <c:strCache>
                <c:ptCount val="1"/>
                <c:pt idx="0">
                  <c:v>Absolute Return Assets</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Sheet1!$C$13</c:f>
              <c:numCache>
                <c:formatCode>0.0%</c:formatCode>
                <c:ptCount val="1"/>
                <c:pt idx="0">
                  <c:v>5.0999999999999997E-2</c:v>
                </c:pt>
              </c:numCache>
            </c:numRef>
          </c:xVal>
          <c:yVal>
            <c:numRef>
              <c:f>Sheet1!$B$13</c:f>
              <c:numCache>
                <c:formatCode>0.0%</c:formatCode>
                <c:ptCount val="1"/>
                <c:pt idx="0">
                  <c:v>5.1999999999999998E-2</c:v>
                </c:pt>
              </c:numCache>
            </c:numRef>
          </c:yVal>
          <c:smooth val="0"/>
          <c:extLst>
            <c:ext xmlns:c16="http://schemas.microsoft.com/office/drawing/2014/chart" uri="{C3380CC4-5D6E-409C-BE32-E72D297353CC}">
              <c16:uniqueId val="{0000000B-100D-4FD9-94B6-55EAC5033484}"/>
            </c:ext>
          </c:extLst>
        </c:ser>
        <c:ser>
          <c:idx val="12"/>
          <c:order val="12"/>
          <c:tx>
            <c:strRef>
              <c:f>Sheet1!$A$14</c:f>
              <c:strCache>
                <c:ptCount val="1"/>
                <c:pt idx="0">
                  <c:v>Equity Hedge Assets</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Sheet1!$C$14</c:f>
              <c:numCache>
                <c:formatCode>0.0%</c:formatCode>
                <c:ptCount val="1"/>
                <c:pt idx="0">
                  <c:v>0.09</c:v>
                </c:pt>
              </c:numCache>
            </c:numRef>
          </c:xVal>
          <c:yVal>
            <c:numRef>
              <c:f>Sheet1!$B$14</c:f>
              <c:numCache>
                <c:formatCode>0.0%</c:formatCode>
                <c:ptCount val="1"/>
                <c:pt idx="0">
                  <c:v>0.06</c:v>
                </c:pt>
              </c:numCache>
            </c:numRef>
          </c:yVal>
          <c:smooth val="0"/>
          <c:extLst>
            <c:ext xmlns:c16="http://schemas.microsoft.com/office/drawing/2014/chart" uri="{C3380CC4-5D6E-409C-BE32-E72D297353CC}">
              <c16:uniqueId val="{0000000C-100D-4FD9-94B6-55EAC5033484}"/>
            </c:ext>
          </c:extLst>
        </c:ser>
        <c:ser>
          <c:idx val="13"/>
          <c:order val="13"/>
          <c:tx>
            <c:strRef>
              <c:f>Sheet1!$A$15</c:f>
              <c:strCache>
                <c:ptCount val="1"/>
                <c:pt idx="0">
                  <c:v>Equity Return Assets</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Sheet1!$C$15</c:f>
              <c:numCache>
                <c:formatCode>0.0%</c:formatCode>
                <c:ptCount val="1"/>
                <c:pt idx="0">
                  <c:v>8.7999999999999995E-2</c:v>
                </c:pt>
              </c:numCache>
            </c:numRef>
          </c:xVal>
          <c:yVal>
            <c:numRef>
              <c:f>Sheet1!$B$15</c:f>
              <c:numCache>
                <c:formatCode>0.0%</c:formatCode>
                <c:ptCount val="1"/>
                <c:pt idx="0">
                  <c:v>7.1999999999999995E-2</c:v>
                </c:pt>
              </c:numCache>
            </c:numRef>
          </c:yVal>
          <c:smooth val="0"/>
          <c:extLst>
            <c:ext xmlns:c16="http://schemas.microsoft.com/office/drawing/2014/chart" uri="{C3380CC4-5D6E-409C-BE32-E72D297353CC}">
              <c16:uniqueId val="{0000000D-100D-4FD9-94B6-55EAC5033484}"/>
            </c:ext>
          </c:extLst>
        </c:ser>
        <c:ser>
          <c:idx val="14"/>
          <c:order val="14"/>
          <c:tx>
            <c:strRef>
              <c:f>Sheet1!$A$16</c:f>
              <c:strCache>
                <c:ptCount val="1"/>
                <c:pt idx="0">
                  <c:v>Private Real Estate</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Sheet1!$C$16</c:f>
              <c:numCache>
                <c:formatCode>0.0%</c:formatCode>
                <c:ptCount val="1"/>
                <c:pt idx="0">
                  <c:v>0.16700000000000001</c:v>
                </c:pt>
              </c:numCache>
            </c:numRef>
          </c:xVal>
          <c:yVal>
            <c:numRef>
              <c:f>Sheet1!$B$16</c:f>
              <c:numCache>
                <c:formatCode>0.0%</c:formatCode>
                <c:ptCount val="1"/>
                <c:pt idx="0">
                  <c:v>7.3999999999999996E-2</c:v>
                </c:pt>
              </c:numCache>
            </c:numRef>
          </c:yVal>
          <c:smooth val="0"/>
          <c:extLst>
            <c:ext xmlns:c16="http://schemas.microsoft.com/office/drawing/2014/chart" uri="{C3380CC4-5D6E-409C-BE32-E72D297353CC}">
              <c16:uniqueId val="{0000000E-100D-4FD9-94B6-55EAC5033484}"/>
            </c:ext>
          </c:extLst>
        </c:ser>
        <c:ser>
          <c:idx val="15"/>
          <c:order val="15"/>
          <c:tx>
            <c:strRef>
              <c:f>Sheet1!$A$17</c:f>
              <c:strCache>
                <c:ptCount val="1"/>
                <c:pt idx="0">
                  <c:v>Private Equity</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Sheet1!$C$17</c:f>
              <c:numCache>
                <c:formatCode>0.0%</c:formatCode>
                <c:ptCount val="1"/>
                <c:pt idx="0">
                  <c:v>0.16200000000000001</c:v>
                </c:pt>
              </c:numCache>
            </c:numRef>
          </c:xVal>
          <c:yVal>
            <c:numRef>
              <c:f>Sheet1!$B$17</c:f>
              <c:numCache>
                <c:formatCode>0.0%</c:formatCode>
                <c:ptCount val="1"/>
                <c:pt idx="0">
                  <c:v>0.129</c:v>
                </c:pt>
              </c:numCache>
            </c:numRef>
          </c:yVal>
          <c:smooth val="0"/>
          <c:extLst>
            <c:ext xmlns:c16="http://schemas.microsoft.com/office/drawing/2014/chart" uri="{C3380CC4-5D6E-409C-BE32-E72D297353CC}">
              <c16:uniqueId val="{0000000F-100D-4FD9-94B6-55EAC5033484}"/>
            </c:ext>
          </c:extLst>
        </c:ser>
        <c:ser>
          <c:idx val="16"/>
          <c:order val="16"/>
          <c:tx>
            <c:strRef>
              <c:f>Sheet1!$A$18</c:f>
              <c:strCache>
                <c:ptCount val="1"/>
                <c:pt idx="0">
                  <c:v>Private Credit</c:v>
                </c:pt>
              </c:strCache>
            </c:strRef>
          </c:tx>
          <c:spPr>
            <a:ln w="25400" cap="rnd">
              <a:noFill/>
              <a:round/>
            </a:ln>
            <a:effectLst/>
          </c:spPr>
          <c:marker>
            <c:symbol val="diamond"/>
            <c:size val="15"/>
            <c:spPr>
              <a:solidFill>
                <a:srgbClr val="E96D2F"/>
              </a:solidFill>
              <a:ln w="3175">
                <a:solidFill>
                  <a:schemeClr val="tx1"/>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Sheet1!$C$18</c:f>
              <c:numCache>
                <c:formatCode>0.0%</c:formatCode>
                <c:ptCount val="1"/>
                <c:pt idx="0">
                  <c:v>0.104</c:v>
                </c:pt>
              </c:numCache>
            </c:numRef>
          </c:xVal>
          <c:yVal>
            <c:numRef>
              <c:f>Sheet1!$B$18</c:f>
              <c:numCache>
                <c:formatCode>0.0%</c:formatCode>
                <c:ptCount val="1"/>
                <c:pt idx="0">
                  <c:v>8.7999999999999995E-2</c:v>
                </c:pt>
              </c:numCache>
            </c:numRef>
          </c:yVal>
          <c:smooth val="0"/>
          <c:extLst>
            <c:ext xmlns:c16="http://schemas.microsoft.com/office/drawing/2014/chart" uri="{C3380CC4-5D6E-409C-BE32-E72D297353CC}">
              <c16:uniqueId val="{00000010-100D-4FD9-94B6-55EAC5033484}"/>
            </c:ext>
          </c:extLst>
        </c:ser>
        <c:ser>
          <c:idx val="17"/>
          <c:order val="17"/>
          <c:tx>
            <c:strRef>
              <c:f>Sheet1!$A$19</c:f>
              <c:strCache>
                <c:ptCount val="1"/>
              </c:strCache>
            </c:strRef>
          </c:tx>
          <c:spPr>
            <a:ln w="25400" cap="rnd">
              <a:noFill/>
              <a:round/>
            </a:ln>
            <a:effectLst/>
          </c:spPr>
          <c:marker>
            <c:symbol val="square"/>
            <c:size val="12"/>
            <c:spPr>
              <a:solidFill>
                <a:srgbClr val="002060"/>
              </a:solidFill>
              <a:ln w="9525">
                <a:no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Sheet1!$C$19</c:f>
              <c:numCache>
                <c:formatCode>0%</c:formatCode>
                <c:ptCount val="1"/>
              </c:numCache>
            </c:numRef>
          </c:xVal>
          <c:yVal>
            <c:numRef>
              <c:f>Sheet1!$B$19</c:f>
              <c:numCache>
                <c:formatCode>0.0%</c:formatCode>
                <c:ptCount val="1"/>
              </c:numCache>
            </c:numRef>
          </c:yVal>
          <c:smooth val="0"/>
          <c:extLst>
            <c:ext xmlns:c16="http://schemas.microsoft.com/office/drawing/2014/chart" uri="{C3380CC4-5D6E-409C-BE32-E72D297353CC}">
              <c16:uniqueId val="{00000011-100D-4FD9-94B6-55EAC5033484}"/>
            </c:ext>
          </c:extLst>
        </c:ser>
        <c:ser>
          <c:idx val="18"/>
          <c:order val="18"/>
          <c:tx>
            <c:strRef>
              <c:f>Sheet1!$A$20</c:f>
              <c:strCache>
                <c:ptCount val="1"/>
              </c:strCache>
            </c:strRef>
          </c:tx>
          <c:spPr>
            <a:ln w="25400" cap="rnd">
              <a:noFill/>
              <a:round/>
            </a:ln>
            <a:effectLst/>
          </c:spPr>
          <c:marker>
            <c:symbol val="square"/>
            <c:size val="12"/>
            <c:spPr>
              <a:solidFill>
                <a:srgbClr val="00B0F0"/>
              </a:solidFill>
              <a:ln w="9525">
                <a:no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Sheet1!$C$20</c:f>
              <c:numCache>
                <c:formatCode>0%</c:formatCode>
                <c:ptCount val="1"/>
              </c:numCache>
            </c:numRef>
          </c:xVal>
          <c:yVal>
            <c:numRef>
              <c:f>Sheet1!$B$20</c:f>
              <c:numCache>
                <c:formatCode>0.0%</c:formatCode>
                <c:ptCount val="1"/>
              </c:numCache>
            </c:numRef>
          </c:yVal>
          <c:smooth val="0"/>
          <c:extLst>
            <c:ext xmlns:c16="http://schemas.microsoft.com/office/drawing/2014/chart" uri="{C3380CC4-5D6E-409C-BE32-E72D297353CC}">
              <c16:uniqueId val="{00000012-100D-4FD9-94B6-55EAC5033484}"/>
            </c:ext>
          </c:extLst>
        </c:ser>
        <c:ser>
          <c:idx val="19"/>
          <c:order val="19"/>
          <c:tx>
            <c:strRef>
              <c:f>Sheet1!$A$21</c:f>
              <c:strCache>
                <c:ptCount val="1"/>
              </c:strCache>
            </c:strRef>
          </c:tx>
          <c:spPr>
            <a:ln w="25400" cap="rnd">
              <a:noFill/>
              <a:round/>
            </a:ln>
            <a:effectLst/>
          </c:spPr>
          <c:marker>
            <c:symbol val="square"/>
            <c:size val="12"/>
            <c:spPr>
              <a:solidFill>
                <a:srgbClr val="74818A"/>
              </a:solidFill>
              <a:ln w="9525">
                <a:no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Sheet1!$C$21</c:f>
              <c:numCache>
                <c:formatCode>0%</c:formatCode>
                <c:ptCount val="1"/>
              </c:numCache>
            </c:numRef>
          </c:xVal>
          <c:yVal>
            <c:numRef>
              <c:f>Sheet1!$B$21</c:f>
              <c:numCache>
                <c:formatCode>0.0%</c:formatCode>
                <c:ptCount val="1"/>
              </c:numCache>
            </c:numRef>
          </c:yVal>
          <c:smooth val="0"/>
          <c:extLst>
            <c:ext xmlns:c16="http://schemas.microsoft.com/office/drawing/2014/chart" uri="{C3380CC4-5D6E-409C-BE32-E72D297353CC}">
              <c16:uniqueId val="{00000013-100D-4FD9-94B6-55EAC5033484}"/>
            </c:ext>
          </c:extLst>
        </c:ser>
        <c:ser>
          <c:idx val="20"/>
          <c:order val="20"/>
          <c:tx>
            <c:strRef>
              <c:f>Sheet1!$A$22</c:f>
              <c:strCache>
                <c:ptCount val="1"/>
              </c:strCache>
            </c:strRef>
          </c:tx>
          <c:spPr>
            <a:ln w="25400" cap="rnd">
              <a:noFill/>
              <a:round/>
            </a:ln>
            <a:effectLst/>
          </c:spPr>
          <c:marker>
            <c:symbol val="plus"/>
            <c:size val="12"/>
            <c:spPr>
              <a:noFill/>
              <a:ln w="22225">
                <a:solidFill>
                  <a:srgbClr val="E96D2F"/>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Sheet1!$C$22</c:f>
              <c:numCache>
                <c:formatCode>0%</c:formatCode>
                <c:ptCount val="1"/>
              </c:numCache>
            </c:numRef>
          </c:xVal>
          <c:yVal>
            <c:numRef>
              <c:f>Sheet1!$B$22</c:f>
              <c:numCache>
                <c:formatCode>0.0%</c:formatCode>
                <c:ptCount val="1"/>
              </c:numCache>
            </c:numRef>
          </c:yVal>
          <c:smooth val="0"/>
          <c:extLst>
            <c:ext xmlns:c16="http://schemas.microsoft.com/office/drawing/2014/chart" uri="{C3380CC4-5D6E-409C-BE32-E72D297353CC}">
              <c16:uniqueId val="{00000014-100D-4FD9-94B6-55EAC5033484}"/>
            </c:ext>
          </c:extLst>
        </c:ser>
        <c:ser>
          <c:idx val="21"/>
          <c:order val="21"/>
          <c:tx>
            <c:strRef>
              <c:f>Sheet1!$A$23</c:f>
              <c:strCache>
                <c:ptCount val="1"/>
              </c:strCache>
            </c:strRef>
          </c:tx>
          <c:spPr>
            <a:ln w="25400" cap="rnd">
              <a:noFill/>
              <a:round/>
            </a:ln>
            <a:effectLst/>
          </c:spPr>
          <c:marker>
            <c:symbol val="plus"/>
            <c:size val="12"/>
            <c:spPr>
              <a:noFill/>
              <a:ln w="22225">
                <a:solidFill>
                  <a:srgbClr val="187ABA"/>
                </a:solidFill>
              </a:ln>
              <a:effectLst/>
            </c:spPr>
          </c:marker>
          <c:dPt>
            <c:idx val="0"/>
            <c:marker>
              <c:symbol val="plus"/>
              <c:size val="12"/>
              <c:spPr>
                <a:noFill/>
                <a:ln w="22225">
                  <a:solidFill>
                    <a:srgbClr val="187ABA"/>
                  </a:solidFill>
                </a:ln>
                <a:effectLst/>
              </c:spPr>
            </c:marker>
            <c:bubble3D val="0"/>
            <c:spPr>
              <a:ln w="25400" cap="rnd">
                <a:noFill/>
                <a:round/>
              </a:ln>
              <a:effectLst/>
            </c:spPr>
            <c:extLst>
              <c:ext xmlns:c16="http://schemas.microsoft.com/office/drawing/2014/chart" uri="{C3380CC4-5D6E-409C-BE32-E72D297353CC}">
                <c16:uniqueId val="{00000016-100D-4FD9-94B6-55EAC5033484}"/>
              </c:ext>
            </c:extLst>
          </c:dPt>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Sheet1!$C$23</c:f>
              <c:numCache>
                <c:formatCode>0%</c:formatCode>
                <c:ptCount val="1"/>
              </c:numCache>
            </c:numRef>
          </c:xVal>
          <c:yVal>
            <c:numRef>
              <c:f>Sheet1!$B$23</c:f>
              <c:numCache>
                <c:formatCode>0.0%</c:formatCode>
                <c:ptCount val="1"/>
              </c:numCache>
            </c:numRef>
          </c:yVal>
          <c:smooth val="0"/>
          <c:extLst>
            <c:ext xmlns:c16="http://schemas.microsoft.com/office/drawing/2014/chart" uri="{C3380CC4-5D6E-409C-BE32-E72D297353CC}">
              <c16:uniqueId val="{00000017-100D-4FD9-94B6-55EAC5033484}"/>
            </c:ext>
          </c:extLst>
        </c:ser>
        <c:ser>
          <c:idx val="22"/>
          <c:order val="22"/>
          <c:tx>
            <c:strRef>
              <c:f>Sheet1!$A$24</c:f>
              <c:strCache>
                <c:ptCount val="1"/>
              </c:strCache>
            </c:strRef>
          </c:tx>
          <c:spPr>
            <a:ln w="25400" cap="rnd">
              <a:noFill/>
              <a:round/>
            </a:ln>
            <a:effectLst/>
          </c:spPr>
          <c:marker>
            <c:symbol val="plus"/>
            <c:size val="12"/>
            <c:spPr>
              <a:noFill/>
              <a:ln w="22225">
                <a:solidFill>
                  <a:srgbClr val="002060"/>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Sheet1!$C$24</c:f>
              <c:numCache>
                <c:formatCode>0%</c:formatCode>
                <c:ptCount val="1"/>
              </c:numCache>
            </c:numRef>
          </c:xVal>
          <c:yVal>
            <c:numRef>
              <c:f>Sheet1!$B$24</c:f>
              <c:numCache>
                <c:formatCode>0.0%</c:formatCode>
                <c:ptCount val="1"/>
              </c:numCache>
            </c:numRef>
          </c:yVal>
          <c:smooth val="0"/>
          <c:extLst>
            <c:ext xmlns:c16="http://schemas.microsoft.com/office/drawing/2014/chart" uri="{C3380CC4-5D6E-409C-BE32-E72D297353CC}">
              <c16:uniqueId val="{00000018-100D-4FD9-94B6-55EAC5033484}"/>
            </c:ext>
          </c:extLst>
        </c:ser>
        <c:ser>
          <c:idx val="23"/>
          <c:order val="23"/>
          <c:tx>
            <c:strRef>
              <c:f>Sheet1!$A$25</c:f>
              <c:strCache>
                <c:ptCount val="1"/>
              </c:strCache>
            </c:strRef>
          </c:tx>
          <c:spPr>
            <a:ln w="25400" cap="rnd">
              <a:noFill/>
              <a:round/>
            </a:ln>
            <a:effectLst/>
          </c:spPr>
          <c:marker>
            <c:symbol val="plus"/>
            <c:size val="12"/>
            <c:spPr>
              <a:noFill/>
              <a:ln w="22225">
                <a:solidFill>
                  <a:srgbClr val="E96D2F"/>
                </a:solid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Sheet1!$C$25</c:f>
              <c:numCache>
                <c:formatCode>0%</c:formatCode>
                <c:ptCount val="1"/>
              </c:numCache>
            </c:numRef>
          </c:xVal>
          <c:yVal>
            <c:numRef>
              <c:f>Sheet1!$B$25</c:f>
              <c:numCache>
                <c:formatCode>0.0%</c:formatCode>
                <c:ptCount val="1"/>
              </c:numCache>
            </c:numRef>
          </c:yVal>
          <c:smooth val="0"/>
          <c:extLst>
            <c:ext xmlns:c16="http://schemas.microsoft.com/office/drawing/2014/chart" uri="{C3380CC4-5D6E-409C-BE32-E72D297353CC}">
              <c16:uniqueId val="{00000019-100D-4FD9-94B6-55EAC5033484}"/>
            </c:ext>
          </c:extLst>
        </c:ser>
        <c:dLbls>
          <c:dLblPos val="b"/>
          <c:showLegendKey val="0"/>
          <c:showVal val="1"/>
          <c:showCatName val="0"/>
          <c:showSerName val="0"/>
          <c:showPercent val="0"/>
          <c:showBubbleSize val="0"/>
        </c:dLbls>
        <c:axId val="809539768"/>
        <c:axId val="809535176"/>
      </c:scatterChart>
      <c:valAx>
        <c:axId val="809539768"/>
        <c:scaling>
          <c:orientation val="minMax"/>
          <c:max val="0.2"/>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Risk (Standard Deviation)</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809535176"/>
        <c:crosses val="autoZero"/>
        <c:crossBetween val="midCat"/>
      </c:valAx>
      <c:valAx>
        <c:axId val="809535176"/>
        <c:scaling>
          <c:orientation val="minMax"/>
          <c:max val="0.13"/>
          <c:min val="2.0000000000000004E-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r>
                  <a:rPr lang="en-US"/>
                  <a:t>Return</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809539768"/>
        <c:crosses val="autoZero"/>
        <c:crossBetween val="midCat"/>
        <c:maj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Sheet1!$A$1</c:f>
              <c:strCache>
                <c:ptCount val="1"/>
                <c:pt idx="0">
                  <c:v>NACUBO Total</c:v>
                </c:pt>
              </c:strCache>
            </c:strRef>
          </c:tx>
          <c:spPr>
            <a:ln w="25400" cap="rnd">
              <a:noFill/>
              <a:round/>
            </a:ln>
            <a:effectLst/>
          </c:spPr>
          <c:marker>
            <c:symbol val="circle"/>
            <c:size val="15"/>
            <c:spPr>
              <a:solidFill>
                <a:srgbClr val="002060"/>
              </a:solidFill>
              <a:ln w="22225">
                <a:noFill/>
              </a:ln>
              <a:effectLst/>
            </c:spPr>
          </c:marker>
          <c:dLbls>
            <c:spPr>
              <a:noFill/>
              <a:ln>
                <a:noFill/>
              </a:ln>
              <a:effectLst/>
            </c:spPr>
            <c:txPr>
              <a:bodyPr rot="0" spcFirstLastPara="1" vertOverflow="ellipsis" vert="horz" wrap="square" anchor="ctr" anchorCtr="1"/>
              <a:lstStyle/>
              <a:p>
                <a:pPr algn="ct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Sheet1!$C$1</c:f>
              <c:numCache>
                <c:formatCode>0.00%</c:formatCode>
                <c:ptCount val="1"/>
                <c:pt idx="0">
                  <c:v>9.0899999999999995E-2</c:v>
                </c:pt>
              </c:numCache>
            </c:numRef>
          </c:xVal>
          <c:yVal>
            <c:numRef>
              <c:f>Sheet1!$B$1</c:f>
              <c:numCache>
                <c:formatCode>0.00%</c:formatCode>
                <c:ptCount val="1"/>
                <c:pt idx="0">
                  <c:v>7.7200000000000005E-2</c:v>
                </c:pt>
              </c:numCache>
            </c:numRef>
          </c:yVal>
          <c:smooth val="0"/>
          <c:extLst>
            <c:ext xmlns:c16="http://schemas.microsoft.com/office/drawing/2014/chart" uri="{C3380CC4-5D6E-409C-BE32-E72D297353CC}">
              <c16:uniqueId val="{00000000-5A94-4B5E-ACC9-D72D3EEF2960}"/>
            </c:ext>
          </c:extLst>
        </c:ser>
        <c:ser>
          <c:idx val="1"/>
          <c:order val="1"/>
          <c:tx>
            <c:strRef>
              <c:f>Sheet1!$A$2</c:f>
              <c:strCache>
                <c:ptCount val="1"/>
                <c:pt idx="0">
                  <c:v>NACUBO $25-50mm</c:v>
                </c:pt>
              </c:strCache>
            </c:strRef>
          </c:tx>
          <c:spPr>
            <a:ln w="25400" cap="rnd">
              <a:noFill/>
              <a:round/>
            </a:ln>
            <a:effectLst/>
          </c:spPr>
          <c:marker>
            <c:symbol val="plus"/>
            <c:size val="15"/>
            <c:spPr>
              <a:noFill/>
              <a:ln w="25400">
                <a:solidFill>
                  <a:srgbClr val="002060"/>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Sheet1!$C$2</c:f>
              <c:numCache>
                <c:formatCode>0.00%</c:formatCode>
                <c:ptCount val="1"/>
                <c:pt idx="0">
                  <c:v>9.5000000000000001E-2</c:v>
                </c:pt>
              </c:numCache>
            </c:numRef>
          </c:xVal>
          <c:yVal>
            <c:numRef>
              <c:f>Sheet1!$B$2</c:f>
              <c:numCache>
                <c:formatCode>0.00%</c:formatCode>
                <c:ptCount val="1"/>
                <c:pt idx="0">
                  <c:v>7.0300000000000001E-2</c:v>
                </c:pt>
              </c:numCache>
            </c:numRef>
          </c:yVal>
          <c:smooth val="0"/>
          <c:extLst>
            <c:ext xmlns:c16="http://schemas.microsoft.com/office/drawing/2014/chart" uri="{C3380CC4-5D6E-409C-BE32-E72D297353CC}">
              <c16:uniqueId val="{00000001-5A94-4B5E-ACC9-D72D3EEF2960}"/>
            </c:ext>
          </c:extLst>
        </c:ser>
        <c:ser>
          <c:idx val="2"/>
          <c:order val="2"/>
          <c:tx>
            <c:strRef>
              <c:f>Sheet1!$A$4</c:f>
              <c:strCache>
                <c:ptCount val="1"/>
                <c:pt idx="0">
                  <c:v>Sample 1</c:v>
                </c:pt>
              </c:strCache>
            </c:strRef>
          </c:tx>
          <c:spPr>
            <a:ln w="25400" cap="rnd">
              <a:noFill/>
              <a:round/>
            </a:ln>
            <a:effectLst/>
          </c:spPr>
          <c:marker>
            <c:symbol val="triangle"/>
            <c:size val="15"/>
            <c:spPr>
              <a:solidFill>
                <a:srgbClr val="2D8650"/>
              </a:solidFill>
              <a:ln w="9525">
                <a:no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Sheet1!$C$4</c:f>
              <c:numCache>
                <c:formatCode>0.00%</c:formatCode>
                <c:ptCount val="1"/>
                <c:pt idx="0">
                  <c:v>6.9099999999999995E-2</c:v>
                </c:pt>
              </c:numCache>
            </c:numRef>
          </c:xVal>
          <c:yVal>
            <c:numRef>
              <c:f>Sheet1!$B$4</c:f>
              <c:numCache>
                <c:formatCode>0.00%</c:formatCode>
                <c:ptCount val="1"/>
                <c:pt idx="0">
                  <c:v>7.7299999999999994E-2</c:v>
                </c:pt>
              </c:numCache>
            </c:numRef>
          </c:yVal>
          <c:smooth val="0"/>
          <c:extLst>
            <c:ext xmlns:c16="http://schemas.microsoft.com/office/drawing/2014/chart" uri="{C3380CC4-5D6E-409C-BE32-E72D297353CC}">
              <c16:uniqueId val="{00000002-5A94-4B5E-ACC9-D72D3EEF2960}"/>
            </c:ext>
          </c:extLst>
        </c:ser>
        <c:ser>
          <c:idx val="3"/>
          <c:order val="3"/>
          <c:tx>
            <c:strRef>
              <c:f>Sheet1!$A$5</c:f>
              <c:strCache>
                <c:ptCount val="1"/>
                <c:pt idx="0">
                  <c:v>Sample 2</c:v>
                </c:pt>
              </c:strCache>
            </c:strRef>
          </c:tx>
          <c:spPr>
            <a:ln w="25400" cap="rnd">
              <a:noFill/>
              <a:round/>
            </a:ln>
            <a:effectLst/>
          </c:spPr>
          <c:marker>
            <c:symbol val="diamond"/>
            <c:size val="15"/>
            <c:spPr>
              <a:solidFill>
                <a:srgbClr val="187ABA"/>
              </a:solidFill>
              <a:ln w="9525">
                <a:no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Sheet1!$C$5</c:f>
              <c:numCache>
                <c:formatCode>0.00%</c:formatCode>
                <c:ptCount val="1"/>
                <c:pt idx="0">
                  <c:v>7.9399999999999998E-2</c:v>
                </c:pt>
              </c:numCache>
            </c:numRef>
          </c:xVal>
          <c:yVal>
            <c:numRef>
              <c:f>Sheet1!$B$5</c:f>
              <c:numCache>
                <c:formatCode>0.00%</c:formatCode>
                <c:ptCount val="1"/>
                <c:pt idx="0">
                  <c:v>8.4199999999999997E-2</c:v>
                </c:pt>
              </c:numCache>
            </c:numRef>
          </c:yVal>
          <c:smooth val="0"/>
          <c:extLst>
            <c:ext xmlns:c16="http://schemas.microsoft.com/office/drawing/2014/chart" uri="{C3380CC4-5D6E-409C-BE32-E72D297353CC}">
              <c16:uniqueId val="{00000003-5A94-4B5E-ACC9-D72D3EEF2960}"/>
            </c:ext>
          </c:extLst>
        </c:ser>
        <c:ser>
          <c:idx val="4"/>
          <c:order val="4"/>
          <c:tx>
            <c:strRef>
              <c:f>Sheet1!$A$6</c:f>
              <c:strCache>
                <c:ptCount val="1"/>
                <c:pt idx="0">
                  <c:v>Sample 3</c:v>
                </c:pt>
              </c:strCache>
            </c:strRef>
          </c:tx>
          <c:spPr>
            <a:ln w="25400" cap="rnd">
              <a:noFill/>
              <a:round/>
            </a:ln>
            <a:effectLst/>
          </c:spPr>
          <c:marker>
            <c:symbol val="square"/>
            <c:size val="15"/>
            <c:spPr>
              <a:solidFill>
                <a:srgbClr val="E96D2F"/>
              </a:solidFill>
              <a:ln w="9525">
                <a:no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Sheet1!$C$6</c:f>
              <c:numCache>
                <c:formatCode>0.00%</c:formatCode>
                <c:ptCount val="1"/>
                <c:pt idx="0">
                  <c:v>9.0800000000000006E-2</c:v>
                </c:pt>
              </c:numCache>
            </c:numRef>
          </c:xVal>
          <c:yVal>
            <c:numRef>
              <c:f>Sheet1!$B$6</c:f>
              <c:numCache>
                <c:formatCode>0.00%</c:formatCode>
                <c:ptCount val="1"/>
                <c:pt idx="0">
                  <c:v>8.9099999999999999E-2</c:v>
                </c:pt>
              </c:numCache>
            </c:numRef>
          </c:yVal>
          <c:smooth val="0"/>
          <c:extLst>
            <c:ext xmlns:c16="http://schemas.microsoft.com/office/drawing/2014/chart" uri="{C3380CC4-5D6E-409C-BE32-E72D297353CC}">
              <c16:uniqueId val="{00000004-5A94-4B5E-ACC9-D72D3EEF2960}"/>
            </c:ext>
          </c:extLst>
        </c:ser>
        <c:ser>
          <c:idx val="5"/>
          <c:order val="5"/>
          <c:tx>
            <c:strRef>
              <c:f>Sheet1!$A$3</c:f>
              <c:strCache>
                <c:ptCount val="1"/>
                <c:pt idx="0">
                  <c:v>NACUBO $101-250mm</c:v>
                </c:pt>
              </c:strCache>
            </c:strRef>
          </c:tx>
          <c:spPr>
            <a:ln w="25400" cap="rnd">
              <a:noFill/>
              <a:round/>
            </a:ln>
            <a:effectLst/>
          </c:spPr>
          <c:marker>
            <c:symbol val="star"/>
            <c:size val="15"/>
            <c:spPr>
              <a:noFill/>
              <a:ln w="25400">
                <a:solidFill>
                  <a:srgbClr val="002060"/>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ambria" panose="02040503050406030204" pitchFamily="18" charset="0"/>
                    <a:ea typeface="Cambria" panose="02040503050406030204" pitchFamily="18" charset="0"/>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Sheet1!$C$3</c:f>
              <c:numCache>
                <c:formatCode>0.00%</c:formatCode>
                <c:ptCount val="1"/>
                <c:pt idx="0">
                  <c:v>9.3100000000000002E-2</c:v>
                </c:pt>
              </c:numCache>
            </c:numRef>
          </c:xVal>
          <c:yVal>
            <c:numRef>
              <c:f>Sheet1!$B$3</c:f>
              <c:numCache>
                <c:formatCode>0.00%</c:formatCode>
                <c:ptCount val="1"/>
                <c:pt idx="0">
                  <c:v>7.5800000000000006E-2</c:v>
                </c:pt>
              </c:numCache>
            </c:numRef>
          </c:yVal>
          <c:smooth val="0"/>
          <c:extLst>
            <c:ext xmlns:c16="http://schemas.microsoft.com/office/drawing/2014/chart" uri="{C3380CC4-5D6E-409C-BE32-E72D297353CC}">
              <c16:uniqueId val="{00000005-5A94-4B5E-ACC9-D72D3EEF2960}"/>
            </c:ext>
          </c:extLst>
        </c:ser>
        <c:dLbls>
          <c:dLblPos val="b"/>
          <c:showLegendKey val="0"/>
          <c:showVal val="1"/>
          <c:showCatName val="0"/>
          <c:showSerName val="0"/>
          <c:showPercent val="0"/>
          <c:showBubbleSize val="0"/>
        </c:dLbls>
        <c:axId val="809539768"/>
        <c:axId val="809535176"/>
      </c:scatterChart>
      <c:valAx>
        <c:axId val="809539768"/>
        <c:scaling>
          <c:orientation val="minMax"/>
          <c:min val="6.0000000000000012E-2"/>
        </c:scaling>
        <c:delete val="0"/>
        <c:axPos val="b"/>
        <c:majorGridlines>
          <c:spPr>
            <a:ln w="9525" cap="flat" cmpd="sng" algn="ctr">
              <a:solidFill>
                <a:schemeClr val="tx1">
                  <a:lumMod val="15000"/>
                  <a:lumOff val="85000"/>
                </a:schemeClr>
              </a:solidFill>
              <a:prstDash val="sysDash"/>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US"/>
                  <a:t>Risk (Standard Deviation)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title>
        <c:numFmt formatCode="0%" sourceLinked="0"/>
        <c:majorTickMark val="none"/>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809535176"/>
        <c:crosses val="autoZero"/>
        <c:crossBetween val="midCat"/>
      </c:valAx>
      <c:valAx>
        <c:axId val="809535176"/>
        <c:scaling>
          <c:orientation val="minMax"/>
          <c:min val="6.0000000000000012E-2"/>
        </c:scaling>
        <c:delete val="0"/>
        <c:axPos val="l"/>
        <c:majorGridlines>
          <c:spPr>
            <a:ln w="9525"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en-US"/>
                  <a:t>Return</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title>
        <c:numFmt formatCode="0%" sourceLinked="0"/>
        <c:majorTickMark val="none"/>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8095397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latin typeface="Cambria" panose="02040503050406030204" pitchFamily="18" charset="0"/>
          <a:ea typeface="Cambria" panose="02040503050406030204" pitchFamily="18"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977447263536503E-2"/>
          <c:y val="3.3109575205046982E-2"/>
          <c:w val="0.90309905706231164"/>
          <c:h val="0.79198976219309059"/>
        </c:manualLayout>
      </c:layout>
      <c:barChart>
        <c:barDir val="col"/>
        <c:grouping val="clustered"/>
        <c:varyColors val="0"/>
        <c:ser>
          <c:idx val="2"/>
          <c:order val="2"/>
          <c:tx>
            <c:strRef>
              <c:f>'FRED Graph'!$D$13</c:f>
              <c:strCache>
                <c:ptCount val="1"/>
                <c:pt idx="0">
                  <c:v>Recession</c:v>
                </c:pt>
              </c:strCache>
            </c:strRef>
          </c:tx>
          <c:spPr>
            <a:solidFill>
              <a:sysClr val="window" lastClr="FFFFFF">
                <a:lumMod val="85000"/>
              </a:sysClr>
            </a:solidFill>
            <a:ln>
              <a:solidFill>
                <a:sysClr val="window" lastClr="FFFFFF">
                  <a:lumMod val="85000"/>
                </a:sysClr>
              </a:solidFill>
            </a:ln>
            <a:effectLst/>
          </c:spPr>
          <c:invertIfNegative val="0"/>
          <c:cat>
            <c:numRef>
              <c:f>'FRED Graph'!$A$14:$A$780</c:f>
              <c:numCache>
                <c:formatCode>yyyy\-mm\-dd</c:formatCode>
                <c:ptCount val="767"/>
                <c:pt idx="0">
                  <c:v>21641</c:v>
                </c:pt>
                <c:pt idx="1">
                  <c:v>21671</c:v>
                </c:pt>
                <c:pt idx="2">
                  <c:v>21702</c:v>
                </c:pt>
                <c:pt idx="3">
                  <c:v>21732</c:v>
                </c:pt>
                <c:pt idx="4">
                  <c:v>21763</c:v>
                </c:pt>
                <c:pt idx="5">
                  <c:v>21794</c:v>
                </c:pt>
                <c:pt idx="6">
                  <c:v>21824</c:v>
                </c:pt>
                <c:pt idx="7">
                  <c:v>21855</c:v>
                </c:pt>
                <c:pt idx="8">
                  <c:v>21885</c:v>
                </c:pt>
                <c:pt idx="9">
                  <c:v>21916</c:v>
                </c:pt>
                <c:pt idx="10">
                  <c:v>21947</c:v>
                </c:pt>
                <c:pt idx="11">
                  <c:v>21976</c:v>
                </c:pt>
                <c:pt idx="12">
                  <c:v>22007</c:v>
                </c:pt>
                <c:pt idx="13">
                  <c:v>22037</c:v>
                </c:pt>
                <c:pt idx="14">
                  <c:v>22068</c:v>
                </c:pt>
                <c:pt idx="15">
                  <c:v>22098</c:v>
                </c:pt>
                <c:pt idx="16">
                  <c:v>22129</c:v>
                </c:pt>
                <c:pt idx="17">
                  <c:v>22160</c:v>
                </c:pt>
                <c:pt idx="18">
                  <c:v>22190</c:v>
                </c:pt>
                <c:pt idx="19">
                  <c:v>22221</c:v>
                </c:pt>
                <c:pt idx="20">
                  <c:v>22251</c:v>
                </c:pt>
                <c:pt idx="21">
                  <c:v>22282</c:v>
                </c:pt>
                <c:pt idx="22">
                  <c:v>22313</c:v>
                </c:pt>
                <c:pt idx="23">
                  <c:v>22341</c:v>
                </c:pt>
                <c:pt idx="24">
                  <c:v>22372</c:v>
                </c:pt>
                <c:pt idx="25">
                  <c:v>22402</c:v>
                </c:pt>
                <c:pt idx="26">
                  <c:v>22433</c:v>
                </c:pt>
                <c:pt idx="27">
                  <c:v>22463</c:v>
                </c:pt>
                <c:pt idx="28">
                  <c:v>22494</c:v>
                </c:pt>
                <c:pt idx="29">
                  <c:v>22525</c:v>
                </c:pt>
                <c:pt idx="30">
                  <c:v>22555</c:v>
                </c:pt>
                <c:pt idx="31">
                  <c:v>22586</c:v>
                </c:pt>
                <c:pt idx="32">
                  <c:v>22616</c:v>
                </c:pt>
                <c:pt idx="33">
                  <c:v>22647</c:v>
                </c:pt>
                <c:pt idx="34">
                  <c:v>22678</c:v>
                </c:pt>
                <c:pt idx="35">
                  <c:v>22706</c:v>
                </c:pt>
                <c:pt idx="36">
                  <c:v>22737</c:v>
                </c:pt>
                <c:pt idx="37">
                  <c:v>22767</c:v>
                </c:pt>
                <c:pt idx="38">
                  <c:v>22798</c:v>
                </c:pt>
                <c:pt idx="39">
                  <c:v>22828</c:v>
                </c:pt>
                <c:pt idx="40">
                  <c:v>22859</c:v>
                </c:pt>
                <c:pt idx="41">
                  <c:v>22890</c:v>
                </c:pt>
                <c:pt idx="42">
                  <c:v>22920</c:v>
                </c:pt>
                <c:pt idx="43">
                  <c:v>22951</c:v>
                </c:pt>
                <c:pt idx="44">
                  <c:v>22981</c:v>
                </c:pt>
                <c:pt idx="45">
                  <c:v>23012</c:v>
                </c:pt>
                <c:pt idx="46">
                  <c:v>23043</c:v>
                </c:pt>
                <c:pt idx="47">
                  <c:v>23071</c:v>
                </c:pt>
                <c:pt idx="48">
                  <c:v>23102</c:v>
                </c:pt>
                <c:pt idx="49">
                  <c:v>23132</c:v>
                </c:pt>
                <c:pt idx="50">
                  <c:v>23163</c:v>
                </c:pt>
                <c:pt idx="51">
                  <c:v>23193</c:v>
                </c:pt>
                <c:pt idx="52">
                  <c:v>23224</c:v>
                </c:pt>
                <c:pt idx="53">
                  <c:v>23255</c:v>
                </c:pt>
                <c:pt idx="54">
                  <c:v>23285</c:v>
                </c:pt>
                <c:pt idx="55">
                  <c:v>23316</c:v>
                </c:pt>
                <c:pt idx="56">
                  <c:v>23346</c:v>
                </c:pt>
                <c:pt idx="57">
                  <c:v>23377</c:v>
                </c:pt>
                <c:pt idx="58">
                  <c:v>23408</c:v>
                </c:pt>
                <c:pt idx="59">
                  <c:v>23437</c:v>
                </c:pt>
                <c:pt idx="60">
                  <c:v>23468</c:v>
                </c:pt>
                <c:pt idx="61">
                  <c:v>23498</c:v>
                </c:pt>
                <c:pt idx="62">
                  <c:v>23529</c:v>
                </c:pt>
                <c:pt idx="63">
                  <c:v>23559</c:v>
                </c:pt>
                <c:pt idx="64">
                  <c:v>23590</c:v>
                </c:pt>
                <c:pt idx="65">
                  <c:v>23621</c:v>
                </c:pt>
                <c:pt idx="66">
                  <c:v>23651</c:v>
                </c:pt>
                <c:pt idx="67">
                  <c:v>23682</c:v>
                </c:pt>
                <c:pt idx="68">
                  <c:v>23712</c:v>
                </c:pt>
                <c:pt idx="69">
                  <c:v>23743</c:v>
                </c:pt>
                <c:pt idx="70">
                  <c:v>23774</c:v>
                </c:pt>
                <c:pt idx="71">
                  <c:v>23802</c:v>
                </c:pt>
                <c:pt idx="72">
                  <c:v>23833</c:v>
                </c:pt>
                <c:pt idx="73">
                  <c:v>23863</c:v>
                </c:pt>
                <c:pt idx="74">
                  <c:v>23894</c:v>
                </c:pt>
                <c:pt idx="75">
                  <c:v>23924</c:v>
                </c:pt>
                <c:pt idx="76">
                  <c:v>23955</c:v>
                </c:pt>
                <c:pt idx="77">
                  <c:v>23986</c:v>
                </c:pt>
                <c:pt idx="78">
                  <c:v>24016</c:v>
                </c:pt>
                <c:pt idx="79">
                  <c:v>24047</c:v>
                </c:pt>
                <c:pt idx="80">
                  <c:v>24077</c:v>
                </c:pt>
                <c:pt idx="81">
                  <c:v>24108</c:v>
                </c:pt>
                <c:pt idx="82">
                  <c:v>24139</c:v>
                </c:pt>
                <c:pt idx="83">
                  <c:v>24167</c:v>
                </c:pt>
                <c:pt idx="84">
                  <c:v>24198</c:v>
                </c:pt>
                <c:pt idx="85">
                  <c:v>24228</c:v>
                </c:pt>
                <c:pt idx="86">
                  <c:v>24259</c:v>
                </c:pt>
                <c:pt idx="87">
                  <c:v>24289</c:v>
                </c:pt>
                <c:pt idx="88">
                  <c:v>24320</c:v>
                </c:pt>
                <c:pt idx="89">
                  <c:v>24351</c:v>
                </c:pt>
                <c:pt idx="90">
                  <c:v>24381</c:v>
                </c:pt>
                <c:pt idx="91">
                  <c:v>24412</c:v>
                </c:pt>
                <c:pt idx="92">
                  <c:v>24442</c:v>
                </c:pt>
                <c:pt idx="93">
                  <c:v>24473</c:v>
                </c:pt>
                <c:pt idx="94">
                  <c:v>24504</c:v>
                </c:pt>
                <c:pt idx="95">
                  <c:v>24532</c:v>
                </c:pt>
                <c:pt idx="96">
                  <c:v>24563</c:v>
                </c:pt>
                <c:pt idx="97">
                  <c:v>24593</c:v>
                </c:pt>
                <c:pt idx="98">
                  <c:v>24624</c:v>
                </c:pt>
                <c:pt idx="99">
                  <c:v>24654</c:v>
                </c:pt>
                <c:pt idx="100">
                  <c:v>24685</c:v>
                </c:pt>
                <c:pt idx="101">
                  <c:v>24716</c:v>
                </c:pt>
                <c:pt idx="102">
                  <c:v>24746</c:v>
                </c:pt>
                <c:pt idx="103">
                  <c:v>24777</c:v>
                </c:pt>
                <c:pt idx="104">
                  <c:v>24807</c:v>
                </c:pt>
                <c:pt idx="105">
                  <c:v>24838</c:v>
                </c:pt>
                <c:pt idx="106">
                  <c:v>24869</c:v>
                </c:pt>
                <c:pt idx="107">
                  <c:v>24898</c:v>
                </c:pt>
                <c:pt idx="108">
                  <c:v>24929</c:v>
                </c:pt>
                <c:pt idx="109">
                  <c:v>24959</c:v>
                </c:pt>
                <c:pt idx="110">
                  <c:v>24990</c:v>
                </c:pt>
                <c:pt idx="111">
                  <c:v>25020</c:v>
                </c:pt>
                <c:pt idx="112">
                  <c:v>25051</c:v>
                </c:pt>
                <c:pt idx="113">
                  <c:v>25082</c:v>
                </c:pt>
                <c:pt idx="114">
                  <c:v>25112</c:v>
                </c:pt>
                <c:pt idx="115">
                  <c:v>25143</c:v>
                </c:pt>
                <c:pt idx="116">
                  <c:v>25173</c:v>
                </c:pt>
                <c:pt idx="117">
                  <c:v>25204</c:v>
                </c:pt>
                <c:pt idx="118">
                  <c:v>25235</c:v>
                </c:pt>
                <c:pt idx="119">
                  <c:v>25263</c:v>
                </c:pt>
                <c:pt idx="120">
                  <c:v>25294</c:v>
                </c:pt>
                <c:pt idx="121">
                  <c:v>25324</c:v>
                </c:pt>
                <c:pt idx="122">
                  <c:v>25355</c:v>
                </c:pt>
                <c:pt idx="123">
                  <c:v>25385</c:v>
                </c:pt>
                <c:pt idx="124">
                  <c:v>25416</c:v>
                </c:pt>
                <c:pt idx="125">
                  <c:v>25447</c:v>
                </c:pt>
                <c:pt idx="126">
                  <c:v>25477</c:v>
                </c:pt>
                <c:pt idx="127">
                  <c:v>25508</c:v>
                </c:pt>
                <c:pt idx="128">
                  <c:v>25538</c:v>
                </c:pt>
                <c:pt idx="129">
                  <c:v>25569</c:v>
                </c:pt>
                <c:pt idx="130">
                  <c:v>25600</c:v>
                </c:pt>
                <c:pt idx="131">
                  <c:v>25628</c:v>
                </c:pt>
                <c:pt idx="132">
                  <c:v>25659</c:v>
                </c:pt>
                <c:pt idx="133">
                  <c:v>25689</c:v>
                </c:pt>
                <c:pt idx="134">
                  <c:v>25720</c:v>
                </c:pt>
                <c:pt idx="135">
                  <c:v>25750</c:v>
                </c:pt>
                <c:pt idx="136">
                  <c:v>25781</c:v>
                </c:pt>
                <c:pt idx="137">
                  <c:v>25812</c:v>
                </c:pt>
                <c:pt idx="138">
                  <c:v>25842</c:v>
                </c:pt>
                <c:pt idx="139">
                  <c:v>25873</c:v>
                </c:pt>
                <c:pt idx="140">
                  <c:v>25903</c:v>
                </c:pt>
                <c:pt idx="141">
                  <c:v>25934</c:v>
                </c:pt>
                <c:pt idx="142">
                  <c:v>25965</c:v>
                </c:pt>
                <c:pt idx="143">
                  <c:v>25993</c:v>
                </c:pt>
                <c:pt idx="144">
                  <c:v>26024</c:v>
                </c:pt>
                <c:pt idx="145">
                  <c:v>26054</c:v>
                </c:pt>
                <c:pt idx="146">
                  <c:v>26085</c:v>
                </c:pt>
                <c:pt idx="147">
                  <c:v>26115</c:v>
                </c:pt>
                <c:pt idx="148">
                  <c:v>26146</c:v>
                </c:pt>
                <c:pt idx="149">
                  <c:v>26177</c:v>
                </c:pt>
                <c:pt idx="150">
                  <c:v>26207</c:v>
                </c:pt>
                <c:pt idx="151">
                  <c:v>26238</c:v>
                </c:pt>
                <c:pt idx="152">
                  <c:v>26268</c:v>
                </c:pt>
                <c:pt idx="153">
                  <c:v>26299</c:v>
                </c:pt>
                <c:pt idx="154">
                  <c:v>26330</c:v>
                </c:pt>
                <c:pt idx="155">
                  <c:v>26359</c:v>
                </c:pt>
                <c:pt idx="156">
                  <c:v>26390</c:v>
                </c:pt>
                <c:pt idx="157">
                  <c:v>26420</c:v>
                </c:pt>
                <c:pt idx="158">
                  <c:v>26451</c:v>
                </c:pt>
                <c:pt idx="159">
                  <c:v>26481</c:v>
                </c:pt>
                <c:pt idx="160">
                  <c:v>26512</c:v>
                </c:pt>
                <c:pt idx="161">
                  <c:v>26543</c:v>
                </c:pt>
                <c:pt idx="162">
                  <c:v>26573</c:v>
                </c:pt>
                <c:pt idx="163">
                  <c:v>26604</c:v>
                </c:pt>
                <c:pt idx="164">
                  <c:v>26634</c:v>
                </c:pt>
                <c:pt idx="165">
                  <c:v>26665</c:v>
                </c:pt>
                <c:pt idx="166">
                  <c:v>26696</c:v>
                </c:pt>
                <c:pt idx="167">
                  <c:v>26724</c:v>
                </c:pt>
                <c:pt idx="168">
                  <c:v>26755</c:v>
                </c:pt>
                <c:pt idx="169">
                  <c:v>26785</c:v>
                </c:pt>
                <c:pt idx="170">
                  <c:v>26816</c:v>
                </c:pt>
                <c:pt idx="171">
                  <c:v>26846</c:v>
                </c:pt>
                <c:pt idx="172">
                  <c:v>26877</c:v>
                </c:pt>
                <c:pt idx="173">
                  <c:v>26908</c:v>
                </c:pt>
                <c:pt idx="174">
                  <c:v>26938</c:v>
                </c:pt>
                <c:pt idx="175">
                  <c:v>26969</c:v>
                </c:pt>
                <c:pt idx="176">
                  <c:v>26999</c:v>
                </c:pt>
                <c:pt idx="177">
                  <c:v>27030</c:v>
                </c:pt>
                <c:pt idx="178">
                  <c:v>27061</c:v>
                </c:pt>
                <c:pt idx="179">
                  <c:v>27089</c:v>
                </c:pt>
                <c:pt idx="180">
                  <c:v>27120</c:v>
                </c:pt>
                <c:pt idx="181">
                  <c:v>27150</c:v>
                </c:pt>
                <c:pt idx="182">
                  <c:v>27181</c:v>
                </c:pt>
                <c:pt idx="183">
                  <c:v>27211</c:v>
                </c:pt>
                <c:pt idx="184">
                  <c:v>27242</c:v>
                </c:pt>
                <c:pt idx="185">
                  <c:v>27273</c:v>
                </c:pt>
                <c:pt idx="186">
                  <c:v>27303</c:v>
                </c:pt>
                <c:pt idx="187">
                  <c:v>27334</c:v>
                </c:pt>
                <c:pt idx="188">
                  <c:v>27364</c:v>
                </c:pt>
                <c:pt idx="189">
                  <c:v>27395</c:v>
                </c:pt>
                <c:pt idx="190">
                  <c:v>27426</c:v>
                </c:pt>
                <c:pt idx="191">
                  <c:v>27454</c:v>
                </c:pt>
                <c:pt idx="192">
                  <c:v>27485</c:v>
                </c:pt>
                <c:pt idx="193">
                  <c:v>27515</c:v>
                </c:pt>
                <c:pt idx="194">
                  <c:v>27546</c:v>
                </c:pt>
                <c:pt idx="195">
                  <c:v>27576</c:v>
                </c:pt>
                <c:pt idx="196">
                  <c:v>27607</c:v>
                </c:pt>
                <c:pt idx="197">
                  <c:v>27638</c:v>
                </c:pt>
                <c:pt idx="198">
                  <c:v>27668</c:v>
                </c:pt>
                <c:pt idx="199">
                  <c:v>27699</c:v>
                </c:pt>
                <c:pt idx="200">
                  <c:v>27729</c:v>
                </c:pt>
                <c:pt idx="201">
                  <c:v>27760</c:v>
                </c:pt>
                <c:pt idx="202">
                  <c:v>27791</c:v>
                </c:pt>
                <c:pt idx="203">
                  <c:v>27820</c:v>
                </c:pt>
                <c:pt idx="204">
                  <c:v>27851</c:v>
                </c:pt>
                <c:pt idx="205">
                  <c:v>27881</c:v>
                </c:pt>
                <c:pt idx="206">
                  <c:v>27912</c:v>
                </c:pt>
                <c:pt idx="207">
                  <c:v>27942</c:v>
                </c:pt>
                <c:pt idx="208">
                  <c:v>27973</c:v>
                </c:pt>
                <c:pt idx="209">
                  <c:v>28004</c:v>
                </c:pt>
                <c:pt idx="210">
                  <c:v>28034</c:v>
                </c:pt>
                <c:pt idx="211">
                  <c:v>28065</c:v>
                </c:pt>
                <c:pt idx="212">
                  <c:v>28095</c:v>
                </c:pt>
                <c:pt idx="213">
                  <c:v>28126</c:v>
                </c:pt>
                <c:pt idx="214">
                  <c:v>28157</c:v>
                </c:pt>
                <c:pt idx="215">
                  <c:v>28185</c:v>
                </c:pt>
                <c:pt idx="216">
                  <c:v>28216</c:v>
                </c:pt>
                <c:pt idx="217">
                  <c:v>28246</c:v>
                </c:pt>
                <c:pt idx="218">
                  <c:v>28277</c:v>
                </c:pt>
                <c:pt idx="219">
                  <c:v>28307</c:v>
                </c:pt>
                <c:pt idx="220">
                  <c:v>28338</c:v>
                </c:pt>
                <c:pt idx="221">
                  <c:v>28369</c:v>
                </c:pt>
                <c:pt idx="222">
                  <c:v>28399</c:v>
                </c:pt>
                <c:pt idx="223">
                  <c:v>28430</c:v>
                </c:pt>
                <c:pt idx="224">
                  <c:v>28460</c:v>
                </c:pt>
                <c:pt idx="225">
                  <c:v>28491</c:v>
                </c:pt>
                <c:pt idx="226">
                  <c:v>28522</c:v>
                </c:pt>
                <c:pt idx="227">
                  <c:v>28550</c:v>
                </c:pt>
                <c:pt idx="228">
                  <c:v>28581</c:v>
                </c:pt>
                <c:pt idx="229">
                  <c:v>28611</c:v>
                </c:pt>
                <c:pt idx="230">
                  <c:v>28642</c:v>
                </c:pt>
                <c:pt idx="231">
                  <c:v>28672</c:v>
                </c:pt>
                <c:pt idx="232">
                  <c:v>28703</c:v>
                </c:pt>
                <c:pt idx="233">
                  <c:v>28734</c:v>
                </c:pt>
                <c:pt idx="234">
                  <c:v>28764</c:v>
                </c:pt>
                <c:pt idx="235">
                  <c:v>28795</c:v>
                </c:pt>
                <c:pt idx="236">
                  <c:v>28825</c:v>
                </c:pt>
                <c:pt idx="237">
                  <c:v>28856</c:v>
                </c:pt>
                <c:pt idx="238">
                  <c:v>28887</c:v>
                </c:pt>
                <c:pt idx="239">
                  <c:v>28915</c:v>
                </c:pt>
                <c:pt idx="240">
                  <c:v>28946</c:v>
                </c:pt>
                <c:pt idx="241">
                  <c:v>28976</c:v>
                </c:pt>
                <c:pt idx="242">
                  <c:v>29007</c:v>
                </c:pt>
                <c:pt idx="243">
                  <c:v>29037</c:v>
                </c:pt>
                <c:pt idx="244">
                  <c:v>29068</c:v>
                </c:pt>
                <c:pt idx="245">
                  <c:v>29099</c:v>
                </c:pt>
                <c:pt idx="246">
                  <c:v>29129</c:v>
                </c:pt>
                <c:pt idx="247">
                  <c:v>29160</c:v>
                </c:pt>
                <c:pt idx="248">
                  <c:v>29190</c:v>
                </c:pt>
                <c:pt idx="249">
                  <c:v>29221</c:v>
                </c:pt>
                <c:pt idx="250">
                  <c:v>29252</c:v>
                </c:pt>
                <c:pt idx="251">
                  <c:v>29281</c:v>
                </c:pt>
                <c:pt idx="252">
                  <c:v>29312</c:v>
                </c:pt>
                <c:pt idx="253">
                  <c:v>29342</c:v>
                </c:pt>
                <c:pt idx="254">
                  <c:v>29373</c:v>
                </c:pt>
                <c:pt idx="255">
                  <c:v>29403</c:v>
                </c:pt>
                <c:pt idx="256">
                  <c:v>29434</c:v>
                </c:pt>
                <c:pt idx="257">
                  <c:v>29465</c:v>
                </c:pt>
                <c:pt idx="258">
                  <c:v>29495</c:v>
                </c:pt>
                <c:pt idx="259">
                  <c:v>29526</c:v>
                </c:pt>
                <c:pt idx="260">
                  <c:v>29556</c:v>
                </c:pt>
                <c:pt idx="261">
                  <c:v>29587</c:v>
                </c:pt>
                <c:pt idx="262">
                  <c:v>29618</c:v>
                </c:pt>
                <c:pt idx="263">
                  <c:v>29646</c:v>
                </c:pt>
                <c:pt idx="264">
                  <c:v>29677</c:v>
                </c:pt>
                <c:pt idx="265">
                  <c:v>29707</c:v>
                </c:pt>
                <c:pt idx="266">
                  <c:v>29738</c:v>
                </c:pt>
                <c:pt idx="267">
                  <c:v>29768</c:v>
                </c:pt>
                <c:pt idx="268">
                  <c:v>29799</c:v>
                </c:pt>
                <c:pt idx="269">
                  <c:v>29830</c:v>
                </c:pt>
                <c:pt idx="270">
                  <c:v>29860</c:v>
                </c:pt>
                <c:pt idx="271">
                  <c:v>29891</c:v>
                </c:pt>
                <c:pt idx="272">
                  <c:v>29921</c:v>
                </c:pt>
                <c:pt idx="273">
                  <c:v>29952</c:v>
                </c:pt>
                <c:pt idx="274">
                  <c:v>29983</c:v>
                </c:pt>
                <c:pt idx="275">
                  <c:v>30011</c:v>
                </c:pt>
                <c:pt idx="276">
                  <c:v>30042</c:v>
                </c:pt>
                <c:pt idx="277">
                  <c:v>30072</c:v>
                </c:pt>
                <c:pt idx="278">
                  <c:v>30103</c:v>
                </c:pt>
                <c:pt idx="279">
                  <c:v>30133</c:v>
                </c:pt>
                <c:pt idx="280">
                  <c:v>30164</c:v>
                </c:pt>
                <c:pt idx="281">
                  <c:v>30195</c:v>
                </c:pt>
                <c:pt idx="282">
                  <c:v>30225</c:v>
                </c:pt>
                <c:pt idx="283">
                  <c:v>30256</c:v>
                </c:pt>
                <c:pt idx="284">
                  <c:v>30286</c:v>
                </c:pt>
                <c:pt idx="285">
                  <c:v>30317</c:v>
                </c:pt>
                <c:pt idx="286">
                  <c:v>30348</c:v>
                </c:pt>
                <c:pt idx="287">
                  <c:v>30376</c:v>
                </c:pt>
                <c:pt idx="288">
                  <c:v>30407</c:v>
                </c:pt>
                <c:pt idx="289">
                  <c:v>30437</c:v>
                </c:pt>
                <c:pt idx="290">
                  <c:v>30468</c:v>
                </c:pt>
                <c:pt idx="291">
                  <c:v>30498</c:v>
                </c:pt>
                <c:pt idx="292">
                  <c:v>30529</c:v>
                </c:pt>
                <c:pt idx="293">
                  <c:v>30560</c:v>
                </c:pt>
                <c:pt idx="294">
                  <c:v>30590</c:v>
                </c:pt>
                <c:pt idx="295">
                  <c:v>30621</c:v>
                </c:pt>
                <c:pt idx="296">
                  <c:v>30651</c:v>
                </c:pt>
                <c:pt idx="297">
                  <c:v>30682</c:v>
                </c:pt>
                <c:pt idx="298">
                  <c:v>30713</c:v>
                </c:pt>
                <c:pt idx="299">
                  <c:v>30742</c:v>
                </c:pt>
                <c:pt idx="300">
                  <c:v>30773</c:v>
                </c:pt>
                <c:pt idx="301">
                  <c:v>30803</c:v>
                </c:pt>
                <c:pt idx="302">
                  <c:v>30834</c:v>
                </c:pt>
                <c:pt idx="303">
                  <c:v>30864</c:v>
                </c:pt>
                <c:pt idx="304">
                  <c:v>30895</c:v>
                </c:pt>
                <c:pt idx="305">
                  <c:v>30926</c:v>
                </c:pt>
                <c:pt idx="306">
                  <c:v>30956</c:v>
                </c:pt>
                <c:pt idx="307">
                  <c:v>30987</c:v>
                </c:pt>
                <c:pt idx="308">
                  <c:v>31017</c:v>
                </c:pt>
                <c:pt idx="309">
                  <c:v>31048</c:v>
                </c:pt>
                <c:pt idx="310">
                  <c:v>31079</c:v>
                </c:pt>
                <c:pt idx="311">
                  <c:v>31107</c:v>
                </c:pt>
                <c:pt idx="312">
                  <c:v>31138</c:v>
                </c:pt>
                <c:pt idx="313">
                  <c:v>31168</c:v>
                </c:pt>
                <c:pt idx="314">
                  <c:v>31199</c:v>
                </c:pt>
                <c:pt idx="315">
                  <c:v>31229</c:v>
                </c:pt>
                <c:pt idx="316">
                  <c:v>31260</c:v>
                </c:pt>
                <c:pt idx="317">
                  <c:v>31291</c:v>
                </c:pt>
                <c:pt idx="318">
                  <c:v>31321</c:v>
                </c:pt>
                <c:pt idx="319">
                  <c:v>31352</c:v>
                </c:pt>
                <c:pt idx="320">
                  <c:v>31382</c:v>
                </c:pt>
                <c:pt idx="321">
                  <c:v>31413</c:v>
                </c:pt>
                <c:pt idx="322">
                  <c:v>31444</c:v>
                </c:pt>
                <c:pt idx="323">
                  <c:v>31472</c:v>
                </c:pt>
                <c:pt idx="324">
                  <c:v>31503</c:v>
                </c:pt>
                <c:pt idx="325">
                  <c:v>31533</c:v>
                </c:pt>
                <c:pt idx="326">
                  <c:v>31564</c:v>
                </c:pt>
                <c:pt idx="327">
                  <c:v>31594</c:v>
                </c:pt>
                <c:pt idx="328">
                  <c:v>31625</c:v>
                </c:pt>
                <c:pt idx="329">
                  <c:v>31656</c:v>
                </c:pt>
                <c:pt idx="330">
                  <c:v>31686</c:v>
                </c:pt>
                <c:pt idx="331">
                  <c:v>31717</c:v>
                </c:pt>
                <c:pt idx="332">
                  <c:v>31747</c:v>
                </c:pt>
                <c:pt idx="333">
                  <c:v>31778</c:v>
                </c:pt>
                <c:pt idx="334">
                  <c:v>31809</c:v>
                </c:pt>
                <c:pt idx="335">
                  <c:v>31837</c:v>
                </c:pt>
                <c:pt idx="336">
                  <c:v>31868</c:v>
                </c:pt>
                <c:pt idx="337">
                  <c:v>31898</c:v>
                </c:pt>
                <c:pt idx="338">
                  <c:v>31929</c:v>
                </c:pt>
                <c:pt idx="339">
                  <c:v>31959</c:v>
                </c:pt>
                <c:pt idx="340">
                  <c:v>31990</c:v>
                </c:pt>
                <c:pt idx="341">
                  <c:v>32021</c:v>
                </c:pt>
                <c:pt idx="342">
                  <c:v>32051</c:v>
                </c:pt>
                <c:pt idx="343">
                  <c:v>32082</c:v>
                </c:pt>
                <c:pt idx="344">
                  <c:v>32112</c:v>
                </c:pt>
                <c:pt idx="345">
                  <c:v>32143</c:v>
                </c:pt>
                <c:pt idx="346">
                  <c:v>32174</c:v>
                </c:pt>
                <c:pt idx="347">
                  <c:v>32203</c:v>
                </c:pt>
                <c:pt idx="348">
                  <c:v>32234</c:v>
                </c:pt>
                <c:pt idx="349">
                  <c:v>32264</c:v>
                </c:pt>
                <c:pt idx="350">
                  <c:v>32295</c:v>
                </c:pt>
                <c:pt idx="351">
                  <c:v>32325</c:v>
                </c:pt>
                <c:pt idx="352">
                  <c:v>32356</c:v>
                </c:pt>
                <c:pt idx="353">
                  <c:v>32387</c:v>
                </c:pt>
                <c:pt idx="354">
                  <c:v>32417</c:v>
                </c:pt>
                <c:pt idx="355">
                  <c:v>32448</c:v>
                </c:pt>
                <c:pt idx="356">
                  <c:v>32478</c:v>
                </c:pt>
                <c:pt idx="357">
                  <c:v>32509</c:v>
                </c:pt>
                <c:pt idx="358">
                  <c:v>32540</c:v>
                </c:pt>
                <c:pt idx="359">
                  <c:v>32568</c:v>
                </c:pt>
                <c:pt idx="360">
                  <c:v>32599</c:v>
                </c:pt>
                <c:pt idx="361">
                  <c:v>32629</c:v>
                </c:pt>
                <c:pt idx="362">
                  <c:v>32660</c:v>
                </c:pt>
                <c:pt idx="363">
                  <c:v>32690</c:v>
                </c:pt>
                <c:pt idx="364">
                  <c:v>32721</c:v>
                </c:pt>
                <c:pt idx="365">
                  <c:v>32752</c:v>
                </c:pt>
                <c:pt idx="366">
                  <c:v>32782</c:v>
                </c:pt>
                <c:pt idx="367">
                  <c:v>32813</c:v>
                </c:pt>
                <c:pt idx="368">
                  <c:v>32843</c:v>
                </c:pt>
                <c:pt idx="369">
                  <c:v>32874</c:v>
                </c:pt>
                <c:pt idx="370">
                  <c:v>32905</c:v>
                </c:pt>
                <c:pt idx="371">
                  <c:v>32933</c:v>
                </c:pt>
                <c:pt idx="372">
                  <c:v>32964</c:v>
                </c:pt>
                <c:pt idx="373">
                  <c:v>32994</c:v>
                </c:pt>
                <c:pt idx="374">
                  <c:v>33025</c:v>
                </c:pt>
                <c:pt idx="375">
                  <c:v>33055</c:v>
                </c:pt>
                <c:pt idx="376">
                  <c:v>33086</c:v>
                </c:pt>
                <c:pt idx="377">
                  <c:v>33117</c:v>
                </c:pt>
                <c:pt idx="378">
                  <c:v>33147</c:v>
                </c:pt>
                <c:pt idx="379">
                  <c:v>33178</c:v>
                </c:pt>
                <c:pt idx="380">
                  <c:v>33208</c:v>
                </c:pt>
                <c:pt idx="381">
                  <c:v>33239</c:v>
                </c:pt>
                <c:pt idx="382">
                  <c:v>33270</c:v>
                </c:pt>
                <c:pt idx="383">
                  <c:v>33298</c:v>
                </c:pt>
                <c:pt idx="384">
                  <c:v>33329</c:v>
                </c:pt>
                <c:pt idx="385">
                  <c:v>33359</c:v>
                </c:pt>
                <c:pt idx="386">
                  <c:v>33390</c:v>
                </c:pt>
                <c:pt idx="387">
                  <c:v>33420</c:v>
                </c:pt>
                <c:pt idx="388">
                  <c:v>33451</c:v>
                </c:pt>
                <c:pt idx="389">
                  <c:v>33482</c:v>
                </c:pt>
                <c:pt idx="390">
                  <c:v>33512</c:v>
                </c:pt>
                <c:pt idx="391">
                  <c:v>33543</c:v>
                </c:pt>
                <c:pt idx="392">
                  <c:v>33573</c:v>
                </c:pt>
                <c:pt idx="393">
                  <c:v>33604</c:v>
                </c:pt>
                <c:pt idx="394">
                  <c:v>33635</c:v>
                </c:pt>
                <c:pt idx="395">
                  <c:v>33664</c:v>
                </c:pt>
                <c:pt idx="396">
                  <c:v>33695</c:v>
                </c:pt>
                <c:pt idx="397">
                  <c:v>33725</c:v>
                </c:pt>
                <c:pt idx="398">
                  <c:v>33756</c:v>
                </c:pt>
                <c:pt idx="399">
                  <c:v>33786</c:v>
                </c:pt>
                <c:pt idx="400">
                  <c:v>33817</c:v>
                </c:pt>
                <c:pt idx="401">
                  <c:v>33848</c:v>
                </c:pt>
                <c:pt idx="402">
                  <c:v>33878</c:v>
                </c:pt>
                <c:pt idx="403">
                  <c:v>33909</c:v>
                </c:pt>
                <c:pt idx="404">
                  <c:v>33939</c:v>
                </c:pt>
                <c:pt idx="405">
                  <c:v>33970</c:v>
                </c:pt>
                <c:pt idx="406">
                  <c:v>34001</c:v>
                </c:pt>
                <c:pt idx="407">
                  <c:v>34029</c:v>
                </c:pt>
                <c:pt idx="408">
                  <c:v>34060</c:v>
                </c:pt>
                <c:pt idx="409">
                  <c:v>34090</c:v>
                </c:pt>
                <c:pt idx="410">
                  <c:v>34121</c:v>
                </c:pt>
                <c:pt idx="411">
                  <c:v>34151</c:v>
                </c:pt>
                <c:pt idx="412">
                  <c:v>34182</c:v>
                </c:pt>
                <c:pt idx="413">
                  <c:v>34213</c:v>
                </c:pt>
                <c:pt idx="414">
                  <c:v>34243</c:v>
                </c:pt>
                <c:pt idx="415">
                  <c:v>34274</c:v>
                </c:pt>
                <c:pt idx="416">
                  <c:v>34304</c:v>
                </c:pt>
                <c:pt idx="417">
                  <c:v>34335</c:v>
                </c:pt>
                <c:pt idx="418">
                  <c:v>34366</c:v>
                </c:pt>
                <c:pt idx="419">
                  <c:v>34394</c:v>
                </c:pt>
                <c:pt idx="420">
                  <c:v>34425</c:v>
                </c:pt>
                <c:pt idx="421">
                  <c:v>34455</c:v>
                </c:pt>
                <c:pt idx="422">
                  <c:v>34486</c:v>
                </c:pt>
                <c:pt idx="423">
                  <c:v>34516</c:v>
                </c:pt>
                <c:pt idx="424">
                  <c:v>34547</c:v>
                </c:pt>
                <c:pt idx="425">
                  <c:v>34578</c:v>
                </c:pt>
                <c:pt idx="426">
                  <c:v>34608</c:v>
                </c:pt>
                <c:pt idx="427">
                  <c:v>34639</c:v>
                </c:pt>
                <c:pt idx="428">
                  <c:v>34669</c:v>
                </c:pt>
                <c:pt idx="429">
                  <c:v>34700</c:v>
                </c:pt>
                <c:pt idx="430">
                  <c:v>34731</c:v>
                </c:pt>
                <c:pt idx="431">
                  <c:v>34759</c:v>
                </c:pt>
                <c:pt idx="432">
                  <c:v>34790</c:v>
                </c:pt>
                <c:pt idx="433">
                  <c:v>34820</c:v>
                </c:pt>
                <c:pt idx="434">
                  <c:v>34851</c:v>
                </c:pt>
                <c:pt idx="435">
                  <c:v>34881</c:v>
                </c:pt>
                <c:pt idx="436">
                  <c:v>34912</c:v>
                </c:pt>
                <c:pt idx="437">
                  <c:v>34943</c:v>
                </c:pt>
                <c:pt idx="438">
                  <c:v>34973</c:v>
                </c:pt>
                <c:pt idx="439">
                  <c:v>35004</c:v>
                </c:pt>
                <c:pt idx="440">
                  <c:v>35034</c:v>
                </c:pt>
                <c:pt idx="441">
                  <c:v>35065</c:v>
                </c:pt>
                <c:pt idx="442">
                  <c:v>35096</c:v>
                </c:pt>
                <c:pt idx="443">
                  <c:v>35125</c:v>
                </c:pt>
                <c:pt idx="444">
                  <c:v>35156</c:v>
                </c:pt>
                <c:pt idx="445">
                  <c:v>35186</c:v>
                </c:pt>
                <c:pt idx="446">
                  <c:v>35217</c:v>
                </c:pt>
                <c:pt idx="447">
                  <c:v>35247</c:v>
                </c:pt>
                <c:pt idx="448">
                  <c:v>35278</c:v>
                </c:pt>
                <c:pt idx="449">
                  <c:v>35309</c:v>
                </c:pt>
                <c:pt idx="450">
                  <c:v>35339</c:v>
                </c:pt>
                <c:pt idx="451">
                  <c:v>35370</c:v>
                </c:pt>
                <c:pt idx="452">
                  <c:v>35400</c:v>
                </c:pt>
                <c:pt idx="453">
                  <c:v>35431</c:v>
                </c:pt>
                <c:pt idx="454">
                  <c:v>35462</c:v>
                </c:pt>
                <c:pt idx="455">
                  <c:v>35490</c:v>
                </c:pt>
                <c:pt idx="456">
                  <c:v>35521</c:v>
                </c:pt>
                <c:pt idx="457">
                  <c:v>35551</c:v>
                </c:pt>
                <c:pt idx="458">
                  <c:v>35582</c:v>
                </c:pt>
                <c:pt idx="459">
                  <c:v>35612</c:v>
                </c:pt>
                <c:pt idx="460">
                  <c:v>35643</c:v>
                </c:pt>
                <c:pt idx="461">
                  <c:v>35674</c:v>
                </c:pt>
                <c:pt idx="462">
                  <c:v>35704</c:v>
                </c:pt>
                <c:pt idx="463">
                  <c:v>35735</c:v>
                </c:pt>
                <c:pt idx="464">
                  <c:v>35765</c:v>
                </c:pt>
                <c:pt idx="465">
                  <c:v>35796</c:v>
                </c:pt>
                <c:pt idx="466">
                  <c:v>35827</c:v>
                </c:pt>
                <c:pt idx="467">
                  <c:v>35855</c:v>
                </c:pt>
                <c:pt idx="468">
                  <c:v>35886</c:v>
                </c:pt>
                <c:pt idx="469">
                  <c:v>35916</c:v>
                </c:pt>
                <c:pt idx="470">
                  <c:v>35947</c:v>
                </c:pt>
                <c:pt idx="471">
                  <c:v>35977</c:v>
                </c:pt>
                <c:pt idx="472">
                  <c:v>36008</c:v>
                </c:pt>
                <c:pt idx="473">
                  <c:v>36039</c:v>
                </c:pt>
                <c:pt idx="474">
                  <c:v>36069</c:v>
                </c:pt>
                <c:pt idx="475">
                  <c:v>36100</c:v>
                </c:pt>
                <c:pt idx="476">
                  <c:v>36130</c:v>
                </c:pt>
                <c:pt idx="477">
                  <c:v>36161</c:v>
                </c:pt>
                <c:pt idx="478">
                  <c:v>36192</c:v>
                </c:pt>
                <c:pt idx="479">
                  <c:v>36220</c:v>
                </c:pt>
                <c:pt idx="480">
                  <c:v>36251</c:v>
                </c:pt>
                <c:pt idx="481">
                  <c:v>36281</c:v>
                </c:pt>
                <c:pt idx="482">
                  <c:v>36312</c:v>
                </c:pt>
                <c:pt idx="483">
                  <c:v>36342</c:v>
                </c:pt>
                <c:pt idx="484">
                  <c:v>36373</c:v>
                </c:pt>
                <c:pt idx="485">
                  <c:v>36404</c:v>
                </c:pt>
                <c:pt idx="486">
                  <c:v>36434</c:v>
                </c:pt>
                <c:pt idx="487">
                  <c:v>36465</c:v>
                </c:pt>
                <c:pt idx="488">
                  <c:v>36495</c:v>
                </c:pt>
                <c:pt idx="489">
                  <c:v>36526</c:v>
                </c:pt>
                <c:pt idx="490">
                  <c:v>36557</c:v>
                </c:pt>
                <c:pt idx="491">
                  <c:v>36586</c:v>
                </c:pt>
                <c:pt idx="492">
                  <c:v>36617</c:v>
                </c:pt>
                <c:pt idx="493">
                  <c:v>36647</c:v>
                </c:pt>
                <c:pt idx="494">
                  <c:v>36678</c:v>
                </c:pt>
                <c:pt idx="495">
                  <c:v>36708</c:v>
                </c:pt>
                <c:pt idx="496">
                  <c:v>36739</c:v>
                </c:pt>
                <c:pt idx="497">
                  <c:v>36770</c:v>
                </c:pt>
                <c:pt idx="498">
                  <c:v>36800</c:v>
                </c:pt>
                <c:pt idx="499">
                  <c:v>36831</c:v>
                </c:pt>
                <c:pt idx="500">
                  <c:v>36861</c:v>
                </c:pt>
                <c:pt idx="501">
                  <c:v>36892</c:v>
                </c:pt>
                <c:pt idx="502">
                  <c:v>36923</c:v>
                </c:pt>
                <c:pt idx="503">
                  <c:v>36951</c:v>
                </c:pt>
                <c:pt idx="504">
                  <c:v>36982</c:v>
                </c:pt>
                <c:pt idx="505">
                  <c:v>37012</c:v>
                </c:pt>
                <c:pt idx="506">
                  <c:v>37043</c:v>
                </c:pt>
                <c:pt idx="507">
                  <c:v>37073</c:v>
                </c:pt>
                <c:pt idx="508">
                  <c:v>37104</c:v>
                </c:pt>
                <c:pt idx="509">
                  <c:v>37135</c:v>
                </c:pt>
                <c:pt idx="510">
                  <c:v>37165</c:v>
                </c:pt>
                <c:pt idx="511">
                  <c:v>37196</c:v>
                </c:pt>
                <c:pt idx="512">
                  <c:v>37226</c:v>
                </c:pt>
                <c:pt idx="513">
                  <c:v>37257</c:v>
                </c:pt>
                <c:pt idx="514">
                  <c:v>37288</c:v>
                </c:pt>
                <c:pt idx="515">
                  <c:v>37316</c:v>
                </c:pt>
                <c:pt idx="516">
                  <c:v>37347</c:v>
                </c:pt>
                <c:pt idx="517">
                  <c:v>37377</c:v>
                </c:pt>
                <c:pt idx="518">
                  <c:v>37408</c:v>
                </c:pt>
                <c:pt idx="519">
                  <c:v>37438</c:v>
                </c:pt>
                <c:pt idx="520">
                  <c:v>37469</c:v>
                </c:pt>
                <c:pt idx="521">
                  <c:v>37500</c:v>
                </c:pt>
                <c:pt idx="522">
                  <c:v>37530</c:v>
                </c:pt>
                <c:pt idx="523">
                  <c:v>37561</c:v>
                </c:pt>
                <c:pt idx="524">
                  <c:v>37591</c:v>
                </c:pt>
                <c:pt idx="525">
                  <c:v>37622</c:v>
                </c:pt>
                <c:pt idx="526">
                  <c:v>37653</c:v>
                </c:pt>
                <c:pt idx="527">
                  <c:v>37681</c:v>
                </c:pt>
                <c:pt idx="528">
                  <c:v>37712</c:v>
                </c:pt>
                <c:pt idx="529">
                  <c:v>37742</c:v>
                </c:pt>
                <c:pt idx="530">
                  <c:v>37773</c:v>
                </c:pt>
                <c:pt idx="531">
                  <c:v>37803</c:v>
                </c:pt>
                <c:pt idx="532">
                  <c:v>37834</c:v>
                </c:pt>
                <c:pt idx="533">
                  <c:v>37865</c:v>
                </c:pt>
                <c:pt idx="534">
                  <c:v>37895</c:v>
                </c:pt>
                <c:pt idx="535">
                  <c:v>37926</c:v>
                </c:pt>
                <c:pt idx="536">
                  <c:v>37956</c:v>
                </c:pt>
                <c:pt idx="537">
                  <c:v>37987</c:v>
                </c:pt>
                <c:pt idx="538">
                  <c:v>38018</c:v>
                </c:pt>
                <c:pt idx="539">
                  <c:v>38047</c:v>
                </c:pt>
                <c:pt idx="540">
                  <c:v>38078</c:v>
                </c:pt>
                <c:pt idx="541">
                  <c:v>38108</c:v>
                </c:pt>
                <c:pt idx="542">
                  <c:v>38139</c:v>
                </c:pt>
                <c:pt idx="543">
                  <c:v>38169</c:v>
                </c:pt>
                <c:pt idx="544">
                  <c:v>38200</c:v>
                </c:pt>
                <c:pt idx="545">
                  <c:v>38231</c:v>
                </c:pt>
                <c:pt idx="546">
                  <c:v>38261</c:v>
                </c:pt>
                <c:pt idx="547">
                  <c:v>38292</c:v>
                </c:pt>
                <c:pt idx="548">
                  <c:v>38322</c:v>
                </c:pt>
                <c:pt idx="549">
                  <c:v>38353</c:v>
                </c:pt>
                <c:pt idx="550">
                  <c:v>38384</c:v>
                </c:pt>
                <c:pt idx="551">
                  <c:v>38412</c:v>
                </c:pt>
                <c:pt idx="552">
                  <c:v>38443</c:v>
                </c:pt>
                <c:pt idx="553">
                  <c:v>38473</c:v>
                </c:pt>
                <c:pt idx="554">
                  <c:v>38504</c:v>
                </c:pt>
                <c:pt idx="555">
                  <c:v>38534</c:v>
                </c:pt>
                <c:pt idx="556">
                  <c:v>38565</c:v>
                </c:pt>
                <c:pt idx="557">
                  <c:v>38596</c:v>
                </c:pt>
                <c:pt idx="558">
                  <c:v>38626</c:v>
                </c:pt>
                <c:pt idx="559">
                  <c:v>38657</c:v>
                </c:pt>
                <c:pt idx="560">
                  <c:v>38687</c:v>
                </c:pt>
                <c:pt idx="561">
                  <c:v>38718</c:v>
                </c:pt>
                <c:pt idx="562">
                  <c:v>38749</c:v>
                </c:pt>
                <c:pt idx="563">
                  <c:v>38777</c:v>
                </c:pt>
                <c:pt idx="564">
                  <c:v>38808</c:v>
                </c:pt>
                <c:pt idx="565">
                  <c:v>38838</c:v>
                </c:pt>
                <c:pt idx="566">
                  <c:v>38869</c:v>
                </c:pt>
                <c:pt idx="567">
                  <c:v>38899</c:v>
                </c:pt>
                <c:pt idx="568">
                  <c:v>38930</c:v>
                </c:pt>
                <c:pt idx="569">
                  <c:v>38961</c:v>
                </c:pt>
                <c:pt idx="570">
                  <c:v>38991</c:v>
                </c:pt>
                <c:pt idx="571">
                  <c:v>39022</c:v>
                </c:pt>
                <c:pt idx="572">
                  <c:v>39052</c:v>
                </c:pt>
                <c:pt idx="573">
                  <c:v>39083</c:v>
                </c:pt>
                <c:pt idx="574">
                  <c:v>39114</c:v>
                </c:pt>
                <c:pt idx="575">
                  <c:v>39142</c:v>
                </c:pt>
                <c:pt idx="576">
                  <c:v>39173</c:v>
                </c:pt>
                <c:pt idx="577">
                  <c:v>39203</c:v>
                </c:pt>
                <c:pt idx="578">
                  <c:v>39234</c:v>
                </c:pt>
                <c:pt idx="579">
                  <c:v>39264</c:v>
                </c:pt>
                <c:pt idx="580">
                  <c:v>39295</c:v>
                </c:pt>
                <c:pt idx="581">
                  <c:v>39326</c:v>
                </c:pt>
                <c:pt idx="582">
                  <c:v>39356</c:v>
                </c:pt>
                <c:pt idx="583">
                  <c:v>39387</c:v>
                </c:pt>
                <c:pt idx="584">
                  <c:v>39417</c:v>
                </c:pt>
                <c:pt idx="585">
                  <c:v>39448</c:v>
                </c:pt>
                <c:pt idx="586">
                  <c:v>39479</c:v>
                </c:pt>
                <c:pt idx="587">
                  <c:v>39508</c:v>
                </c:pt>
                <c:pt idx="588">
                  <c:v>39539</c:v>
                </c:pt>
                <c:pt idx="589">
                  <c:v>39569</c:v>
                </c:pt>
                <c:pt idx="590">
                  <c:v>39600</c:v>
                </c:pt>
                <c:pt idx="591">
                  <c:v>39630</c:v>
                </c:pt>
                <c:pt idx="592">
                  <c:v>39661</c:v>
                </c:pt>
                <c:pt idx="593">
                  <c:v>39692</c:v>
                </c:pt>
                <c:pt idx="594">
                  <c:v>39722</c:v>
                </c:pt>
                <c:pt idx="595">
                  <c:v>39753</c:v>
                </c:pt>
                <c:pt idx="596">
                  <c:v>39783</c:v>
                </c:pt>
                <c:pt idx="597">
                  <c:v>39814</c:v>
                </c:pt>
                <c:pt idx="598">
                  <c:v>39845</c:v>
                </c:pt>
                <c:pt idx="599">
                  <c:v>39873</c:v>
                </c:pt>
                <c:pt idx="600">
                  <c:v>39904</c:v>
                </c:pt>
                <c:pt idx="601">
                  <c:v>39934</c:v>
                </c:pt>
                <c:pt idx="602">
                  <c:v>39965</c:v>
                </c:pt>
                <c:pt idx="603">
                  <c:v>39995</c:v>
                </c:pt>
                <c:pt idx="604">
                  <c:v>40026</c:v>
                </c:pt>
                <c:pt idx="605">
                  <c:v>40057</c:v>
                </c:pt>
                <c:pt idx="606">
                  <c:v>40087</c:v>
                </c:pt>
                <c:pt idx="607">
                  <c:v>40118</c:v>
                </c:pt>
                <c:pt idx="608">
                  <c:v>40148</c:v>
                </c:pt>
                <c:pt idx="609">
                  <c:v>40179</c:v>
                </c:pt>
                <c:pt idx="610">
                  <c:v>40210</c:v>
                </c:pt>
                <c:pt idx="611">
                  <c:v>40238</c:v>
                </c:pt>
                <c:pt idx="612">
                  <c:v>40269</c:v>
                </c:pt>
                <c:pt idx="613">
                  <c:v>40299</c:v>
                </c:pt>
                <c:pt idx="614">
                  <c:v>40330</c:v>
                </c:pt>
                <c:pt idx="615">
                  <c:v>40360</c:v>
                </c:pt>
                <c:pt idx="616">
                  <c:v>40391</c:v>
                </c:pt>
                <c:pt idx="617">
                  <c:v>40422</c:v>
                </c:pt>
                <c:pt idx="618">
                  <c:v>40452</c:v>
                </c:pt>
                <c:pt idx="619">
                  <c:v>40483</c:v>
                </c:pt>
                <c:pt idx="620">
                  <c:v>40513</c:v>
                </c:pt>
                <c:pt idx="621">
                  <c:v>40544</c:v>
                </c:pt>
                <c:pt idx="622">
                  <c:v>40575</c:v>
                </c:pt>
                <c:pt idx="623">
                  <c:v>40603</c:v>
                </c:pt>
                <c:pt idx="624">
                  <c:v>40634</c:v>
                </c:pt>
                <c:pt idx="625">
                  <c:v>40664</c:v>
                </c:pt>
                <c:pt idx="626">
                  <c:v>40695</c:v>
                </c:pt>
                <c:pt idx="627">
                  <c:v>40725</c:v>
                </c:pt>
                <c:pt idx="628">
                  <c:v>40756</c:v>
                </c:pt>
                <c:pt idx="629">
                  <c:v>40787</c:v>
                </c:pt>
                <c:pt idx="630">
                  <c:v>40817</c:v>
                </c:pt>
                <c:pt idx="631">
                  <c:v>40848</c:v>
                </c:pt>
                <c:pt idx="632">
                  <c:v>40878</c:v>
                </c:pt>
                <c:pt idx="633">
                  <c:v>40909</c:v>
                </c:pt>
                <c:pt idx="634">
                  <c:v>40940</c:v>
                </c:pt>
                <c:pt idx="635">
                  <c:v>40969</c:v>
                </c:pt>
                <c:pt idx="636">
                  <c:v>41000</c:v>
                </c:pt>
                <c:pt idx="637">
                  <c:v>41030</c:v>
                </c:pt>
                <c:pt idx="638">
                  <c:v>41061</c:v>
                </c:pt>
                <c:pt idx="639">
                  <c:v>41091</c:v>
                </c:pt>
                <c:pt idx="640">
                  <c:v>41122</c:v>
                </c:pt>
                <c:pt idx="641">
                  <c:v>41153</c:v>
                </c:pt>
                <c:pt idx="642">
                  <c:v>41183</c:v>
                </c:pt>
                <c:pt idx="643">
                  <c:v>41214</c:v>
                </c:pt>
                <c:pt idx="644">
                  <c:v>41244</c:v>
                </c:pt>
                <c:pt idx="645">
                  <c:v>41275</c:v>
                </c:pt>
                <c:pt idx="646">
                  <c:v>41306</c:v>
                </c:pt>
                <c:pt idx="647">
                  <c:v>41334</c:v>
                </c:pt>
                <c:pt idx="648">
                  <c:v>41365</c:v>
                </c:pt>
                <c:pt idx="649">
                  <c:v>41395</c:v>
                </c:pt>
                <c:pt idx="650">
                  <c:v>41426</c:v>
                </c:pt>
                <c:pt idx="651">
                  <c:v>41456</c:v>
                </c:pt>
                <c:pt idx="652">
                  <c:v>41487</c:v>
                </c:pt>
                <c:pt idx="653">
                  <c:v>41518</c:v>
                </c:pt>
                <c:pt idx="654">
                  <c:v>41548</c:v>
                </c:pt>
                <c:pt idx="655">
                  <c:v>41579</c:v>
                </c:pt>
                <c:pt idx="656">
                  <c:v>41609</c:v>
                </c:pt>
                <c:pt idx="657">
                  <c:v>41640</c:v>
                </c:pt>
                <c:pt idx="658">
                  <c:v>41671</c:v>
                </c:pt>
                <c:pt idx="659">
                  <c:v>41699</c:v>
                </c:pt>
                <c:pt idx="660">
                  <c:v>41730</c:v>
                </c:pt>
                <c:pt idx="661">
                  <c:v>41760</c:v>
                </c:pt>
                <c:pt idx="662">
                  <c:v>41791</c:v>
                </c:pt>
                <c:pt idx="663">
                  <c:v>41821</c:v>
                </c:pt>
                <c:pt idx="664">
                  <c:v>41852</c:v>
                </c:pt>
                <c:pt idx="665">
                  <c:v>41883</c:v>
                </c:pt>
                <c:pt idx="666">
                  <c:v>41913</c:v>
                </c:pt>
                <c:pt idx="667">
                  <c:v>41944</c:v>
                </c:pt>
                <c:pt idx="668">
                  <c:v>41974</c:v>
                </c:pt>
                <c:pt idx="669">
                  <c:v>42005</c:v>
                </c:pt>
                <c:pt idx="670">
                  <c:v>42036</c:v>
                </c:pt>
                <c:pt idx="671">
                  <c:v>42064</c:v>
                </c:pt>
                <c:pt idx="672">
                  <c:v>42095</c:v>
                </c:pt>
                <c:pt idx="673">
                  <c:v>42125</c:v>
                </c:pt>
                <c:pt idx="674">
                  <c:v>42156</c:v>
                </c:pt>
                <c:pt idx="675">
                  <c:v>42186</c:v>
                </c:pt>
                <c:pt idx="676">
                  <c:v>42217</c:v>
                </c:pt>
                <c:pt idx="677">
                  <c:v>42248</c:v>
                </c:pt>
                <c:pt idx="678">
                  <c:v>42278</c:v>
                </c:pt>
                <c:pt idx="679">
                  <c:v>42309</c:v>
                </c:pt>
                <c:pt idx="680">
                  <c:v>42339</c:v>
                </c:pt>
                <c:pt idx="681">
                  <c:v>42370</c:v>
                </c:pt>
                <c:pt idx="682">
                  <c:v>42401</c:v>
                </c:pt>
                <c:pt idx="683">
                  <c:v>42430</c:v>
                </c:pt>
                <c:pt idx="684">
                  <c:v>42461</c:v>
                </c:pt>
                <c:pt idx="685">
                  <c:v>42491</c:v>
                </c:pt>
                <c:pt idx="686">
                  <c:v>42522</c:v>
                </c:pt>
                <c:pt idx="687">
                  <c:v>42552</c:v>
                </c:pt>
                <c:pt idx="688">
                  <c:v>42583</c:v>
                </c:pt>
                <c:pt idx="689">
                  <c:v>42614</c:v>
                </c:pt>
                <c:pt idx="690">
                  <c:v>42644</c:v>
                </c:pt>
                <c:pt idx="691">
                  <c:v>42675</c:v>
                </c:pt>
                <c:pt idx="692">
                  <c:v>42705</c:v>
                </c:pt>
                <c:pt idx="693">
                  <c:v>42736</c:v>
                </c:pt>
                <c:pt idx="694">
                  <c:v>42767</c:v>
                </c:pt>
                <c:pt idx="695">
                  <c:v>42795</c:v>
                </c:pt>
                <c:pt idx="696">
                  <c:v>42826</c:v>
                </c:pt>
                <c:pt idx="697">
                  <c:v>42856</c:v>
                </c:pt>
                <c:pt idx="698">
                  <c:v>42887</c:v>
                </c:pt>
                <c:pt idx="699">
                  <c:v>42917</c:v>
                </c:pt>
                <c:pt idx="700">
                  <c:v>42948</c:v>
                </c:pt>
                <c:pt idx="701">
                  <c:v>42979</c:v>
                </c:pt>
                <c:pt idx="702">
                  <c:v>43009</c:v>
                </c:pt>
                <c:pt idx="703">
                  <c:v>43040</c:v>
                </c:pt>
                <c:pt idx="704">
                  <c:v>43070</c:v>
                </c:pt>
                <c:pt idx="705">
                  <c:v>43101</c:v>
                </c:pt>
                <c:pt idx="706">
                  <c:v>43132</c:v>
                </c:pt>
                <c:pt idx="707">
                  <c:v>43160</c:v>
                </c:pt>
                <c:pt idx="708">
                  <c:v>43191</c:v>
                </c:pt>
                <c:pt idx="709">
                  <c:v>43221</c:v>
                </c:pt>
                <c:pt idx="710">
                  <c:v>43252</c:v>
                </c:pt>
                <c:pt idx="711">
                  <c:v>43282</c:v>
                </c:pt>
                <c:pt idx="712">
                  <c:v>43313</c:v>
                </c:pt>
                <c:pt idx="713">
                  <c:v>43344</c:v>
                </c:pt>
                <c:pt idx="714">
                  <c:v>43374</c:v>
                </c:pt>
                <c:pt idx="715">
                  <c:v>43405</c:v>
                </c:pt>
                <c:pt idx="716">
                  <c:v>43435</c:v>
                </c:pt>
                <c:pt idx="717">
                  <c:v>43466</c:v>
                </c:pt>
                <c:pt idx="718">
                  <c:v>43497</c:v>
                </c:pt>
                <c:pt idx="719">
                  <c:v>43525</c:v>
                </c:pt>
                <c:pt idx="720">
                  <c:v>43556</c:v>
                </c:pt>
                <c:pt idx="721">
                  <c:v>43586</c:v>
                </c:pt>
                <c:pt idx="722">
                  <c:v>43617</c:v>
                </c:pt>
                <c:pt idx="723">
                  <c:v>43647</c:v>
                </c:pt>
                <c:pt idx="724">
                  <c:v>43678</c:v>
                </c:pt>
                <c:pt idx="725">
                  <c:v>43709</c:v>
                </c:pt>
                <c:pt idx="726">
                  <c:v>43739</c:v>
                </c:pt>
                <c:pt idx="727">
                  <c:v>43770</c:v>
                </c:pt>
                <c:pt idx="728">
                  <c:v>43800</c:v>
                </c:pt>
                <c:pt idx="729">
                  <c:v>43831</c:v>
                </c:pt>
                <c:pt idx="730">
                  <c:v>43862</c:v>
                </c:pt>
                <c:pt idx="731">
                  <c:v>43891</c:v>
                </c:pt>
                <c:pt idx="732">
                  <c:v>43922</c:v>
                </c:pt>
                <c:pt idx="733">
                  <c:v>43952</c:v>
                </c:pt>
                <c:pt idx="734">
                  <c:v>43983</c:v>
                </c:pt>
                <c:pt idx="735">
                  <c:v>44013</c:v>
                </c:pt>
                <c:pt idx="736">
                  <c:v>44044</c:v>
                </c:pt>
                <c:pt idx="737">
                  <c:v>44075</c:v>
                </c:pt>
                <c:pt idx="738">
                  <c:v>44105</c:v>
                </c:pt>
                <c:pt idx="739">
                  <c:v>44136</c:v>
                </c:pt>
                <c:pt idx="740">
                  <c:v>44166</c:v>
                </c:pt>
                <c:pt idx="741">
                  <c:v>44197</c:v>
                </c:pt>
                <c:pt idx="742">
                  <c:v>44228</c:v>
                </c:pt>
                <c:pt idx="743">
                  <c:v>44256</c:v>
                </c:pt>
                <c:pt idx="744">
                  <c:v>44287</c:v>
                </c:pt>
                <c:pt idx="745">
                  <c:v>44317</c:v>
                </c:pt>
                <c:pt idx="746">
                  <c:v>44348</c:v>
                </c:pt>
                <c:pt idx="747">
                  <c:v>44378</c:v>
                </c:pt>
                <c:pt idx="748">
                  <c:v>44409</c:v>
                </c:pt>
                <c:pt idx="749">
                  <c:v>44440</c:v>
                </c:pt>
                <c:pt idx="750">
                  <c:v>44470</c:v>
                </c:pt>
                <c:pt idx="751">
                  <c:v>44501</c:v>
                </c:pt>
                <c:pt idx="752">
                  <c:v>44531</c:v>
                </c:pt>
                <c:pt idx="753">
                  <c:v>44562</c:v>
                </c:pt>
                <c:pt idx="754">
                  <c:v>44593</c:v>
                </c:pt>
                <c:pt idx="755">
                  <c:v>44621</c:v>
                </c:pt>
                <c:pt idx="756">
                  <c:v>44652</c:v>
                </c:pt>
                <c:pt idx="757">
                  <c:v>44682</c:v>
                </c:pt>
                <c:pt idx="758">
                  <c:v>44713</c:v>
                </c:pt>
                <c:pt idx="759">
                  <c:v>44743</c:v>
                </c:pt>
                <c:pt idx="760">
                  <c:v>44774</c:v>
                </c:pt>
                <c:pt idx="761">
                  <c:v>44805</c:v>
                </c:pt>
                <c:pt idx="762">
                  <c:v>44835</c:v>
                </c:pt>
                <c:pt idx="763">
                  <c:v>44866</c:v>
                </c:pt>
                <c:pt idx="764">
                  <c:v>44896</c:v>
                </c:pt>
                <c:pt idx="765">
                  <c:v>44927</c:v>
                </c:pt>
                <c:pt idx="766">
                  <c:v>44958</c:v>
                </c:pt>
              </c:numCache>
            </c:numRef>
          </c:cat>
          <c:val>
            <c:numRef>
              <c:f>'FRED Graph'!$D$14:$D$780</c:f>
              <c:numCache>
                <c:formatCode>General</c:formatCode>
                <c:ptCount val="767"/>
                <c:pt idx="0">
                  <c:v>#N/A</c:v>
                </c:pt>
                <c:pt idx="1">
                  <c:v>0</c:v>
                </c:pt>
                <c:pt idx="2">
                  <c:v>0</c:v>
                </c:pt>
                <c:pt idx="3">
                  <c:v>0</c:v>
                </c:pt>
                <c:pt idx="4">
                  <c:v>0</c:v>
                </c:pt>
                <c:pt idx="5">
                  <c:v>0</c:v>
                </c:pt>
                <c:pt idx="6">
                  <c:v>0</c:v>
                </c:pt>
                <c:pt idx="7">
                  <c:v>0</c:v>
                </c:pt>
                <c:pt idx="8">
                  <c:v>0</c:v>
                </c:pt>
                <c:pt idx="9">
                  <c:v>0</c:v>
                </c:pt>
                <c:pt idx="10">
                  <c:v>0</c:v>
                </c:pt>
                <c:pt idx="11">
                  <c:v>0</c:v>
                </c:pt>
                <c:pt idx="12">
                  <c:v>1</c:v>
                </c:pt>
                <c:pt idx="13">
                  <c:v>1</c:v>
                </c:pt>
                <c:pt idx="14">
                  <c:v>1</c:v>
                </c:pt>
                <c:pt idx="15">
                  <c:v>1</c:v>
                </c:pt>
                <c:pt idx="16">
                  <c:v>1</c:v>
                </c:pt>
                <c:pt idx="17">
                  <c:v>1</c:v>
                </c:pt>
                <c:pt idx="18">
                  <c:v>1</c:v>
                </c:pt>
                <c:pt idx="19">
                  <c:v>1</c:v>
                </c:pt>
                <c:pt idx="20">
                  <c:v>1</c:v>
                </c:pt>
                <c:pt idx="21">
                  <c:v>1</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c:v>
                </c:pt>
                <c:pt idx="129">
                  <c:v>1</c:v>
                </c:pt>
                <c:pt idx="130">
                  <c:v>1</c:v>
                </c:pt>
                <c:pt idx="131">
                  <c:v>1</c:v>
                </c:pt>
                <c:pt idx="132">
                  <c:v>1</c:v>
                </c:pt>
                <c:pt idx="133">
                  <c:v>1</c:v>
                </c:pt>
                <c:pt idx="134">
                  <c:v>1</c:v>
                </c:pt>
                <c:pt idx="135">
                  <c:v>1</c:v>
                </c:pt>
                <c:pt idx="136">
                  <c:v>1</c:v>
                </c:pt>
                <c:pt idx="137">
                  <c:v>1</c:v>
                </c:pt>
                <c:pt idx="138">
                  <c:v>1</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1</c:v>
                </c:pt>
                <c:pt idx="250">
                  <c:v>1</c:v>
                </c:pt>
                <c:pt idx="251">
                  <c:v>1</c:v>
                </c:pt>
                <c:pt idx="252">
                  <c:v>1</c:v>
                </c:pt>
                <c:pt idx="253">
                  <c:v>1</c:v>
                </c:pt>
                <c:pt idx="254">
                  <c:v>1</c:v>
                </c:pt>
                <c:pt idx="255">
                  <c:v>0</c:v>
                </c:pt>
                <c:pt idx="256">
                  <c:v>0</c:v>
                </c:pt>
                <c:pt idx="257">
                  <c:v>0</c:v>
                </c:pt>
                <c:pt idx="258">
                  <c:v>0</c:v>
                </c:pt>
                <c:pt idx="259">
                  <c:v>0</c:v>
                </c:pt>
                <c:pt idx="260">
                  <c:v>0</c:v>
                </c:pt>
                <c:pt idx="261">
                  <c:v>0</c:v>
                </c:pt>
                <c:pt idx="262">
                  <c:v>0</c:v>
                </c:pt>
                <c:pt idx="263">
                  <c:v>0</c:v>
                </c:pt>
                <c:pt idx="264">
                  <c:v>0</c:v>
                </c:pt>
                <c:pt idx="265">
                  <c:v>0</c:v>
                </c:pt>
                <c:pt idx="266">
                  <c:v>0</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1</c:v>
                </c:pt>
                <c:pt idx="376">
                  <c:v>1</c:v>
                </c:pt>
                <c:pt idx="377">
                  <c:v>1</c:v>
                </c:pt>
                <c:pt idx="378">
                  <c:v>1</c:v>
                </c:pt>
                <c:pt idx="379">
                  <c:v>1</c:v>
                </c:pt>
                <c:pt idx="380">
                  <c:v>1</c:v>
                </c:pt>
                <c:pt idx="381">
                  <c:v>1</c:v>
                </c:pt>
                <c:pt idx="382">
                  <c:v>1</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1</c:v>
                </c:pt>
                <c:pt idx="504">
                  <c:v>1</c:v>
                </c:pt>
                <c:pt idx="505">
                  <c:v>1</c:v>
                </c:pt>
                <c:pt idx="506">
                  <c:v>1</c:v>
                </c:pt>
                <c:pt idx="507">
                  <c:v>1</c:v>
                </c:pt>
                <c:pt idx="508">
                  <c:v>1</c:v>
                </c:pt>
                <c:pt idx="509">
                  <c:v>1</c:v>
                </c:pt>
                <c:pt idx="510">
                  <c:v>1</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1</c:v>
                </c:pt>
                <c:pt idx="731">
                  <c:v>1</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numCache>
            </c:numRef>
          </c:val>
          <c:extLst>
            <c:ext xmlns:c16="http://schemas.microsoft.com/office/drawing/2014/chart" uri="{C3380CC4-5D6E-409C-BE32-E72D297353CC}">
              <c16:uniqueId val="{00000000-5E74-428D-9E93-1FF87727DEBD}"/>
            </c:ext>
          </c:extLst>
        </c:ser>
        <c:dLbls>
          <c:showLegendKey val="0"/>
          <c:showVal val="0"/>
          <c:showCatName val="0"/>
          <c:showSerName val="0"/>
          <c:showPercent val="0"/>
          <c:showBubbleSize val="0"/>
        </c:dLbls>
        <c:gapWidth val="219"/>
        <c:axId val="1012531344"/>
        <c:axId val="1012533504"/>
      </c:barChart>
      <c:lineChart>
        <c:grouping val="standard"/>
        <c:varyColors val="0"/>
        <c:ser>
          <c:idx val="0"/>
          <c:order val="0"/>
          <c:tx>
            <c:strRef>
              <c:f>'FRED Graph'!$B$13</c:f>
              <c:strCache>
                <c:ptCount val="1"/>
                <c:pt idx="0">
                  <c:v>M2 REAL</c:v>
                </c:pt>
              </c:strCache>
            </c:strRef>
          </c:tx>
          <c:spPr>
            <a:ln w="28575" cap="rnd">
              <a:solidFill>
                <a:schemeClr val="accent1"/>
              </a:solidFill>
              <a:round/>
            </a:ln>
            <a:effectLst/>
          </c:spPr>
          <c:marker>
            <c:symbol val="none"/>
          </c:marker>
          <c:dLbls>
            <c:dLbl>
              <c:idx val="153"/>
              <c:layout>
                <c:manualLayout>
                  <c:x val="-0.16908212560386476"/>
                  <c:y val="1.75118549742630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74-428D-9E93-1FF87727DEBD}"/>
                </c:ext>
              </c:extLst>
            </c:dLbl>
            <c:dLbl>
              <c:idx val="252"/>
              <c:layout>
                <c:manualLayout>
                  <c:x val="4.1867954911433171E-2"/>
                  <c:y val="5.837284991421029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74-428D-9E93-1FF87727DEBD}"/>
                </c:ext>
              </c:extLst>
            </c:dLbl>
            <c:dLbl>
              <c:idx val="733"/>
              <c:layout>
                <c:manualLayout>
                  <c:x val="-0.12560386473429952"/>
                  <c:y val="0.221816829673999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74-428D-9E93-1FF87727DEBD}"/>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Graph'!$A$14:$A$780</c:f>
              <c:numCache>
                <c:formatCode>yyyy\-mm\-dd</c:formatCode>
                <c:ptCount val="767"/>
                <c:pt idx="0">
                  <c:v>21641</c:v>
                </c:pt>
                <c:pt idx="1">
                  <c:v>21671</c:v>
                </c:pt>
                <c:pt idx="2">
                  <c:v>21702</c:v>
                </c:pt>
                <c:pt idx="3">
                  <c:v>21732</c:v>
                </c:pt>
                <c:pt idx="4">
                  <c:v>21763</c:v>
                </c:pt>
                <c:pt idx="5">
                  <c:v>21794</c:v>
                </c:pt>
                <c:pt idx="6">
                  <c:v>21824</c:v>
                </c:pt>
                <c:pt idx="7">
                  <c:v>21855</c:v>
                </c:pt>
                <c:pt idx="8">
                  <c:v>21885</c:v>
                </c:pt>
                <c:pt idx="9">
                  <c:v>21916</c:v>
                </c:pt>
                <c:pt idx="10">
                  <c:v>21947</c:v>
                </c:pt>
                <c:pt idx="11">
                  <c:v>21976</c:v>
                </c:pt>
                <c:pt idx="12">
                  <c:v>22007</c:v>
                </c:pt>
                <c:pt idx="13">
                  <c:v>22037</c:v>
                </c:pt>
                <c:pt idx="14">
                  <c:v>22068</c:v>
                </c:pt>
                <c:pt idx="15">
                  <c:v>22098</c:v>
                </c:pt>
                <c:pt idx="16">
                  <c:v>22129</c:v>
                </c:pt>
                <c:pt idx="17">
                  <c:v>22160</c:v>
                </c:pt>
                <c:pt idx="18">
                  <c:v>22190</c:v>
                </c:pt>
                <c:pt idx="19">
                  <c:v>22221</c:v>
                </c:pt>
                <c:pt idx="20">
                  <c:v>22251</c:v>
                </c:pt>
                <c:pt idx="21">
                  <c:v>22282</c:v>
                </c:pt>
                <c:pt idx="22">
                  <c:v>22313</c:v>
                </c:pt>
                <c:pt idx="23">
                  <c:v>22341</c:v>
                </c:pt>
                <c:pt idx="24">
                  <c:v>22372</c:v>
                </c:pt>
                <c:pt idx="25">
                  <c:v>22402</c:v>
                </c:pt>
                <c:pt idx="26">
                  <c:v>22433</c:v>
                </c:pt>
                <c:pt idx="27">
                  <c:v>22463</c:v>
                </c:pt>
                <c:pt idx="28">
                  <c:v>22494</c:v>
                </c:pt>
                <c:pt idx="29">
                  <c:v>22525</c:v>
                </c:pt>
                <c:pt idx="30">
                  <c:v>22555</c:v>
                </c:pt>
                <c:pt idx="31">
                  <c:v>22586</c:v>
                </c:pt>
                <c:pt idx="32">
                  <c:v>22616</c:v>
                </c:pt>
                <c:pt idx="33">
                  <c:v>22647</c:v>
                </c:pt>
                <c:pt idx="34">
                  <c:v>22678</c:v>
                </c:pt>
                <c:pt idx="35">
                  <c:v>22706</c:v>
                </c:pt>
                <c:pt idx="36">
                  <c:v>22737</c:v>
                </c:pt>
                <c:pt idx="37">
                  <c:v>22767</c:v>
                </c:pt>
                <c:pt idx="38">
                  <c:v>22798</c:v>
                </c:pt>
                <c:pt idx="39">
                  <c:v>22828</c:v>
                </c:pt>
                <c:pt idx="40">
                  <c:v>22859</c:v>
                </c:pt>
                <c:pt idx="41">
                  <c:v>22890</c:v>
                </c:pt>
                <c:pt idx="42">
                  <c:v>22920</c:v>
                </c:pt>
                <c:pt idx="43">
                  <c:v>22951</c:v>
                </c:pt>
                <c:pt idx="44">
                  <c:v>22981</c:v>
                </c:pt>
                <c:pt idx="45">
                  <c:v>23012</c:v>
                </c:pt>
                <c:pt idx="46">
                  <c:v>23043</c:v>
                </c:pt>
                <c:pt idx="47">
                  <c:v>23071</c:v>
                </c:pt>
                <c:pt idx="48">
                  <c:v>23102</c:v>
                </c:pt>
                <c:pt idx="49">
                  <c:v>23132</c:v>
                </c:pt>
                <c:pt idx="50">
                  <c:v>23163</c:v>
                </c:pt>
                <c:pt idx="51">
                  <c:v>23193</c:v>
                </c:pt>
                <c:pt idx="52">
                  <c:v>23224</c:v>
                </c:pt>
                <c:pt idx="53">
                  <c:v>23255</c:v>
                </c:pt>
                <c:pt idx="54">
                  <c:v>23285</c:v>
                </c:pt>
                <c:pt idx="55">
                  <c:v>23316</c:v>
                </c:pt>
                <c:pt idx="56">
                  <c:v>23346</c:v>
                </c:pt>
                <c:pt idx="57">
                  <c:v>23377</c:v>
                </c:pt>
                <c:pt idx="58">
                  <c:v>23408</c:v>
                </c:pt>
                <c:pt idx="59">
                  <c:v>23437</c:v>
                </c:pt>
                <c:pt idx="60">
                  <c:v>23468</c:v>
                </c:pt>
                <c:pt idx="61">
                  <c:v>23498</c:v>
                </c:pt>
                <c:pt idx="62">
                  <c:v>23529</c:v>
                </c:pt>
                <c:pt idx="63">
                  <c:v>23559</c:v>
                </c:pt>
                <c:pt idx="64">
                  <c:v>23590</c:v>
                </c:pt>
                <c:pt idx="65">
                  <c:v>23621</c:v>
                </c:pt>
                <c:pt idx="66">
                  <c:v>23651</c:v>
                </c:pt>
                <c:pt idx="67">
                  <c:v>23682</c:v>
                </c:pt>
                <c:pt idx="68">
                  <c:v>23712</c:v>
                </c:pt>
                <c:pt idx="69">
                  <c:v>23743</c:v>
                </c:pt>
                <c:pt idx="70">
                  <c:v>23774</c:v>
                </c:pt>
                <c:pt idx="71">
                  <c:v>23802</c:v>
                </c:pt>
                <c:pt idx="72">
                  <c:v>23833</c:v>
                </c:pt>
                <c:pt idx="73">
                  <c:v>23863</c:v>
                </c:pt>
                <c:pt idx="74">
                  <c:v>23894</c:v>
                </c:pt>
                <c:pt idx="75">
                  <c:v>23924</c:v>
                </c:pt>
                <c:pt idx="76">
                  <c:v>23955</c:v>
                </c:pt>
                <c:pt idx="77">
                  <c:v>23986</c:v>
                </c:pt>
                <c:pt idx="78">
                  <c:v>24016</c:v>
                </c:pt>
                <c:pt idx="79">
                  <c:v>24047</c:v>
                </c:pt>
                <c:pt idx="80">
                  <c:v>24077</c:v>
                </c:pt>
                <c:pt idx="81">
                  <c:v>24108</c:v>
                </c:pt>
                <c:pt idx="82">
                  <c:v>24139</c:v>
                </c:pt>
                <c:pt idx="83">
                  <c:v>24167</c:v>
                </c:pt>
                <c:pt idx="84">
                  <c:v>24198</c:v>
                </c:pt>
                <c:pt idx="85">
                  <c:v>24228</c:v>
                </c:pt>
                <c:pt idx="86">
                  <c:v>24259</c:v>
                </c:pt>
                <c:pt idx="87">
                  <c:v>24289</c:v>
                </c:pt>
                <c:pt idx="88">
                  <c:v>24320</c:v>
                </c:pt>
                <c:pt idx="89">
                  <c:v>24351</c:v>
                </c:pt>
                <c:pt idx="90">
                  <c:v>24381</c:v>
                </c:pt>
                <c:pt idx="91">
                  <c:v>24412</c:v>
                </c:pt>
                <c:pt idx="92">
                  <c:v>24442</c:v>
                </c:pt>
                <c:pt idx="93">
                  <c:v>24473</c:v>
                </c:pt>
                <c:pt idx="94">
                  <c:v>24504</c:v>
                </c:pt>
                <c:pt idx="95">
                  <c:v>24532</c:v>
                </c:pt>
                <c:pt idx="96">
                  <c:v>24563</c:v>
                </c:pt>
                <c:pt idx="97">
                  <c:v>24593</c:v>
                </c:pt>
                <c:pt idx="98">
                  <c:v>24624</c:v>
                </c:pt>
                <c:pt idx="99">
                  <c:v>24654</c:v>
                </c:pt>
                <c:pt idx="100">
                  <c:v>24685</c:v>
                </c:pt>
                <c:pt idx="101">
                  <c:v>24716</c:v>
                </c:pt>
                <c:pt idx="102">
                  <c:v>24746</c:v>
                </c:pt>
                <c:pt idx="103">
                  <c:v>24777</c:v>
                </c:pt>
                <c:pt idx="104">
                  <c:v>24807</c:v>
                </c:pt>
                <c:pt idx="105">
                  <c:v>24838</c:v>
                </c:pt>
                <c:pt idx="106">
                  <c:v>24869</c:v>
                </c:pt>
                <c:pt idx="107">
                  <c:v>24898</c:v>
                </c:pt>
                <c:pt idx="108">
                  <c:v>24929</c:v>
                </c:pt>
                <c:pt idx="109">
                  <c:v>24959</c:v>
                </c:pt>
                <c:pt idx="110">
                  <c:v>24990</c:v>
                </c:pt>
                <c:pt idx="111">
                  <c:v>25020</c:v>
                </c:pt>
                <c:pt idx="112">
                  <c:v>25051</c:v>
                </c:pt>
                <c:pt idx="113">
                  <c:v>25082</c:v>
                </c:pt>
                <c:pt idx="114">
                  <c:v>25112</c:v>
                </c:pt>
                <c:pt idx="115">
                  <c:v>25143</c:v>
                </c:pt>
                <c:pt idx="116">
                  <c:v>25173</c:v>
                </c:pt>
                <c:pt idx="117">
                  <c:v>25204</c:v>
                </c:pt>
                <c:pt idx="118">
                  <c:v>25235</c:v>
                </c:pt>
                <c:pt idx="119">
                  <c:v>25263</c:v>
                </c:pt>
                <c:pt idx="120">
                  <c:v>25294</c:v>
                </c:pt>
                <c:pt idx="121">
                  <c:v>25324</c:v>
                </c:pt>
                <c:pt idx="122">
                  <c:v>25355</c:v>
                </c:pt>
                <c:pt idx="123">
                  <c:v>25385</c:v>
                </c:pt>
                <c:pt idx="124">
                  <c:v>25416</c:v>
                </c:pt>
                <c:pt idx="125">
                  <c:v>25447</c:v>
                </c:pt>
                <c:pt idx="126">
                  <c:v>25477</c:v>
                </c:pt>
                <c:pt idx="127">
                  <c:v>25508</c:v>
                </c:pt>
                <c:pt idx="128">
                  <c:v>25538</c:v>
                </c:pt>
                <c:pt idx="129">
                  <c:v>25569</c:v>
                </c:pt>
                <c:pt idx="130">
                  <c:v>25600</c:v>
                </c:pt>
                <c:pt idx="131">
                  <c:v>25628</c:v>
                </c:pt>
                <c:pt idx="132">
                  <c:v>25659</c:v>
                </c:pt>
                <c:pt idx="133">
                  <c:v>25689</c:v>
                </c:pt>
                <c:pt idx="134">
                  <c:v>25720</c:v>
                </c:pt>
                <c:pt idx="135">
                  <c:v>25750</c:v>
                </c:pt>
                <c:pt idx="136">
                  <c:v>25781</c:v>
                </c:pt>
                <c:pt idx="137">
                  <c:v>25812</c:v>
                </c:pt>
                <c:pt idx="138">
                  <c:v>25842</c:v>
                </c:pt>
                <c:pt idx="139">
                  <c:v>25873</c:v>
                </c:pt>
                <c:pt idx="140">
                  <c:v>25903</c:v>
                </c:pt>
                <c:pt idx="141">
                  <c:v>25934</c:v>
                </c:pt>
                <c:pt idx="142">
                  <c:v>25965</c:v>
                </c:pt>
                <c:pt idx="143">
                  <c:v>25993</c:v>
                </c:pt>
                <c:pt idx="144">
                  <c:v>26024</c:v>
                </c:pt>
                <c:pt idx="145">
                  <c:v>26054</c:v>
                </c:pt>
                <c:pt idx="146">
                  <c:v>26085</c:v>
                </c:pt>
                <c:pt idx="147">
                  <c:v>26115</c:v>
                </c:pt>
                <c:pt idx="148">
                  <c:v>26146</c:v>
                </c:pt>
                <c:pt idx="149">
                  <c:v>26177</c:v>
                </c:pt>
                <c:pt idx="150">
                  <c:v>26207</c:v>
                </c:pt>
                <c:pt idx="151">
                  <c:v>26238</c:v>
                </c:pt>
                <c:pt idx="152">
                  <c:v>26268</c:v>
                </c:pt>
                <c:pt idx="153">
                  <c:v>26299</c:v>
                </c:pt>
                <c:pt idx="154">
                  <c:v>26330</c:v>
                </c:pt>
                <c:pt idx="155">
                  <c:v>26359</c:v>
                </c:pt>
                <c:pt idx="156">
                  <c:v>26390</c:v>
                </c:pt>
                <c:pt idx="157">
                  <c:v>26420</c:v>
                </c:pt>
                <c:pt idx="158">
                  <c:v>26451</c:v>
                </c:pt>
                <c:pt idx="159">
                  <c:v>26481</c:v>
                </c:pt>
                <c:pt idx="160">
                  <c:v>26512</c:v>
                </c:pt>
                <c:pt idx="161">
                  <c:v>26543</c:v>
                </c:pt>
                <c:pt idx="162">
                  <c:v>26573</c:v>
                </c:pt>
                <c:pt idx="163">
                  <c:v>26604</c:v>
                </c:pt>
                <c:pt idx="164">
                  <c:v>26634</c:v>
                </c:pt>
                <c:pt idx="165">
                  <c:v>26665</c:v>
                </c:pt>
                <c:pt idx="166">
                  <c:v>26696</c:v>
                </c:pt>
                <c:pt idx="167">
                  <c:v>26724</c:v>
                </c:pt>
                <c:pt idx="168">
                  <c:v>26755</c:v>
                </c:pt>
                <c:pt idx="169">
                  <c:v>26785</c:v>
                </c:pt>
                <c:pt idx="170">
                  <c:v>26816</c:v>
                </c:pt>
                <c:pt idx="171">
                  <c:v>26846</c:v>
                </c:pt>
                <c:pt idx="172">
                  <c:v>26877</c:v>
                </c:pt>
                <c:pt idx="173">
                  <c:v>26908</c:v>
                </c:pt>
                <c:pt idx="174">
                  <c:v>26938</c:v>
                </c:pt>
                <c:pt idx="175">
                  <c:v>26969</c:v>
                </c:pt>
                <c:pt idx="176">
                  <c:v>26999</c:v>
                </c:pt>
                <c:pt idx="177">
                  <c:v>27030</c:v>
                </c:pt>
                <c:pt idx="178">
                  <c:v>27061</c:v>
                </c:pt>
                <c:pt idx="179">
                  <c:v>27089</c:v>
                </c:pt>
                <c:pt idx="180">
                  <c:v>27120</c:v>
                </c:pt>
                <c:pt idx="181">
                  <c:v>27150</c:v>
                </c:pt>
                <c:pt idx="182">
                  <c:v>27181</c:v>
                </c:pt>
                <c:pt idx="183">
                  <c:v>27211</c:v>
                </c:pt>
                <c:pt idx="184">
                  <c:v>27242</c:v>
                </c:pt>
                <c:pt idx="185">
                  <c:v>27273</c:v>
                </c:pt>
                <c:pt idx="186">
                  <c:v>27303</c:v>
                </c:pt>
                <c:pt idx="187">
                  <c:v>27334</c:v>
                </c:pt>
                <c:pt idx="188">
                  <c:v>27364</c:v>
                </c:pt>
                <c:pt idx="189">
                  <c:v>27395</c:v>
                </c:pt>
                <c:pt idx="190">
                  <c:v>27426</c:v>
                </c:pt>
                <c:pt idx="191">
                  <c:v>27454</c:v>
                </c:pt>
                <c:pt idx="192">
                  <c:v>27485</c:v>
                </c:pt>
                <c:pt idx="193">
                  <c:v>27515</c:v>
                </c:pt>
                <c:pt idx="194">
                  <c:v>27546</c:v>
                </c:pt>
                <c:pt idx="195">
                  <c:v>27576</c:v>
                </c:pt>
                <c:pt idx="196">
                  <c:v>27607</c:v>
                </c:pt>
                <c:pt idx="197">
                  <c:v>27638</c:v>
                </c:pt>
                <c:pt idx="198">
                  <c:v>27668</c:v>
                </c:pt>
                <c:pt idx="199">
                  <c:v>27699</c:v>
                </c:pt>
                <c:pt idx="200">
                  <c:v>27729</c:v>
                </c:pt>
                <c:pt idx="201">
                  <c:v>27760</c:v>
                </c:pt>
                <c:pt idx="202">
                  <c:v>27791</c:v>
                </c:pt>
                <c:pt idx="203">
                  <c:v>27820</c:v>
                </c:pt>
                <c:pt idx="204">
                  <c:v>27851</c:v>
                </c:pt>
                <c:pt idx="205">
                  <c:v>27881</c:v>
                </c:pt>
                <c:pt idx="206">
                  <c:v>27912</c:v>
                </c:pt>
                <c:pt idx="207">
                  <c:v>27942</c:v>
                </c:pt>
                <c:pt idx="208">
                  <c:v>27973</c:v>
                </c:pt>
                <c:pt idx="209">
                  <c:v>28004</c:v>
                </c:pt>
                <c:pt idx="210">
                  <c:v>28034</c:v>
                </c:pt>
                <c:pt idx="211">
                  <c:v>28065</c:v>
                </c:pt>
                <c:pt idx="212">
                  <c:v>28095</c:v>
                </c:pt>
                <c:pt idx="213">
                  <c:v>28126</c:v>
                </c:pt>
                <c:pt idx="214">
                  <c:v>28157</c:v>
                </c:pt>
                <c:pt idx="215">
                  <c:v>28185</c:v>
                </c:pt>
                <c:pt idx="216">
                  <c:v>28216</c:v>
                </c:pt>
                <c:pt idx="217">
                  <c:v>28246</c:v>
                </c:pt>
                <c:pt idx="218">
                  <c:v>28277</c:v>
                </c:pt>
                <c:pt idx="219">
                  <c:v>28307</c:v>
                </c:pt>
                <c:pt idx="220">
                  <c:v>28338</c:v>
                </c:pt>
                <c:pt idx="221">
                  <c:v>28369</c:v>
                </c:pt>
                <c:pt idx="222">
                  <c:v>28399</c:v>
                </c:pt>
                <c:pt idx="223">
                  <c:v>28430</c:v>
                </c:pt>
                <c:pt idx="224">
                  <c:v>28460</c:v>
                </c:pt>
                <c:pt idx="225">
                  <c:v>28491</c:v>
                </c:pt>
                <c:pt idx="226">
                  <c:v>28522</c:v>
                </c:pt>
                <c:pt idx="227">
                  <c:v>28550</c:v>
                </c:pt>
                <c:pt idx="228">
                  <c:v>28581</c:v>
                </c:pt>
                <c:pt idx="229">
                  <c:v>28611</c:v>
                </c:pt>
                <c:pt idx="230">
                  <c:v>28642</c:v>
                </c:pt>
                <c:pt idx="231">
                  <c:v>28672</c:v>
                </c:pt>
                <c:pt idx="232">
                  <c:v>28703</c:v>
                </c:pt>
                <c:pt idx="233">
                  <c:v>28734</c:v>
                </c:pt>
                <c:pt idx="234">
                  <c:v>28764</c:v>
                </c:pt>
                <c:pt idx="235">
                  <c:v>28795</c:v>
                </c:pt>
                <c:pt idx="236">
                  <c:v>28825</c:v>
                </c:pt>
                <c:pt idx="237">
                  <c:v>28856</c:v>
                </c:pt>
                <c:pt idx="238">
                  <c:v>28887</c:v>
                </c:pt>
                <c:pt idx="239">
                  <c:v>28915</c:v>
                </c:pt>
                <c:pt idx="240">
                  <c:v>28946</c:v>
                </c:pt>
                <c:pt idx="241">
                  <c:v>28976</c:v>
                </c:pt>
                <c:pt idx="242">
                  <c:v>29007</c:v>
                </c:pt>
                <c:pt idx="243">
                  <c:v>29037</c:v>
                </c:pt>
                <c:pt idx="244">
                  <c:v>29068</c:v>
                </c:pt>
                <c:pt idx="245">
                  <c:v>29099</c:v>
                </c:pt>
                <c:pt idx="246">
                  <c:v>29129</c:v>
                </c:pt>
                <c:pt idx="247">
                  <c:v>29160</c:v>
                </c:pt>
                <c:pt idx="248">
                  <c:v>29190</c:v>
                </c:pt>
                <c:pt idx="249">
                  <c:v>29221</c:v>
                </c:pt>
                <c:pt idx="250">
                  <c:v>29252</c:v>
                </c:pt>
                <c:pt idx="251">
                  <c:v>29281</c:v>
                </c:pt>
                <c:pt idx="252">
                  <c:v>29312</c:v>
                </c:pt>
                <c:pt idx="253">
                  <c:v>29342</c:v>
                </c:pt>
                <c:pt idx="254">
                  <c:v>29373</c:v>
                </c:pt>
                <c:pt idx="255">
                  <c:v>29403</c:v>
                </c:pt>
                <c:pt idx="256">
                  <c:v>29434</c:v>
                </c:pt>
                <c:pt idx="257">
                  <c:v>29465</c:v>
                </c:pt>
                <c:pt idx="258">
                  <c:v>29495</c:v>
                </c:pt>
                <c:pt idx="259">
                  <c:v>29526</c:v>
                </c:pt>
                <c:pt idx="260">
                  <c:v>29556</c:v>
                </c:pt>
                <c:pt idx="261">
                  <c:v>29587</c:v>
                </c:pt>
                <c:pt idx="262">
                  <c:v>29618</c:v>
                </c:pt>
                <c:pt idx="263">
                  <c:v>29646</c:v>
                </c:pt>
                <c:pt idx="264">
                  <c:v>29677</c:v>
                </c:pt>
                <c:pt idx="265">
                  <c:v>29707</c:v>
                </c:pt>
                <c:pt idx="266">
                  <c:v>29738</c:v>
                </c:pt>
                <c:pt idx="267">
                  <c:v>29768</c:v>
                </c:pt>
                <c:pt idx="268">
                  <c:v>29799</c:v>
                </c:pt>
                <c:pt idx="269">
                  <c:v>29830</c:v>
                </c:pt>
                <c:pt idx="270">
                  <c:v>29860</c:v>
                </c:pt>
                <c:pt idx="271">
                  <c:v>29891</c:v>
                </c:pt>
                <c:pt idx="272">
                  <c:v>29921</c:v>
                </c:pt>
                <c:pt idx="273">
                  <c:v>29952</c:v>
                </c:pt>
                <c:pt idx="274">
                  <c:v>29983</c:v>
                </c:pt>
                <c:pt idx="275">
                  <c:v>30011</c:v>
                </c:pt>
                <c:pt idx="276">
                  <c:v>30042</c:v>
                </c:pt>
                <c:pt idx="277">
                  <c:v>30072</c:v>
                </c:pt>
                <c:pt idx="278">
                  <c:v>30103</c:v>
                </c:pt>
                <c:pt idx="279">
                  <c:v>30133</c:v>
                </c:pt>
                <c:pt idx="280">
                  <c:v>30164</c:v>
                </c:pt>
                <c:pt idx="281">
                  <c:v>30195</c:v>
                </c:pt>
                <c:pt idx="282">
                  <c:v>30225</c:v>
                </c:pt>
                <c:pt idx="283">
                  <c:v>30256</c:v>
                </c:pt>
                <c:pt idx="284">
                  <c:v>30286</c:v>
                </c:pt>
                <c:pt idx="285">
                  <c:v>30317</c:v>
                </c:pt>
                <c:pt idx="286">
                  <c:v>30348</c:v>
                </c:pt>
                <c:pt idx="287">
                  <c:v>30376</c:v>
                </c:pt>
                <c:pt idx="288">
                  <c:v>30407</c:v>
                </c:pt>
                <c:pt idx="289">
                  <c:v>30437</c:v>
                </c:pt>
                <c:pt idx="290">
                  <c:v>30468</c:v>
                </c:pt>
                <c:pt idx="291">
                  <c:v>30498</c:v>
                </c:pt>
                <c:pt idx="292">
                  <c:v>30529</c:v>
                </c:pt>
                <c:pt idx="293">
                  <c:v>30560</c:v>
                </c:pt>
                <c:pt idx="294">
                  <c:v>30590</c:v>
                </c:pt>
                <c:pt idx="295">
                  <c:v>30621</c:v>
                </c:pt>
                <c:pt idx="296">
                  <c:v>30651</c:v>
                </c:pt>
                <c:pt idx="297">
                  <c:v>30682</c:v>
                </c:pt>
                <c:pt idx="298">
                  <c:v>30713</c:v>
                </c:pt>
                <c:pt idx="299">
                  <c:v>30742</c:v>
                </c:pt>
                <c:pt idx="300">
                  <c:v>30773</c:v>
                </c:pt>
                <c:pt idx="301">
                  <c:v>30803</c:v>
                </c:pt>
                <c:pt idx="302">
                  <c:v>30834</c:v>
                </c:pt>
                <c:pt idx="303">
                  <c:v>30864</c:v>
                </c:pt>
                <c:pt idx="304">
                  <c:v>30895</c:v>
                </c:pt>
                <c:pt idx="305">
                  <c:v>30926</c:v>
                </c:pt>
                <c:pt idx="306">
                  <c:v>30956</c:v>
                </c:pt>
                <c:pt idx="307">
                  <c:v>30987</c:v>
                </c:pt>
                <c:pt idx="308">
                  <c:v>31017</c:v>
                </c:pt>
                <c:pt idx="309">
                  <c:v>31048</c:v>
                </c:pt>
                <c:pt idx="310">
                  <c:v>31079</c:v>
                </c:pt>
                <c:pt idx="311">
                  <c:v>31107</c:v>
                </c:pt>
                <c:pt idx="312">
                  <c:v>31138</c:v>
                </c:pt>
                <c:pt idx="313">
                  <c:v>31168</c:v>
                </c:pt>
                <c:pt idx="314">
                  <c:v>31199</c:v>
                </c:pt>
                <c:pt idx="315">
                  <c:v>31229</c:v>
                </c:pt>
                <c:pt idx="316">
                  <c:v>31260</c:v>
                </c:pt>
                <c:pt idx="317">
                  <c:v>31291</c:v>
                </c:pt>
                <c:pt idx="318">
                  <c:v>31321</c:v>
                </c:pt>
                <c:pt idx="319">
                  <c:v>31352</c:v>
                </c:pt>
                <c:pt idx="320">
                  <c:v>31382</c:v>
                </c:pt>
                <c:pt idx="321">
                  <c:v>31413</c:v>
                </c:pt>
                <c:pt idx="322">
                  <c:v>31444</c:v>
                </c:pt>
                <c:pt idx="323">
                  <c:v>31472</c:v>
                </c:pt>
                <c:pt idx="324">
                  <c:v>31503</c:v>
                </c:pt>
                <c:pt idx="325">
                  <c:v>31533</c:v>
                </c:pt>
                <c:pt idx="326">
                  <c:v>31564</c:v>
                </c:pt>
                <c:pt idx="327">
                  <c:v>31594</c:v>
                </c:pt>
                <c:pt idx="328">
                  <c:v>31625</c:v>
                </c:pt>
                <c:pt idx="329">
                  <c:v>31656</c:v>
                </c:pt>
                <c:pt idx="330">
                  <c:v>31686</c:v>
                </c:pt>
                <c:pt idx="331">
                  <c:v>31717</c:v>
                </c:pt>
                <c:pt idx="332">
                  <c:v>31747</c:v>
                </c:pt>
                <c:pt idx="333">
                  <c:v>31778</c:v>
                </c:pt>
                <c:pt idx="334">
                  <c:v>31809</c:v>
                </c:pt>
                <c:pt idx="335">
                  <c:v>31837</c:v>
                </c:pt>
                <c:pt idx="336">
                  <c:v>31868</c:v>
                </c:pt>
                <c:pt idx="337">
                  <c:v>31898</c:v>
                </c:pt>
                <c:pt idx="338">
                  <c:v>31929</c:v>
                </c:pt>
                <c:pt idx="339">
                  <c:v>31959</c:v>
                </c:pt>
                <c:pt idx="340">
                  <c:v>31990</c:v>
                </c:pt>
                <c:pt idx="341">
                  <c:v>32021</c:v>
                </c:pt>
                <c:pt idx="342">
                  <c:v>32051</c:v>
                </c:pt>
                <c:pt idx="343">
                  <c:v>32082</c:v>
                </c:pt>
                <c:pt idx="344">
                  <c:v>32112</c:v>
                </c:pt>
                <c:pt idx="345">
                  <c:v>32143</c:v>
                </c:pt>
                <c:pt idx="346">
                  <c:v>32174</c:v>
                </c:pt>
                <c:pt idx="347">
                  <c:v>32203</c:v>
                </c:pt>
                <c:pt idx="348">
                  <c:v>32234</c:v>
                </c:pt>
                <c:pt idx="349">
                  <c:v>32264</c:v>
                </c:pt>
                <c:pt idx="350">
                  <c:v>32295</c:v>
                </c:pt>
                <c:pt idx="351">
                  <c:v>32325</c:v>
                </c:pt>
                <c:pt idx="352">
                  <c:v>32356</c:v>
                </c:pt>
                <c:pt idx="353">
                  <c:v>32387</c:v>
                </c:pt>
                <c:pt idx="354">
                  <c:v>32417</c:v>
                </c:pt>
                <c:pt idx="355">
                  <c:v>32448</c:v>
                </c:pt>
                <c:pt idx="356">
                  <c:v>32478</c:v>
                </c:pt>
                <c:pt idx="357">
                  <c:v>32509</c:v>
                </c:pt>
                <c:pt idx="358">
                  <c:v>32540</c:v>
                </c:pt>
                <c:pt idx="359">
                  <c:v>32568</c:v>
                </c:pt>
                <c:pt idx="360">
                  <c:v>32599</c:v>
                </c:pt>
                <c:pt idx="361">
                  <c:v>32629</c:v>
                </c:pt>
                <c:pt idx="362">
                  <c:v>32660</c:v>
                </c:pt>
                <c:pt idx="363">
                  <c:v>32690</c:v>
                </c:pt>
                <c:pt idx="364">
                  <c:v>32721</c:v>
                </c:pt>
                <c:pt idx="365">
                  <c:v>32752</c:v>
                </c:pt>
                <c:pt idx="366">
                  <c:v>32782</c:v>
                </c:pt>
                <c:pt idx="367">
                  <c:v>32813</c:v>
                </c:pt>
                <c:pt idx="368">
                  <c:v>32843</c:v>
                </c:pt>
                <c:pt idx="369">
                  <c:v>32874</c:v>
                </c:pt>
                <c:pt idx="370">
                  <c:v>32905</c:v>
                </c:pt>
                <c:pt idx="371">
                  <c:v>32933</c:v>
                </c:pt>
                <c:pt idx="372">
                  <c:v>32964</c:v>
                </c:pt>
                <c:pt idx="373">
                  <c:v>32994</c:v>
                </c:pt>
                <c:pt idx="374">
                  <c:v>33025</c:v>
                </c:pt>
                <c:pt idx="375">
                  <c:v>33055</c:v>
                </c:pt>
                <c:pt idx="376">
                  <c:v>33086</c:v>
                </c:pt>
                <c:pt idx="377">
                  <c:v>33117</c:v>
                </c:pt>
                <c:pt idx="378">
                  <c:v>33147</c:v>
                </c:pt>
                <c:pt idx="379">
                  <c:v>33178</c:v>
                </c:pt>
                <c:pt idx="380">
                  <c:v>33208</c:v>
                </c:pt>
                <c:pt idx="381">
                  <c:v>33239</c:v>
                </c:pt>
                <c:pt idx="382">
                  <c:v>33270</c:v>
                </c:pt>
                <c:pt idx="383">
                  <c:v>33298</c:v>
                </c:pt>
                <c:pt idx="384">
                  <c:v>33329</c:v>
                </c:pt>
                <c:pt idx="385">
                  <c:v>33359</c:v>
                </c:pt>
                <c:pt idx="386">
                  <c:v>33390</c:v>
                </c:pt>
                <c:pt idx="387">
                  <c:v>33420</c:v>
                </c:pt>
                <c:pt idx="388">
                  <c:v>33451</c:v>
                </c:pt>
                <c:pt idx="389">
                  <c:v>33482</c:v>
                </c:pt>
                <c:pt idx="390">
                  <c:v>33512</c:v>
                </c:pt>
                <c:pt idx="391">
                  <c:v>33543</c:v>
                </c:pt>
                <c:pt idx="392">
                  <c:v>33573</c:v>
                </c:pt>
                <c:pt idx="393">
                  <c:v>33604</c:v>
                </c:pt>
                <c:pt idx="394">
                  <c:v>33635</c:v>
                </c:pt>
                <c:pt idx="395">
                  <c:v>33664</c:v>
                </c:pt>
                <c:pt idx="396">
                  <c:v>33695</c:v>
                </c:pt>
                <c:pt idx="397">
                  <c:v>33725</c:v>
                </c:pt>
                <c:pt idx="398">
                  <c:v>33756</c:v>
                </c:pt>
                <c:pt idx="399">
                  <c:v>33786</c:v>
                </c:pt>
                <c:pt idx="400">
                  <c:v>33817</c:v>
                </c:pt>
                <c:pt idx="401">
                  <c:v>33848</c:v>
                </c:pt>
                <c:pt idx="402">
                  <c:v>33878</c:v>
                </c:pt>
                <c:pt idx="403">
                  <c:v>33909</c:v>
                </c:pt>
                <c:pt idx="404">
                  <c:v>33939</c:v>
                </c:pt>
                <c:pt idx="405">
                  <c:v>33970</c:v>
                </c:pt>
                <c:pt idx="406">
                  <c:v>34001</c:v>
                </c:pt>
                <c:pt idx="407">
                  <c:v>34029</c:v>
                </c:pt>
                <c:pt idx="408">
                  <c:v>34060</c:v>
                </c:pt>
                <c:pt idx="409">
                  <c:v>34090</c:v>
                </c:pt>
                <c:pt idx="410">
                  <c:v>34121</c:v>
                </c:pt>
                <c:pt idx="411">
                  <c:v>34151</c:v>
                </c:pt>
                <c:pt idx="412">
                  <c:v>34182</c:v>
                </c:pt>
                <c:pt idx="413">
                  <c:v>34213</c:v>
                </c:pt>
                <c:pt idx="414">
                  <c:v>34243</c:v>
                </c:pt>
                <c:pt idx="415">
                  <c:v>34274</c:v>
                </c:pt>
                <c:pt idx="416">
                  <c:v>34304</c:v>
                </c:pt>
                <c:pt idx="417">
                  <c:v>34335</c:v>
                </c:pt>
                <c:pt idx="418">
                  <c:v>34366</c:v>
                </c:pt>
                <c:pt idx="419">
                  <c:v>34394</c:v>
                </c:pt>
                <c:pt idx="420">
                  <c:v>34425</c:v>
                </c:pt>
                <c:pt idx="421">
                  <c:v>34455</c:v>
                </c:pt>
                <c:pt idx="422">
                  <c:v>34486</c:v>
                </c:pt>
                <c:pt idx="423">
                  <c:v>34516</c:v>
                </c:pt>
                <c:pt idx="424">
                  <c:v>34547</c:v>
                </c:pt>
                <c:pt idx="425">
                  <c:v>34578</c:v>
                </c:pt>
                <c:pt idx="426">
                  <c:v>34608</c:v>
                </c:pt>
                <c:pt idx="427">
                  <c:v>34639</c:v>
                </c:pt>
                <c:pt idx="428">
                  <c:v>34669</c:v>
                </c:pt>
                <c:pt idx="429">
                  <c:v>34700</c:v>
                </c:pt>
                <c:pt idx="430">
                  <c:v>34731</c:v>
                </c:pt>
                <c:pt idx="431">
                  <c:v>34759</c:v>
                </c:pt>
                <c:pt idx="432">
                  <c:v>34790</c:v>
                </c:pt>
                <c:pt idx="433">
                  <c:v>34820</c:v>
                </c:pt>
                <c:pt idx="434">
                  <c:v>34851</c:v>
                </c:pt>
                <c:pt idx="435">
                  <c:v>34881</c:v>
                </c:pt>
                <c:pt idx="436">
                  <c:v>34912</c:v>
                </c:pt>
                <c:pt idx="437">
                  <c:v>34943</c:v>
                </c:pt>
                <c:pt idx="438">
                  <c:v>34973</c:v>
                </c:pt>
                <c:pt idx="439">
                  <c:v>35004</c:v>
                </c:pt>
                <c:pt idx="440">
                  <c:v>35034</c:v>
                </c:pt>
                <c:pt idx="441">
                  <c:v>35065</c:v>
                </c:pt>
                <c:pt idx="442">
                  <c:v>35096</c:v>
                </c:pt>
                <c:pt idx="443">
                  <c:v>35125</c:v>
                </c:pt>
                <c:pt idx="444">
                  <c:v>35156</c:v>
                </c:pt>
                <c:pt idx="445">
                  <c:v>35186</c:v>
                </c:pt>
                <c:pt idx="446">
                  <c:v>35217</c:v>
                </c:pt>
                <c:pt idx="447">
                  <c:v>35247</c:v>
                </c:pt>
                <c:pt idx="448">
                  <c:v>35278</c:v>
                </c:pt>
                <c:pt idx="449">
                  <c:v>35309</c:v>
                </c:pt>
                <c:pt idx="450">
                  <c:v>35339</c:v>
                </c:pt>
                <c:pt idx="451">
                  <c:v>35370</c:v>
                </c:pt>
                <c:pt idx="452">
                  <c:v>35400</c:v>
                </c:pt>
                <c:pt idx="453">
                  <c:v>35431</c:v>
                </c:pt>
                <c:pt idx="454">
                  <c:v>35462</c:v>
                </c:pt>
                <c:pt idx="455">
                  <c:v>35490</c:v>
                </c:pt>
                <c:pt idx="456">
                  <c:v>35521</c:v>
                </c:pt>
                <c:pt idx="457">
                  <c:v>35551</c:v>
                </c:pt>
                <c:pt idx="458">
                  <c:v>35582</c:v>
                </c:pt>
                <c:pt idx="459">
                  <c:v>35612</c:v>
                </c:pt>
                <c:pt idx="460">
                  <c:v>35643</c:v>
                </c:pt>
                <c:pt idx="461">
                  <c:v>35674</c:v>
                </c:pt>
                <c:pt idx="462">
                  <c:v>35704</c:v>
                </c:pt>
                <c:pt idx="463">
                  <c:v>35735</c:v>
                </c:pt>
                <c:pt idx="464">
                  <c:v>35765</c:v>
                </c:pt>
                <c:pt idx="465">
                  <c:v>35796</c:v>
                </c:pt>
                <c:pt idx="466">
                  <c:v>35827</c:v>
                </c:pt>
                <c:pt idx="467">
                  <c:v>35855</c:v>
                </c:pt>
                <c:pt idx="468">
                  <c:v>35886</c:v>
                </c:pt>
                <c:pt idx="469">
                  <c:v>35916</c:v>
                </c:pt>
                <c:pt idx="470">
                  <c:v>35947</c:v>
                </c:pt>
                <c:pt idx="471">
                  <c:v>35977</c:v>
                </c:pt>
                <c:pt idx="472">
                  <c:v>36008</c:v>
                </c:pt>
                <c:pt idx="473">
                  <c:v>36039</c:v>
                </c:pt>
                <c:pt idx="474">
                  <c:v>36069</c:v>
                </c:pt>
                <c:pt idx="475">
                  <c:v>36100</c:v>
                </c:pt>
                <c:pt idx="476">
                  <c:v>36130</c:v>
                </c:pt>
                <c:pt idx="477">
                  <c:v>36161</c:v>
                </c:pt>
                <c:pt idx="478">
                  <c:v>36192</c:v>
                </c:pt>
                <c:pt idx="479">
                  <c:v>36220</c:v>
                </c:pt>
                <c:pt idx="480">
                  <c:v>36251</c:v>
                </c:pt>
                <c:pt idx="481">
                  <c:v>36281</c:v>
                </c:pt>
                <c:pt idx="482">
                  <c:v>36312</c:v>
                </c:pt>
                <c:pt idx="483">
                  <c:v>36342</c:v>
                </c:pt>
                <c:pt idx="484">
                  <c:v>36373</c:v>
                </c:pt>
                <c:pt idx="485">
                  <c:v>36404</c:v>
                </c:pt>
                <c:pt idx="486">
                  <c:v>36434</c:v>
                </c:pt>
                <c:pt idx="487">
                  <c:v>36465</c:v>
                </c:pt>
                <c:pt idx="488">
                  <c:v>36495</c:v>
                </c:pt>
                <c:pt idx="489">
                  <c:v>36526</c:v>
                </c:pt>
                <c:pt idx="490">
                  <c:v>36557</c:v>
                </c:pt>
                <c:pt idx="491">
                  <c:v>36586</c:v>
                </c:pt>
                <c:pt idx="492">
                  <c:v>36617</c:v>
                </c:pt>
                <c:pt idx="493">
                  <c:v>36647</c:v>
                </c:pt>
                <c:pt idx="494">
                  <c:v>36678</c:v>
                </c:pt>
                <c:pt idx="495">
                  <c:v>36708</c:v>
                </c:pt>
                <c:pt idx="496">
                  <c:v>36739</c:v>
                </c:pt>
                <c:pt idx="497">
                  <c:v>36770</c:v>
                </c:pt>
                <c:pt idx="498">
                  <c:v>36800</c:v>
                </c:pt>
                <c:pt idx="499">
                  <c:v>36831</c:v>
                </c:pt>
                <c:pt idx="500">
                  <c:v>36861</c:v>
                </c:pt>
                <c:pt idx="501">
                  <c:v>36892</c:v>
                </c:pt>
                <c:pt idx="502">
                  <c:v>36923</c:v>
                </c:pt>
                <c:pt idx="503">
                  <c:v>36951</c:v>
                </c:pt>
                <c:pt idx="504">
                  <c:v>36982</c:v>
                </c:pt>
                <c:pt idx="505">
                  <c:v>37012</c:v>
                </c:pt>
                <c:pt idx="506">
                  <c:v>37043</c:v>
                </c:pt>
                <c:pt idx="507">
                  <c:v>37073</c:v>
                </c:pt>
                <c:pt idx="508">
                  <c:v>37104</c:v>
                </c:pt>
                <c:pt idx="509">
                  <c:v>37135</c:v>
                </c:pt>
                <c:pt idx="510">
                  <c:v>37165</c:v>
                </c:pt>
                <c:pt idx="511">
                  <c:v>37196</c:v>
                </c:pt>
                <c:pt idx="512">
                  <c:v>37226</c:v>
                </c:pt>
                <c:pt idx="513">
                  <c:v>37257</c:v>
                </c:pt>
                <c:pt idx="514">
                  <c:v>37288</c:v>
                </c:pt>
                <c:pt idx="515">
                  <c:v>37316</c:v>
                </c:pt>
                <c:pt idx="516">
                  <c:v>37347</c:v>
                </c:pt>
                <c:pt idx="517">
                  <c:v>37377</c:v>
                </c:pt>
                <c:pt idx="518">
                  <c:v>37408</c:v>
                </c:pt>
                <c:pt idx="519">
                  <c:v>37438</c:v>
                </c:pt>
                <c:pt idx="520">
                  <c:v>37469</c:v>
                </c:pt>
                <c:pt idx="521">
                  <c:v>37500</c:v>
                </c:pt>
                <c:pt idx="522">
                  <c:v>37530</c:v>
                </c:pt>
                <c:pt idx="523">
                  <c:v>37561</c:v>
                </c:pt>
                <c:pt idx="524">
                  <c:v>37591</c:v>
                </c:pt>
                <c:pt idx="525">
                  <c:v>37622</c:v>
                </c:pt>
                <c:pt idx="526">
                  <c:v>37653</c:v>
                </c:pt>
                <c:pt idx="527">
                  <c:v>37681</c:v>
                </c:pt>
                <c:pt idx="528">
                  <c:v>37712</c:v>
                </c:pt>
                <c:pt idx="529">
                  <c:v>37742</c:v>
                </c:pt>
                <c:pt idx="530">
                  <c:v>37773</c:v>
                </c:pt>
                <c:pt idx="531">
                  <c:v>37803</c:v>
                </c:pt>
                <c:pt idx="532">
                  <c:v>37834</c:v>
                </c:pt>
                <c:pt idx="533">
                  <c:v>37865</c:v>
                </c:pt>
                <c:pt idx="534">
                  <c:v>37895</c:v>
                </c:pt>
                <c:pt idx="535">
                  <c:v>37926</c:v>
                </c:pt>
                <c:pt idx="536">
                  <c:v>37956</c:v>
                </c:pt>
                <c:pt idx="537">
                  <c:v>37987</c:v>
                </c:pt>
                <c:pt idx="538">
                  <c:v>38018</c:v>
                </c:pt>
                <c:pt idx="539">
                  <c:v>38047</c:v>
                </c:pt>
                <c:pt idx="540">
                  <c:v>38078</c:v>
                </c:pt>
                <c:pt idx="541">
                  <c:v>38108</c:v>
                </c:pt>
                <c:pt idx="542">
                  <c:v>38139</c:v>
                </c:pt>
                <c:pt idx="543">
                  <c:v>38169</c:v>
                </c:pt>
                <c:pt idx="544">
                  <c:v>38200</c:v>
                </c:pt>
                <c:pt idx="545">
                  <c:v>38231</c:v>
                </c:pt>
                <c:pt idx="546">
                  <c:v>38261</c:v>
                </c:pt>
                <c:pt idx="547">
                  <c:v>38292</c:v>
                </c:pt>
                <c:pt idx="548">
                  <c:v>38322</c:v>
                </c:pt>
                <c:pt idx="549">
                  <c:v>38353</c:v>
                </c:pt>
                <c:pt idx="550">
                  <c:v>38384</c:v>
                </c:pt>
                <c:pt idx="551">
                  <c:v>38412</c:v>
                </c:pt>
                <c:pt idx="552">
                  <c:v>38443</c:v>
                </c:pt>
                <c:pt idx="553">
                  <c:v>38473</c:v>
                </c:pt>
                <c:pt idx="554">
                  <c:v>38504</c:v>
                </c:pt>
                <c:pt idx="555">
                  <c:v>38534</c:v>
                </c:pt>
                <c:pt idx="556">
                  <c:v>38565</c:v>
                </c:pt>
                <c:pt idx="557">
                  <c:v>38596</c:v>
                </c:pt>
                <c:pt idx="558">
                  <c:v>38626</c:v>
                </c:pt>
                <c:pt idx="559">
                  <c:v>38657</c:v>
                </c:pt>
                <c:pt idx="560">
                  <c:v>38687</c:v>
                </c:pt>
                <c:pt idx="561">
                  <c:v>38718</c:v>
                </c:pt>
                <c:pt idx="562">
                  <c:v>38749</c:v>
                </c:pt>
                <c:pt idx="563">
                  <c:v>38777</c:v>
                </c:pt>
                <c:pt idx="564">
                  <c:v>38808</c:v>
                </c:pt>
                <c:pt idx="565">
                  <c:v>38838</c:v>
                </c:pt>
                <c:pt idx="566">
                  <c:v>38869</c:v>
                </c:pt>
                <c:pt idx="567">
                  <c:v>38899</c:v>
                </c:pt>
                <c:pt idx="568">
                  <c:v>38930</c:v>
                </c:pt>
                <c:pt idx="569">
                  <c:v>38961</c:v>
                </c:pt>
                <c:pt idx="570">
                  <c:v>38991</c:v>
                </c:pt>
                <c:pt idx="571">
                  <c:v>39022</c:v>
                </c:pt>
                <c:pt idx="572">
                  <c:v>39052</c:v>
                </c:pt>
                <c:pt idx="573">
                  <c:v>39083</c:v>
                </c:pt>
                <c:pt idx="574">
                  <c:v>39114</c:v>
                </c:pt>
                <c:pt idx="575">
                  <c:v>39142</c:v>
                </c:pt>
                <c:pt idx="576">
                  <c:v>39173</c:v>
                </c:pt>
                <c:pt idx="577">
                  <c:v>39203</c:v>
                </c:pt>
                <c:pt idx="578">
                  <c:v>39234</c:v>
                </c:pt>
                <c:pt idx="579">
                  <c:v>39264</c:v>
                </c:pt>
                <c:pt idx="580">
                  <c:v>39295</c:v>
                </c:pt>
                <c:pt idx="581">
                  <c:v>39326</c:v>
                </c:pt>
                <c:pt idx="582">
                  <c:v>39356</c:v>
                </c:pt>
                <c:pt idx="583">
                  <c:v>39387</c:v>
                </c:pt>
                <c:pt idx="584">
                  <c:v>39417</c:v>
                </c:pt>
                <c:pt idx="585">
                  <c:v>39448</c:v>
                </c:pt>
                <c:pt idx="586">
                  <c:v>39479</c:v>
                </c:pt>
                <c:pt idx="587">
                  <c:v>39508</c:v>
                </c:pt>
                <c:pt idx="588">
                  <c:v>39539</c:v>
                </c:pt>
                <c:pt idx="589">
                  <c:v>39569</c:v>
                </c:pt>
                <c:pt idx="590">
                  <c:v>39600</c:v>
                </c:pt>
                <c:pt idx="591">
                  <c:v>39630</c:v>
                </c:pt>
                <c:pt idx="592">
                  <c:v>39661</c:v>
                </c:pt>
                <c:pt idx="593">
                  <c:v>39692</c:v>
                </c:pt>
                <c:pt idx="594">
                  <c:v>39722</c:v>
                </c:pt>
                <c:pt idx="595">
                  <c:v>39753</c:v>
                </c:pt>
                <c:pt idx="596">
                  <c:v>39783</c:v>
                </c:pt>
                <c:pt idx="597">
                  <c:v>39814</c:v>
                </c:pt>
                <c:pt idx="598">
                  <c:v>39845</c:v>
                </c:pt>
                <c:pt idx="599">
                  <c:v>39873</c:v>
                </c:pt>
                <c:pt idx="600">
                  <c:v>39904</c:v>
                </c:pt>
                <c:pt idx="601">
                  <c:v>39934</c:v>
                </c:pt>
                <c:pt idx="602">
                  <c:v>39965</c:v>
                </c:pt>
                <c:pt idx="603">
                  <c:v>39995</c:v>
                </c:pt>
                <c:pt idx="604">
                  <c:v>40026</c:v>
                </c:pt>
                <c:pt idx="605">
                  <c:v>40057</c:v>
                </c:pt>
                <c:pt idx="606">
                  <c:v>40087</c:v>
                </c:pt>
                <c:pt idx="607">
                  <c:v>40118</c:v>
                </c:pt>
                <c:pt idx="608">
                  <c:v>40148</c:v>
                </c:pt>
                <c:pt idx="609">
                  <c:v>40179</c:v>
                </c:pt>
                <c:pt idx="610">
                  <c:v>40210</c:v>
                </c:pt>
                <c:pt idx="611">
                  <c:v>40238</c:v>
                </c:pt>
                <c:pt idx="612">
                  <c:v>40269</c:v>
                </c:pt>
                <c:pt idx="613">
                  <c:v>40299</c:v>
                </c:pt>
                <c:pt idx="614">
                  <c:v>40330</c:v>
                </c:pt>
                <c:pt idx="615">
                  <c:v>40360</c:v>
                </c:pt>
                <c:pt idx="616">
                  <c:v>40391</c:v>
                </c:pt>
                <c:pt idx="617">
                  <c:v>40422</c:v>
                </c:pt>
                <c:pt idx="618">
                  <c:v>40452</c:v>
                </c:pt>
                <c:pt idx="619">
                  <c:v>40483</c:v>
                </c:pt>
                <c:pt idx="620">
                  <c:v>40513</c:v>
                </c:pt>
                <c:pt idx="621">
                  <c:v>40544</c:v>
                </c:pt>
                <c:pt idx="622">
                  <c:v>40575</c:v>
                </c:pt>
                <c:pt idx="623">
                  <c:v>40603</c:v>
                </c:pt>
                <c:pt idx="624">
                  <c:v>40634</c:v>
                </c:pt>
                <c:pt idx="625">
                  <c:v>40664</c:v>
                </c:pt>
                <c:pt idx="626">
                  <c:v>40695</c:v>
                </c:pt>
                <c:pt idx="627">
                  <c:v>40725</c:v>
                </c:pt>
                <c:pt idx="628">
                  <c:v>40756</c:v>
                </c:pt>
                <c:pt idx="629">
                  <c:v>40787</c:v>
                </c:pt>
                <c:pt idx="630">
                  <c:v>40817</c:v>
                </c:pt>
                <c:pt idx="631">
                  <c:v>40848</c:v>
                </c:pt>
                <c:pt idx="632">
                  <c:v>40878</c:v>
                </c:pt>
                <c:pt idx="633">
                  <c:v>40909</c:v>
                </c:pt>
                <c:pt idx="634">
                  <c:v>40940</c:v>
                </c:pt>
                <c:pt idx="635">
                  <c:v>40969</c:v>
                </c:pt>
                <c:pt idx="636">
                  <c:v>41000</c:v>
                </c:pt>
                <c:pt idx="637">
                  <c:v>41030</c:v>
                </c:pt>
                <c:pt idx="638">
                  <c:v>41061</c:v>
                </c:pt>
                <c:pt idx="639">
                  <c:v>41091</c:v>
                </c:pt>
                <c:pt idx="640">
                  <c:v>41122</c:v>
                </c:pt>
                <c:pt idx="641">
                  <c:v>41153</c:v>
                </c:pt>
                <c:pt idx="642">
                  <c:v>41183</c:v>
                </c:pt>
                <c:pt idx="643">
                  <c:v>41214</c:v>
                </c:pt>
                <c:pt idx="644">
                  <c:v>41244</c:v>
                </c:pt>
                <c:pt idx="645">
                  <c:v>41275</c:v>
                </c:pt>
                <c:pt idx="646">
                  <c:v>41306</c:v>
                </c:pt>
                <c:pt idx="647">
                  <c:v>41334</c:v>
                </c:pt>
                <c:pt idx="648">
                  <c:v>41365</c:v>
                </c:pt>
                <c:pt idx="649">
                  <c:v>41395</c:v>
                </c:pt>
                <c:pt idx="650">
                  <c:v>41426</c:v>
                </c:pt>
                <c:pt idx="651">
                  <c:v>41456</c:v>
                </c:pt>
                <c:pt idx="652">
                  <c:v>41487</c:v>
                </c:pt>
                <c:pt idx="653">
                  <c:v>41518</c:v>
                </c:pt>
                <c:pt idx="654">
                  <c:v>41548</c:v>
                </c:pt>
                <c:pt idx="655">
                  <c:v>41579</c:v>
                </c:pt>
                <c:pt idx="656">
                  <c:v>41609</c:v>
                </c:pt>
                <c:pt idx="657">
                  <c:v>41640</c:v>
                </c:pt>
                <c:pt idx="658">
                  <c:v>41671</c:v>
                </c:pt>
                <c:pt idx="659">
                  <c:v>41699</c:v>
                </c:pt>
                <c:pt idx="660">
                  <c:v>41730</c:v>
                </c:pt>
                <c:pt idx="661">
                  <c:v>41760</c:v>
                </c:pt>
                <c:pt idx="662">
                  <c:v>41791</c:v>
                </c:pt>
                <c:pt idx="663">
                  <c:v>41821</c:v>
                </c:pt>
                <c:pt idx="664">
                  <c:v>41852</c:v>
                </c:pt>
                <c:pt idx="665">
                  <c:v>41883</c:v>
                </c:pt>
                <c:pt idx="666">
                  <c:v>41913</c:v>
                </c:pt>
                <c:pt idx="667">
                  <c:v>41944</c:v>
                </c:pt>
                <c:pt idx="668">
                  <c:v>41974</c:v>
                </c:pt>
                <c:pt idx="669">
                  <c:v>42005</c:v>
                </c:pt>
                <c:pt idx="670">
                  <c:v>42036</c:v>
                </c:pt>
                <c:pt idx="671">
                  <c:v>42064</c:v>
                </c:pt>
                <c:pt idx="672">
                  <c:v>42095</c:v>
                </c:pt>
                <c:pt idx="673">
                  <c:v>42125</c:v>
                </c:pt>
                <c:pt idx="674">
                  <c:v>42156</c:v>
                </c:pt>
                <c:pt idx="675">
                  <c:v>42186</c:v>
                </c:pt>
                <c:pt idx="676">
                  <c:v>42217</c:v>
                </c:pt>
                <c:pt idx="677">
                  <c:v>42248</c:v>
                </c:pt>
                <c:pt idx="678">
                  <c:v>42278</c:v>
                </c:pt>
                <c:pt idx="679">
                  <c:v>42309</c:v>
                </c:pt>
                <c:pt idx="680">
                  <c:v>42339</c:v>
                </c:pt>
                <c:pt idx="681">
                  <c:v>42370</c:v>
                </c:pt>
                <c:pt idx="682">
                  <c:v>42401</c:v>
                </c:pt>
                <c:pt idx="683">
                  <c:v>42430</c:v>
                </c:pt>
                <c:pt idx="684">
                  <c:v>42461</c:v>
                </c:pt>
                <c:pt idx="685">
                  <c:v>42491</c:v>
                </c:pt>
                <c:pt idx="686">
                  <c:v>42522</c:v>
                </c:pt>
                <c:pt idx="687">
                  <c:v>42552</c:v>
                </c:pt>
                <c:pt idx="688">
                  <c:v>42583</c:v>
                </c:pt>
                <c:pt idx="689">
                  <c:v>42614</c:v>
                </c:pt>
                <c:pt idx="690">
                  <c:v>42644</c:v>
                </c:pt>
                <c:pt idx="691">
                  <c:v>42675</c:v>
                </c:pt>
                <c:pt idx="692">
                  <c:v>42705</c:v>
                </c:pt>
                <c:pt idx="693">
                  <c:v>42736</c:v>
                </c:pt>
                <c:pt idx="694">
                  <c:v>42767</c:v>
                </c:pt>
                <c:pt idx="695">
                  <c:v>42795</c:v>
                </c:pt>
                <c:pt idx="696">
                  <c:v>42826</c:v>
                </c:pt>
                <c:pt idx="697">
                  <c:v>42856</c:v>
                </c:pt>
                <c:pt idx="698">
                  <c:v>42887</c:v>
                </c:pt>
                <c:pt idx="699">
                  <c:v>42917</c:v>
                </c:pt>
                <c:pt idx="700">
                  <c:v>42948</c:v>
                </c:pt>
                <c:pt idx="701">
                  <c:v>42979</c:v>
                </c:pt>
                <c:pt idx="702">
                  <c:v>43009</c:v>
                </c:pt>
                <c:pt idx="703">
                  <c:v>43040</c:v>
                </c:pt>
                <c:pt idx="704">
                  <c:v>43070</c:v>
                </c:pt>
                <c:pt idx="705">
                  <c:v>43101</c:v>
                </c:pt>
                <c:pt idx="706">
                  <c:v>43132</c:v>
                </c:pt>
                <c:pt idx="707">
                  <c:v>43160</c:v>
                </c:pt>
                <c:pt idx="708">
                  <c:v>43191</c:v>
                </c:pt>
                <c:pt idx="709">
                  <c:v>43221</c:v>
                </c:pt>
                <c:pt idx="710">
                  <c:v>43252</c:v>
                </c:pt>
                <c:pt idx="711">
                  <c:v>43282</c:v>
                </c:pt>
                <c:pt idx="712">
                  <c:v>43313</c:v>
                </c:pt>
                <c:pt idx="713">
                  <c:v>43344</c:v>
                </c:pt>
                <c:pt idx="714">
                  <c:v>43374</c:v>
                </c:pt>
                <c:pt idx="715">
                  <c:v>43405</c:v>
                </c:pt>
                <c:pt idx="716">
                  <c:v>43435</c:v>
                </c:pt>
                <c:pt idx="717">
                  <c:v>43466</c:v>
                </c:pt>
                <c:pt idx="718">
                  <c:v>43497</c:v>
                </c:pt>
                <c:pt idx="719">
                  <c:v>43525</c:v>
                </c:pt>
                <c:pt idx="720">
                  <c:v>43556</c:v>
                </c:pt>
                <c:pt idx="721">
                  <c:v>43586</c:v>
                </c:pt>
                <c:pt idx="722">
                  <c:v>43617</c:v>
                </c:pt>
                <c:pt idx="723">
                  <c:v>43647</c:v>
                </c:pt>
                <c:pt idx="724">
                  <c:v>43678</c:v>
                </c:pt>
                <c:pt idx="725">
                  <c:v>43709</c:v>
                </c:pt>
                <c:pt idx="726">
                  <c:v>43739</c:v>
                </c:pt>
                <c:pt idx="727">
                  <c:v>43770</c:v>
                </c:pt>
                <c:pt idx="728">
                  <c:v>43800</c:v>
                </c:pt>
                <c:pt idx="729">
                  <c:v>43831</c:v>
                </c:pt>
                <c:pt idx="730">
                  <c:v>43862</c:v>
                </c:pt>
                <c:pt idx="731">
                  <c:v>43891</c:v>
                </c:pt>
                <c:pt idx="732">
                  <c:v>43922</c:v>
                </c:pt>
                <c:pt idx="733">
                  <c:v>43952</c:v>
                </c:pt>
                <c:pt idx="734">
                  <c:v>43983</c:v>
                </c:pt>
                <c:pt idx="735">
                  <c:v>44013</c:v>
                </c:pt>
                <c:pt idx="736">
                  <c:v>44044</c:v>
                </c:pt>
                <c:pt idx="737">
                  <c:v>44075</c:v>
                </c:pt>
                <c:pt idx="738">
                  <c:v>44105</c:v>
                </c:pt>
                <c:pt idx="739">
                  <c:v>44136</c:v>
                </c:pt>
                <c:pt idx="740">
                  <c:v>44166</c:v>
                </c:pt>
                <c:pt idx="741">
                  <c:v>44197</c:v>
                </c:pt>
                <c:pt idx="742">
                  <c:v>44228</c:v>
                </c:pt>
                <c:pt idx="743">
                  <c:v>44256</c:v>
                </c:pt>
                <c:pt idx="744">
                  <c:v>44287</c:v>
                </c:pt>
                <c:pt idx="745">
                  <c:v>44317</c:v>
                </c:pt>
                <c:pt idx="746">
                  <c:v>44348</c:v>
                </c:pt>
                <c:pt idx="747">
                  <c:v>44378</c:v>
                </c:pt>
                <c:pt idx="748">
                  <c:v>44409</c:v>
                </c:pt>
                <c:pt idx="749">
                  <c:v>44440</c:v>
                </c:pt>
                <c:pt idx="750">
                  <c:v>44470</c:v>
                </c:pt>
                <c:pt idx="751">
                  <c:v>44501</c:v>
                </c:pt>
                <c:pt idx="752">
                  <c:v>44531</c:v>
                </c:pt>
                <c:pt idx="753">
                  <c:v>44562</c:v>
                </c:pt>
                <c:pt idx="754">
                  <c:v>44593</c:v>
                </c:pt>
                <c:pt idx="755">
                  <c:v>44621</c:v>
                </c:pt>
                <c:pt idx="756">
                  <c:v>44652</c:v>
                </c:pt>
                <c:pt idx="757">
                  <c:v>44682</c:v>
                </c:pt>
                <c:pt idx="758">
                  <c:v>44713</c:v>
                </c:pt>
                <c:pt idx="759">
                  <c:v>44743</c:v>
                </c:pt>
                <c:pt idx="760">
                  <c:v>44774</c:v>
                </c:pt>
                <c:pt idx="761">
                  <c:v>44805</c:v>
                </c:pt>
                <c:pt idx="762">
                  <c:v>44835</c:v>
                </c:pt>
                <c:pt idx="763">
                  <c:v>44866</c:v>
                </c:pt>
                <c:pt idx="764">
                  <c:v>44896</c:v>
                </c:pt>
                <c:pt idx="765">
                  <c:v>44927</c:v>
                </c:pt>
                <c:pt idx="766">
                  <c:v>44958</c:v>
                </c:pt>
              </c:numCache>
            </c:numRef>
          </c:cat>
          <c:val>
            <c:numRef>
              <c:f>'FRED Graph'!$B$14:$B$780</c:f>
              <c:numCache>
                <c:formatCode>General</c:formatCode>
                <c:ptCount val="767"/>
                <c:pt idx="0">
                  <c:v>#N/A</c:v>
                </c:pt>
                <c:pt idx="1">
                  <c:v>#N/A</c:v>
                </c:pt>
                <c:pt idx="2">
                  <c:v>#N/A</c:v>
                </c:pt>
                <c:pt idx="3">
                  <c:v>#N/A</c:v>
                </c:pt>
                <c:pt idx="4">
                  <c:v>#N/A</c:v>
                </c:pt>
                <c:pt idx="5">
                  <c:v>#N/A</c:v>
                </c:pt>
                <c:pt idx="6">
                  <c:v>#N/A</c:v>
                </c:pt>
                <c:pt idx="7">
                  <c:v>#N/A</c:v>
                </c:pt>
                <c:pt idx="8">
                  <c:v>#N/A</c:v>
                </c:pt>
                <c:pt idx="9" formatCode="0.0">
                  <c:v>2.7735599999999998</c:v>
                </c:pt>
                <c:pt idx="10" formatCode="0.0">
                  <c:v>2.2679200000000002</c:v>
                </c:pt>
                <c:pt idx="11" formatCode="0.0">
                  <c:v>1.9433</c:v>
                </c:pt>
                <c:pt idx="12" formatCode="0.0">
                  <c:v>1.48851</c:v>
                </c:pt>
                <c:pt idx="13" formatCode="0.0">
                  <c:v>1.1329800000000001</c:v>
                </c:pt>
                <c:pt idx="14" formatCode="0.0">
                  <c:v>1.0491900000000001</c:v>
                </c:pt>
                <c:pt idx="15" formatCode="0.0">
                  <c:v>1.6194299999999999</c:v>
                </c:pt>
                <c:pt idx="16" formatCode="0.0">
                  <c:v>2.0377999999999998</c:v>
                </c:pt>
                <c:pt idx="17" formatCode="0.0">
                  <c:v>2.6715300000000002</c:v>
                </c:pt>
                <c:pt idx="18" formatCode="0.0">
                  <c:v>2.9796100000000001</c:v>
                </c:pt>
                <c:pt idx="19" formatCode="0.0">
                  <c:v>3.1314799999999998</c:v>
                </c:pt>
                <c:pt idx="20" formatCode="0.0">
                  <c:v>3.4959500000000001</c:v>
                </c:pt>
                <c:pt idx="21" formatCode="0.0">
                  <c:v>3.6737899999999999</c:v>
                </c:pt>
                <c:pt idx="22" formatCode="0.0">
                  <c:v>4.54366</c:v>
                </c:pt>
                <c:pt idx="23" formatCode="0.0">
                  <c:v>4.8147799999999998</c:v>
                </c:pt>
                <c:pt idx="24" formatCode="0.0">
                  <c:v>5.6304800000000004</c:v>
                </c:pt>
                <c:pt idx="25" formatCode="0.0">
                  <c:v>6.1124200000000002</c:v>
                </c:pt>
                <c:pt idx="26" formatCode="0.0">
                  <c:v>6.4550900000000002</c:v>
                </c:pt>
                <c:pt idx="27" formatCode="0.0">
                  <c:v>5.7428800000000004</c:v>
                </c:pt>
                <c:pt idx="28" formatCode="0.0">
                  <c:v>5.5668100000000003</c:v>
                </c:pt>
                <c:pt idx="29" formatCode="0.0">
                  <c:v>5.5304799999999998</c:v>
                </c:pt>
                <c:pt idx="30" formatCode="0.0">
                  <c:v>6.1616799999999996</c:v>
                </c:pt>
                <c:pt idx="31" formatCode="0.0">
                  <c:v>6.5229900000000001</c:v>
                </c:pt>
                <c:pt idx="32" formatCode="0.0">
                  <c:v>6.6793899999999997</c:v>
                </c:pt>
                <c:pt idx="33" formatCode="0.0">
                  <c:v>6.7356999999999996</c:v>
                </c:pt>
                <c:pt idx="34" formatCode="0.0">
                  <c:v>6.4862799999999998</c:v>
                </c:pt>
                <c:pt idx="35" formatCode="0.0">
                  <c:v>6.6091699999999998</c:v>
                </c:pt>
                <c:pt idx="36" formatCode="0.0">
                  <c:v>6.5790699999999998</c:v>
                </c:pt>
                <c:pt idx="37" formatCode="0.0">
                  <c:v>6.4178600000000001</c:v>
                </c:pt>
                <c:pt idx="38" formatCode="0.0">
                  <c:v>6.3857200000000001</c:v>
                </c:pt>
                <c:pt idx="39" formatCode="0.0">
                  <c:v>6.67157</c:v>
                </c:pt>
                <c:pt idx="40" formatCode="0.0">
                  <c:v>6.4796199999999997</c:v>
                </c:pt>
                <c:pt idx="41" formatCode="0.0">
                  <c:v>6.1504899999999996</c:v>
                </c:pt>
                <c:pt idx="42" formatCode="0.0">
                  <c:v>6.4650499999999997</c:v>
                </c:pt>
                <c:pt idx="43" formatCode="0.0">
                  <c:v>6.4922199999999997</c:v>
                </c:pt>
                <c:pt idx="44" formatCode="0.0">
                  <c:v>6.7889099999999996</c:v>
                </c:pt>
                <c:pt idx="45" formatCode="0.0">
                  <c:v>6.7823799999999999</c:v>
                </c:pt>
                <c:pt idx="46" formatCode="0.0">
                  <c:v>6.86144</c:v>
                </c:pt>
                <c:pt idx="47" formatCode="0.0">
                  <c:v>6.8413599999999999</c:v>
                </c:pt>
                <c:pt idx="48" formatCode="0.0">
                  <c:v>7.0822799999999999</c:v>
                </c:pt>
                <c:pt idx="49" formatCode="0.0">
                  <c:v>7.2752600000000003</c:v>
                </c:pt>
                <c:pt idx="50" formatCode="0.0">
                  <c:v>6.9192200000000001</c:v>
                </c:pt>
                <c:pt idx="51" formatCode="0.0">
                  <c:v>6.9779499999999999</c:v>
                </c:pt>
                <c:pt idx="52" formatCode="0.0">
                  <c:v>7.0723500000000001</c:v>
                </c:pt>
                <c:pt idx="53" formatCode="0.0">
                  <c:v>7.6969200000000004</c:v>
                </c:pt>
                <c:pt idx="54" formatCode="0.0">
                  <c:v>7.3992199999999997</c:v>
                </c:pt>
                <c:pt idx="55" formatCode="0.0">
                  <c:v>7.3967700000000001</c:v>
                </c:pt>
                <c:pt idx="56" formatCode="0.0">
                  <c:v>6.6504700000000003</c:v>
                </c:pt>
                <c:pt idx="57" formatCode="0.0">
                  <c:v>6.46828</c:v>
                </c:pt>
                <c:pt idx="58" formatCode="0.0">
                  <c:v>6.5700099999999999</c:v>
                </c:pt>
                <c:pt idx="59" formatCode="0.0">
                  <c:v>6.3539099999999999</c:v>
                </c:pt>
                <c:pt idx="60" formatCode="0.0">
                  <c:v>5.9769699999999997</c:v>
                </c:pt>
                <c:pt idx="61" formatCode="0.0">
                  <c:v>5.84084</c:v>
                </c:pt>
                <c:pt idx="62" formatCode="0.0">
                  <c:v>6.1964100000000002</c:v>
                </c:pt>
                <c:pt idx="63" formatCode="0.0">
                  <c:v>6.4664200000000003</c:v>
                </c:pt>
                <c:pt idx="64" formatCode="0.0">
                  <c:v>6.7254500000000004</c:v>
                </c:pt>
                <c:pt idx="65" formatCode="0.0">
                  <c:v>6.7568599999999996</c:v>
                </c:pt>
                <c:pt idx="66" formatCode="0.0">
                  <c:v>6.6439700000000004</c:v>
                </c:pt>
                <c:pt idx="67" formatCode="0.0">
                  <c:v>6.3055300000000001</c:v>
                </c:pt>
                <c:pt idx="68" formatCode="0.0">
                  <c:v>6.7305400000000004</c:v>
                </c:pt>
                <c:pt idx="69" formatCode="0.0">
                  <c:v>6.9991399999999997</c:v>
                </c:pt>
                <c:pt idx="70" formatCode="0.0">
                  <c:v>6.97349</c:v>
                </c:pt>
                <c:pt idx="71" formatCode="0.0">
                  <c:v>7.0732100000000004</c:v>
                </c:pt>
                <c:pt idx="72" formatCode="0.0">
                  <c:v>6.9034599999999999</c:v>
                </c:pt>
                <c:pt idx="73" formatCode="0.0">
                  <c:v>6.42293</c:v>
                </c:pt>
                <c:pt idx="74" formatCode="0.0">
                  <c:v>6.0557600000000003</c:v>
                </c:pt>
                <c:pt idx="75" formatCode="0.0">
                  <c:v>6.0812299999999997</c:v>
                </c:pt>
                <c:pt idx="76" formatCode="0.0">
                  <c:v>6.1288900000000002</c:v>
                </c:pt>
                <c:pt idx="77" formatCode="0.0">
                  <c:v>5.9788300000000003</c:v>
                </c:pt>
                <c:pt idx="78" formatCode="0.0">
                  <c:v>6.1854899999999997</c:v>
                </c:pt>
                <c:pt idx="79" formatCode="0.0">
                  <c:v>6.1533899999999999</c:v>
                </c:pt>
                <c:pt idx="80" formatCode="0.0">
                  <c:v>6.0927199999999999</c:v>
                </c:pt>
                <c:pt idx="81" formatCode="0.0">
                  <c:v>6.0364399999999998</c:v>
                </c:pt>
                <c:pt idx="82" formatCode="0.0">
                  <c:v>5.2543600000000001</c:v>
                </c:pt>
                <c:pt idx="83" formatCode="0.0">
                  <c:v>4.9291700000000001</c:v>
                </c:pt>
                <c:pt idx="84" formatCode="0.0">
                  <c:v>4.7783800000000003</c:v>
                </c:pt>
                <c:pt idx="85" formatCode="0.0">
                  <c:v>4.6597</c:v>
                </c:pt>
                <c:pt idx="86" formatCode="0.0">
                  <c:v>4.5176999999999996</c:v>
                </c:pt>
                <c:pt idx="87" formatCode="0.0">
                  <c:v>3.4723700000000002</c:v>
                </c:pt>
                <c:pt idx="88" formatCode="0.0">
                  <c:v>2.4416099999999998</c:v>
                </c:pt>
                <c:pt idx="89" formatCode="0.0">
                  <c:v>2.1103000000000001</c:v>
                </c:pt>
                <c:pt idx="90" formatCode="0.0">
                  <c:v>1.26573</c:v>
                </c:pt>
                <c:pt idx="91" formatCode="0.0">
                  <c:v>1.13565</c:v>
                </c:pt>
                <c:pt idx="92" formatCode="0.0">
                  <c:v>1.17215</c:v>
                </c:pt>
                <c:pt idx="93" formatCode="0.0">
                  <c:v>1.00745</c:v>
                </c:pt>
                <c:pt idx="94" formatCode="0.0">
                  <c:v>1.49831</c:v>
                </c:pt>
                <c:pt idx="95" formatCode="0.0">
                  <c:v>2.2110500000000002</c:v>
                </c:pt>
                <c:pt idx="96" formatCode="0.0">
                  <c:v>2.2630300000000001</c:v>
                </c:pt>
                <c:pt idx="97" formatCode="0.0">
                  <c:v>3.3649900000000001</c:v>
                </c:pt>
                <c:pt idx="98" formatCode="0.0">
                  <c:v>3.5940099999999999</c:v>
                </c:pt>
                <c:pt idx="99" formatCode="0.0">
                  <c:v>4.45838</c:v>
                </c:pt>
                <c:pt idx="100" formatCode="0.0">
                  <c:v>5.3402399999999997</c:v>
                </c:pt>
                <c:pt idx="101" formatCode="0.0">
                  <c:v>5.52494</c:v>
                </c:pt>
                <c:pt idx="102" formatCode="0.0">
                  <c:v>6.1874200000000004</c:v>
                </c:pt>
                <c:pt idx="103" formatCode="0.0">
                  <c:v>5.9176099999999998</c:v>
                </c:pt>
                <c:pt idx="104" formatCode="0.0">
                  <c:v>5.8133999999999997</c:v>
                </c:pt>
                <c:pt idx="105" formatCode="0.0">
                  <c:v>5.6565099999999999</c:v>
                </c:pt>
                <c:pt idx="106" formatCode="0.0">
                  <c:v>5.5034000000000001</c:v>
                </c:pt>
                <c:pt idx="107" formatCode="0.0">
                  <c:v>4.7577299999999996</c:v>
                </c:pt>
                <c:pt idx="108" formatCode="0.0">
                  <c:v>4.7487700000000004</c:v>
                </c:pt>
                <c:pt idx="109" formatCode="0.0">
                  <c:v>3.9877500000000001</c:v>
                </c:pt>
                <c:pt idx="110" formatCode="0.0">
                  <c:v>3.72803</c:v>
                </c:pt>
                <c:pt idx="111" formatCode="0.0">
                  <c:v>3.1268600000000002</c:v>
                </c:pt>
                <c:pt idx="112" formatCode="0.0">
                  <c:v>2.9446500000000002</c:v>
                </c:pt>
                <c:pt idx="113" formatCode="0.0">
                  <c:v>2.9638300000000002</c:v>
                </c:pt>
                <c:pt idx="114" formatCode="0.0">
                  <c:v>2.72485</c:v>
                </c:pt>
                <c:pt idx="115" formatCode="0.0">
                  <c:v>3.3300800000000002</c:v>
                </c:pt>
                <c:pt idx="116" formatCode="0.0">
                  <c:v>3.1486900000000002</c:v>
                </c:pt>
                <c:pt idx="117" formatCode="0.0">
                  <c:v>3.1100500000000002</c:v>
                </c:pt>
                <c:pt idx="118" formatCode="0.0">
                  <c:v>3.0047100000000002</c:v>
                </c:pt>
                <c:pt idx="119" formatCode="0.0">
                  <c:v>2.3544499999999999</c:v>
                </c:pt>
                <c:pt idx="120" formatCode="0.0">
                  <c:v>1.84293</c:v>
                </c:pt>
                <c:pt idx="121" formatCode="0.0">
                  <c:v>1.3956500000000001</c:v>
                </c:pt>
                <c:pt idx="122" formatCode="0.0">
                  <c:v>1.08077</c:v>
                </c:pt>
                <c:pt idx="123" formatCode="0.0">
                  <c:v>0.72923000000000004</c:v>
                </c:pt>
                <c:pt idx="124" formatCode="0.0">
                  <c:v>0.15290000000000001</c:v>
                </c:pt>
                <c:pt idx="125" formatCode="0.0">
                  <c:v>-0.51990999999999998</c:v>
                </c:pt>
                <c:pt idx="126" formatCode="0.0">
                  <c:v>-0.98126000000000002</c:v>
                </c:pt>
                <c:pt idx="127" formatCode="0.0">
                  <c:v>-1.7372700000000001</c:v>
                </c:pt>
                <c:pt idx="128" formatCode="0.0">
                  <c:v>-2.05389</c:v>
                </c:pt>
                <c:pt idx="129" formatCode="0.0">
                  <c:v>-2.4456000000000002</c:v>
                </c:pt>
                <c:pt idx="130" formatCode="0.0">
                  <c:v>-3.67449</c:v>
                </c:pt>
                <c:pt idx="131" formatCode="0.0">
                  <c:v>-3.62642</c:v>
                </c:pt>
                <c:pt idx="132" formatCode="0.0">
                  <c:v>-3.63808</c:v>
                </c:pt>
                <c:pt idx="133" formatCode="0.0">
                  <c:v>-3.2453599999999998</c:v>
                </c:pt>
                <c:pt idx="134" formatCode="0.0">
                  <c:v>-2.9482499999999998</c:v>
                </c:pt>
                <c:pt idx="135" formatCode="0.0">
                  <c:v>-2.1972399999999999</c:v>
                </c:pt>
                <c:pt idx="136" formatCode="0.0">
                  <c:v>-1.34215</c:v>
                </c:pt>
                <c:pt idx="137" formatCode="0.0">
                  <c:v>-0.62460000000000004</c:v>
                </c:pt>
                <c:pt idx="138" formatCode="0.0">
                  <c:v>2.5569999999999999E-2</c:v>
                </c:pt>
                <c:pt idx="139" formatCode="0.0">
                  <c:v>0.46761999999999998</c:v>
                </c:pt>
                <c:pt idx="140" formatCode="0.0">
                  <c:v>0.94267000000000001</c:v>
                </c:pt>
                <c:pt idx="141" formatCode="0.0">
                  <c:v>1.9605300000000001</c:v>
                </c:pt>
                <c:pt idx="142" formatCode="0.0">
                  <c:v>4.3995300000000004</c:v>
                </c:pt>
                <c:pt idx="143" formatCode="0.0">
                  <c:v>5.9540899999999999</c:v>
                </c:pt>
                <c:pt idx="144" formatCode="0.0">
                  <c:v>7.4330999999999996</c:v>
                </c:pt>
                <c:pt idx="145" formatCode="0.0">
                  <c:v>7.9548399999999999</c:v>
                </c:pt>
                <c:pt idx="146" formatCode="0.0">
                  <c:v>8.3246400000000005</c:v>
                </c:pt>
                <c:pt idx="147" formatCode="0.0">
                  <c:v>8.6877499999999994</c:v>
                </c:pt>
                <c:pt idx="148" formatCode="0.0">
                  <c:v>8.5944599999999998</c:v>
                </c:pt>
                <c:pt idx="149" formatCode="0.0">
                  <c:v>8.8571100000000005</c:v>
                </c:pt>
                <c:pt idx="150" formatCode="0.0">
                  <c:v>9.1466899999999995</c:v>
                </c:pt>
                <c:pt idx="151" formatCode="0.0">
                  <c:v>9.5702599999999993</c:v>
                </c:pt>
                <c:pt idx="152" formatCode="0.0">
                  <c:v>9.7897200000000009</c:v>
                </c:pt>
                <c:pt idx="153" formatCode="0.0">
                  <c:v>9.8222199999999997</c:v>
                </c:pt>
                <c:pt idx="154" formatCode="0.0">
                  <c:v>9.1129800000000003</c:v>
                </c:pt>
                <c:pt idx="155" formatCode="0.0">
                  <c:v>9.0478199999999998</c:v>
                </c:pt>
                <c:pt idx="156" formatCode="0.0">
                  <c:v>8.3683499999999995</c:v>
                </c:pt>
                <c:pt idx="157" formatCode="0.0">
                  <c:v>8.00943</c:v>
                </c:pt>
                <c:pt idx="158" formatCode="0.0">
                  <c:v>8.19041</c:v>
                </c:pt>
                <c:pt idx="159" formatCode="0.0">
                  <c:v>8.5488999999999997</c:v>
                </c:pt>
                <c:pt idx="160" formatCode="0.0">
                  <c:v>8.9235900000000008</c:v>
                </c:pt>
                <c:pt idx="161" formatCode="0.0">
                  <c:v>8.9200499999999998</c:v>
                </c:pt>
                <c:pt idx="162" formatCode="0.0">
                  <c:v>9.2000499999999992</c:v>
                </c:pt>
                <c:pt idx="163" formatCode="0.0">
                  <c:v>8.9554799999999997</c:v>
                </c:pt>
                <c:pt idx="164" formatCode="0.0">
                  <c:v>9.2350399999999997</c:v>
                </c:pt>
                <c:pt idx="165" formatCode="0.0">
                  <c:v>8.9380000000000006</c:v>
                </c:pt>
                <c:pt idx="166" formatCode="0.0">
                  <c:v>8.0095799999999997</c:v>
                </c:pt>
                <c:pt idx="167" formatCode="0.0">
                  <c:v>6.0337500000000004</c:v>
                </c:pt>
                <c:pt idx="168" formatCode="0.0">
                  <c:v>5.4178600000000001</c:v>
                </c:pt>
                <c:pt idx="169" formatCode="0.0">
                  <c:v>5.4063100000000004</c:v>
                </c:pt>
                <c:pt idx="170" formatCode="0.0">
                  <c:v>4.8670600000000004</c:v>
                </c:pt>
                <c:pt idx="171" formatCode="0.0">
                  <c:v>4.1551999999999998</c:v>
                </c:pt>
                <c:pt idx="172" formatCode="0.0">
                  <c:v>1.60253</c:v>
                </c:pt>
                <c:pt idx="173" formatCode="0.0">
                  <c:v>0.44355</c:v>
                </c:pt>
                <c:pt idx="174" formatCode="0.0">
                  <c:v>-0.90630999999999995</c:v>
                </c:pt>
                <c:pt idx="175" formatCode="0.0">
                  <c:v>-1.2230300000000001</c:v>
                </c:pt>
                <c:pt idx="176" formatCode="0.0">
                  <c:v>-2.1241699999999999</c:v>
                </c:pt>
                <c:pt idx="177" formatCode="0.0">
                  <c:v>-3.19861</c:v>
                </c:pt>
                <c:pt idx="178" formatCode="0.0">
                  <c:v>-3.49654</c:v>
                </c:pt>
                <c:pt idx="179" formatCode="0.0">
                  <c:v>-3.10337</c:v>
                </c:pt>
                <c:pt idx="180" formatCode="0.0">
                  <c:v>-3.2467899999999998</c:v>
                </c:pt>
                <c:pt idx="181" formatCode="0.0">
                  <c:v>-4.4493999999999998</c:v>
                </c:pt>
                <c:pt idx="182" formatCode="0.0">
                  <c:v>-4.9806400000000002</c:v>
                </c:pt>
                <c:pt idx="183" formatCode="0.0">
                  <c:v>-5.5323599999999997</c:v>
                </c:pt>
                <c:pt idx="184" formatCode="0.0">
                  <c:v>-4.9517199999999999</c:v>
                </c:pt>
                <c:pt idx="185" formatCode="0.0">
                  <c:v>-5.5038</c:v>
                </c:pt>
                <c:pt idx="186" formatCode="0.0">
                  <c:v>-5.2061900000000003</c:v>
                </c:pt>
                <c:pt idx="187" formatCode="0.0">
                  <c:v>-5.6555799999999996</c:v>
                </c:pt>
                <c:pt idx="188" formatCode="0.0">
                  <c:v>-5.9262899999999998</c:v>
                </c:pt>
                <c:pt idx="189" formatCode="0.0">
                  <c:v>-5.6668500000000002</c:v>
                </c:pt>
                <c:pt idx="190" formatCode="0.0">
                  <c:v>-4.8875299999999999</c:v>
                </c:pt>
                <c:pt idx="191" formatCode="0.0">
                  <c:v>-3.7576200000000002</c:v>
                </c:pt>
                <c:pt idx="192" formatCode="0.0">
                  <c:v>-2.78268</c:v>
                </c:pt>
                <c:pt idx="193" formatCode="0.0">
                  <c:v>-0.80572999999999995</c:v>
                </c:pt>
                <c:pt idx="194" formatCode="0.0">
                  <c:v>0.48007</c:v>
                </c:pt>
                <c:pt idx="195" formatCode="0.0">
                  <c:v>1.0012300000000001</c:v>
                </c:pt>
                <c:pt idx="196" formatCode="0.0">
                  <c:v>2.3762500000000002</c:v>
                </c:pt>
                <c:pt idx="197" formatCode="0.0">
                  <c:v>3.4877799999999999</c:v>
                </c:pt>
                <c:pt idx="198" formatCode="0.0">
                  <c:v>3.76227</c:v>
                </c:pt>
                <c:pt idx="199" formatCode="0.0">
                  <c:v>4.3498200000000002</c:v>
                </c:pt>
                <c:pt idx="200" formatCode="0.0">
                  <c:v>5.149</c:v>
                </c:pt>
                <c:pt idx="201" formatCode="0.0">
                  <c:v>6.1688499999999999</c:v>
                </c:pt>
                <c:pt idx="202" formatCode="0.0">
                  <c:v>7.0894199999999996</c:v>
                </c:pt>
                <c:pt idx="203" formatCode="0.0">
                  <c:v>7.0266599999999997</c:v>
                </c:pt>
                <c:pt idx="204" formatCode="0.0">
                  <c:v>7.1756500000000001</c:v>
                </c:pt>
                <c:pt idx="205" formatCode="0.0">
                  <c:v>6.4870299999999999</c:v>
                </c:pt>
                <c:pt idx="206" formatCode="0.0">
                  <c:v>5.5833300000000001</c:v>
                </c:pt>
                <c:pt idx="207" formatCode="0.0">
                  <c:v>5.5435600000000003</c:v>
                </c:pt>
                <c:pt idx="208" formatCode="0.0">
                  <c:v>5.7172799999999997</c:v>
                </c:pt>
                <c:pt idx="209" formatCode="0.0">
                  <c:v>6.20078</c:v>
                </c:pt>
                <c:pt idx="210" formatCode="0.0">
                  <c:v>6.9050900000000004</c:v>
                </c:pt>
                <c:pt idx="211" formatCode="0.0">
                  <c:v>7.5900699999999999</c:v>
                </c:pt>
                <c:pt idx="212" formatCode="0.0">
                  <c:v>7.9279999999999999</c:v>
                </c:pt>
                <c:pt idx="213" formatCode="0.0">
                  <c:v>7.8921599999999996</c:v>
                </c:pt>
                <c:pt idx="214" formatCode="0.0">
                  <c:v>6.7060700000000004</c:v>
                </c:pt>
                <c:pt idx="215" formatCode="0.0">
                  <c:v>6.3520000000000003</c:v>
                </c:pt>
                <c:pt idx="216" formatCode="0.0">
                  <c:v>5.7327199999999996</c:v>
                </c:pt>
                <c:pt idx="217" formatCode="0.0">
                  <c:v>5.6499600000000001</c:v>
                </c:pt>
                <c:pt idx="218" formatCode="0.0">
                  <c:v>5.9142299999999999</c:v>
                </c:pt>
                <c:pt idx="219" formatCode="0.0">
                  <c:v>5.8662999999999998</c:v>
                </c:pt>
                <c:pt idx="220" formatCode="0.0">
                  <c:v>5.5801800000000004</c:v>
                </c:pt>
                <c:pt idx="221" formatCode="0.0">
                  <c:v>5.4187200000000004</c:v>
                </c:pt>
                <c:pt idx="222" formatCode="0.0">
                  <c:v>4.7709700000000002</c:v>
                </c:pt>
                <c:pt idx="223" formatCode="0.0">
                  <c:v>3.9356800000000001</c:v>
                </c:pt>
                <c:pt idx="224" formatCode="0.0">
                  <c:v>3.36612</c:v>
                </c:pt>
                <c:pt idx="225" formatCode="0.0">
                  <c:v>2.8211599999999999</c:v>
                </c:pt>
                <c:pt idx="226" formatCode="0.0">
                  <c:v>2.7545600000000001</c:v>
                </c:pt>
                <c:pt idx="227" formatCode="0.0">
                  <c:v>2.2115200000000002</c:v>
                </c:pt>
                <c:pt idx="228" formatCode="0.0">
                  <c:v>1.7906299999999999</c:v>
                </c:pt>
                <c:pt idx="229" formatCode="0.0">
                  <c:v>1.17014</c:v>
                </c:pt>
                <c:pt idx="230" formatCode="0.0">
                  <c:v>0.77500000000000002</c:v>
                </c:pt>
                <c:pt idx="231" formatCode="0.0">
                  <c:v>0.1933</c:v>
                </c:pt>
                <c:pt idx="232" formatCode="0.0">
                  <c:v>-4.9390000000000003E-2</c:v>
                </c:pt>
                <c:pt idx="233" formatCode="0.0">
                  <c:v>-0.51156000000000001</c:v>
                </c:pt>
                <c:pt idx="234" formatCode="0.0">
                  <c:v>-0.99719999999999998</c:v>
                </c:pt>
                <c:pt idx="235" formatCode="0.0">
                  <c:v>-1.1099699999999999</c:v>
                </c:pt>
                <c:pt idx="236" formatCode="0.0">
                  <c:v>-1.33399</c:v>
                </c:pt>
                <c:pt idx="237" formatCode="0.0">
                  <c:v>-1.8961300000000001</c:v>
                </c:pt>
                <c:pt idx="238" formatCode="0.0">
                  <c:v>-2.4258799999999998</c:v>
                </c:pt>
                <c:pt idx="239" formatCode="0.0">
                  <c:v>-2.5905200000000002</c:v>
                </c:pt>
                <c:pt idx="240" formatCode="0.0">
                  <c:v>-2.4126599999999998</c:v>
                </c:pt>
                <c:pt idx="241" formatCode="0.0">
                  <c:v>-2.7906300000000002</c:v>
                </c:pt>
                <c:pt idx="242" formatCode="0.0">
                  <c:v>-2.83954</c:v>
                </c:pt>
                <c:pt idx="243" formatCode="0.0">
                  <c:v>-2.7702200000000001</c:v>
                </c:pt>
                <c:pt idx="244" formatCode="0.0">
                  <c:v>-2.9997500000000001</c:v>
                </c:pt>
                <c:pt idx="245" formatCode="0.0">
                  <c:v>-3.3719000000000001</c:v>
                </c:pt>
                <c:pt idx="246" formatCode="0.0">
                  <c:v>-3.6419600000000001</c:v>
                </c:pt>
                <c:pt idx="247" formatCode="0.0">
                  <c:v>-4.2066100000000004</c:v>
                </c:pt>
                <c:pt idx="248" formatCode="0.0">
                  <c:v>-4.7420200000000001</c:v>
                </c:pt>
                <c:pt idx="249" formatCode="0.0">
                  <c:v>-5.0641800000000003</c:v>
                </c:pt>
                <c:pt idx="250" formatCode="0.0">
                  <c:v>-4.9774000000000003</c:v>
                </c:pt>
                <c:pt idx="251" formatCode="0.0">
                  <c:v>-5.6915500000000003</c:v>
                </c:pt>
                <c:pt idx="252" formatCode="0.0">
                  <c:v>-6.5004999999999997</c:v>
                </c:pt>
                <c:pt idx="253" formatCode="0.0">
                  <c:v>-6.2832299999999996</c:v>
                </c:pt>
                <c:pt idx="254" formatCode="0.0">
                  <c:v>-5.9516</c:v>
                </c:pt>
                <c:pt idx="255" formatCode="0.0">
                  <c:v>-4.8028500000000003</c:v>
                </c:pt>
                <c:pt idx="256" formatCode="0.0">
                  <c:v>-4.3815</c:v>
                </c:pt>
                <c:pt idx="257" formatCode="0.0">
                  <c:v>-4.0114599999999996</c:v>
                </c:pt>
                <c:pt idx="258" formatCode="0.0">
                  <c:v>-3.6508799999999999</c:v>
                </c:pt>
                <c:pt idx="259" formatCode="0.0">
                  <c:v>-3.3440500000000002</c:v>
                </c:pt>
                <c:pt idx="260" formatCode="0.0">
                  <c:v>-3.3813399999999998</c:v>
                </c:pt>
                <c:pt idx="261" formatCode="0.0">
                  <c:v>-3.0564499999999999</c:v>
                </c:pt>
                <c:pt idx="262" formatCode="0.0">
                  <c:v>-2.7749899999999998</c:v>
                </c:pt>
                <c:pt idx="263" formatCode="0.0">
                  <c:v>-1.3458699999999999</c:v>
                </c:pt>
                <c:pt idx="264" formatCode="0.0">
                  <c:v>0.28542000000000001</c:v>
                </c:pt>
                <c:pt idx="265" formatCode="0.0">
                  <c:v>0.23230999999999999</c:v>
                </c:pt>
                <c:pt idx="266" formatCode="0.0">
                  <c:v>-0.43158999999999997</c:v>
                </c:pt>
                <c:pt idx="267" formatCode="0.0">
                  <c:v>-1.7636700000000001</c:v>
                </c:pt>
                <c:pt idx="268" formatCode="0.0">
                  <c:v>-2.08866</c:v>
                </c:pt>
                <c:pt idx="269" formatCode="0.0">
                  <c:v>-2.32409</c:v>
                </c:pt>
                <c:pt idx="270" formatCode="0.0">
                  <c:v>-1.4750700000000001</c:v>
                </c:pt>
                <c:pt idx="271" formatCode="0.0">
                  <c:v>-0.71877000000000002</c:v>
                </c:pt>
                <c:pt idx="272" formatCode="0.0">
                  <c:v>0.75609999999999999</c:v>
                </c:pt>
                <c:pt idx="273" formatCode="0.0">
                  <c:v>1.76905</c:v>
                </c:pt>
                <c:pt idx="274" formatCode="0.0">
                  <c:v>1.87018</c:v>
                </c:pt>
                <c:pt idx="275" formatCode="0.0">
                  <c:v>2.1275400000000002</c:v>
                </c:pt>
                <c:pt idx="276" formatCode="0.0">
                  <c:v>1.9654199999999999</c:v>
                </c:pt>
                <c:pt idx="277" formatCode="0.0">
                  <c:v>2.0320200000000002</c:v>
                </c:pt>
                <c:pt idx="278" formatCode="0.0">
                  <c:v>1.99935</c:v>
                </c:pt>
                <c:pt idx="279" formatCode="0.0">
                  <c:v>2.1979199999999999</c:v>
                </c:pt>
                <c:pt idx="280" formatCode="0.0">
                  <c:v>2.77536</c:v>
                </c:pt>
                <c:pt idx="281" formatCode="0.0">
                  <c:v>3.80375</c:v>
                </c:pt>
                <c:pt idx="282" formatCode="0.0">
                  <c:v>3.3848699999999998</c:v>
                </c:pt>
                <c:pt idx="283" formatCode="0.0">
                  <c:v>3.8467799999999999</c:v>
                </c:pt>
                <c:pt idx="284" formatCode="0.0">
                  <c:v>4.5669000000000004</c:v>
                </c:pt>
                <c:pt idx="285" formatCode="0.0">
                  <c:v>6.7185699999999997</c:v>
                </c:pt>
                <c:pt idx="286" formatCode="0.0">
                  <c:v>8.7415900000000004</c:v>
                </c:pt>
                <c:pt idx="287" formatCode="0.0">
                  <c:v>8.8894800000000007</c:v>
                </c:pt>
                <c:pt idx="288" formatCode="0.0">
                  <c:v>8.1314499999999992</c:v>
                </c:pt>
                <c:pt idx="289" formatCode="0.0">
                  <c:v>8.8008500000000005</c:v>
                </c:pt>
                <c:pt idx="290" formatCode="0.0">
                  <c:v>9.7423599999999997</c:v>
                </c:pt>
                <c:pt idx="291" formatCode="0.0">
                  <c:v>10.13575</c:v>
                </c:pt>
                <c:pt idx="292" formatCode="0.0">
                  <c:v>9.7056000000000004</c:v>
                </c:pt>
                <c:pt idx="293" formatCode="0.0">
                  <c:v>9.0846999999999998</c:v>
                </c:pt>
                <c:pt idx="294" formatCode="0.0">
                  <c:v>9.2659599999999998</c:v>
                </c:pt>
                <c:pt idx="295" formatCode="0.0">
                  <c:v>8.6988199999999996</c:v>
                </c:pt>
                <c:pt idx="296" formatCode="0.0">
                  <c:v>7.3508300000000002</c:v>
                </c:pt>
                <c:pt idx="297" formatCode="0.0">
                  <c:v>4.6367500000000001</c:v>
                </c:pt>
                <c:pt idx="298" formatCode="0.0">
                  <c:v>3.2342</c:v>
                </c:pt>
                <c:pt idx="299" formatCode="0.0">
                  <c:v>2.9062399999999999</c:v>
                </c:pt>
                <c:pt idx="300" formatCode="0.0">
                  <c:v>3.3362599999999998</c:v>
                </c:pt>
                <c:pt idx="301" formatCode="0.0">
                  <c:v>3.39872</c:v>
                </c:pt>
                <c:pt idx="302" formatCode="0.0">
                  <c:v>3.3980299999999999</c:v>
                </c:pt>
                <c:pt idx="303" formatCode="0.0">
                  <c:v>3.2384400000000002</c:v>
                </c:pt>
                <c:pt idx="304" formatCode="0.0">
                  <c:v>3.1130800000000001</c:v>
                </c:pt>
                <c:pt idx="305" formatCode="0.0">
                  <c:v>3.3109999999999999</c:v>
                </c:pt>
                <c:pt idx="306" formatCode="0.0">
                  <c:v>3.2076799999999999</c:v>
                </c:pt>
                <c:pt idx="307" formatCode="0.0">
                  <c:v>3.6998000000000002</c:v>
                </c:pt>
                <c:pt idx="308" formatCode="0.0">
                  <c:v>4.3930899999999999</c:v>
                </c:pt>
                <c:pt idx="309" formatCode="0.0">
                  <c:v>5.3672000000000004</c:v>
                </c:pt>
                <c:pt idx="310" formatCode="0.0">
                  <c:v>5.2816700000000001</c:v>
                </c:pt>
                <c:pt idx="311" formatCode="0.0">
                  <c:v>4.8062800000000001</c:v>
                </c:pt>
                <c:pt idx="312" formatCode="0.0">
                  <c:v>4.6330799999999996</c:v>
                </c:pt>
                <c:pt idx="313" formatCode="0.0">
                  <c:v>4.6675399999999998</c:v>
                </c:pt>
                <c:pt idx="314" formatCode="0.0">
                  <c:v>5.0653100000000002</c:v>
                </c:pt>
                <c:pt idx="315" formatCode="0.0">
                  <c:v>5.6135599999999997</c:v>
                </c:pt>
                <c:pt idx="316" formatCode="0.0">
                  <c:v>6.0241499999999997</c:v>
                </c:pt>
                <c:pt idx="317" formatCode="0.0">
                  <c:v>6.0039199999999999</c:v>
                </c:pt>
                <c:pt idx="318" formatCode="0.0">
                  <c:v>5.83446</c:v>
                </c:pt>
                <c:pt idx="319" formatCode="0.0">
                  <c:v>4.9201499999999996</c:v>
                </c:pt>
                <c:pt idx="320" formatCode="0.0">
                  <c:v>4.1030100000000003</c:v>
                </c:pt>
                <c:pt idx="321" formatCode="0.0">
                  <c:v>3.1768299999999998</c:v>
                </c:pt>
                <c:pt idx="322" formatCode="0.0">
                  <c:v>3.4362900000000001</c:v>
                </c:pt>
                <c:pt idx="323" formatCode="0.0">
                  <c:v>4.7980099999999997</c:v>
                </c:pt>
                <c:pt idx="324" formatCode="0.0">
                  <c:v>5.9954999999999998</c:v>
                </c:pt>
                <c:pt idx="325" formatCode="0.0">
                  <c:v>6.3885199999999998</c:v>
                </c:pt>
                <c:pt idx="326" formatCode="0.0">
                  <c:v>6.0998999999999999</c:v>
                </c:pt>
                <c:pt idx="327" formatCode="0.0">
                  <c:v>6.3347800000000003</c:v>
                </c:pt>
                <c:pt idx="328" formatCode="0.0">
                  <c:v>6.6045600000000002</c:v>
                </c:pt>
                <c:pt idx="329" formatCode="0.0">
                  <c:v>6.7332700000000001</c:v>
                </c:pt>
                <c:pt idx="330" formatCode="0.0">
                  <c:v>7.20974</c:v>
                </c:pt>
                <c:pt idx="331" formatCode="0.0">
                  <c:v>7.6368099999999997</c:v>
                </c:pt>
                <c:pt idx="332" formatCode="0.0">
                  <c:v>8.1813800000000008</c:v>
                </c:pt>
                <c:pt idx="333" formatCode="0.0">
                  <c:v>8.1872900000000008</c:v>
                </c:pt>
                <c:pt idx="334" formatCode="0.0">
                  <c:v>7.2816200000000002</c:v>
                </c:pt>
                <c:pt idx="335" formatCode="0.0">
                  <c:v>5.7067800000000002</c:v>
                </c:pt>
                <c:pt idx="336" formatCode="0.0">
                  <c:v>4.3644600000000002</c:v>
                </c:pt>
                <c:pt idx="337" formatCode="0.0">
                  <c:v>3.4789599999999998</c:v>
                </c:pt>
                <c:pt idx="338" formatCode="0.0">
                  <c:v>2.6625200000000002</c:v>
                </c:pt>
                <c:pt idx="339" formatCode="0.0">
                  <c:v>1.80514</c:v>
                </c:pt>
                <c:pt idx="340" formatCode="0.0">
                  <c:v>1.0228999999999999</c:v>
                </c:pt>
                <c:pt idx="341" formatCode="0.0">
                  <c:v>0.63497000000000003</c:v>
                </c:pt>
                <c:pt idx="342" formatCode="0.0">
                  <c:v>0.36904999999999999</c:v>
                </c:pt>
                <c:pt idx="343" formatCode="0.0">
                  <c:v>-0.16757</c:v>
                </c:pt>
                <c:pt idx="344" formatCode="0.0">
                  <c:v>-0.69452999999999998</c:v>
                </c:pt>
                <c:pt idx="345" formatCode="0.0">
                  <c:v>-0.34103</c:v>
                </c:pt>
                <c:pt idx="346" formatCode="0.0">
                  <c:v>0.51678999999999997</c:v>
                </c:pt>
                <c:pt idx="347" formatCode="0.0">
                  <c:v>1.1001099999999999</c:v>
                </c:pt>
                <c:pt idx="348" formatCode="0.0">
                  <c:v>1.1279399999999999</c:v>
                </c:pt>
                <c:pt idx="349" formatCode="0.0">
                  <c:v>1.4792799999999999</c:v>
                </c:pt>
                <c:pt idx="350" formatCode="0.0">
                  <c:v>1.86534</c:v>
                </c:pt>
                <c:pt idx="351" formatCode="0.0">
                  <c:v>1.8468500000000001</c:v>
                </c:pt>
                <c:pt idx="352" formatCode="0.0">
                  <c:v>1.6930400000000001</c:v>
                </c:pt>
                <c:pt idx="353" formatCode="0.0">
                  <c:v>1.3807499999999999</c:v>
                </c:pt>
                <c:pt idx="354" formatCode="0.0">
                  <c:v>1.0377099999999999</c:v>
                </c:pt>
                <c:pt idx="355" formatCode="0.0">
                  <c:v>1.4164699999999999</c:v>
                </c:pt>
                <c:pt idx="356" formatCode="0.0">
                  <c:v>1.25562</c:v>
                </c:pt>
                <c:pt idx="357" formatCode="0.0">
                  <c:v>0.55810999999999999</c:v>
                </c:pt>
                <c:pt idx="358" formatCode="0.0">
                  <c:v>-0.38457999999999998</c:v>
                </c:pt>
                <c:pt idx="359" formatCode="0.0">
                  <c:v>-1.07202</c:v>
                </c:pt>
                <c:pt idx="360" formatCode="0.0">
                  <c:v>-1.67506</c:v>
                </c:pt>
                <c:pt idx="361" formatCode="0.0">
                  <c:v>-2.2327499999999998</c:v>
                </c:pt>
                <c:pt idx="362" formatCode="0.0">
                  <c:v>-2.0199199999999999</c:v>
                </c:pt>
                <c:pt idx="363" formatCode="0.0">
                  <c:v>-1.42334</c:v>
                </c:pt>
                <c:pt idx="364" formatCode="0.0">
                  <c:v>-0.45551999999999998</c:v>
                </c:pt>
                <c:pt idx="365" formatCode="0.0">
                  <c:v>0.14549000000000001</c:v>
                </c:pt>
                <c:pt idx="366" formatCode="0.0">
                  <c:v>0.41243999999999997</c:v>
                </c:pt>
                <c:pt idx="367" formatCode="0.0">
                  <c:v>0.46017999999999998</c:v>
                </c:pt>
                <c:pt idx="368" formatCode="0.0">
                  <c:v>0.81996999999999998</c:v>
                </c:pt>
                <c:pt idx="369" formatCode="0.0">
                  <c:v>0.62388999999999994</c:v>
                </c:pt>
                <c:pt idx="370" formatCode="0.0">
                  <c:v>0.93876000000000004</c:v>
                </c:pt>
                <c:pt idx="371" formatCode="0.0">
                  <c:v>1.0551200000000001</c:v>
                </c:pt>
                <c:pt idx="372" formatCode="0.0">
                  <c:v>1.7158800000000001</c:v>
                </c:pt>
                <c:pt idx="373" formatCode="0.0">
                  <c:v>1.83192</c:v>
                </c:pt>
                <c:pt idx="374" formatCode="0.0">
                  <c:v>1.3976</c:v>
                </c:pt>
                <c:pt idx="375" formatCode="0.0">
                  <c:v>0.78312999999999999</c:v>
                </c:pt>
                <c:pt idx="376" formatCode="0.0">
                  <c:v>-0.23891999999999999</c:v>
                </c:pt>
                <c:pt idx="377" formatCode="0.0">
                  <c:v>-0.87570999999999999</c:v>
                </c:pt>
                <c:pt idx="378" formatCode="0.0">
                  <c:v>-1.61076</c:v>
                </c:pt>
                <c:pt idx="379" formatCode="0.0">
                  <c:v>-1.9488099999999999</c:v>
                </c:pt>
                <c:pt idx="380" formatCode="0.0">
                  <c:v>-2.3237199999999998</c:v>
                </c:pt>
                <c:pt idx="381" formatCode="0.0">
                  <c:v>-1.73122</c:v>
                </c:pt>
                <c:pt idx="382" formatCode="0.0">
                  <c:v>-1.3044500000000001</c:v>
                </c:pt>
                <c:pt idx="383" formatCode="0.0">
                  <c:v>-0.65710000000000002</c:v>
                </c:pt>
                <c:pt idx="384" formatCode="0.0">
                  <c:v>-0.69249000000000005</c:v>
                </c:pt>
                <c:pt idx="385" formatCode="0.0">
                  <c:v>-0.56066000000000005</c:v>
                </c:pt>
                <c:pt idx="386" formatCode="0.0">
                  <c:v>-0.37995000000000001</c:v>
                </c:pt>
                <c:pt idx="387" formatCode="0.0">
                  <c:v>-0.2752</c:v>
                </c:pt>
                <c:pt idx="388" formatCode="0.0">
                  <c:v>-0.30038999999999999</c:v>
                </c:pt>
                <c:pt idx="389" formatCode="0.0">
                  <c:v>-0.30534</c:v>
                </c:pt>
                <c:pt idx="390" formatCode="0.0">
                  <c:v>0.23738000000000001</c:v>
                </c:pt>
                <c:pt idx="391" formatCode="0.0">
                  <c:v>8.6059999999999998E-2</c:v>
                </c:pt>
                <c:pt idx="392" formatCode="0.0">
                  <c:v>8.6139999999999994E-2</c:v>
                </c:pt>
                <c:pt idx="393" formatCode="0.0">
                  <c:v>0.16388</c:v>
                </c:pt>
                <c:pt idx="394" formatCode="0.0">
                  <c:v>6.9349999999999995E-2</c:v>
                </c:pt>
                <c:pt idx="395" formatCode="0.0">
                  <c:v>-0.69796999999999998</c:v>
                </c:pt>
                <c:pt idx="396" formatCode="0.0">
                  <c:v>-1.12706</c:v>
                </c:pt>
                <c:pt idx="397" formatCode="0.0">
                  <c:v>-1.3183</c:v>
                </c:pt>
                <c:pt idx="398" formatCode="0.0">
                  <c:v>-1.7244200000000001</c:v>
                </c:pt>
                <c:pt idx="399" formatCode="0.0">
                  <c:v>-1.9682599999999999</c:v>
                </c:pt>
                <c:pt idx="400" formatCode="0.0">
                  <c:v>-1.71817</c:v>
                </c:pt>
                <c:pt idx="401" formatCode="0.0">
                  <c:v>-1.3026800000000001</c:v>
                </c:pt>
                <c:pt idx="402" formatCode="0.0">
                  <c:v>-1.34335</c:v>
                </c:pt>
                <c:pt idx="403" formatCode="0.0">
                  <c:v>-1.2693000000000001</c:v>
                </c:pt>
                <c:pt idx="404" formatCode="0.0">
                  <c:v>-1.3688</c:v>
                </c:pt>
                <c:pt idx="405" formatCode="0.0">
                  <c:v>-2.0656099999999999</c:v>
                </c:pt>
                <c:pt idx="406" formatCode="0.0">
                  <c:v>-2.7312400000000001</c:v>
                </c:pt>
                <c:pt idx="407" formatCode="0.0">
                  <c:v>-2.70933</c:v>
                </c:pt>
                <c:pt idx="408" formatCode="0.0">
                  <c:v>-2.72675</c:v>
                </c:pt>
                <c:pt idx="409" formatCode="0.0">
                  <c:v>-2.0305800000000001</c:v>
                </c:pt>
                <c:pt idx="410" formatCode="0.0">
                  <c:v>-1.5069600000000001</c:v>
                </c:pt>
                <c:pt idx="411" formatCode="0.0">
                  <c:v>-1.39096</c:v>
                </c:pt>
                <c:pt idx="412" formatCode="0.0">
                  <c:v>-1.4209400000000001</c:v>
                </c:pt>
                <c:pt idx="413" formatCode="0.0">
                  <c:v>-1.4936499999999999</c:v>
                </c:pt>
                <c:pt idx="414" formatCode="0.0">
                  <c:v>-1.74241</c:v>
                </c:pt>
                <c:pt idx="415" formatCode="0.0">
                  <c:v>-1.43076</c:v>
                </c:pt>
                <c:pt idx="416" formatCode="0.0">
                  <c:v>-1.32131</c:v>
                </c:pt>
                <c:pt idx="417" formatCode="0.0">
                  <c:v>-0.79773000000000005</c:v>
                </c:pt>
                <c:pt idx="418" formatCode="0.0">
                  <c:v>-0.70408000000000004</c:v>
                </c:pt>
                <c:pt idx="419" formatCode="0.0">
                  <c:v>-0.63004000000000004</c:v>
                </c:pt>
                <c:pt idx="420" formatCode="0.0">
                  <c:v>-0.30771999999999999</c:v>
                </c:pt>
                <c:pt idx="421" formatCode="0.0">
                  <c:v>-0.70487999999999995</c:v>
                </c:pt>
                <c:pt idx="422" formatCode="0.0">
                  <c:v>-1.3833</c:v>
                </c:pt>
                <c:pt idx="423" formatCode="0.0">
                  <c:v>-1.3224199999999999</c:v>
                </c:pt>
                <c:pt idx="424" formatCode="0.0">
                  <c:v>-1.68936</c:v>
                </c:pt>
                <c:pt idx="425" formatCode="0.0">
                  <c:v>-1.9237200000000001</c:v>
                </c:pt>
                <c:pt idx="426" formatCode="0.0">
                  <c:v>-1.76488</c:v>
                </c:pt>
                <c:pt idx="427" formatCode="0.0">
                  <c:v>-2.0573899999999998</c:v>
                </c:pt>
                <c:pt idx="428" formatCode="0.0">
                  <c:v>-2.1979899999999999</c:v>
                </c:pt>
                <c:pt idx="429" formatCode="0.0">
                  <c:v>-2.3029600000000001</c:v>
                </c:pt>
                <c:pt idx="430" formatCode="0.0">
                  <c:v>-2.38889</c:v>
                </c:pt>
                <c:pt idx="431" formatCode="0.0">
                  <c:v>-2.4051100000000001</c:v>
                </c:pt>
                <c:pt idx="432" formatCode="0.0">
                  <c:v>-2.5327700000000002</c:v>
                </c:pt>
                <c:pt idx="433" formatCode="0.0">
                  <c:v>-2.0958299999999999</c:v>
                </c:pt>
                <c:pt idx="434" formatCode="0.0">
                  <c:v>-1.0159</c:v>
                </c:pt>
                <c:pt idx="435" formatCode="0.0">
                  <c:v>-0.54456000000000004</c:v>
                </c:pt>
                <c:pt idx="436" formatCode="0.0">
                  <c:v>0.33768999999999999</c:v>
                </c:pt>
                <c:pt idx="437" formatCode="0.0">
                  <c:v>0.76231000000000004</c:v>
                </c:pt>
                <c:pt idx="438" formatCode="0.0">
                  <c:v>0.93474000000000002</c:v>
                </c:pt>
                <c:pt idx="439" formatCode="0.0">
                  <c:v>1.1727300000000001</c:v>
                </c:pt>
                <c:pt idx="440" formatCode="0.0">
                  <c:v>1.5327</c:v>
                </c:pt>
                <c:pt idx="441" formatCode="0.0">
                  <c:v>1.6160300000000001</c:v>
                </c:pt>
                <c:pt idx="442" formatCode="0.0">
                  <c:v>2.15333</c:v>
                </c:pt>
                <c:pt idx="443" formatCode="0.0">
                  <c:v>2.6895899999999999</c:v>
                </c:pt>
                <c:pt idx="444" formatCode="0.0">
                  <c:v>2.7634400000000001</c:v>
                </c:pt>
                <c:pt idx="445" formatCode="0.0">
                  <c:v>2.36944</c:v>
                </c:pt>
                <c:pt idx="446" formatCode="0.0">
                  <c:v>2.0139999999999998</c:v>
                </c:pt>
                <c:pt idx="447" formatCode="0.0">
                  <c:v>1.8223</c:v>
                </c:pt>
                <c:pt idx="448" formatCode="0.0">
                  <c:v>1.4655100000000001</c:v>
                </c:pt>
                <c:pt idx="449" formatCode="0.0">
                  <c:v>1.16032</c:v>
                </c:pt>
                <c:pt idx="450" formatCode="0.0">
                  <c:v>1.3084100000000001</c:v>
                </c:pt>
                <c:pt idx="451" formatCode="0.0">
                  <c:v>1.5370200000000001</c:v>
                </c:pt>
                <c:pt idx="452" formatCode="0.0">
                  <c:v>1.7724599999999999</c:v>
                </c:pt>
                <c:pt idx="453" formatCode="0.0">
                  <c:v>2.0186600000000001</c:v>
                </c:pt>
                <c:pt idx="454" formatCode="0.0">
                  <c:v>1.94709</c:v>
                </c:pt>
                <c:pt idx="455" formatCode="0.0">
                  <c:v>1.91059</c:v>
                </c:pt>
                <c:pt idx="456" formatCode="0.0">
                  <c:v>2.35562</c:v>
                </c:pt>
                <c:pt idx="457" formatCode="0.0">
                  <c:v>2.5464799999999999</c:v>
                </c:pt>
                <c:pt idx="458" formatCode="0.0">
                  <c:v>2.6351200000000001</c:v>
                </c:pt>
                <c:pt idx="459" formatCode="0.0">
                  <c:v>2.7727599999999999</c:v>
                </c:pt>
                <c:pt idx="460" formatCode="0.0">
                  <c:v>3.3337500000000002</c:v>
                </c:pt>
                <c:pt idx="461" formatCode="0.0">
                  <c:v>3.5544699999999998</c:v>
                </c:pt>
                <c:pt idx="462" formatCode="0.0">
                  <c:v>3.6564899999999998</c:v>
                </c:pt>
                <c:pt idx="463" formatCode="0.0">
                  <c:v>3.8262100000000001</c:v>
                </c:pt>
                <c:pt idx="464" formatCode="0.0">
                  <c:v>3.8498399999999999</c:v>
                </c:pt>
                <c:pt idx="465" formatCode="0.0">
                  <c:v>4.0821399999999999</c:v>
                </c:pt>
                <c:pt idx="466" formatCode="0.0">
                  <c:v>4.7955199999999998</c:v>
                </c:pt>
                <c:pt idx="467" formatCode="0.0">
                  <c:v>5.1069800000000001</c:v>
                </c:pt>
                <c:pt idx="468" formatCode="0.0">
                  <c:v>5.2751000000000001</c:v>
                </c:pt>
                <c:pt idx="469" formatCode="0.0">
                  <c:v>5.2953999999999999</c:v>
                </c:pt>
                <c:pt idx="470" formatCode="0.0">
                  <c:v>5.4097299999999997</c:v>
                </c:pt>
                <c:pt idx="471" formatCode="0.0">
                  <c:v>5.2977999999999996</c:v>
                </c:pt>
                <c:pt idx="472" formatCode="0.0">
                  <c:v>5.1521699999999999</c:v>
                </c:pt>
                <c:pt idx="473" formatCode="0.0">
                  <c:v>5.9033600000000002</c:v>
                </c:pt>
                <c:pt idx="474" formatCode="0.0">
                  <c:v>6.3187699999999998</c:v>
                </c:pt>
                <c:pt idx="475" formatCode="0.0">
                  <c:v>6.6736500000000003</c:v>
                </c:pt>
                <c:pt idx="476" formatCode="0.0">
                  <c:v>6.7723199999999997</c:v>
                </c:pt>
                <c:pt idx="477" formatCode="0.0">
                  <c:v>6.7617200000000004</c:v>
                </c:pt>
                <c:pt idx="478" formatCode="0.0">
                  <c:v>6.45404</c:v>
                </c:pt>
                <c:pt idx="479" formatCode="0.0">
                  <c:v>5.8944000000000001</c:v>
                </c:pt>
                <c:pt idx="480" formatCode="0.0">
                  <c:v>5.3398599999999998</c:v>
                </c:pt>
                <c:pt idx="481" formatCode="0.0">
                  <c:v>5.5015400000000003</c:v>
                </c:pt>
                <c:pt idx="482" formatCode="0.0">
                  <c:v>5.6456900000000001</c:v>
                </c:pt>
                <c:pt idx="483" formatCode="0.0">
                  <c:v>5.6019300000000003</c:v>
                </c:pt>
                <c:pt idx="484" formatCode="0.0">
                  <c:v>5.2552300000000001</c:v>
                </c:pt>
                <c:pt idx="485" formatCode="0.0">
                  <c:v>4.2870299999999997</c:v>
                </c:pt>
                <c:pt idx="486" formatCode="0.0">
                  <c:v>3.9266399999999999</c:v>
                </c:pt>
                <c:pt idx="487" formatCode="0.0">
                  <c:v>3.36782</c:v>
                </c:pt>
                <c:pt idx="488" formatCode="0.0">
                  <c:v>3.2427800000000002</c:v>
                </c:pt>
                <c:pt idx="489" formatCode="0.0">
                  <c:v>3.1087500000000001</c:v>
                </c:pt>
                <c:pt idx="490" formatCode="0.0">
                  <c:v>2.4451999999999998</c:v>
                </c:pt>
                <c:pt idx="491" formatCode="0.0">
                  <c:v>2.4206099999999999</c:v>
                </c:pt>
                <c:pt idx="492" formatCode="0.0">
                  <c:v>3.7191299999999998</c:v>
                </c:pt>
                <c:pt idx="493" formatCode="0.0">
                  <c:v>2.7683200000000001</c:v>
                </c:pt>
                <c:pt idx="494" formatCode="0.0">
                  <c:v>2.0587800000000001</c:v>
                </c:pt>
                <c:pt idx="495" formatCode="0.0">
                  <c:v>1.9483900000000001</c:v>
                </c:pt>
                <c:pt idx="496" formatCode="0.0">
                  <c:v>2.4083100000000002</c:v>
                </c:pt>
                <c:pt idx="497" formatCode="0.0">
                  <c:v>2.7001200000000001</c:v>
                </c:pt>
                <c:pt idx="498" formatCode="0.0">
                  <c:v>2.51153</c:v>
                </c:pt>
                <c:pt idx="499" formatCode="0.0">
                  <c:v>2.3266900000000001</c:v>
                </c:pt>
                <c:pt idx="500" formatCode="0.0">
                  <c:v>2.6604999999999999</c:v>
                </c:pt>
                <c:pt idx="501" formatCode="0.0">
                  <c:v>2.8045900000000001</c:v>
                </c:pt>
                <c:pt idx="502" formatCode="0.0">
                  <c:v>3.49851</c:v>
                </c:pt>
                <c:pt idx="503" formatCode="0.0">
                  <c:v>4.5634399999999999</c:v>
                </c:pt>
                <c:pt idx="504" formatCode="0.0">
                  <c:v>4.3997400000000004</c:v>
                </c:pt>
                <c:pt idx="505" formatCode="0.0">
                  <c:v>4.2603</c:v>
                </c:pt>
                <c:pt idx="506" formatCode="0.0">
                  <c:v>5.06297</c:v>
                </c:pt>
                <c:pt idx="507" formatCode="0.0">
                  <c:v>5.7659000000000002</c:v>
                </c:pt>
                <c:pt idx="508" formatCode="0.0">
                  <c:v>5.8325899999999997</c:v>
                </c:pt>
                <c:pt idx="509" formatCode="0.0">
                  <c:v>7.4188000000000001</c:v>
                </c:pt>
                <c:pt idx="510" formatCode="0.0">
                  <c:v>7.3250000000000002</c:v>
                </c:pt>
                <c:pt idx="511" formatCode="0.0">
                  <c:v>8.2063199999999998</c:v>
                </c:pt>
                <c:pt idx="512" formatCode="0.0">
                  <c:v>8.5900700000000008</c:v>
                </c:pt>
                <c:pt idx="513" formatCode="0.0">
                  <c:v>8.3218599999999991</c:v>
                </c:pt>
                <c:pt idx="514" formatCode="0.0">
                  <c:v>8.1329600000000006</c:v>
                </c:pt>
                <c:pt idx="515" formatCode="0.0">
                  <c:v>6.8849400000000003</c:v>
                </c:pt>
                <c:pt idx="516" formatCode="0.0">
                  <c:v>5.2687600000000003</c:v>
                </c:pt>
                <c:pt idx="517" formatCode="0.0">
                  <c:v>6.2484900000000003</c:v>
                </c:pt>
                <c:pt idx="518" formatCode="0.0">
                  <c:v>6.0761099999999999</c:v>
                </c:pt>
                <c:pt idx="519" formatCode="0.0">
                  <c:v>5.8640999999999996</c:v>
                </c:pt>
                <c:pt idx="520" formatCode="0.0">
                  <c:v>5.6839000000000004</c:v>
                </c:pt>
                <c:pt idx="521" formatCode="0.0">
                  <c:v>4.1724899999999998</c:v>
                </c:pt>
                <c:pt idx="522" formatCode="0.0">
                  <c:v>4.6853699999999998</c:v>
                </c:pt>
                <c:pt idx="523" formatCode="0.0">
                  <c:v>4.5193599999999998</c:v>
                </c:pt>
                <c:pt idx="524" formatCode="0.0">
                  <c:v>3.6532800000000001</c:v>
                </c:pt>
                <c:pt idx="525" formatCode="0.0">
                  <c:v>3.5708500000000001</c:v>
                </c:pt>
                <c:pt idx="526" formatCode="0.0">
                  <c:v>3.2656000000000001</c:v>
                </c:pt>
                <c:pt idx="527" formatCode="0.0">
                  <c:v>3.5341900000000002</c:v>
                </c:pt>
                <c:pt idx="528" formatCode="0.0">
                  <c:v>5.0572600000000003</c:v>
                </c:pt>
                <c:pt idx="529" formatCode="0.0">
                  <c:v>5.9232800000000001</c:v>
                </c:pt>
                <c:pt idx="530" formatCode="0.0">
                  <c:v>6.0356800000000002</c:v>
                </c:pt>
                <c:pt idx="531" formatCode="0.0">
                  <c:v>5.9353999999999996</c:v>
                </c:pt>
                <c:pt idx="532" formatCode="0.0">
                  <c:v>5.9839700000000002</c:v>
                </c:pt>
                <c:pt idx="533" formatCode="0.0">
                  <c:v>4.8748500000000003</c:v>
                </c:pt>
                <c:pt idx="534" formatCode="0.0">
                  <c:v>4.2436199999999999</c:v>
                </c:pt>
                <c:pt idx="535" formatCode="0.0">
                  <c:v>3.54122</c:v>
                </c:pt>
                <c:pt idx="536" formatCode="0.0">
                  <c:v>3.0205700000000002</c:v>
                </c:pt>
                <c:pt idx="537" formatCode="0.0">
                  <c:v>2.5857999999999999</c:v>
                </c:pt>
                <c:pt idx="538" formatCode="0.0">
                  <c:v>2.94543</c:v>
                </c:pt>
                <c:pt idx="539" formatCode="0.0">
                  <c:v>3.1311800000000001</c:v>
                </c:pt>
                <c:pt idx="540" formatCode="0.0">
                  <c:v>2.6025700000000001</c:v>
                </c:pt>
                <c:pt idx="541" formatCode="0.0">
                  <c:v>2.2220900000000001</c:v>
                </c:pt>
                <c:pt idx="542" formatCode="0.0">
                  <c:v>1.3680600000000001</c:v>
                </c:pt>
                <c:pt idx="543" formatCode="0.0">
                  <c:v>1.0305800000000001</c:v>
                </c:pt>
                <c:pt idx="544" formatCode="0.0">
                  <c:v>0.86792999999999998</c:v>
                </c:pt>
                <c:pt idx="545" formatCode="0.0">
                  <c:v>1.90198</c:v>
                </c:pt>
                <c:pt idx="546" formatCode="0.0">
                  <c:v>1.8570500000000001</c:v>
                </c:pt>
                <c:pt idx="547" formatCode="0.0">
                  <c:v>1.76187</c:v>
                </c:pt>
                <c:pt idx="548" formatCode="0.0">
                  <c:v>2.36334</c:v>
                </c:pt>
                <c:pt idx="549" formatCode="0.0">
                  <c:v>2.8211300000000001</c:v>
                </c:pt>
                <c:pt idx="550" formatCode="0.0">
                  <c:v>2.0947200000000001</c:v>
                </c:pt>
                <c:pt idx="551" formatCode="0.0">
                  <c:v>1.48763</c:v>
                </c:pt>
                <c:pt idx="552" formatCode="0.0">
                  <c:v>0.88385999999999998</c:v>
                </c:pt>
                <c:pt idx="553" formatCode="0.0">
                  <c:v>0.39032</c:v>
                </c:pt>
                <c:pt idx="554" formatCode="0.0">
                  <c:v>1.1809000000000001</c:v>
                </c:pt>
                <c:pt idx="555" formatCode="0.0">
                  <c:v>0.92979999999999996</c:v>
                </c:pt>
                <c:pt idx="556" formatCode="0.0">
                  <c:v>0.44972000000000001</c:v>
                </c:pt>
                <c:pt idx="557" formatCode="0.0">
                  <c:v>-0.63112999999999997</c:v>
                </c:pt>
                <c:pt idx="558" formatCode="0.0">
                  <c:v>-0.17962</c:v>
                </c:pt>
                <c:pt idx="559" formatCode="0.0">
                  <c:v>0.62904000000000004</c:v>
                </c:pt>
                <c:pt idx="560" formatCode="0.0">
                  <c:v>0.74370999999999998</c:v>
                </c:pt>
                <c:pt idx="561" formatCode="0.0">
                  <c:v>0.62329999999999997</c:v>
                </c:pt>
                <c:pt idx="562" formatCode="0.0">
                  <c:v>1.2262599999999999</c:v>
                </c:pt>
                <c:pt idx="563" formatCode="0.0">
                  <c:v>1.51379</c:v>
                </c:pt>
                <c:pt idx="564" formatCode="0.0">
                  <c:v>1.6592199999999999</c:v>
                </c:pt>
                <c:pt idx="565" formatCode="0.0">
                  <c:v>1.13351</c:v>
                </c:pt>
                <c:pt idx="566" formatCode="0.0">
                  <c:v>0.98848000000000003</c:v>
                </c:pt>
                <c:pt idx="567" formatCode="0.0">
                  <c:v>1.1835899999999999</c:v>
                </c:pt>
                <c:pt idx="568" formatCode="0.0">
                  <c:v>1.3043199999999999</c:v>
                </c:pt>
                <c:pt idx="569" formatCode="0.0">
                  <c:v>3.0733600000000001</c:v>
                </c:pt>
                <c:pt idx="570" formatCode="0.0">
                  <c:v>3.8808699999999998</c:v>
                </c:pt>
                <c:pt idx="571" formatCode="0.0">
                  <c:v>3.5720700000000001</c:v>
                </c:pt>
                <c:pt idx="572" formatCode="0.0">
                  <c:v>3.2256200000000002</c:v>
                </c:pt>
                <c:pt idx="573" formatCode="0.0">
                  <c:v>3.5773600000000001</c:v>
                </c:pt>
                <c:pt idx="574" formatCode="0.0">
                  <c:v>3.0846499999999999</c:v>
                </c:pt>
                <c:pt idx="575" formatCode="0.0">
                  <c:v>2.9765199999999998</c:v>
                </c:pt>
                <c:pt idx="576" formatCode="0.0">
                  <c:v>3.6538599999999999</c:v>
                </c:pt>
                <c:pt idx="577" formatCode="0.0">
                  <c:v>3.6315200000000001</c:v>
                </c:pt>
                <c:pt idx="578" formatCode="0.0">
                  <c:v>3.5496300000000001</c:v>
                </c:pt>
                <c:pt idx="579" formatCode="0.0">
                  <c:v>3.73611</c:v>
                </c:pt>
                <c:pt idx="580" formatCode="0.0">
                  <c:v>4.7759299999999998</c:v>
                </c:pt>
                <c:pt idx="581" formatCode="0.0">
                  <c:v>3.6709299999999998</c:v>
                </c:pt>
                <c:pt idx="582" formatCode="0.0">
                  <c:v>2.36741</c:v>
                </c:pt>
                <c:pt idx="583" formatCode="0.0">
                  <c:v>1.4456500000000001</c:v>
                </c:pt>
                <c:pt idx="584" formatCode="0.0">
                  <c:v>1.4877400000000001</c:v>
                </c:pt>
                <c:pt idx="585" formatCode="0.0">
                  <c:v>1.2218500000000001</c:v>
                </c:pt>
                <c:pt idx="586" formatCode="0.0">
                  <c:v>2.2929900000000001</c:v>
                </c:pt>
                <c:pt idx="587" formatCode="0.0">
                  <c:v>2.85608</c:v>
                </c:pt>
                <c:pt idx="588" formatCode="0.0">
                  <c:v>2.46868</c:v>
                </c:pt>
                <c:pt idx="589" formatCode="0.0">
                  <c:v>2.2486700000000002</c:v>
                </c:pt>
                <c:pt idx="590" formatCode="0.0">
                  <c:v>1.1900999999999999</c:v>
                </c:pt>
                <c:pt idx="591" formatCode="0.0">
                  <c:v>0.83789999999999998</c:v>
                </c:pt>
                <c:pt idx="592" formatCode="0.0">
                  <c:v>0.16872000000000001</c:v>
                </c:pt>
                <c:pt idx="593" formatCode="0.0">
                  <c:v>1.15215</c:v>
                </c:pt>
                <c:pt idx="594" formatCode="0.0">
                  <c:v>3.5253999999999999</c:v>
                </c:pt>
                <c:pt idx="595" formatCode="0.0">
                  <c:v>6.5416299999999996</c:v>
                </c:pt>
                <c:pt idx="596" formatCode="0.0">
                  <c:v>9.6671899999999997</c:v>
                </c:pt>
                <c:pt idx="597" formatCode="0.0">
                  <c:v>10.360720000000001</c:v>
                </c:pt>
                <c:pt idx="598" formatCode="0.0">
                  <c:v>9.3782399999999999</c:v>
                </c:pt>
                <c:pt idx="599" formatCode="0.0">
                  <c:v>9.8051200000000005</c:v>
                </c:pt>
                <c:pt idx="600" formatCode="0.0">
                  <c:v>9.3811699999999991</c:v>
                </c:pt>
                <c:pt idx="601" formatCode="0.0">
                  <c:v>10.45463</c:v>
                </c:pt>
                <c:pt idx="602" formatCode="0.0">
                  <c:v>10.56808</c:v>
                </c:pt>
                <c:pt idx="603" formatCode="0.0">
                  <c:v>10.782489999999999</c:v>
                </c:pt>
                <c:pt idx="604" formatCode="0.0">
                  <c:v>10.038740000000001</c:v>
                </c:pt>
                <c:pt idx="605" formatCode="0.0">
                  <c:v>8.9422999999999995</c:v>
                </c:pt>
                <c:pt idx="606" formatCode="0.0">
                  <c:v>6.59002</c:v>
                </c:pt>
                <c:pt idx="607" formatCode="0.0">
                  <c:v>4.0578599999999998</c:v>
                </c:pt>
                <c:pt idx="608" formatCode="0.0">
                  <c:v>0.87221000000000004</c:v>
                </c:pt>
                <c:pt idx="609" formatCode="0.0">
                  <c:v>-0.38167000000000001</c:v>
                </c:pt>
                <c:pt idx="610" formatCode="0.0">
                  <c:v>0.30229</c:v>
                </c:pt>
                <c:pt idx="611" formatCode="0.0">
                  <c:v>-0.65505999999999998</c:v>
                </c:pt>
                <c:pt idx="612" formatCode="0.0">
                  <c:v>-0.26167000000000001</c:v>
                </c:pt>
                <c:pt idx="613" formatCode="0.0">
                  <c:v>-0.1137</c:v>
                </c:pt>
                <c:pt idx="614" formatCode="0.0">
                  <c:v>0.86265999999999998</c:v>
                </c:pt>
                <c:pt idx="615" formatCode="0.0">
                  <c:v>0.70684000000000002</c:v>
                </c:pt>
                <c:pt idx="616" formatCode="0.0">
                  <c:v>1.48732</c:v>
                </c:pt>
                <c:pt idx="617" formatCode="0.0">
                  <c:v>1.8891100000000001</c:v>
                </c:pt>
                <c:pt idx="618" formatCode="0.0">
                  <c:v>2.0932400000000002</c:v>
                </c:pt>
                <c:pt idx="619" formatCode="0.0">
                  <c:v>2.0596999999999999</c:v>
                </c:pt>
                <c:pt idx="620" formatCode="0.0">
                  <c:v>2.1309800000000001</c:v>
                </c:pt>
                <c:pt idx="621" formatCode="0.0">
                  <c:v>2.5713599999999999</c:v>
                </c:pt>
                <c:pt idx="622" formatCode="0.0">
                  <c:v>2.2858499999999999</c:v>
                </c:pt>
                <c:pt idx="623" formatCode="0.0">
                  <c:v>2.4764900000000001</c:v>
                </c:pt>
                <c:pt idx="624" formatCode="0.0">
                  <c:v>2.3535400000000002</c:v>
                </c:pt>
                <c:pt idx="625" formatCode="0.0">
                  <c:v>2.1198000000000001</c:v>
                </c:pt>
                <c:pt idx="626" formatCode="0.0">
                  <c:v>2.69957</c:v>
                </c:pt>
                <c:pt idx="627" formatCode="0.0">
                  <c:v>4.3602299999999996</c:v>
                </c:pt>
                <c:pt idx="628" formatCode="0.0">
                  <c:v>5.7012099999999997</c:v>
                </c:pt>
                <c:pt idx="629" formatCode="0.0">
                  <c:v>5.4995200000000004</c:v>
                </c:pt>
                <c:pt idx="630" formatCode="0.0">
                  <c:v>5.5701599999999996</c:v>
                </c:pt>
                <c:pt idx="631" formatCode="0.0">
                  <c:v>5.9517300000000004</c:v>
                </c:pt>
                <c:pt idx="632" formatCode="0.0">
                  <c:v>6.4899899999999997</c:v>
                </c:pt>
                <c:pt idx="633" formatCode="0.0">
                  <c:v>7.0945099999999996</c:v>
                </c:pt>
                <c:pt idx="634" formatCode="0.0">
                  <c:v>7.0139100000000001</c:v>
                </c:pt>
                <c:pt idx="635" formatCode="0.0">
                  <c:v>7.1526500000000004</c:v>
                </c:pt>
                <c:pt idx="636" formatCode="0.0">
                  <c:v>7.3287899999999997</c:v>
                </c:pt>
                <c:pt idx="637" formatCode="0.0">
                  <c:v>7.5303399999999998</c:v>
                </c:pt>
                <c:pt idx="638" formatCode="0.0">
                  <c:v>7.49275</c:v>
                </c:pt>
                <c:pt idx="639" formatCode="0.0">
                  <c:v>6.3819999999999997</c:v>
                </c:pt>
                <c:pt idx="640" formatCode="0.0">
                  <c:v>4.6897700000000002</c:v>
                </c:pt>
                <c:pt idx="641" formatCode="0.0">
                  <c:v>5.0083200000000003</c:v>
                </c:pt>
                <c:pt idx="642" formatCode="0.0">
                  <c:v>5.1102699999999999</c:v>
                </c:pt>
                <c:pt idx="643" formatCode="0.0">
                  <c:v>5.6433900000000001</c:v>
                </c:pt>
                <c:pt idx="644" formatCode="0.0">
                  <c:v>6.4049500000000004</c:v>
                </c:pt>
                <c:pt idx="645" formatCode="0.0">
                  <c:v>5.9176000000000002</c:v>
                </c:pt>
                <c:pt idx="646" formatCode="0.0">
                  <c:v>5.1892300000000002</c:v>
                </c:pt>
                <c:pt idx="647" formatCode="0.0">
                  <c:v>5.7954100000000004</c:v>
                </c:pt>
                <c:pt idx="648" formatCode="0.0">
                  <c:v>5.8939500000000002</c:v>
                </c:pt>
                <c:pt idx="649" formatCode="0.0">
                  <c:v>5.5079500000000001</c:v>
                </c:pt>
                <c:pt idx="650" formatCode="0.0">
                  <c:v>4.9935999999999998</c:v>
                </c:pt>
                <c:pt idx="651" formatCode="0.0">
                  <c:v>4.6574</c:v>
                </c:pt>
                <c:pt idx="652" formatCode="0.0">
                  <c:v>4.8613200000000001</c:v>
                </c:pt>
                <c:pt idx="653" formatCode="0.0">
                  <c:v>5.0887799999999999</c:v>
                </c:pt>
                <c:pt idx="654" formatCode="0.0">
                  <c:v>5.8341799999999999</c:v>
                </c:pt>
                <c:pt idx="655" formatCode="0.0">
                  <c:v>4.82294</c:v>
                </c:pt>
                <c:pt idx="656" formatCode="0.0">
                  <c:v>3.9281999999999999</c:v>
                </c:pt>
                <c:pt idx="657" formatCode="0.0">
                  <c:v>4.08195</c:v>
                </c:pt>
                <c:pt idx="658" formatCode="0.0">
                  <c:v>5.2726100000000002</c:v>
                </c:pt>
                <c:pt idx="659" formatCode="0.0">
                  <c:v>4.4681600000000001</c:v>
                </c:pt>
                <c:pt idx="660" formatCode="0.0">
                  <c:v>4.2412000000000001</c:v>
                </c:pt>
                <c:pt idx="661" formatCode="0.0">
                  <c:v>4.3296000000000001</c:v>
                </c:pt>
                <c:pt idx="662" formatCode="0.0">
                  <c:v>4.3708200000000001</c:v>
                </c:pt>
                <c:pt idx="663" formatCode="0.0">
                  <c:v>4.5739999999999998</c:v>
                </c:pt>
                <c:pt idx="664" formatCode="0.0">
                  <c:v>4.5384599999999997</c:v>
                </c:pt>
                <c:pt idx="665" formatCode="0.0">
                  <c:v>4.3574799999999998</c:v>
                </c:pt>
                <c:pt idx="666" formatCode="0.0">
                  <c:v>3.8413200000000001</c:v>
                </c:pt>
                <c:pt idx="667" formatCode="0.0">
                  <c:v>4.5028699999999997</c:v>
                </c:pt>
                <c:pt idx="668" formatCode="0.0">
                  <c:v>5.2005800000000004</c:v>
                </c:pt>
                <c:pt idx="669" formatCode="0.0">
                  <c:v>6.2427000000000001</c:v>
                </c:pt>
                <c:pt idx="670" formatCode="0.0">
                  <c:v>6.3549600000000002</c:v>
                </c:pt>
                <c:pt idx="671" formatCode="0.0">
                  <c:v>6.0796900000000003</c:v>
                </c:pt>
                <c:pt idx="672" formatCode="0.0">
                  <c:v>6.0725100000000003</c:v>
                </c:pt>
                <c:pt idx="673" formatCode="0.0">
                  <c:v>5.5897399999999999</c:v>
                </c:pt>
                <c:pt idx="674" formatCode="0.0">
                  <c:v>5.3202400000000001</c:v>
                </c:pt>
                <c:pt idx="675" formatCode="0.0">
                  <c:v>5.1988500000000002</c:v>
                </c:pt>
                <c:pt idx="676" formatCode="0.0">
                  <c:v>5.3568499999999997</c:v>
                </c:pt>
                <c:pt idx="677" formatCode="0.0">
                  <c:v>5.7387699999999997</c:v>
                </c:pt>
                <c:pt idx="678" formatCode="0.0">
                  <c:v>5.3127500000000003</c:v>
                </c:pt>
                <c:pt idx="679" formatCode="0.0">
                  <c:v>5.3972899999999999</c:v>
                </c:pt>
                <c:pt idx="680" formatCode="0.0">
                  <c:v>4.99404</c:v>
                </c:pt>
                <c:pt idx="681" formatCode="0.0">
                  <c:v>4.8685900000000002</c:v>
                </c:pt>
                <c:pt idx="682" formatCode="0.0">
                  <c:v>4.8182299999999998</c:v>
                </c:pt>
                <c:pt idx="683" formatCode="0.0">
                  <c:v>5.2031799999999997</c:v>
                </c:pt>
                <c:pt idx="684" formatCode="0.0">
                  <c:v>5.2337699999999998</c:v>
                </c:pt>
                <c:pt idx="685" formatCode="0.0">
                  <c:v>5.6208499999999999</c:v>
                </c:pt>
                <c:pt idx="686" formatCode="0.0">
                  <c:v>5.7544599999999999</c:v>
                </c:pt>
                <c:pt idx="687" formatCode="0.0">
                  <c:v>6.0203800000000003</c:v>
                </c:pt>
                <c:pt idx="688" formatCode="0.0">
                  <c:v>6.0777700000000001</c:v>
                </c:pt>
                <c:pt idx="689" formatCode="0.0">
                  <c:v>5.5425399999999998</c:v>
                </c:pt>
                <c:pt idx="690" formatCode="0.0">
                  <c:v>5.63537</c:v>
                </c:pt>
                <c:pt idx="691" formatCode="0.0">
                  <c:v>5.4599700000000002</c:v>
                </c:pt>
                <c:pt idx="692" formatCode="0.0">
                  <c:v>4.8681900000000002</c:v>
                </c:pt>
                <c:pt idx="693" formatCode="0.0">
                  <c:v>3.9164500000000002</c:v>
                </c:pt>
                <c:pt idx="694" formatCode="0.0">
                  <c:v>3.4796900000000002</c:v>
                </c:pt>
                <c:pt idx="695" formatCode="0.0">
                  <c:v>3.8853499999999999</c:v>
                </c:pt>
                <c:pt idx="696" formatCode="0.0">
                  <c:v>3.91404</c:v>
                </c:pt>
                <c:pt idx="697" formatCode="0.0">
                  <c:v>4.1132600000000004</c:v>
                </c:pt>
                <c:pt idx="698" formatCode="0.0">
                  <c:v>3.9826999999999999</c:v>
                </c:pt>
                <c:pt idx="699" formatCode="0.0">
                  <c:v>3.88069</c:v>
                </c:pt>
                <c:pt idx="700" formatCode="0.0">
                  <c:v>3.4080599999999999</c:v>
                </c:pt>
                <c:pt idx="701" formatCode="0.0">
                  <c:v>3.0032199999999998</c:v>
                </c:pt>
                <c:pt idx="702" formatCode="0.0">
                  <c:v>3.0299700000000001</c:v>
                </c:pt>
                <c:pt idx="703" formatCode="0.0">
                  <c:v>2.5280200000000002</c:v>
                </c:pt>
                <c:pt idx="704" formatCode="0.0">
                  <c:v>2.6920299999999999</c:v>
                </c:pt>
                <c:pt idx="705" formatCode="0.0">
                  <c:v>2.2136200000000001</c:v>
                </c:pt>
                <c:pt idx="706" formatCode="0.0">
                  <c:v>1.83751</c:v>
                </c:pt>
                <c:pt idx="707" formatCode="0.0">
                  <c:v>1.6765699999999999</c:v>
                </c:pt>
                <c:pt idx="708" formatCode="0.0">
                  <c:v>1.23502</c:v>
                </c:pt>
                <c:pt idx="709" formatCode="0.0">
                  <c:v>0.95164000000000004</c:v>
                </c:pt>
                <c:pt idx="710" formatCode="0.0">
                  <c:v>1.17588</c:v>
                </c:pt>
                <c:pt idx="711" formatCode="0.0">
                  <c:v>0.93976000000000004</c:v>
                </c:pt>
                <c:pt idx="712" formatCode="0.0">
                  <c:v>1.0418000000000001</c:v>
                </c:pt>
                <c:pt idx="713" formatCode="0.0">
                  <c:v>1.24854</c:v>
                </c:pt>
                <c:pt idx="714" formatCode="0.0">
                  <c:v>0.77371999999999996</c:v>
                </c:pt>
                <c:pt idx="715" formatCode="0.0">
                  <c:v>0.99631000000000003</c:v>
                </c:pt>
                <c:pt idx="716" formatCode="0.0">
                  <c:v>1.6075699999999999</c:v>
                </c:pt>
                <c:pt idx="717" formatCode="0.0">
                  <c:v>2.4509699999999999</c:v>
                </c:pt>
                <c:pt idx="718" formatCode="0.0">
                  <c:v>2.4518399999999998</c:v>
                </c:pt>
                <c:pt idx="719" formatCode="0.0">
                  <c:v>1.97227</c:v>
                </c:pt>
                <c:pt idx="720" formatCode="0.0">
                  <c:v>1.91757</c:v>
                </c:pt>
                <c:pt idx="721" formatCode="0.0">
                  <c:v>2.4066700000000001</c:v>
                </c:pt>
                <c:pt idx="722" formatCode="0.0">
                  <c:v>2.93845</c:v>
                </c:pt>
                <c:pt idx="723" formatCode="0.0">
                  <c:v>3.1270500000000001</c:v>
                </c:pt>
                <c:pt idx="724" formatCode="0.0">
                  <c:v>3.36646</c:v>
                </c:pt>
                <c:pt idx="725" formatCode="0.0">
                  <c:v>3.8129900000000001</c:v>
                </c:pt>
                <c:pt idx="726" formatCode="0.0">
                  <c:v>4.6066900000000004</c:v>
                </c:pt>
                <c:pt idx="727" formatCode="0.0">
                  <c:v>4.8986900000000002</c:v>
                </c:pt>
                <c:pt idx="728" formatCode="0.0">
                  <c:v>4.2571500000000002</c:v>
                </c:pt>
                <c:pt idx="729" formatCode="0.0">
                  <c:v>4.0928899999999997</c:v>
                </c:pt>
                <c:pt idx="730" formatCode="0.0">
                  <c:v>4.3346600000000004</c:v>
                </c:pt>
                <c:pt idx="731" formatCode="0.0">
                  <c:v>8.4495400000000007</c:v>
                </c:pt>
                <c:pt idx="732" formatCode="0.0">
                  <c:v>16.492909999999998</c:v>
                </c:pt>
                <c:pt idx="733" formatCode="0.0">
                  <c:v>21.632180000000002</c:v>
                </c:pt>
                <c:pt idx="734" formatCode="0.0">
                  <c:v>21.989380000000001</c:v>
                </c:pt>
                <c:pt idx="735" formatCode="0.0">
                  <c:v>21.980260000000001</c:v>
                </c:pt>
                <c:pt idx="736" formatCode="0.0">
                  <c:v>21.41741</c:v>
                </c:pt>
                <c:pt idx="737" formatCode="0.0">
                  <c:v>22.106000000000002</c:v>
                </c:pt>
                <c:pt idx="738" formatCode="0.0">
                  <c:v>22.25356</c:v>
                </c:pt>
                <c:pt idx="739" formatCode="0.0">
                  <c:v>22.887879999999999</c:v>
                </c:pt>
                <c:pt idx="740" formatCode="0.0">
                  <c:v>23.130939999999999</c:v>
                </c:pt>
                <c:pt idx="741" formatCode="0.0">
                  <c:v>23.993880000000001</c:v>
                </c:pt>
                <c:pt idx="742" formatCode="0.0">
                  <c:v>24.749569999999999</c:v>
                </c:pt>
                <c:pt idx="743" formatCode="0.0">
                  <c:v>20.984439999999999</c:v>
                </c:pt>
                <c:pt idx="744" formatCode="0.0">
                  <c:v>13.65917</c:v>
                </c:pt>
                <c:pt idx="745" formatCode="0.0">
                  <c:v>9.0974199999999996</c:v>
                </c:pt>
                <c:pt idx="746" formatCode="0.0">
                  <c:v>7.4268299999999998</c:v>
                </c:pt>
                <c:pt idx="747" formatCode="0.0">
                  <c:v>7.39114</c:v>
                </c:pt>
                <c:pt idx="748" formatCode="0.0">
                  <c:v>8.0342800000000008</c:v>
                </c:pt>
                <c:pt idx="749" formatCode="0.0">
                  <c:v>7.0839699999999999</c:v>
                </c:pt>
                <c:pt idx="750" formatCode="0.0">
                  <c:v>6.1245799999999999</c:v>
                </c:pt>
                <c:pt idx="751" formatCode="0.0">
                  <c:v>5.2659799999999999</c:v>
                </c:pt>
                <c:pt idx="752" formatCode="0.0">
                  <c:v>5.1806900000000002</c:v>
                </c:pt>
                <c:pt idx="753" formatCode="0.0">
                  <c:v>3.5306700000000002</c:v>
                </c:pt>
                <c:pt idx="754" formatCode="0.0">
                  <c:v>1.9395500000000001</c:v>
                </c:pt>
                <c:pt idx="755" formatCode="0.0">
                  <c:v>0.78110999999999997</c:v>
                </c:pt>
                <c:pt idx="756" formatCode="0.0">
                  <c:v>-0.43346000000000001</c:v>
                </c:pt>
                <c:pt idx="757" formatCode="0.0">
                  <c:v>-2.27291</c:v>
                </c:pt>
                <c:pt idx="758" formatCode="0.0">
                  <c:v>-3.0081099999999998</c:v>
                </c:pt>
                <c:pt idx="759" formatCode="0.0">
                  <c:v>-3.1183399999999999</c:v>
                </c:pt>
                <c:pt idx="760" formatCode="0.0">
                  <c:v>-4.0102599999999997</c:v>
                </c:pt>
                <c:pt idx="761" formatCode="0.0">
                  <c:v>-5.1265299999999998</c:v>
                </c:pt>
                <c:pt idx="762" formatCode="0.0">
                  <c:v>-5.8483799999999997</c:v>
                </c:pt>
                <c:pt idx="763" formatCode="0.0">
                  <c:v>-6.3950500000000003</c:v>
                </c:pt>
                <c:pt idx="764" formatCode="0.0">
                  <c:v>-7.0369999999999999</c:v>
                </c:pt>
                <c:pt idx="765" formatCode="0.0">
                  <c:v>-7.6187100000000001</c:v>
                </c:pt>
                <c:pt idx="766" formatCode="0.0">
                  <c:v>-7.8692200000000003</c:v>
                </c:pt>
              </c:numCache>
            </c:numRef>
          </c:val>
          <c:smooth val="0"/>
          <c:extLst>
            <c:ext xmlns:c16="http://schemas.microsoft.com/office/drawing/2014/chart" uri="{C3380CC4-5D6E-409C-BE32-E72D297353CC}">
              <c16:uniqueId val="{00000001-5E74-428D-9E93-1FF87727DEBD}"/>
            </c:ext>
          </c:extLst>
        </c:ser>
        <c:ser>
          <c:idx val="1"/>
          <c:order val="1"/>
          <c:tx>
            <c:strRef>
              <c:f>'FRED Graph'!$C$13</c:f>
              <c:strCache>
                <c:ptCount val="1"/>
                <c:pt idx="0">
                  <c:v>CPI</c:v>
                </c:pt>
              </c:strCache>
            </c:strRef>
          </c:tx>
          <c:spPr>
            <a:ln w="28575" cap="rnd">
              <a:solidFill>
                <a:srgbClr val="FF0000"/>
              </a:solidFill>
              <a:round/>
            </a:ln>
            <a:effectLst/>
          </c:spPr>
          <c:marker>
            <c:symbol val="none"/>
          </c:marker>
          <c:dLbls>
            <c:dLbl>
              <c:idx val="187"/>
              <c:layout>
                <c:manualLayout>
                  <c:x val="-0.18518518518518517"/>
                  <c:y val="0"/>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74-428D-9E93-1FF87727DEBD}"/>
                </c:ext>
              </c:extLst>
            </c:dLbl>
            <c:dLbl>
              <c:idx val="292"/>
              <c:layout>
                <c:manualLayout>
                  <c:x val="4.830917874396135E-3"/>
                  <c:y val="0.224735472169709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74-428D-9E93-1FF87727DEBD}"/>
                </c:ext>
              </c:extLst>
            </c:dLbl>
            <c:dLbl>
              <c:idx val="758"/>
              <c:layout>
                <c:manualLayout>
                  <c:x val="-7.8904991948470324E-2"/>
                  <c:y val="-5.837284991421029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74-428D-9E93-1FF87727DEBD}"/>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Graph'!$A$14:$A$780</c:f>
              <c:numCache>
                <c:formatCode>yyyy\-mm\-dd</c:formatCode>
                <c:ptCount val="767"/>
                <c:pt idx="0">
                  <c:v>21641</c:v>
                </c:pt>
                <c:pt idx="1">
                  <c:v>21671</c:v>
                </c:pt>
                <c:pt idx="2">
                  <c:v>21702</c:v>
                </c:pt>
                <c:pt idx="3">
                  <c:v>21732</c:v>
                </c:pt>
                <c:pt idx="4">
                  <c:v>21763</c:v>
                </c:pt>
                <c:pt idx="5">
                  <c:v>21794</c:v>
                </c:pt>
                <c:pt idx="6">
                  <c:v>21824</c:v>
                </c:pt>
                <c:pt idx="7">
                  <c:v>21855</c:v>
                </c:pt>
                <c:pt idx="8">
                  <c:v>21885</c:v>
                </c:pt>
                <c:pt idx="9">
                  <c:v>21916</c:v>
                </c:pt>
                <c:pt idx="10">
                  <c:v>21947</c:v>
                </c:pt>
                <c:pt idx="11">
                  <c:v>21976</c:v>
                </c:pt>
                <c:pt idx="12">
                  <c:v>22007</c:v>
                </c:pt>
                <c:pt idx="13">
                  <c:v>22037</c:v>
                </c:pt>
                <c:pt idx="14">
                  <c:v>22068</c:v>
                </c:pt>
                <c:pt idx="15">
                  <c:v>22098</c:v>
                </c:pt>
                <c:pt idx="16">
                  <c:v>22129</c:v>
                </c:pt>
                <c:pt idx="17">
                  <c:v>22160</c:v>
                </c:pt>
                <c:pt idx="18">
                  <c:v>22190</c:v>
                </c:pt>
                <c:pt idx="19">
                  <c:v>22221</c:v>
                </c:pt>
                <c:pt idx="20">
                  <c:v>22251</c:v>
                </c:pt>
                <c:pt idx="21">
                  <c:v>22282</c:v>
                </c:pt>
                <c:pt idx="22">
                  <c:v>22313</c:v>
                </c:pt>
                <c:pt idx="23">
                  <c:v>22341</c:v>
                </c:pt>
                <c:pt idx="24">
                  <c:v>22372</c:v>
                </c:pt>
                <c:pt idx="25">
                  <c:v>22402</c:v>
                </c:pt>
                <c:pt idx="26">
                  <c:v>22433</c:v>
                </c:pt>
                <c:pt idx="27">
                  <c:v>22463</c:v>
                </c:pt>
                <c:pt idx="28">
                  <c:v>22494</c:v>
                </c:pt>
                <c:pt idx="29">
                  <c:v>22525</c:v>
                </c:pt>
                <c:pt idx="30">
                  <c:v>22555</c:v>
                </c:pt>
                <c:pt idx="31">
                  <c:v>22586</c:v>
                </c:pt>
                <c:pt idx="32">
                  <c:v>22616</c:v>
                </c:pt>
                <c:pt idx="33">
                  <c:v>22647</c:v>
                </c:pt>
                <c:pt idx="34">
                  <c:v>22678</c:v>
                </c:pt>
                <c:pt idx="35">
                  <c:v>22706</c:v>
                </c:pt>
                <c:pt idx="36">
                  <c:v>22737</c:v>
                </c:pt>
                <c:pt idx="37">
                  <c:v>22767</c:v>
                </c:pt>
                <c:pt idx="38">
                  <c:v>22798</c:v>
                </c:pt>
                <c:pt idx="39">
                  <c:v>22828</c:v>
                </c:pt>
                <c:pt idx="40">
                  <c:v>22859</c:v>
                </c:pt>
                <c:pt idx="41">
                  <c:v>22890</c:v>
                </c:pt>
                <c:pt idx="42">
                  <c:v>22920</c:v>
                </c:pt>
                <c:pt idx="43">
                  <c:v>22951</c:v>
                </c:pt>
                <c:pt idx="44">
                  <c:v>22981</c:v>
                </c:pt>
                <c:pt idx="45">
                  <c:v>23012</c:v>
                </c:pt>
                <c:pt idx="46">
                  <c:v>23043</c:v>
                </c:pt>
                <c:pt idx="47">
                  <c:v>23071</c:v>
                </c:pt>
                <c:pt idx="48">
                  <c:v>23102</c:v>
                </c:pt>
                <c:pt idx="49">
                  <c:v>23132</c:v>
                </c:pt>
                <c:pt idx="50">
                  <c:v>23163</c:v>
                </c:pt>
                <c:pt idx="51">
                  <c:v>23193</c:v>
                </c:pt>
                <c:pt idx="52">
                  <c:v>23224</c:v>
                </c:pt>
                <c:pt idx="53">
                  <c:v>23255</c:v>
                </c:pt>
                <c:pt idx="54">
                  <c:v>23285</c:v>
                </c:pt>
                <c:pt idx="55">
                  <c:v>23316</c:v>
                </c:pt>
                <c:pt idx="56">
                  <c:v>23346</c:v>
                </c:pt>
                <c:pt idx="57">
                  <c:v>23377</c:v>
                </c:pt>
                <c:pt idx="58">
                  <c:v>23408</c:v>
                </c:pt>
                <c:pt idx="59">
                  <c:v>23437</c:v>
                </c:pt>
                <c:pt idx="60">
                  <c:v>23468</c:v>
                </c:pt>
                <c:pt idx="61">
                  <c:v>23498</c:v>
                </c:pt>
                <c:pt idx="62">
                  <c:v>23529</c:v>
                </c:pt>
                <c:pt idx="63">
                  <c:v>23559</c:v>
                </c:pt>
                <c:pt idx="64">
                  <c:v>23590</c:v>
                </c:pt>
                <c:pt idx="65">
                  <c:v>23621</c:v>
                </c:pt>
                <c:pt idx="66">
                  <c:v>23651</c:v>
                </c:pt>
                <c:pt idx="67">
                  <c:v>23682</c:v>
                </c:pt>
                <c:pt idx="68">
                  <c:v>23712</c:v>
                </c:pt>
                <c:pt idx="69">
                  <c:v>23743</c:v>
                </c:pt>
                <c:pt idx="70">
                  <c:v>23774</c:v>
                </c:pt>
                <c:pt idx="71">
                  <c:v>23802</c:v>
                </c:pt>
                <c:pt idx="72">
                  <c:v>23833</c:v>
                </c:pt>
                <c:pt idx="73">
                  <c:v>23863</c:v>
                </c:pt>
                <c:pt idx="74">
                  <c:v>23894</c:v>
                </c:pt>
                <c:pt idx="75">
                  <c:v>23924</c:v>
                </c:pt>
                <c:pt idx="76">
                  <c:v>23955</c:v>
                </c:pt>
                <c:pt idx="77">
                  <c:v>23986</c:v>
                </c:pt>
                <c:pt idx="78">
                  <c:v>24016</c:v>
                </c:pt>
                <c:pt idx="79">
                  <c:v>24047</c:v>
                </c:pt>
                <c:pt idx="80">
                  <c:v>24077</c:v>
                </c:pt>
                <c:pt idx="81">
                  <c:v>24108</c:v>
                </c:pt>
                <c:pt idx="82">
                  <c:v>24139</c:v>
                </c:pt>
                <c:pt idx="83">
                  <c:v>24167</c:v>
                </c:pt>
                <c:pt idx="84">
                  <c:v>24198</c:v>
                </c:pt>
                <c:pt idx="85">
                  <c:v>24228</c:v>
                </c:pt>
                <c:pt idx="86">
                  <c:v>24259</c:v>
                </c:pt>
                <c:pt idx="87">
                  <c:v>24289</c:v>
                </c:pt>
                <c:pt idx="88">
                  <c:v>24320</c:v>
                </c:pt>
                <c:pt idx="89">
                  <c:v>24351</c:v>
                </c:pt>
                <c:pt idx="90">
                  <c:v>24381</c:v>
                </c:pt>
                <c:pt idx="91">
                  <c:v>24412</c:v>
                </c:pt>
                <c:pt idx="92">
                  <c:v>24442</c:v>
                </c:pt>
                <c:pt idx="93">
                  <c:v>24473</c:v>
                </c:pt>
                <c:pt idx="94">
                  <c:v>24504</c:v>
                </c:pt>
                <c:pt idx="95">
                  <c:v>24532</c:v>
                </c:pt>
                <c:pt idx="96">
                  <c:v>24563</c:v>
                </c:pt>
                <c:pt idx="97">
                  <c:v>24593</c:v>
                </c:pt>
                <c:pt idx="98">
                  <c:v>24624</c:v>
                </c:pt>
                <c:pt idx="99">
                  <c:v>24654</c:v>
                </c:pt>
                <c:pt idx="100">
                  <c:v>24685</c:v>
                </c:pt>
                <c:pt idx="101">
                  <c:v>24716</c:v>
                </c:pt>
                <c:pt idx="102">
                  <c:v>24746</c:v>
                </c:pt>
                <c:pt idx="103">
                  <c:v>24777</c:v>
                </c:pt>
                <c:pt idx="104">
                  <c:v>24807</c:v>
                </c:pt>
                <c:pt idx="105">
                  <c:v>24838</c:v>
                </c:pt>
                <c:pt idx="106">
                  <c:v>24869</c:v>
                </c:pt>
                <c:pt idx="107">
                  <c:v>24898</c:v>
                </c:pt>
                <c:pt idx="108">
                  <c:v>24929</c:v>
                </c:pt>
                <c:pt idx="109">
                  <c:v>24959</c:v>
                </c:pt>
                <c:pt idx="110">
                  <c:v>24990</c:v>
                </c:pt>
                <c:pt idx="111">
                  <c:v>25020</c:v>
                </c:pt>
                <c:pt idx="112">
                  <c:v>25051</c:v>
                </c:pt>
                <c:pt idx="113">
                  <c:v>25082</c:v>
                </c:pt>
                <c:pt idx="114">
                  <c:v>25112</c:v>
                </c:pt>
                <c:pt idx="115">
                  <c:v>25143</c:v>
                </c:pt>
                <c:pt idx="116">
                  <c:v>25173</c:v>
                </c:pt>
                <c:pt idx="117">
                  <c:v>25204</c:v>
                </c:pt>
                <c:pt idx="118">
                  <c:v>25235</c:v>
                </c:pt>
                <c:pt idx="119">
                  <c:v>25263</c:v>
                </c:pt>
                <c:pt idx="120">
                  <c:v>25294</c:v>
                </c:pt>
                <c:pt idx="121">
                  <c:v>25324</c:v>
                </c:pt>
                <c:pt idx="122">
                  <c:v>25355</c:v>
                </c:pt>
                <c:pt idx="123">
                  <c:v>25385</c:v>
                </c:pt>
                <c:pt idx="124">
                  <c:v>25416</c:v>
                </c:pt>
                <c:pt idx="125">
                  <c:v>25447</c:v>
                </c:pt>
                <c:pt idx="126">
                  <c:v>25477</c:v>
                </c:pt>
                <c:pt idx="127">
                  <c:v>25508</c:v>
                </c:pt>
                <c:pt idx="128">
                  <c:v>25538</c:v>
                </c:pt>
                <c:pt idx="129">
                  <c:v>25569</c:v>
                </c:pt>
                <c:pt idx="130">
                  <c:v>25600</c:v>
                </c:pt>
                <c:pt idx="131">
                  <c:v>25628</c:v>
                </c:pt>
                <c:pt idx="132">
                  <c:v>25659</c:v>
                </c:pt>
                <c:pt idx="133">
                  <c:v>25689</c:v>
                </c:pt>
                <c:pt idx="134">
                  <c:v>25720</c:v>
                </c:pt>
                <c:pt idx="135">
                  <c:v>25750</c:v>
                </c:pt>
                <c:pt idx="136">
                  <c:v>25781</c:v>
                </c:pt>
                <c:pt idx="137">
                  <c:v>25812</c:v>
                </c:pt>
                <c:pt idx="138">
                  <c:v>25842</c:v>
                </c:pt>
                <c:pt idx="139">
                  <c:v>25873</c:v>
                </c:pt>
                <c:pt idx="140">
                  <c:v>25903</c:v>
                </c:pt>
                <c:pt idx="141">
                  <c:v>25934</c:v>
                </c:pt>
                <c:pt idx="142">
                  <c:v>25965</c:v>
                </c:pt>
                <c:pt idx="143">
                  <c:v>25993</c:v>
                </c:pt>
                <c:pt idx="144">
                  <c:v>26024</c:v>
                </c:pt>
                <c:pt idx="145">
                  <c:v>26054</c:v>
                </c:pt>
                <c:pt idx="146">
                  <c:v>26085</c:v>
                </c:pt>
                <c:pt idx="147">
                  <c:v>26115</c:v>
                </c:pt>
                <c:pt idx="148">
                  <c:v>26146</c:v>
                </c:pt>
                <c:pt idx="149">
                  <c:v>26177</c:v>
                </c:pt>
                <c:pt idx="150">
                  <c:v>26207</c:v>
                </c:pt>
                <c:pt idx="151">
                  <c:v>26238</c:v>
                </c:pt>
                <c:pt idx="152">
                  <c:v>26268</c:v>
                </c:pt>
                <c:pt idx="153">
                  <c:v>26299</c:v>
                </c:pt>
                <c:pt idx="154">
                  <c:v>26330</c:v>
                </c:pt>
                <c:pt idx="155">
                  <c:v>26359</c:v>
                </c:pt>
                <c:pt idx="156">
                  <c:v>26390</c:v>
                </c:pt>
                <c:pt idx="157">
                  <c:v>26420</c:v>
                </c:pt>
                <c:pt idx="158">
                  <c:v>26451</c:v>
                </c:pt>
                <c:pt idx="159">
                  <c:v>26481</c:v>
                </c:pt>
                <c:pt idx="160">
                  <c:v>26512</c:v>
                </c:pt>
                <c:pt idx="161">
                  <c:v>26543</c:v>
                </c:pt>
                <c:pt idx="162">
                  <c:v>26573</c:v>
                </c:pt>
                <c:pt idx="163">
                  <c:v>26604</c:v>
                </c:pt>
                <c:pt idx="164">
                  <c:v>26634</c:v>
                </c:pt>
                <c:pt idx="165">
                  <c:v>26665</c:v>
                </c:pt>
                <c:pt idx="166">
                  <c:v>26696</c:v>
                </c:pt>
                <c:pt idx="167">
                  <c:v>26724</c:v>
                </c:pt>
                <c:pt idx="168">
                  <c:v>26755</c:v>
                </c:pt>
                <c:pt idx="169">
                  <c:v>26785</c:v>
                </c:pt>
                <c:pt idx="170">
                  <c:v>26816</c:v>
                </c:pt>
                <c:pt idx="171">
                  <c:v>26846</c:v>
                </c:pt>
                <c:pt idx="172">
                  <c:v>26877</c:v>
                </c:pt>
                <c:pt idx="173">
                  <c:v>26908</c:v>
                </c:pt>
                <c:pt idx="174">
                  <c:v>26938</c:v>
                </c:pt>
                <c:pt idx="175">
                  <c:v>26969</c:v>
                </c:pt>
                <c:pt idx="176">
                  <c:v>26999</c:v>
                </c:pt>
                <c:pt idx="177">
                  <c:v>27030</c:v>
                </c:pt>
                <c:pt idx="178">
                  <c:v>27061</c:v>
                </c:pt>
                <c:pt idx="179">
                  <c:v>27089</c:v>
                </c:pt>
                <c:pt idx="180">
                  <c:v>27120</c:v>
                </c:pt>
                <c:pt idx="181">
                  <c:v>27150</c:v>
                </c:pt>
                <c:pt idx="182">
                  <c:v>27181</c:v>
                </c:pt>
                <c:pt idx="183">
                  <c:v>27211</c:v>
                </c:pt>
                <c:pt idx="184">
                  <c:v>27242</c:v>
                </c:pt>
                <c:pt idx="185">
                  <c:v>27273</c:v>
                </c:pt>
                <c:pt idx="186">
                  <c:v>27303</c:v>
                </c:pt>
                <c:pt idx="187">
                  <c:v>27334</c:v>
                </c:pt>
                <c:pt idx="188">
                  <c:v>27364</c:v>
                </c:pt>
                <c:pt idx="189">
                  <c:v>27395</c:v>
                </c:pt>
                <c:pt idx="190">
                  <c:v>27426</c:v>
                </c:pt>
                <c:pt idx="191">
                  <c:v>27454</c:v>
                </c:pt>
                <c:pt idx="192">
                  <c:v>27485</c:v>
                </c:pt>
                <c:pt idx="193">
                  <c:v>27515</c:v>
                </c:pt>
                <c:pt idx="194">
                  <c:v>27546</c:v>
                </c:pt>
                <c:pt idx="195">
                  <c:v>27576</c:v>
                </c:pt>
                <c:pt idx="196">
                  <c:v>27607</c:v>
                </c:pt>
                <c:pt idx="197">
                  <c:v>27638</c:v>
                </c:pt>
                <c:pt idx="198">
                  <c:v>27668</c:v>
                </c:pt>
                <c:pt idx="199">
                  <c:v>27699</c:v>
                </c:pt>
                <c:pt idx="200">
                  <c:v>27729</c:v>
                </c:pt>
                <c:pt idx="201">
                  <c:v>27760</c:v>
                </c:pt>
                <c:pt idx="202">
                  <c:v>27791</c:v>
                </c:pt>
                <c:pt idx="203">
                  <c:v>27820</c:v>
                </c:pt>
                <c:pt idx="204">
                  <c:v>27851</c:v>
                </c:pt>
                <c:pt idx="205">
                  <c:v>27881</c:v>
                </c:pt>
                <c:pt idx="206">
                  <c:v>27912</c:v>
                </c:pt>
                <c:pt idx="207">
                  <c:v>27942</c:v>
                </c:pt>
                <c:pt idx="208">
                  <c:v>27973</c:v>
                </c:pt>
                <c:pt idx="209">
                  <c:v>28004</c:v>
                </c:pt>
                <c:pt idx="210">
                  <c:v>28034</c:v>
                </c:pt>
                <c:pt idx="211">
                  <c:v>28065</c:v>
                </c:pt>
                <c:pt idx="212">
                  <c:v>28095</c:v>
                </c:pt>
                <c:pt idx="213">
                  <c:v>28126</c:v>
                </c:pt>
                <c:pt idx="214">
                  <c:v>28157</c:v>
                </c:pt>
                <c:pt idx="215">
                  <c:v>28185</c:v>
                </c:pt>
                <c:pt idx="216">
                  <c:v>28216</c:v>
                </c:pt>
                <c:pt idx="217">
                  <c:v>28246</c:v>
                </c:pt>
                <c:pt idx="218">
                  <c:v>28277</c:v>
                </c:pt>
                <c:pt idx="219">
                  <c:v>28307</c:v>
                </c:pt>
                <c:pt idx="220">
                  <c:v>28338</c:v>
                </c:pt>
                <c:pt idx="221">
                  <c:v>28369</c:v>
                </c:pt>
                <c:pt idx="222">
                  <c:v>28399</c:v>
                </c:pt>
                <c:pt idx="223">
                  <c:v>28430</c:v>
                </c:pt>
                <c:pt idx="224">
                  <c:v>28460</c:v>
                </c:pt>
                <c:pt idx="225">
                  <c:v>28491</c:v>
                </c:pt>
                <c:pt idx="226">
                  <c:v>28522</c:v>
                </c:pt>
                <c:pt idx="227">
                  <c:v>28550</c:v>
                </c:pt>
                <c:pt idx="228">
                  <c:v>28581</c:v>
                </c:pt>
                <c:pt idx="229">
                  <c:v>28611</c:v>
                </c:pt>
                <c:pt idx="230">
                  <c:v>28642</c:v>
                </c:pt>
                <c:pt idx="231">
                  <c:v>28672</c:v>
                </c:pt>
                <c:pt idx="232">
                  <c:v>28703</c:v>
                </c:pt>
                <c:pt idx="233">
                  <c:v>28734</c:v>
                </c:pt>
                <c:pt idx="234">
                  <c:v>28764</c:v>
                </c:pt>
                <c:pt idx="235">
                  <c:v>28795</c:v>
                </c:pt>
                <c:pt idx="236">
                  <c:v>28825</c:v>
                </c:pt>
                <c:pt idx="237">
                  <c:v>28856</c:v>
                </c:pt>
                <c:pt idx="238">
                  <c:v>28887</c:v>
                </c:pt>
                <c:pt idx="239">
                  <c:v>28915</c:v>
                </c:pt>
                <c:pt idx="240">
                  <c:v>28946</c:v>
                </c:pt>
                <c:pt idx="241">
                  <c:v>28976</c:v>
                </c:pt>
                <c:pt idx="242">
                  <c:v>29007</c:v>
                </c:pt>
                <c:pt idx="243">
                  <c:v>29037</c:v>
                </c:pt>
                <c:pt idx="244">
                  <c:v>29068</c:v>
                </c:pt>
                <c:pt idx="245">
                  <c:v>29099</c:v>
                </c:pt>
                <c:pt idx="246">
                  <c:v>29129</c:v>
                </c:pt>
                <c:pt idx="247">
                  <c:v>29160</c:v>
                </c:pt>
                <c:pt idx="248">
                  <c:v>29190</c:v>
                </c:pt>
                <c:pt idx="249">
                  <c:v>29221</c:v>
                </c:pt>
                <c:pt idx="250">
                  <c:v>29252</c:v>
                </c:pt>
                <c:pt idx="251">
                  <c:v>29281</c:v>
                </c:pt>
                <c:pt idx="252">
                  <c:v>29312</c:v>
                </c:pt>
                <c:pt idx="253">
                  <c:v>29342</c:v>
                </c:pt>
                <c:pt idx="254">
                  <c:v>29373</c:v>
                </c:pt>
                <c:pt idx="255">
                  <c:v>29403</c:v>
                </c:pt>
                <c:pt idx="256">
                  <c:v>29434</c:v>
                </c:pt>
                <c:pt idx="257">
                  <c:v>29465</c:v>
                </c:pt>
                <c:pt idx="258">
                  <c:v>29495</c:v>
                </c:pt>
                <c:pt idx="259">
                  <c:v>29526</c:v>
                </c:pt>
                <c:pt idx="260">
                  <c:v>29556</c:v>
                </c:pt>
                <c:pt idx="261">
                  <c:v>29587</c:v>
                </c:pt>
                <c:pt idx="262">
                  <c:v>29618</c:v>
                </c:pt>
                <c:pt idx="263">
                  <c:v>29646</c:v>
                </c:pt>
                <c:pt idx="264">
                  <c:v>29677</c:v>
                </c:pt>
                <c:pt idx="265">
                  <c:v>29707</c:v>
                </c:pt>
                <c:pt idx="266">
                  <c:v>29738</c:v>
                </c:pt>
                <c:pt idx="267">
                  <c:v>29768</c:v>
                </c:pt>
                <c:pt idx="268">
                  <c:v>29799</c:v>
                </c:pt>
                <c:pt idx="269">
                  <c:v>29830</c:v>
                </c:pt>
                <c:pt idx="270">
                  <c:v>29860</c:v>
                </c:pt>
                <c:pt idx="271">
                  <c:v>29891</c:v>
                </c:pt>
                <c:pt idx="272">
                  <c:v>29921</c:v>
                </c:pt>
                <c:pt idx="273">
                  <c:v>29952</c:v>
                </c:pt>
                <c:pt idx="274">
                  <c:v>29983</c:v>
                </c:pt>
                <c:pt idx="275">
                  <c:v>30011</c:v>
                </c:pt>
                <c:pt idx="276">
                  <c:v>30042</c:v>
                </c:pt>
                <c:pt idx="277">
                  <c:v>30072</c:v>
                </c:pt>
                <c:pt idx="278">
                  <c:v>30103</c:v>
                </c:pt>
                <c:pt idx="279">
                  <c:v>30133</c:v>
                </c:pt>
                <c:pt idx="280">
                  <c:v>30164</c:v>
                </c:pt>
                <c:pt idx="281">
                  <c:v>30195</c:v>
                </c:pt>
                <c:pt idx="282">
                  <c:v>30225</c:v>
                </c:pt>
                <c:pt idx="283">
                  <c:v>30256</c:v>
                </c:pt>
                <c:pt idx="284">
                  <c:v>30286</c:v>
                </c:pt>
                <c:pt idx="285">
                  <c:v>30317</c:v>
                </c:pt>
                <c:pt idx="286">
                  <c:v>30348</c:v>
                </c:pt>
                <c:pt idx="287">
                  <c:v>30376</c:v>
                </c:pt>
                <c:pt idx="288">
                  <c:v>30407</c:v>
                </c:pt>
                <c:pt idx="289">
                  <c:v>30437</c:v>
                </c:pt>
                <c:pt idx="290">
                  <c:v>30468</c:v>
                </c:pt>
                <c:pt idx="291">
                  <c:v>30498</c:v>
                </c:pt>
                <c:pt idx="292">
                  <c:v>30529</c:v>
                </c:pt>
                <c:pt idx="293">
                  <c:v>30560</c:v>
                </c:pt>
                <c:pt idx="294">
                  <c:v>30590</c:v>
                </c:pt>
                <c:pt idx="295">
                  <c:v>30621</c:v>
                </c:pt>
                <c:pt idx="296">
                  <c:v>30651</c:v>
                </c:pt>
                <c:pt idx="297">
                  <c:v>30682</c:v>
                </c:pt>
                <c:pt idx="298">
                  <c:v>30713</c:v>
                </c:pt>
                <c:pt idx="299">
                  <c:v>30742</c:v>
                </c:pt>
                <c:pt idx="300">
                  <c:v>30773</c:v>
                </c:pt>
                <c:pt idx="301">
                  <c:v>30803</c:v>
                </c:pt>
                <c:pt idx="302">
                  <c:v>30834</c:v>
                </c:pt>
                <c:pt idx="303">
                  <c:v>30864</c:v>
                </c:pt>
                <c:pt idx="304">
                  <c:v>30895</c:v>
                </c:pt>
                <c:pt idx="305">
                  <c:v>30926</c:v>
                </c:pt>
                <c:pt idx="306">
                  <c:v>30956</c:v>
                </c:pt>
                <c:pt idx="307">
                  <c:v>30987</c:v>
                </c:pt>
                <c:pt idx="308">
                  <c:v>31017</c:v>
                </c:pt>
                <c:pt idx="309">
                  <c:v>31048</c:v>
                </c:pt>
                <c:pt idx="310">
                  <c:v>31079</c:v>
                </c:pt>
                <c:pt idx="311">
                  <c:v>31107</c:v>
                </c:pt>
                <c:pt idx="312">
                  <c:v>31138</c:v>
                </c:pt>
                <c:pt idx="313">
                  <c:v>31168</c:v>
                </c:pt>
                <c:pt idx="314">
                  <c:v>31199</c:v>
                </c:pt>
                <c:pt idx="315">
                  <c:v>31229</c:v>
                </c:pt>
                <c:pt idx="316">
                  <c:v>31260</c:v>
                </c:pt>
                <c:pt idx="317">
                  <c:v>31291</c:v>
                </c:pt>
                <c:pt idx="318">
                  <c:v>31321</c:v>
                </c:pt>
                <c:pt idx="319">
                  <c:v>31352</c:v>
                </c:pt>
                <c:pt idx="320">
                  <c:v>31382</c:v>
                </c:pt>
                <c:pt idx="321">
                  <c:v>31413</c:v>
                </c:pt>
                <c:pt idx="322">
                  <c:v>31444</c:v>
                </c:pt>
                <c:pt idx="323">
                  <c:v>31472</c:v>
                </c:pt>
                <c:pt idx="324">
                  <c:v>31503</c:v>
                </c:pt>
                <c:pt idx="325">
                  <c:v>31533</c:v>
                </c:pt>
                <c:pt idx="326">
                  <c:v>31564</c:v>
                </c:pt>
                <c:pt idx="327">
                  <c:v>31594</c:v>
                </c:pt>
                <c:pt idx="328">
                  <c:v>31625</c:v>
                </c:pt>
                <c:pt idx="329">
                  <c:v>31656</c:v>
                </c:pt>
                <c:pt idx="330">
                  <c:v>31686</c:v>
                </c:pt>
                <c:pt idx="331">
                  <c:v>31717</c:v>
                </c:pt>
                <c:pt idx="332">
                  <c:v>31747</c:v>
                </c:pt>
                <c:pt idx="333">
                  <c:v>31778</c:v>
                </c:pt>
                <c:pt idx="334">
                  <c:v>31809</c:v>
                </c:pt>
                <c:pt idx="335">
                  <c:v>31837</c:v>
                </c:pt>
                <c:pt idx="336">
                  <c:v>31868</c:v>
                </c:pt>
                <c:pt idx="337">
                  <c:v>31898</c:v>
                </c:pt>
                <c:pt idx="338">
                  <c:v>31929</c:v>
                </c:pt>
                <c:pt idx="339">
                  <c:v>31959</c:v>
                </c:pt>
                <c:pt idx="340">
                  <c:v>31990</c:v>
                </c:pt>
                <c:pt idx="341">
                  <c:v>32021</c:v>
                </c:pt>
                <c:pt idx="342">
                  <c:v>32051</c:v>
                </c:pt>
                <c:pt idx="343">
                  <c:v>32082</c:v>
                </c:pt>
                <c:pt idx="344">
                  <c:v>32112</c:v>
                </c:pt>
                <c:pt idx="345">
                  <c:v>32143</c:v>
                </c:pt>
                <c:pt idx="346">
                  <c:v>32174</c:v>
                </c:pt>
                <c:pt idx="347">
                  <c:v>32203</c:v>
                </c:pt>
                <c:pt idx="348">
                  <c:v>32234</c:v>
                </c:pt>
                <c:pt idx="349">
                  <c:v>32264</c:v>
                </c:pt>
                <c:pt idx="350">
                  <c:v>32295</c:v>
                </c:pt>
                <c:pt idx="351">
                  <c:v>32325</c:v>
                </c:pt>
                <c:pt idx="352">
                  <c:v>32356</c:v>
                </c:pt>
                <c:pt idx="353">
                  <c:v>32387</c:v>
                </c:pt>
                <c:pt idx="354">
                  <c:v>32417</c:v>
                </c:pt>
                <c:pt idx="355">
                  <c:v>32448</c:v>
                </c:pt>
                <c:pt idx="356">
                  <c:v>32478</c:v>
                </c:pt>
                <c:pt idx="357">
                  <c:v>32509</c:v>
                </c:pt>
                <c:pt idx="358">
                  <c:v>32540</c:v>
                </c:pt>
                <c:pt idx="359">
                  <c:v>32568</c:v>
                </c:pt>
                <c:pt idx="360">
                  <c:v>32599</c:v>
                </c:pt>
                <c:pt idx="361">
                  <c:v>32629</c:v>
                </c:pt>
                <c:pt idx="362">
                  <c:v>32660</c:v>
                </c:pt>
                <c:pt idx="363">
                  <c:v>32690</c:v>
                </c:pt>
                <c:pt idx="364">
                  <c:v>32721</c:v>
                </c:pt>
                <c:pt idx="365">
                  <c:v>32752</c:v>
                </c:pt>
                <c:pt idx="366">
                  <c:v>32782</c:v>
                </c:pt>
                <c:pt idx="367">
                  <c:v>32813</c:v>
                </c:pt>
                <c:pt idx="368">
                  <c:v>32843</c:v>
                </c:pt>
                <c:pt idx="369">
                  <c:v>32874</c:v>
                </c:pt>
                <c:pt idx="370">
                  <c:v>32905</c:v>
                </c:pt>
                <c:pt idx="371">
                  <c:v>32933</c:v>
                </c:pt>
                <c:pt idx="372">
                  <c:v>32964</c:v>
                </c:pt>
                <c:pt idx="373">
                  <c:v>32994</c:v>
                </c:pt>
                <c:pt idx="374">
                  <c:v>33025</c:v>
                </c:pt>
                <c:pt idx="375">
                  <c:v>33055</c:v>
                </c:pt>
                <c:pt idx="376">
                  <c:v>33086</c:v>
                </c:pt>
                <c:pt idx="377">
                  <c:v>33117</c:v>
                </c:pt>
                <c:pt idx="378">
                  <c:v>33147</c:v>
                </c:pt>
                <c:pt idx="379">
                  <c:v>33178</c:v>
                </c:pt>
                <c:pt idx="380">
                  <c:v>33208</c:v>
                </c:pt>
                <c:pt idx="381">
                  <c:v>33239</c:v>
                </c:pt>
                <c:pt idx="382">
                  <c:v>33270</c:v>
                </c:pt>
                <c:pt idx="383">
                  <c:v>33298</c:v>
                </c:pt>
                <c:pt idx="384">
                  <c:v>33329</c:v>
                </c:pt>
                <c:pt idx="385">
                  <c:v>33359</c:v>
                </c:pt>
                <c:pt idx="386">
                  <c:v>33390</c:v>
                </c:pt>
                <c:pt idx="387">
                  <c:v>33420</c:v>
                </c:pt>
                <c:pt idx="388">
                  <c:v>33451</c:v>
                </c:pt>
                <c:pt idx="389">
                  <c:v>33482</c:v>
                </c:pt>
                <c:pt idx="390">
                  <c:v>33512</c:v>
                </c:pt>
                <c:pt idx="391">
                  <c:v>33543</c:v>
                </c:pt>
                <c:pt idx="392">
                  <c:v>33573</c:v>
                </c:pt>
                <c:pt idx="393">
                  <c:v>33604</c:v>
                </c:pt>
                <c:pt idx="394">
                  <c:v>33635</c:v>
                </c:pt>
                <c:pt idx="395">
                  <c:v>33664</c:v>
                </c:pt>
                <c:pt idx="396">
                  <c:v>33695</c:v>
                </c:pt>
                <c:pt idx="397">
                  <c:v>33725</c:v>
                </c:pt>
                <c:pt idx="398">
                  <c:v>33756</c:v>
                </c:pt>
                <c:pt idx="399">
                  <c:v>33786</c:v>
                </c:pt>
                <c:pt idx="400">
                  <c:v>33817</c:v>
                </c:pt>
                <c:pt idx="401">
                  <c:v>33848</c:v>
                </c:pt>
                <c:pt idx="402">
                  <c:v>33878</c:v>
                </c:pt>
                <c:pt idx="403">
                  <c:v>33909</c:v>
                </c:pt>
                <c:pt idx="404">
                  <c:v>33939</c:v>
                </c:pt>
                <c:pt idx="405">
                  <c:v>33970</c:v>
                </c:pt>
                <c:pt idx="406">
                  <c:v>34001</c:v>
                </c:pt>
                <c:pt idx="407">
                  <c:v>34029</c:v>
                </c:pt>
                <c:pt idx="408">
                  <c:v>34060</c:v>
                </c:pt>
                <c:pt idx="409">
                  <c:v>34090</c:v>
                </c:pt>
                <c:pt idx="410">
                  <c:v>34121</c:v>
                </c:pt>
                <c:pt idx="411">
                  <c:v>34151</c:v>
                </c:pt>
                <c:pt idx="412">
                  <c:v>34182</c:v>
                </c:pt>
                <c:pt idx="413">
                  <c:v>34213</c:v>
                </c:pt>
                <c:pt idx="414">
                  <c:v>34243</c:v>
                </c:pt>
                <c:pt idx="415">
                  <c:v>34274</c:v>
                </c:pt>
                <c:pt idx="416">
                  <c:v>34304</c:v>
                </c:pt>
                <c:pt idx="417">
                  <c:v>34335</c:v>
                </c:pt>
                <c:pt idx="418">
                  <c:v>34366</c:v>
                </c:pt>
                <c:pt idx="419">
                  <c:v>34394</c:v>
                </c:pt>
                <c:pt idx="420">
                  <c:v>34425</c:v>
                </c:pt>
                <c:pt idx="421">
                  <c:v>34455</c:v>
                </c:pt>
                <c:pt idx="422">
                  <c:v>34486</c:v>
                </c:pt>
                <c:pt idx="423">
                  <c:v>34516</c:v>
                </c:pt>
                <c:pt idx="424">
                  <c:v>34547</c:v>
                </c:pt>
                <c:pt idx="425">
                  <c:v>34578</c:v>
                </c:pt>
                <c:pt idx="426">
                  <c:v>34608</c:v>
                </c:pt>
                <c:pt idx="427">
                  <c:v>34639</c:v>
                </c:pt>
                <c:pt idx="428">
                  <c:v>34669</c:v>
                </c:pt>
                <c:pt idx="429">
                  <c:v>34700</c:v>
                </c:pt>
                <c:pt idx="430">
                  <c:v>34731</c:v>
                </c:pt>
                <c:pt idx="431">
                  <c:v>34759</c:v>
                </c:pt>
                <c:pt idx="432">
                  <c:v>34790</c:v>
                </c:pt>
                <c:pt idx="433">
                  <c:v>34820</c:v>
                </c:pt>
                <c:pt idx="434">
                  <c:v>34851</c:v>
                </c:pt>
                <c:pt idx="435">
                  <c:v>34881</c:v>
                </c:pt>
                <c:pt idx="436">
                  <c:v>34912</c:v>
                </c:pt>
                <c:pt idx="437">
                  <c:v>34943</c:v>
                </c:pt>
                <c:pt idx="438">
                  <c:v>34973</c:v>
                </c:pt>
                <c:pt idx="439">
                  <c:v>35004</c:v>
                </c:pt>
                <c:pt idx="440">
                  <c:v>35034</c:v>
                </c:pt>
                <c:pt idx="441">
                  <c:v>35065</c:v>
                </c:pt>
                <c:pt idx="442">
                  <c:v>35096</c:v>
                </c:pt>
                <c:pt idx="443">
                  <c:v>35125</c:v>
                </c:pt>
                <c:pt idx="444">
                  <c:v>35156</c:v>
                </c:pt>
                <c:pt idx="445">
                  <c:v>35186</c:v>
                </c:pt>
                <c:pt idx="446">
                  <c:v>35217</c:v>
                </c:pt>
                <c:pt idx="447">
                  <c:v>35247</c:v>
                </c:pt>
                <c:pt idx="448">
                  <c:v>35278</c:v>
                </c:pt>
                <c:pt idx="449">
                  <c:v>35309</c:v>
                </c:pt>
                <c:pt idx="450">
                  <c:v>35339</c:v>
                </c:pt>
                <c:pt idx="451">
                  <c:v>35370</c:v>
                </c:pt>
                <c:pt idx="452">
                  <c:v>35400</c:v>
                </c:pt>
                <c:pt idx="453">
                  <c:v>35431</c:v>
                </c:pt>
                <c:pt idx="454">
                  <c:v>35462</c:v>
                </c:pt>
                <c:pt idx="455">
                  <c:v>35490</c:v>
                </c:pt>
                <c:pt idx="456">
                  <c:v>35521</c:v>
                </c:pt>
                <c:pt idx="457">
                  <c:v>35551</c:v>
                </c:pt>
                <c:pt idx="458">
                  <c:v>35582</c:v>
                </c:pt>
                <c:pt idx="459">
                  <c:v>35612</c:v>
                </c:pt>
                <c:pt idx="460">
                  <c:v>35643</c:v>
                </c:pt>
                <c:pt idx="461">
                  <c:v>35674</c:v>
                </c:pt>
                <c:pt idx="462">
                  <c:v>35704</c:v>
                </c:pt>
                <c:pt idx="463">
                  <c:v>35735</c:v>
                </c:pt>
                <c:pt idx="464">
                  <c:v>35765</c:v>
                </c:pt>
                <c:pt idx="465">
                  <c:v>35796</c:v>
                </c:pt>
                <c:pt idx="466">
                  <c:v>35827</c:v>
                </c:pt>
                <c:pt idx="467">
                  <c:v>35855</c:v>
                </c:pt>
                <c:pt idx="468">
                  <c:v>35886</c:v>
                </c:pt>
                <c:pt idx="469">
                  <c:v>35916</c:v>
                </c:pt>
                <c:pt idx="470">
                  <c:v>35947</c:v>
                </c:pt>
                <c:pt idx="471">
                  <c:v>35977</c:v>
                </c:pt>
                <c:pt idx="472">
                  <c:v>36008</c:v>
                </c:pt>
                <c:pt idx="473">
                  <c:v>36039</c:v>
                </c:pt>
                <c:pt idx="474">
                  <c:v>36069</c:v>
                </c:pt>
                <c:pt idx="475">
                  <c:v>36100</c:v>
                </c:pt>
                <c:pt idx="476">
                  <c:v>36130</c:v>
                </c:pt>
                <c:pt idx="477">
                  <c:v>36161</c:v>
                </c:pt>
                <c:pt idx="478">
                  <c:v>36192</c:v>
                </c:pt>
                <c:pt idx="479">
                  <c:v>36220</c:v>
                </c:pt>
                <c:pt idx="480">
                  <c:v>36251</c:v>
                </c:pt>
                <c:pt idx="481">
                  <c:v>36281</c:v>
                </c:pt>
                <c:pt idx="482">
                  <c:v>36312</c:v>
                </c:pt>
                <c:pt idx="483">
                  <c:v>36342</c:v>
                </c:pt>
                <c:pt idx="484">
                  <c:v>36373</c:v>
                </c:pt>
                <c:pt idx="485">
                  <c:v>36404</c:v>
                </c:pt>
                <c:pt idx="486">
                  <c:v>36434</c:v>
                </c:pt>
                <c:pt idx="487">
                  <c:v>36465</c:v>
                </c:pt>
                <c:pt idx="488">
                  <c:v>36495</c:v>
                </c:pt>
                <c:pt idx="489">
                  <c:v>36526</c:v>
                </c:pt>
                <c:pt idx="490">
                  <c:v>36557</c:v>
                </c:pt>
                <c:pt idx="491">
                  <c:v>36586</c:v>
                </c:pt>
                <c:pt idx="492">
                  <c:v>36617</c:v>
                </c:pt>
                <c:pt idx="493">
                  <c:v>36647</c:v>
                </c:pt>
                <c:pt idx="494">
                  <c:v>36678</c:v>
                </c:pt>
                <c:pt idx="495">
                  <c:v>36708</c:v>
                </c:pt>
                <c:pt idx="496">
                  <c:v>36739</c:v>
                </c:pt>
                <c:pt idx="497">
                  <c:v>36770</c:v>
                </c:pt>
                <c:pt idx="498">
                  <c:v>36800</c:v>
                </c:pt>
                <c:pt idx="499">
                  <c:v>36831</c:v>
                </c:pt>
                <c:pt idx="500">
                  <c:v>36861</c:v>
                </c:pt>
                <c:pt idx="501">
                  <c:v>36892</c:v>
                </c:pt>
                <c:pt idx="502">
                  <c:v>36923</c:v>
                </c:pt>
                <c:pt idx="503">
                  <c:v>36951</c:v>
                </c:pt>
                <c:pt idx="504">
                  <c:v>36982</c:v>
                </c:pt>
                <c:pt idx="505">
                  <c:v>37012</c:v>
                </c:pt>
                <c:pt idx="506">
                  <c:v>37043</c:v>
                </c:pt>
                <c:pt idx="507">
                  <c:v>37073</c:v>
                </c:pt>
                <c:pt idx="508">
                  <c:v>37104</c:v>
                </c:pt>
                <c:pt idx="509">
                  <c:v>37135</c:v>
                </c:pt>
                <c:pt idx="510">
                  <c:v>37165</c:v>
                </c:pt>
                <c:pt idx="511">
                  <c:v>37196</c:v>
                </c:pt>
                <c:pt idx="512">
                  <c:v>37226</c:v>
                </c:pt>
                <c:pt idx="513">
                  <c:v>37257</c:v>
                </c:pt>
                <c:pt idx="514">
                  <c:v>37288</c:v>
                </c:pt>
                <c:pt idx="515">
                  <c:v>37316</c:v>
                </c:pt>
                <c:pt idx="516">
                  <c:v>37347</c:v>
                </c:pt>
                <c:pt idx="517">
                  <c:v>37377</c:v>
                </c:pt>
                <c:pt idx="518">
                  <c:v>37408</c:v>
                </c:pt>
                <c:pt idx="519">
                  <c:v>37438</c:v>
                </c:pt>
                <c:pt idx="520">
                  <c:v>37469</c:v>
                </c:pt>
                <c:pt idx="521">
                  <c:v>37500</c:v>
                </c:pt>
                <c:pt idx="522">
                  <c:v>37530</c:v>
                </c:pt>
                <c:pt idx="523">
                  <c:v>37561</c:v>
                </c:pt>
                <c:pt idx="524">
                  <c:v>37591</c:v>
                </c:pt>
                <c:pt idx="525">
                  <c:v>37622</c:v>
                </c:pt>
                <c:pt idx="526">
                  <c:v>37653</c:v>
                </c:pt>
                <c:pt idx="527">
                  <c:v>37681</c:v>
                </c:pt>
                <c:pt idx="528">
                  <c:v>37712</c:v>
                </c:pt>
                <c:pt idx="529">
                  <c:v>37742</c:v>
                </c:pt>
                <c:pt idx="530">
                  <c:v>37773</c:v>
                </c:pt>
                <c:pt idx="531">
                  <c:v>37803</c:v>
                </c:pt>
                <c:pt idx="532">
                  <c:v>37834</c:v>
                </c:pt>
                <c:pt idx="533">
                  <c:v>37865</c:v>
                </c:pt>
                <c:pt idx="534">
                  <c:v>37895</c:v>
                </c:pt>
                <c:pt idx="535">
                  <c:v>37926</c:v>
                </c:pt>
                <c:pt idx="536">
                  <c:v>37956</c:v>
                </c:pt>
                <c:pt idx="537">
                  <c:v>37987</c:v>
                </c:pt>
                <c:pt idx="538">
                  <c:v>38018</c:v>
                </c:pt>
                <c:pt idx="539">
                  <c:v>38047</c:v>
                </c:pt>
                <c:pt idx="540">
                  <c:v>38078</c:v>
                </c:pt>
                <c:pt idx="541">
                  <c:v>38108</c:v>
                </c:pt>
                <c:pt idx="542">
                  <c:v>38139</c:v>
                </c:pt>
                <c:pt idx="543">
                  <c:v>38169</c:v>
                </c:pt>
                <c:pt idx="544">
                  <c:v>38200</c:v>
                </c:pt>
                <c:pt idx="545">
                  <c:v>38231</c:v>
                </c:pt>
                <c:pt idx="546">
                  <c:v>38261</c:v>
                </c:pt>
                <c:pt idx="547">
                  <c:v>38292</c:v>
                </c:pt>
                <c:pt idx="548">
                  <c:v>38322</c:v>
                </c:pt>
                <c:pt idx="549">
                  <c:v>38353</c:v>
                </c:pt>
                <c:pt idx="550">
                  <c:v>38384</c:v>
                </c:pt>
                <c:pt idx="551">
                  <c:v>38412</c:v>
                </c:pt>
                <c:pt idx="552">
                  <c:v>38443</c:v>
                </c:pt>
                <c:pt idx="553">
                  <c:v>38473</c:v>
                </c:pt>
                <c:pt idx="554">
                  <c:v>38504</c:v>
                </c:pt>
                <c:pt idx="555">
                  <c:v>38534</c:v>
                </c:pt>
                <c:pt idx="556">
                  <c:v>38565</c:v>
                </c:pt>
                <c:pt idx="557">
                  <c:v>38596</c:v>
                </c:pt>
                <c:pt idx="558">
                  <c:v>38626</c:v>
                </c:pt>
                <c:pt idx="559">
                  <c:v>38657</c:v>
                </c:pt>
                <c:pt idx="560">
                  <c:v>38687</c:v>
                </c:pt>
                <c:pt idx="561">
                  <c:v>38718</c:v>
                </c:pt>
                <c:pt idx="562">
                  <c:v>38749</c:v>
                </c:pt>
                <c:pt idx="563">
                  <c:v>38777</c:v>
                </c:pt>
                <c:pt idx="564">
                  <c:v>38808</c:v>
                </c:pt>
                <c:pt idx="565">
                  <c:v>38838</c:v>
                </c:pt>
                <c:pt idx="566">
                  <c:v>38869</c:v>
                </c:pt>
                <c:pt idx="567">
                  <c:v>38899</c:v>
                </c:pt>
                <c:pt idx="568">
                  <c:v>38930</c:v>
                </c:pt>
                <c:pt idx="569">
                  <c:v>38961</c:v>
                </c:pt>
                <c:pt idx="570">
                  <c:v>38991</c:v>
                </c:pt>
                <c:pt idx="571">
                  <c:v>39022</c:v>
                </c:pt>
                <c:pt idx="572">
                  <c:v>39052</c:v>
                </c:pt>
                <c:pt idx="573">
                  <c:v>39083</c:v>
                </c:pt>
                <c:pt idx="574">
                  <c:v>39114</c:v>
                </c:pt>
                <c:pt idx="575">
                  <c:v>39142</c:v>
                </c:pt>
                <c:pt idx="576">
                  <c:v>39173</c:v>
                </c:pt>
                <c:pt idx="577">
                  <c:v>39203</c:v>
                </c:pt>
                <c:pt idx="578">
                  <c:v>39234</c:v>
                </c:pt>
                <c:pt idx="579">
                  <c:v>39264</c:v>
                </c:pt>
                <c:pt idx="580">
                  <c:v>39295</c:v>
                </c:pt>
                <c:pt idx="581">
                  <c:v>39326</c:v>
                </c:pt>
                <c:pt idx="582">
                  <c:v>39356</c:v>
                </c:pt>
                <c:pt idx="583">
                  <c:v>39387</c:v>
                </c:pt>
                <c:pt idx="584">
                  <c:v>39417</c:v>
                </c:pt>
                <c:pt idx="585">
                  <c:v>39448</c:v>
                </c:pt>
                <c:pt idx="586">
                  <c:v>39479</c:v>
                </c:pt>
                <c:pt idx="587">
                  <c:v>39508</c:v>
                </c:pt>
                <c:pt idx="588">
                  <c:v>39539</c:v>
                </c:pt>
                <c:pt idx="589">
                  <c:v>39569</c:v>
                </c:pt>
                <c:pt idx="590">
                  <c:v>39600</c:v>
                </c:pt>
                <c:pt idx="591">
                  <c:v>39630</c:v>
                </c:pt>
                <c:pt idx="592">
                  <c:v>39661</c:v>
                </c:pt>
                <c:pt idx="593">
                  <c:v>39692</c:v>
                </c:pt>
                <c:pt idx="594">
                  <c:v>39722</c:v>
                </c:pt>
                <c:pt idx="595">
                  <c:v>39753</c:v>
                </c:pt>
                <c:pt idx="596">
                  <c:v>39783</c:v>
                </c:pt>
                <c:pt idx="597">
                  <c:v>39814</c:v>
                </c:pt>
                <c:pt idx="598">
                  <c:v>39845</c:v>
                </c:pt>
                <c:pt idx="599">
                  <c:v>39873</c:v>
                </c:pt>
                <c:pt idx="600">
                  <c:v>39904</c:v>
                </c:pt>
                <c:pt idx="601">
                  <c:v>39934</c:v>
                </c:pt>
                <c:pt idx="602">
                  <c:v>39965</c:v>
                </c:pt>
                <c:pt idx="603">
                  <c:v>39995</c:v>
                </c:pt>
                <c:pt idx="604">
                  <c:v>40026</c:v>
                </c:pt>
                <c:pt idx="605">
                  <c:v>40057</c:v>
                </c:pt>
                <c:pt idx="606">
                  <c:v>40087</c:v>
                </c:pt>
                <c:pt idx="607">
                  <c:v>40118</c:v>
                </c:pt>
                <c:pt idx="608">
                  <c:v>40148</c:v>
                </c:pt>
                <c:pt idx="609">
                  <c:v>40179</c:v>
                </c:pt>
                <c:pt idx="610">
                  <c:v>40210</c:v>
                </c:pt>
                <c:pt idx="611">
                  <c:v>40238</c:v>
                </c:pt>
                <c:pt idx="612">
                  <c:v>40269</c:v>
                </c:pt>
                <c:pt idx="613">
                  <c:v>40299</c:v>
                </c:pt>
                <c:pt idx="614">
                  <c:v>40330</c:v>
                </c:pt>
                <c:pt idx="615">
                  <c:v>40360</c:v>
                </c:pt>
                <c:pt idx="616">
                  <c:v>40391</c:v>
                </c:pt>
                <c:pt idx="617">
                  <c:v>40422</c:v>
                </c:pt>
                <c:pt idx="618">
                  <c:v>40452</c:v>
                </c:pt>
                <c:pt idx="619">
                  <c:v>40483</c:v>
                </c:pt>
                <c:pt idx="620">
                  <c:v>40513</c:v>
                </c:pt>
                <c:pt idx="621">
                  <c:v>40544</c:v>
                </c:pt>
                <c:pt idx="622">
                  <c:v>40575</c:v>
                </c:pt>
                <c:pt idx="623">
                  <c:v>40603</c:v>
                </c:pt>
                <c:pt idx="624">
                  <c:v>40634</c:v>
                </c:pt>
                <c:pt idx="625">
                  <c:v>40664</c:v>
                </c:pt>
                <c:pt idx="626">
                  <c:v>40695</c:v>
                </c:pt>
                <c:pt idx="627">
                  <c:v>40725</c:v>
                </c:pt>
                <c:pt idx="628">
                  <c:v>40756</c:v>
                </c:pt>
                <c:pt idx="629">
                  <c:v>40787</c:v>
                </c:pt>
                <c:pt idx="630">
                  <c:v>40817</c:v>
                </c:pt>
                <c:pt idx="631">
                  <c:v>40848</c:v>
                </c:pt>
                <c:pt idx="632">
                  <c:v>40878</c:v>
                </c:pt>
                <c:pt idx="633">
                  <c:v>40909</c:v>
                </c:pt>
                <c:pt idx="634">
                  <c:v>40940</c:v>
                </c:pt>
                <c:pt idx="635">
                  <c:v>40969</c:v>
                </c:pt>
                <c:pt idx="636">
                  <c:v>41000</c:v>
                </c:pt>
                <c:pt idx="637">
                  <c:v>41030</c:v>
                </c:pt>
                <c:pt idx="638">
                  <c:v>41061</c:v>
                </c:pt>
                <c:pt idx="639">
                  <c:v>41091</c:v>
                </c:pt>
                <c:pt idx="640">
                  <c:v>41122</c:v>
                </c:pt>
                <c:pt idx="641">
                  <c:v>41153</c:v>
                </c:pt>
                <c:pt idx="642">
                  <c:v>41183</c:v>
                </c:pt>
                <c:pt idx="643">
                  <c:v>41214</c:v>
                </c:pt>
                <c:pt idx="644">
                  <c:v>41244</c:v>
                </c:pt>
                <c:pt idx="645">
                  <c:v>41275</c:v>
                </c:pt>
                <c:pt idx="646">
                  <c:v>41306</c:v>
                </c:pt>
                <c:pt idx="647">
                  <c:v>41334</c:v>
                </c:pt>
                <c:pt idx="648">
                  <c:v>41365</c:v>
                </c:pt>
                <c:pt idx="649">
                  <c:v>41395</c:v>
                </c:pt>
                <c:pt idx="650">
                  <c:v>41426</c:v>
                </c:pt>
                <c:pt idx="651">
                  <c:v>41456</c:v>
                </c:pt>
                <c:pt idx="652">
                  <c:v>41487</c:v>
                </c:pt>
                <c:pt idx="653">
                  <c:v>41518</c:v>
                </c:pt>
                <c:pt idx="654">
                  <c:v>41548</c:v>
                </c:pt>
                <c:pt idx="655">
                  <c:v>41579</c:v>
                </c:pt>
                <c:pt idx="656">
                  <c:v>41609</c:v>
                </c:pt>
                <c:pt idx="657">
                  <c:v>41640</c:v>
                </c:pt>
                <c:pt idx="658">
                  <c:v>41671</c:v>
                </c:pt>
                <c:pt idx="659">
                  <c:v>41699</c:v>
                </c:pt>
                <c:pt idx="660">
                  <c:v>41730</c:v>
                </c:pt>
                <c:pt idx="661">
                  <c:v>41760</c:v>
                </c:pt>
                <c:pt idx="662">
                  <c:v>41791</c:v>
                </c:pt>
                <c:pt idx="663">
                  <c:v>41821</c:v>
                </c:pt>
                <c:pt idx="664">
                  <c:v>41852</c:v>
                </c:pt>
                <c:pt idx="665">
                  <c:v>41883</c:v>
                </c:pt>
                <c:pt idx="666">
                  <c:v>41913</c:v>
                </c:pt>
                <c:pt idx="667">
                  <c:v>41944</c:v>
                </c:pt>
                <c:pt idx="668">
                  <c:v>41974</c:v>
                </c:pt>
                <c:pt idx="669">
                  <c:v>42005</c:v>
                </c:pt>
                <c:pt idx="670">
                  <c:v>42036</c:v>
                </c:pt>
                <c:pt idx="671">
                  <c:v>42064</c:v>
                </c:pt>
                <c:pt idx="672">
                  <c:v>42095</c:v>
                </c:pt>
                <c:pt idx="673">
                  <c:v>42125</c:v>
                </c:pt>
                <c:pt idx="674">
                  <c:v>42156</c:v>
                </c:pt>
                <c:pt idx="675">
                  <c:v>42186</c:v>
                </c:pt>
                <c:pt idx="676">
                  <c:v>42217</c:v>
                </c:pt>
                <c:pt idx="677">
                  <c:v>42248</c:v>
                </c:pt>
                <c:pt idx="678">
                  <c:v>42278</c:v>
                </c:pt>
                <c:pt idx="679">
                  <c:v>42309</c:v>
                </c:pt>
                <c:pt idx="680">
                  <c:v>42339</c:v>
                </c:pt>
                <c:pt idx="681">
                  <c:v>42370</c:v>
                </c:pt>
                <c:pt idx="682">
                  <c:v>42401</c:v>
                </c:pt>
                <c:pt idx="683">
                  <c:v>42430</c:v>
                </c:pt>
                <c:pt idx="684">
                  <c:v>42461</c:v>
                </c:pt>
                <c:pt idx="685">
                  <c:v>42491</c:v>
                </c:pt>
                <c:pt idx="686">
                  <c:v>42522</c:v>
                </c:pt>
                <c:pt idx="687">
                  <c:v>42552</c:v>
                </c:pt>
                <c:pt idx="688">
                  <c:v>42583</c:v>
                </c:pt>
                <c:pt idx="689">
                  <c:v>42614</c:v>
                </c:pt>
                <c:pt idx="690">
                  <c:v>42644</c:v>
                </c:pt>
                <c:pt idx="691">
                  <c:v>42675</c:v>
                </c:pt>
                <c:pt idx="692">
                  <c:v>42705</c:v>
                </c:pt>
                <c:pt idx="693">
                  <c:v>42736</c:v>
                </c:pt>
                <c:pt idx="694">
                  <c:v>42767</c:v>
                </c:pt>
                <c:pt idx="695">
                  <c:v>42795</c:v>
                </c:pt>
                <c:pt idx="696">
                  <c:v>42826</c:v>
                </c:pt>
                <c:pt idx="697">
                  <c:v>42856</c:v>
                </c:pt>
                <c:pt idx="698">
                  <c:v>42887</c:v>
                </c:pt>
                <c:pt idx="699">
                  <c:v>42917</c:v>
                </c:pt>
                <c:pt idx="700">
                  <c:v>42948</c:v>
                </c:pt>
                <c:pt idx="701">
                  <c:v>42979</c:v>
                </c:pt>
                <c:pt idx="702">
                  <c:v>43009</c:v>
                </c:pt>
                <c:pt idx="703">
                  <c:v>43040</c:v>
                </c:pt>
                <c:pt idx="704">
                  <c:v>43070</c:v>
                </c:pt>
                <c:pt idx="705">
                  <c:v>43101</c:v>
                </c:pt>
                <c:pt idx="706">
                  <c:v>43132</c:v>
                </c:pt>
                <c:pt idx="707">
                  <c:v>43160</c:v>
                </c:pt>
                <c:pt idx="708">
                  <c:v>43191</c:v>
                </c:pt>
                <c:pt idx="709">
                  <c:v>43221</c:v>
                </c:pt>
                <c:pt idx="710">
                  <c:v>43252</c:v>
                </c:pt>
                <c:pt idx="711">
                  <c:v>43282</c:v>
                </c:pt>
                <c:pt idx="712">
                  <c:v>43313</c:v>
                </c:pt>
                <c:pt idx="713">
                  <c:v>43344</c:v>
                </c:pt>
                <c:pt idx="714">
                  <c:v>43374</c:v>
                </c:pt>
                <c:pt idx="715">
                  <c:v>43405</c:v>
                </c:pt>
                <c:pt idx="716">
                  <c:v>43435</c:v>
                </c:pt>
                <c:pt idx="717">
                  <c:v>43466</c:v>
                </c:pt>
                <c:pt idx="718">
                  <c:v>43497</c:v>
                </c:pt>
                <c:pt idx="719">
                  <c:v>43525</c:v>
                </c:pt>
                <c:pt idx="720">
                  <c:v>43556</c:v>
                </c:pt>
                <c:pt idx="721">
                  <c:v>43586</c:v>
                </c:pt>
                <c:pt idx="722">
                  <c:v>43617</c:v>
                </c:pt>
                <c:pt idx="723">
                  <c:v>43647</c:v>
                </c:pt>
                <c:pt idx="724">
                  <c:v>43678</c:v>
                </c:pt>
                <c:pt idx="725">
                  <c:v>43709</c:v>
                </c:pt>
                <c:pt idx="726">
                  <c:v>43739</c:v>
                </c:pt>
                <c:pt idx="727">
                  <c:v>43770</c:v>
                </c:pt>
                <c:pt idx="728">
                  <c:v>43800</c:v>
                </c:pt>
                <c:pt idx="729">
                  <c:v>43831</c:v>
                </c:pt>
                <c:pt idx="730">
                  <c:v>43862</c:v>
                </c:pt>
                <c:pt idx="731">
                  <c:v>43891</c:v>
                </c:pt>
                <c:pt idx="732">
                  <c:v>43922</c:v>
                </c:pt>
                <c:pt idx="733">
                  <c:v>43952</c:v>
                </c:pt>
                <c:pt idx="734">
                  <c:v>43983</c:v>
                </c:pt>
                <c:pt idx="735">
                  <c:v>44013</c:v>
                </c:pt>
                <c:pt idx="736">
                  <c:v>44044</c:v>
                </c:pt>
                <c:pt idx="737">
                  <c:v>44075</c:v>
                </c:pt>
                <c:pt idx="738">
                  <c:v>44105</c:v>
                </c:pt>
                <c:pt idx="739">
                  <c:v>44136</c:v>
                </c:pt>
                <c:pt idx="740">
                  <c:v>44166</c:v>
                </c:pt>
                <c:pt idx="741">
                  <c:v>44197</c:v>
                </c:pt>
                <c:pt idx="742">
                  <c:v>44228</c:v>
                </c:pt>
                <c:pt idx="743">
                  <c:v>44256</c:v>
                </c:pt>
                <c:pt idx="744">
                  <c:v>44287</c:v>
                </c:pt>
                <c:pt idx="745">
                  <c:v>44317</c:v>
                </c:pt>
                <c:pt idx="746">
                  <c:v>44348</c:v>
                </c:pt>
                <c:pt idx="747">
                  <c:v>44378</c:v>
                </c:pt>
                <c:pt idx="748">
                  <c:v>44409</c:v>
                </c:pt>
                <c:pt idx="749">
                  <c:v>44440</c:v>
                </c:pt>
                <c:pt idx="750">
                  <c:v>44470</c:v>
                </c:pt>
                <c:pt idx="751">
                  <c:v>44501</c:v>
                </c:pt>
                <c:pt idx="752">
                  <c:v>44531</c:v>
                </c:pt>
                <c:pt idx="753">
                  <c:v>44562</c:v>
                </c:pt>
                <c:pt idx="754">
                  <c:v>44593</c:v>
                </c:pt>
                <c:pt idx="755">
                  <c:v>44621</c:v>
                </c:pt>
                <c:pt idx="756">
                  <c:v>44652</c:v>
                </c:pt>
                <c:pt idx="757">
                  <c:v>44682</c:v>
                </c:pt>
                <c:pt idx="758">
                  <c:v>44713</c:v>
                </c:pt>
                <c:pt idx="759">
                  <c:v>44743</c:v>
                </c:pt>
                <c:pt idx="760">
                  <c:v>44774</c:v>
                </c:pt>
                <c:pt idx="761">
                  <c:v>44805</c:v>
                </c:pt>
                <c:pt idx="762">
                  <c:v>44835</c:v>
                </c:pt>
                <c:pt idx="763">
                  <c:v>44866</c:v>
                </c:pt>
                <c:pt idx="764">
                  <c:v>44896</c:v>
                </c:pt>
                <c:pt idx="765">
                  <c:v>44927</c:v>
                </c:pt>
                <c:pt idx="766">
                  <c:v>44958</c:v>
                </c:pt>
              </c:numCache>
            </c:numRef>
          </c:cat>
          <c:val>
            <c:numRef>
              <c:f>'FRED Graph'!$C$14:$C$780</c:f>
              <c:numCache>
                <c:formatCode>0.0</c:formatCode>
                <c:ptCount val="767"/>
                <c:pt idx="0">
                  <c:v>0.13822000000000001</c:v>
                </c:pt>
                <c:pt idx="1">
                  <c:v>0.34554000000000001</c:v>
                </c:pt>
                <c:pt idx="2">
                  <c:v>0.69179999999999997</c:v>
                </c:pt>
                <c:pt idx="3">
                  <c:v>0.89997000000000005</c:v>
                </c:pt>
                <c:pt idx="4">
                  <c:v>0.82930000000000004</c:v>
                </c:pt>
                <c:pt idx="5">
                  <c:v>1.1760600000000001</c:v>
                </c:pt>
                <c:pt idx="6">
                  <c:v>1.52196</c:v>
                </c:pt>
                <c:pt idx="7">
                  <c:v>1.3816900000000001</c:v>
                </c:pt>
                <c:pt idx="8">
                  <c:v>1.51881</c:v>
                </c:pt>
                <c:pt idx="9">
                  <c:v>1.24095</c:v>
                </c:pt>
                <c:pt idx="10">
                  <c:v>1.4137900000000001</c:v>
                </c:pt>
                <c:pt idx="11">
                  <c:v>1.51881</c:v>
                </c:pt>
                <c:pt idx="12">
                  <c:v>1.9323699999999999</c:v>
                </c:pt>
                <c:pt idx="13">
                  <c:v>1.82507</c:v>
                </c:pt>
                <c:pt idx="14">
                  <c:v>1.7176199999999999</c:v>
                </c:pt>
                <c:pt idx="15">
                  <c:v>1.3722099999999999</c:v>
                </c:pt>
                <c:pt idx="16">
                  <c:v>1.4736100000000001</c:v>
                </c:pt>
                <c:pt idx="17">
                  <c:v>1.2307699999999999</c:v>
                </c:pt>
                <c:pt idx="18">
                  <c:v>1.36286</c:v>
                </c:pt>
                <c:pt idx="19">
                  <c:v>1.4650799999999999</c:v>
                </c:pt>
                <c:pt idx="20">
                  <c:v>1.36008</c:v>
                </c:pt>
                <c:pt idx="21">
                  <c:v>1.6002700000000001</c:v>
                </c:pt>
                <c:pt idx="22">
                  <c:v>1.4620899999999999</c:v>
                </c:pt>
                <c:pt idx="23">
                  <c:v>1.4620899999999999</c:v>
                </c:pt>
                <c:pt idx="24">
                  <c:v>0.91400999999999999</c:v>
                </c:pt>
                <c:pt idx="25">
                  <c:v>0.91308999999999996</c:v>
                </c:pt>
                <c:pt idx="26">
                  <c:v>0.77676000000000001</c:v>
                </c:pt>
                <c:pt idx="27">
                  <c:v>1.2521199999999999</c:v>
                </c:pt>
                <c:pt idx="28">
                  <c:v>1.11449</c:v>
                </c:pt>
                <c:pt idx="29">
                  <c:v>1.2495799999999999</c:v>
                </c:pt>
                <c:pt idx="30">
                  <c:v>0.77310999999999996</c:v>
                </c:pt>
                <c:pt idx="31">
                  <c:v>0.67159000000000002</c:v>
                </c:pt>
                <c:pt idx="32">
                  <c:v>0.67091999999999996</c:v>
                </c:pt>
                <c:pt idx="33">
                  <c:v>0.67023999999999995</c:v>
                </c:pt>
                <c:pt idx="34">
                  <c:v>0.90483000000000002</c:v>
                </c:pt>
                <c:pt idx="35">
                  <c:v>1.1059000000000001</c:v>
                </c:pt>
                <c:pt idx="36">
                  <c:v>1.3418300000000001</c:v>
                </c:pt>
                <c:pt idx="37">
                  <c:v>1.3404799999999999</c:v>
                </c:pt>
                <c:pt idx="38">
                  <c:v>1.2399500000000001</c:v>
                </c:pt>
                <c:pt idx="39">
                  <c:v>1.00267</c:v>
                </c:pt>
                <c:pt idx="40">
                  <c:v>1.1355999999999999</c:v>
                </c:pt>
                <c:pt idx="41">
                  <c:v>1.4676499999999999</c:v>
                </c:pt>
                <c:pt idx="42">
                  <c:v>1.33422</c:v>
                </c:pt>
                <c:pt idx="43">
                  <c:v>1.33422</c:v>
                </c:pt>
                <c:pt idx="44">
                  <c:v>1.23292</c:v>
                </c:pt>
                <c:pt idx="45">
                  <c:v>1.3315600000000001</c:v>
                </c:pt>
                <c:pt idx="46">
                  <c:v>1.2288300000000001</c:v>
                </c:pt>
                <c:pt idx="47">
                  <c:v>1.1269499999999999</c:v>
                </c:pt>
                <c:pt idx="48">
                  <c:v>0.89373999999999998</c:v>
                </c:pt>
                <c:pt idx="49">
                  <c:v>0.89285999999999999</c:v>
                </c:pt>
                <c:pt idx="50">
                  <c:v>1.32406</c:v>
                </c:pt>
                <c:pt idx="51">
                  <c:v>1.5552600000000001</c:v>
                </c:pt>
                <c:pt idx="52">
                  <c:v>1.5521799999999999</c:v>
                </c:pt>
                <c:pt idx="53">
                  <c:v>0.98619000000000001</c:v>
                </c:pt>
                <c:pt idx="54">
                  <c:v>1.21791</c:v>
                </c:pt>
                <c:pt idx="55">
                  <c:v>1.3166599999999999</c:v>
                </c:pt>
                <c:pt idx="56">
                  <c:v>1.6458200000000001</c:v>
                </c:pt>
                <c:pt idx="57">
                  <c:v>1.6425799999999999</c:v>
                </c:pt>
                <c:pt idx="58">
                  <c:v>1.41076</c:v>
                </c:pt>
                <c:pt idx="59">
                  <c:v>1.40937</c:v>
                </c:pt>
                <c:pt idx="60">
                  <c:v>1.54199</c:v>
                </c:pt>
                <c:pt idx="61">
                  <c:v>1.5404800000000001</c:v>
                </c:pt>
                <c:pt idx="62">
                  <c:v>1.3067599999999999</c:v>
                </c:pt>
                <c:pt idx="63">
                  <c:v>1.0752699999999999</c:v>
                </c:pt>
                <c:pt idx="64">
                  <c:v>0.97560999999999998</c:v>
                </c:pt>
                <c:pt idx="65">
                  <c:v>1.17188</c:v>
                </c:pt>
                <c:pt idx="66">
                  <c:v>1.2032499999999999</c:v>
                </c:pt>
                <c:pt idx="67">
                  <c:v>1.3970100000000001</c:v>
                </c:pt>
                <c:pt idx="68">
                  <c:v>1.1981900000000001</c:v>
                </c:pt>
                <c:pt idx="69">
                  <c:v>1.0989</c:v>
                </c:pt>
                <c:pt idx="70">
                  <c:v>1.19702</c:v>
                </c:pt>
                <c:pt idx="71">
                  <c:v>1.1958599999999999</c:v>
                </c:pt>
                <c:pt idx="72">
                  <c:v>1.38934</c:v>
                </c:pt>
                <c:pt idx="73">
                  <c:v>1.6139399999999999</c:v>
                </c:pt>
                <c:pt idx="74">
                  <c:v>1.93486</c:v>
                </c:pt>
                <c:pt idx="75">
                  <c:v>1.8052900000000001</c:v>
                </c:pt>
                <c:pt idx="76">
                  <c:v>1.6103099999999999</c:v>
                </c:pt>
                <c:pt idx="77">
                  <c:v>1.7374499999999999</c:v>
                </c:pt>
                <c:pt idx="78">
                  <c:v>1.7030799999999999</c:v>
                </c:pt>
                <c:pt idx="79">
                  <c:v>1.73021</c:v>
                </c:pt>
                <c:pt idx="80">
                  <c:v>1.92</c:v>
                </c:pt>
                <c:pt idx="81">
                  <c:v>1.9181600000000001</c:v>
                </c:pt>
                <c:pt idx="82">
                  <c:v>2.5575399999999999</c:v>
                </c:pt>
                <c:pt idx="83">
                  <c:v>2.7786599999999999</c:v>
                </c:pt>
                <c:pt idx="84">
                  <c:v>2.8680699999999999</c:v>
                </c:pt>
                <c:pt idx="85">
                  <c:v>2.7636599999999998</c:v>
                </c:pt>
                <c:pt idx="86">
                  <c:v>2.43594</c:v>
                </c:pt>
                <c:pt idx="87">
                  <c:v>2.7549100000000002</c:v>
                </c:pt>
                <c:pt idx="88">
                  <c:v>3.4865300000000001</c:v>
                </c:pt>
                <c:pt idx="89">
                  <c:v>3.57369</c:v>
                </c:pt>
                <c:pt idx="90">
                  <c:v>3.7914699999999999</c:v>
                </c:pt>
                <c:pt idx="91">
                  <c:v>3.5590600000000001</c:v>
                </c:pt>
                <c:pt idx="92">
                  <c:v>3.3595000000000002</c:v>
                </c:pt>
                <c:pt idx="93">
                  <c:v>3.1995</c:v>
                </c:pt>
                <c:pt idx="94">
                  <c:v>2.8678300000000001</c:v>
                </c:pt>
                <c:pt idx="95">
                  <c:v>2.5481699999999998</c:v>
                </c:pt>
                <c:pt idx="96">
                  <c:v>2.54027</c:v>
                </c:pt>
                <c:pt idx="97">
                  <c:v>2.31839</c:v>
                </c:pt>
                <c:pt idx="98">
                  <c:v>2.8412600000000001</c:v>
                </c:pt>
                <c:pt idx="99">
                  <c:v>2.9275799999999998</c:v>
                </c:pt>
                <c:pt idx="100">
                  <c:v>2.60337</c:v>
                </c:pt>
                <c:pt idx="101">
                  <c:v>2.5954199999999998</c:v>
                </c:pt>
                <c:pt idx="102">
                  <c:v>2.58752</c:v>
                </c:pt>
                <c:pt idx="103">
                  <c:v>3.1021899999999998</c:v>
                </c:pt>
                <c:pt idx="104">
                  <c:v>3.2806799999999998</c:v>
                </c:pt>
                <c:pt idx="105">
                  <c:v>3.6474199999999999</c:v>
                </c:pt>
                <c:pt idx="106">
                  <c:v>3.6363599999999998</c:v>
                </c:pt>
                <c:pt idx="107">
                  <c:v>3.9393899999999999</c:v>
                </c:pt>
                <c:pt idx="108">
                  <c:v>3.9274900000000001</c:v>
                </c:pt>
                <c:pt idx="109">
                  <c:v>4.2296100000000001</c:v>
                </c:pt>
                <c:pt idx="110">
                  <c:v>4.2042000000000002</c:v>
                </c:pt>
                <c:pt idx="111">
                  <c:v>4.4910199999999998</c:v>
                </c:pt>
                <c:pt idx="112">
                  <c:v>4.4776100000000003</c:v>
                </c:pt>
                <c:pt idx="113">
                  <c:v>4.4642900000000001</c:v>
                </c:pt>
                <c:pt idx="114">
                  <c:v>4.74777</c:v>
                </c:pt>
                <c:pt idx="115">
                  <c:v>4.4247800000000002</c:v>
                </c:pt>
                <c:pt idx="116">
                  <c:v>4.7058799999999996</c:v>
                </c:pt>
                <c:pt idx="117">
                  <c:v>4.6920799999999998</c:v>
                </c:pt>
                <c:pt idx="118">
                  <c:v>4.6783599999999996</c:v>
                </c:pt>
                <c:pt idx="119">
                  <c:v>5.2478100000000003</c:v>
                </c:pt>
                <c:pt idx="120">
                  <c:v>5.5232599999999996</c:v>
                </c:pt>
                <c:pt idx="121">
                  <c:v>5.50725</c:v>
                </c:pt>
                <c:pt idx="122">
                  <c:v>5.4755000000000003</c:v>
                </c:pt>
                <c:pt idx="123">
                  <c:v>5.4441300000000004</c:v>
                </c:pt>
                <c:pt idx="124">
                  <c:v>5.4285699999999997</c:v>
                </c:pt>
                <c:pt idx="125">
                  <c:v>5.69801</c:v>
                </c:pt>
                <c:pt idx="126">
                  <c:v>5.6657200000000003</c:v>
                </c:pt>
                <c:pt idx="127">
                  <c:v>5.9321999999999999</c:v>
                </c:pt>
                <c:pt idx="128">
                  <c:v>5.8988800000000001</c:v>
                </c:pt>
                <c:pt idx="129">
                  <c:v>6.1624600000000003</c:v>
                </c:pt>
                <c:pt idx="130">
                  <c:v>6.4245799999999997</c:v>
                </c:pt>
                <c:pt idx="131">
                  <c:v>6.0941799999999997</c:v>
                </c:pt>
                <c:pt idx="132">
                  <c:v>6.0606099999999996</c:v>
                </c:pt>
                <c:pt idx="133">
                  <c:v>6.0439600000000002</c:v>
                </c:pt>
                <c:pt idx="134">
                  <c:v>6.0109300000000001</c:v>
                </c:pt>
                <c:pt idx="135">
                  <c:v>5.7065200000000003</c:v>
                </c:pt>
                <c:pt idx="136">
                  <c:v>5.6910600000000002</c:v>
                </c:pt>
                <c:pt idx="137">
                  <c:v>5.66038</c:v>
                </c:pt>
                <c:pt idx="138">
                  <c:v>5.6300299999999996</c:v>
                </c:pt>
                <c:pt idx="139">
                  <c:v>5.6</c:v>
                </c:pt>
                <c:pt idx="140">
                  <c:v>5.57029</c:v>
                </c:pt>
                <c:pt idx="141">
                  <c:v>5.2770400000000004</c:v>
                </c:pt>
                <c:pt idx="142">
                  <c:v>4.7244099999999998</c:v>
                </c:pt>
                <c:pt idx="143">
                  <c:v>4.4386400000000004</c:v>
                </c:pt>
                <c:pt idx="144">
                  <c:v>4.1558400000000004</c:v>
                </c:pt>
                <c:pt idx="145">
                  <c:v>4.4041499999999996</c:v>
                </c:pt>
                <c:pt idx="146">
                  <c:v>4.3814399999999996</c:v>
                </c:pt>
                <c:pt idx="147">
                  <c:v>4.3701800000000004</c:v>
                </c:pt>
                <c:pt idx="148">
                  <c:v>4.3589700000000002</c:v>
                </c:pt>
                <c:pt idx="149">
                  <c:v>4.0816299999999996</c:v>
                </c:pt>
                <c:pt idx="150">
                  <c:v>3.8071100000000002</c:v>
                </c:pt>
                <c:pt idx="151">
                  <c:v>3.5353500000000002</c:v>
                </c:pt>
                <c:pt idx="152">
                  <c:v>3.26633</c:v>
                </c:pt>
                <c:pt idx="153">
                  <c:v>3.2581500000000001</c:v>
                </c:pt>
                <c:pt idx="154">
                  <c:v>3.7593999999999999</c:v>
                </c:pt>
                <c:pt idx="155">
                  <c:v>3.5</c:v>
                </c:pt>
                <c:pt idx="156">
                  <c:v>3.4912700000000001</c:v>
                </c:pt>
                <c:pt idx="157">
                  <c:v>3.2258100000000001</c:v>
                </c:pt>
                <c:pt idx="158">
                  <c:v>2.9629599999999998</c:v>
                </c:pt>
                <c:pt idx="159">
                  <c:v>2.95567</c:v>
                </c:pt>
                <c:pt idx="160">
                  <c:v>2.9483999999999999</c:v>
                </c:pt>
                <c:pt idx="161">
                  <c:v>3.1862699999999999</c:v>
                </c:pt>
                <c:pt idx="162">
                  <c:v>3.17848</c:v>
                </c:pt>
                <c:pt idx="163">
                  <c:v>3.4146299999999998</c:v>
                </c:pt>
                <c:pt idx="164">
                  <c:v>3.4063300000000001</c:v>
                </c:pt>
                <c:pt idx="165">
                  <c:v>3.6407799999999999</c:v>
                </c:pt>
                <c:pt idx="166">
                  <c:v>3.8647300000000002</c:v>
                </c:pt>
                <c:pt idx="167">
                  <c:v>4.8309199999999999</c:v>
                </c:pt>
                <c:pt idx="168">
                  <c:v>5.3011999999999997</c:v>
                </c:pt>
                <c:pt idx="169">
                  <c:v>5.5288500000000003</c:v>
                </c:pt>
                <c:pt idx="170">
                  <c:v>5.9951999999999996</c:v>
                </c:pt>
                <c:pt idx="171">
                  <c:v>5.7416299999999998</c:v>
                </c:pt>
                <c:pt idx="172">
                  <c:v>7.3985700000000003</c:v>
                </c:pt>
                <c:pt idx="173">
                  <c:v>7.3634199999999996</c:v>
                </c:pt>
                <c:pt idx="174">
                  <c:v>8.05687</c:v>
                </c:pt>
                <c:pt idx="175">
                  <c:v>8.2547200000000007</c:v>
                </c:pt>
                <c:pt idx="176">
                  <c:v>8.9411799999999992</c:v>
                </c:pt>
                <c:pt idx="177">
                  <c:v>9.6018699999999999</c:v>
                </c:pt>
                <c:pt idx="178">
                  <c:v>10</c:v>
                </c:pt>
                <c:pt idx="179">
                  <c:v>10.138249999999999</c:v>
                </c:pt>
                <c:pt idx="180">
                  <c:v>10.06865</c:v>
                </c:pt>
                <c:pt idx="181">
                  <c:v>10.706149999999999</c:v>
                </c:pt>
                <c:pt idx="182">
                  <c:v>10.859730000000001</c:v>
                </c:pt>
                <c:pt idx="183">
                  <c:v>11.538460000000001</c:v>
                </c:pt>
                <c:pt idx="184">
                  <c:v>10.88889</c:v>
                </c:pt>
                <c:pt idx="185">
                  <c:v>11.946899999999999</c:v>
                </c:pt>
                <c:pt idx="186">
                  <c:v>11.84211</c:v>
                </c:pt>
                <c:pt idx="187">
                  <c:v>12.20044</c:v>
                </c:pt>
                <c:pt idx="188">
                  <c:v>12.09503</c:v>
                </c:pt>
                <c:pt idx="189">
                  <c:v>11.752140000000001</c:v>
                </c:pt>
                <c:pt idx="190">
                  <c:v>11.205069999999999</c:v>
                </c:pt>
                <c:pt idx="191">
                  <c:v>10.46025</c:v>
                </c:pt>
                <c:pt idx="192">
                  <c:v>10.187110000000001</c:v>
                </c:pt>
                <c:pt idx="193">
                  <c:v>9.2592599999999994</c:v>
                </c:pt>
                <c:pt idx="194">
                  <c:v>9.1836699999999993</c:v>
                </c:pt>
                <c:pt idx="195">
                  <c:v>9.5334699999999994</c:v>
                </c:pt>
                <c:pt idx="196">
                  <c:v>8.6172299999999993</c:v>
                </c:pt>
                <c:pt idx="197">
                  <c:v>7.9051400000000003</c:v>
                </c:pt>
                <c:pt idx="198">
                  <c:v>7.6470599999999997</c:v>
                </c:pt>
                <c:pt idx="199">
                  <c:v>7.3786399999999999</c:v>
                </c:pt>
                <c:pt idx="200">
                  <c:v>7.1290899999999997</c:v>
                </c:pt>
                <c:pt idx="201">
                  <c:v>6.6921600000000003</c:v>
                </c:pt>
                <c:pt idx="202">
                  <c:v>6.2737600000000002</c:v>
                </c:pt>
                <c:pt idx="203">
                  <c:v>6.0606099999999996</c:v>
                </c:pt>
                <c:pt idx="204">
                  <c:v>5.8490599999999997</c:v>
                </c:pt>
                <c:pt idx="205">
                  <c:v>6.21469</c:v>
                </c:pt>
                <c:pt idx="206">
                  <c:v>5.9813099999999997</c:v>
                </c:pt>
                <c:pt idx="207">
                  <c:v>5.5555599999999998</c:v>
                </c:pt>
                <c:pt idx="208">
                  <c:v>5.7195600000000004</c:v>
                </c:pt>
                <c:pt idx="209">
                  <c:v>5.49451</c:v>
                </c:pt>
                <c:pt idx="210">
                  <c:v>5.46448</c:v>
                </c:pt>
                <c:pt idx="211">
                  <c:v>5.0632900000000003</c:v>
                </c:pt>
                <c:pt idx="212">
                  <c:v>5.0359699999999998</c:v>
                </c:pt>
                <c:pt idx="213">
                  <c:v>5.1971299999999996</c:v>
                </c:pt>
                <c:pt idx="214">
                  <c:v>6.0822900000000004</c:v>
                </c:pt>
                <c:pt idx="215">
                  <c:v>6.4285699999999997</c:v>
                </c:pt>
                <c:pt idx="216">
                  <c:v>6.9518700000000004</c:v>
                </c:pt>
                <c:pt idx="217">
                  <c:v>6.73759</c:v>
                </c:pt>
                <c:pt idx="218">
                  <c:v>6.7019399999999996</c:v>
                </c:pt>
                <c:pt idx="219">
                  <c:v>6.6666699999999999</c:v>
                </c:pt>
                <c:pt idx="220">
                  <c:v>6.6317599999999999</c:v>
                </c:pt>
                <c:pt idx="221">
                  <c:v>6.42361</c:v>
                </c:pt>
                <c:pt idx="222">
                  <c:v>6.3903299999999996</c:v>
                </c:pt>
                <c:pt idx="223">
                  <c:v>6.7125599999999999</c:v>
                </c:pt>
                <c:pt idx="224">
                  <c:v>6.6780799999999996</c:v>
                </c:pt>
                <c:pt idx="225">
                  <c:v>6.8143099999999999</c:v>
                </c:pt>
                <c:pt idx="226">
                  <c:v>6.2394600000000002</c:v>
                </c:pt>
                <c:pt idx="227">
                  <c:v>6.3758400000000002</c:v>
                </c:pt>
                <c:pt idx="228">
                  <c:v>6.5</c:v>
                </c:pt>
                <c:pt idx="229">
                  <c:v>7.1428599999999998</c:v>
                </c:pt>
                <c:pt idx="230">
                  <c:v>7.4380199999999999</c:v>
                </c:pt>
                <c:pt idx="231">
                  <c:v>7.7302600000000004</c:v>
                </c:pt>
                <c:pt idx="232">
                  <c:v>7.8559700000000001</c:v>
                </c:pt>
                <c:pt idx="233">
                  <c:v>8.4828700000000001</c:v>
                </c:pt>
                <c:pt idx="234">
                  <c:v>8.9285700000000006</c:v>
                </c:pt>
                <c:pt idx="235">
                  <c:v>8.8709699999999998</c:v>
                </c:pt>
                <c:pt idx="236">
                  <c:v>8.9887599999999992</c:v>
                </c:pt>
                <c:pt idx="237">
                  <c:v>9.2504000000000008</c:v>
                </c:pt>
                <c:pt idx="238">
                  <c:v>9.8412699999999997</c:v>
                </c:pt>
                <c:pt idx="239">
                  <c:v>10.252370000000001</c:v>
                </c:pt>
                <c:pt idx="240">
                  <c:v>10.48513</c:v>
                </c:pt>
                <c:pt idx="241">
                  <c:v>10.69767</c:v>
                </c:pt>
                <c:pt idx="242">
                  <c:v>11.076919999999999</c:v>
                </c:pt>
                <c:pt idx="243">
                  <c:v>11.450379999999999</c:v>
                </c:pt>
                <c:pt idx="244">
                  <c:v>11.836119999999999</c:v>
                </c:pt>
                <c:pt idx="245">
                  <c:v>11.8797</c:v>
                </c:pt>
                <c:pt idx="246">
                  <c:v>12.071540000000001</c:v>
                </c:pt>
                <c:pt idx="247">
                  <c:v>12.59259</c:v>
                </c:pt>
                <c:pt idx="248">
                  <c:v>13.25479</c:v>
                </c:pt>
                <c:pt idx="249">
                  <c:v>13.86861</c:v>
                </c:pt>
                <c:pt idx="250">
                  <c:v>14.161849999999999</c:v>
                </c:pt>
                <c:pt idx="251">
                  <c:v>14.592269999999999</c:v>
                </c:pt>
                <c:pt idx="252">
                  <c:v>14.58924</c:v>
                </c:pt>
                <c:pt idx="253">
                  <c:v>14.42577</c:v>
                </c:pt>
                <c:pt idx="254">
                  <c:v>14.265930000000001</c:v>
                </c:pt>
                <c:pt idx="255">
                  <c:v>13.150679999999999</c:v>
                </c:pt>
                <c:pt idx="256">
                  <c:v>12.890090000000001</c:v>
                </c:pt>
                <c:pt idx="257">
                  <c:v>12.76882</c:v>
                </c:pt>
                <c:pt idx="258">
                  <c:v>12.63298</c:v>
                </c:pt>
                <c:pt idx="259">
                  <c:v>12.63158</c:v>
                </c:pt>
                <c:pt idx="260">
                  <c:v>12.35371</c:v>
                </c:pt>
                <c:pt idx="261">
                  <c:v>11.79487</c:v>
                </c:pt>
                <c:pt idx="262">
                  <c:v>11.39241</c:v>
                </c:pt>
                <c:pt idx="263">
                  <c:v>10.611739999999999</c:v>
                </c:pt>
                <c:pt idx="264">
                  <c:v>10.13597</c:v>
                </c:pt>
                <c:pt idx="265">
                  <c:v>9.7919199999999993</c:v>
                </c:pt>
                <c:pt idx="266">
                  <c:v>9.6969700000000003</c:v>
                </c:pt>
                <c:pt idx="267">
                  <c:v>10.77482</c:v>
                </c:pt>
                <c:pt idx="268">
                  <c:v>10.817310000000001</c:v>
                </c:pt>
                <c:pt idx="269">
                  <c:v>10.965439999999999</c:v>
                </c:pt>
                <c:pt idx="270">
                  <c:v>10.27155</c:v>
                </c:pt>
                <c:pt idx="271">
                  <c:v>9.57944</c:v>
                </c:pt>
                <c:pt idx="272">
                  <c:v>8.9120399999999993</c:v>
                </c:pt>
                <c:pt idx="273">
                  <c:v>8.2568800000000007</c:v>
                </c:pt>
                <c:pt idx="274">
                  <c:v>7.6136400000000002</c:v>
                </c:pt>
                <c:pt idx="275">
                  <c:v>6.8848799999999999</c:v>
                </c:pt>
                <c:pt idx="276">
                  <c:v>6.6217699999999997</c:v>
                </c:pt>
                <c:pt idx="277">
                  <c:v>6.9119299999999999</c:v>
                </c:pt>
                <c:pt idx="278">
                  <c:v>7.1823199999999998</c:v>
                </c:pt>
                <c:pt idx="279">
                  <c:v>6.5573800000000002</c:v>
                </c:pt>
                <c:pt idx="280">
                  <c:v>5.9652900000000004</c:v>
                </c:pt>
                <c:pt idx="281">
                  <c:v>4.9409200000000002</c:v>
                </c:pt>
                <c:pt idx="282">
                  <c:v>5.0321199999999999</c:v>
                </c:pt>
                <c:pt idx="283">
                  <c:v>4.4776100000000003</c:v>
                </c:pt>
                <c:pt idx="284">
                  <c:v>3.82572</c:v>
                </c:pt>
                <c:pt idx="285">
                  <c:v>3.70763</c:v>
                </c:pt>
                <c:pt idx="286">
                  <c:v>3.4846900000000001</c:v>
                </c:pt>
                <c:pt idx="287">
                  <c:v>3.59029</c:v>
                </c:pt>
                <c:pt idx="288">
                  <c:v>4</c:v>
                </c:pt>
                <c:pt idx="289">
                  <c:v>3.4410799999999999</c:v>
                </c:pt>
                <c:pt idx="290">
                  <c:v>2.4742299999999999</c:v>
                </c:pt>
                <c:pt idx="291">
                  <c:v>2.3589699999999998</c:v>
                </c:pt>
                <c:pt idx="292">
                  <c:v>2.4565000000000001</c:v>
                </c:pt>
                <c:pt idx="293">
                  <c:v>2.76356</c:v>
                </c:pt>
                <c:pt idx="294">
                  <c:v>2.7522899999999999</c:v>
                </c:pt>
                <c:pt idx="295">
                  <c:v>3.1632699999999998</c:v>
                </c:pt>
                <c:pt idx="296">
                  <c:v>3.7871000000000001</c:v>
                </c:pt>
                <c:pt idx="297">
                  <c:v>4.2900900000000002</c:v>
                </c:pt>
                <c:pt idx="298">
                  <c:v>4.6938800000000001</c:v>
                </c:pt>
                <c:pt idx="299">
                  <c:v>4.89297</c:v>
                </c:pt>
                <c:pt idx="300">
                  <c:v>4.5546600000000002</c:v>
                </c:pt>
                <c:pt idx="301">
                  <c:v>4.3346799999999996</c:v>
                </c:pt>
                <c:pt idx="302">
                  <c:v>4.3259600000000002</c:v>
                </c:pt>
                <c:pt idx="303">
                  <c:v>4.3086200000000003</c:v>
                </c:pt>
                <c:pt idx="304">
                  <c:v>4.2957000000000001</c:v>
                </c:pt>
                <c:pt idx="305">
                  <c:v>4.28287</c:v>
                </c:pt>
                <c:pt idx="306">
                  <c:v>4.2658699999999996</c:v>
                </c:pt>
                <c:pt idx="307">
                  <c:v>4.1543000000000001</c:v>
                </c:pt>
                <c:pt idx="308">
                  <c:v>4.0433899999999996</c:v>
                </c:pt>
                <c:pt idx="309">
                  <c:v>3.5259499999999999</c:v>
                </c:pt>
                <c:pt idx="310">
                  <c:v>3.6062400000000001</c:v>
                </c:pt>
                <c:pt idx="311">
                  <c:v>3.7900900000000002</c:v>
                </c:pt>
                <c:pt idx="312">
                  <c:v>3.5817999999999999</c:v>
                </c:pt>
                <c:pt idx="313">
                  <c:v>3.5748799999999998</c:v>
                </c:pt>
                <c:pt idx="314">
                  <c:v>3.6644199999999998</c:v>
                </c:pt>
                <c:pt idx="315">
                  <c:v>3.4582099999999998</c:v>
                </c:pt>
                <c:pt idx="316">
                  <c:v>3.35249</c:v>
                </c:pt>
                <c:pt idx="317">
                  <c:v>3.2473700000000001</c:v>
                </c:pt>
                <c:pt idx="318">
                  <c:v>3.2350099999999999</c:v>
                </c:pt>
                <c:pt idx="319">
                  <c:v>3.5137700000000001</c:v>
                </c:pt>
                <c:pt idx="320">
                  <c:v>3.7914699999999999</c:v>
                </c:pt>
                <c:pt idx="321">
                  <c:v>3.9735100000000001</c:v>
                </c:pt>
                <c:pt idx="322">
                  <c:v>3.1984900000000001</c:v>
                </c:pt>
                <c:pt idx="323">
                  <c:v>2.1535600000000001</c:v>
                </c:pt>
                <c:pt idx="324">
                  <c:v>1.5887899999999999</c:v>
                </c:pt>
                <c:pt idx="325">
                  <c:v>1.6791</c:v>
                </c:pt>
                <c:pt idx="326">
                  <c:v>1.7674399999999999</c:v>
                </c:pt>
                <c:pt idx="327">
                  <c:v>1.6713100000000001</c:v>
                </c:pt>
                <c:pt idx="328">
                  <c:v>1.5755300000000001</c:v>
                </c:pt>
                <c:pt idx="329">
                  <c:v>1.75763</c:v>
                </c:pt>
                <c:pt idx="330">
                  <c:v>1.5668200000000001</c:v>
                </c:pt>
                <c:pt idx="331">
                  <c:v>1.2844</c:v>
                </c:pt>
                <c:pt idx="332">
                  <c:v>1.1872100000000001</c:v>
                </c:pt>
                <c:pt idx="333">
                  <c:v>1.3648800000000001</c:v>
                </c:pt>
                <c:pt idx="334">
                  <c:v>1.91431</c:v>
                </c:pt>
                <c:pt idx="335">
                  <c:v>2.8414299999999999</c:v>
                </c:pt>
                <c:pt idx="336">
                  <c:v>3.6798500000000001</c:v>
                </c:pt>
                <c:pt idx="337">
                  <c:v>3.6697199999999999</c:v>
                </c:pt>
                <c:pt idx="338">
                  <c:v>3.7477100000000001</c:v>
                </c:pt>
                <c:pt idx="339">
                  <c:v>3.9269400000000001</c:v>
                </c:pt>
                <c:pt idx="340">
                  <c:v>4.2883199999999997</c:v>
                </c:pt>
                <c:pt idx="341">
                  <c:v>4.2727300000000001</c:v>
                </c:pt>
                <c:pt idx="342">
                  <c:v>4.3557199999999998</c:v>
                </c:pt>
                <c:pt idx="343">
                  <c:v>4.5289900000000003</c:v>
                </c:pt>
                <c:pt idx="344">
                  <c:v>4.3321300000000003</c:v>
                </c:pt>
                <c:pt idx="345">
                  <c:v>4.1292600000000004</c:v>
                </c:pt>
                <c:pt idx="346">
                  <c:v>3.9356</c:v>
                </c:pt>
                <c:pt idx="347">
                  <c:v>3.8324400000000001</c:v>
                </c:pt>
                <c:pt idx="348">
                  <c:v>3.9929000000000001</c:v>
                </c:pt>
                <c:pt idx="349">
                  <c:v>3.9823</c:v>
                </c:pt>
                <c:pt idx="350">
                  <c:v>3.9647600000000001</c:v>
                </c:pt>
                <c:pt idx="351">
                  <c:v>4.1300499999999998</c:v>
                </c:pt>
                <c:pt idx="352">
                  <c:v>4.1119899999999996</c:v>
                </c:pt>
                <c:pt idx="353">
                  <c:v>4.1848299999999998</c:v>
                </c:pt>
                <c:pt idx="354">
                  <c:v>4.2608699999999997</c:v>
                </c:pt>
                <c:pt idx="355">
                  <c:v>4.2461000000000002</c:v>
                </c:pt>
                <c:pt idx="356">
                  <c:v>4.4117600000000001</c:v>
                </c:pt>
                <c:pt idx="357">
                  <c:v>4.4827599999999999</c:v>
                </c:pt>
                <c:pt idx="358">
                  <c:v>4.6471600000000004</c:v>
                </c:pt>
                <c:pt idx="359">
                  <c:v>4.8926999999999996</c:v>
                </c:pt>
                <c:pt idx="360">
                  <c:v>5.0341300000000002</c:v>
                </c:pt>
                <c:pt idx="361">
                  <c:v>5.2766000000000002</c:v>
                </c:pt>
                <c:pt idx="362">
                  <c:v>5.1694899999999997</c:v>
                </c:pt>
                <c:pt idx="363">
                  <c:v>5.0632900000000003</c:v>
                </c:pt>
                <c:pt idx="364">
                  <c:v>4.6218500000000002</c:v>
                </c:pt>
                <c:pt idx="365">
                  <c:v>4.4351500000000001</c:v>
                </c:pt>
                <c:pt idx="366">
                  <c:v>4.5871599999999999</c:v>
                </c:pt>
                <c:pt idx="367">
                  <c:v>4.65503</c:v>
                </c:pt>
                <c:pt idx="368">
                  <c:v>4.6395999999999997</c:v>
                </c:pt>
                <c:pt idx="369">
                  <c:v>5.1980199999999996</c:v>
                </c:pt>
                <c:pt idx="370">
                  <c:v>5.2631600000000001</c:v>
                </c:pt>
                <c:pt idx="371">
                  <c:v>5.2373200000000004</c:v>
                </c:pt>
                <c:pt idx="372">
                  <c:v>4.7116199999999999</c:v>
                </c:pt>
                <c:pt idx="373">
                  <c:v>4.3654000000000002</c:v>
                </c:pt>
                <c:pt idx="374">
                  <c:v>4.6736500000000003</c:v>
                </c:pt>
                <c:pt idx="375">
                  <c:v>4.81928</c:v>
                </c:pt>
                <c:pt idx="376">
                  <c:v>5.7028100000000004</c:v>
                </c:pt>
                <c:pt idx="377">
                  <c:v>6.1698700000000004</c:v>
                </c:pt>
                <c:pt idx="378">
                  <c:v>6.3795900000000003</c:v>
                </c:pt>
                <c:pt idx="379">
                  <c:v>6.1953899999999997</c:v>
                </c:pt>
                <c:pt idx="380">
                  <c:v>6.25495</c:v>
                </c:pt>
                <c:pt idx="381">
                  <c:v>5.6470599999999997</c:v>
                </c:pt>
                <c:pt idx="382">
                  <c:v>5.3125</c:v>
                </c:pt>
                <c:pt idx="383">
                  <c:v>4.8211500000000003</c:v>
                </c:pt>
                <c:pt idx="384">
                  <c:v>4.8099299999999996</c:v>
                </c:pt>
                <c:pt idx="385">
                  <c:v>5.0348600000000001</c:v>
                </c:pt>
                <c:pt idx="386">
                  <c:v>4.6959200000000001</c:v>
                </c:pt>
                <c:pt idx="387">
                  <c:v>4.36782</c:v>
                </c:pt>
                <c:pt idx="388">
                  <c:v>3.7993899999999998</c:v>
                </c:pt>
                <c:pt idx="389">
                  <c:v>3.3962300000000001</c:v>
                </c:pt>
                <c:pt idx="390">
                  <c:v>2.8485800000000001</c:v>
                </c:pt>
                <c:pt idx="391">
                  <c:v>3.06657</c:v>
                </c:pt>
                <c:pt idx="392">
                  <c:v>2.9806300000000001</c:v>
                </c:pt>
                <c:pt idx="393">
                  <c:v>2.6726100000000002</c:v>
                </c:pt>
                <c:pt idx="394">
                  <c:v>2.8189899999999999</c:v>
                </c:pt>
                <c:pt idx="395">
                  <c:v>3.1899099999999998</c:v>
                </c:pt>
                <c:pt idx="396">
                  <c:v>3.18283</c:v>
                </c:pt>
                <c:pt idx="397">
                  <c:v>3.0236000000000001</c:v>
                </c:pt>
                <c:pt idx="398">
                  <c:v>3.01471</c:v>
                </c:pt>
                <c:pt idx="399">
                  <c:v>3.1571199999999999</c:v>
                </c:pt>
                <c:pt idx="400">
                  <c:v>3.0746699999999998</c:v>
                </c:pt>
                <c:pt idx="401">
                  <c:v>2.9927000000000001</c:v>
                </c:pt>
                <c:pt idx="402">
                  <c:v>3.2798799999999999</c:v>
                </c:pt>
                <c:pt idx="403">
                  <c:v>3.12046</c:v>
                </c:pt>
                <c:pt idx="404">
                  <c:v>2.96671</c:v>
                </c:pt>
                <c:pt idx="405">
                  <c:v>3.2538</c:v>
                </c:pt>
                <c:pt idx="406">
                  <c:v>3.24675</c:v>
                </c:pt>
                <c:pt idx="407">
                  <c:v>3.0194100000000001</c:v>
                </c:pt>
                <c:pt idx="408">
                  <c:v>3.15638</c:v>
                </c:pt>
                <c:pt idx="409">
                  <c:v>3.22119</c:v>
                </c:pt>
                <c:pt idx="410">
                  <c:v>2.9978600000000002</c:v>
                </c:pt>
                <c:pt idx="411">
                  <c:v>2.8469799999999998</c:v>
                </c:pt>
                <c:pt idx="412">
                  <c:v>2.84091</c:v>
                </c:pt>
                <c:pt idx="413">
                  <c:v>2.7639999999999998</c:v>
                </c:pt>
                <c:pt idx="414">
                  <c:v>2.7522899999999999</c:v>
                </c:pt>
                <c:pt idx="415">
                  <c:v>2.7445499999999998</c:v>
                </c:pt>
                <c:pt idx="416">
                  <c:v>2.8109600000000001</c:v>
                </c:pt>
                <c:pt idx="417">
                  <c:v>2.4509799999999999</c:v>
                </c:pt>
                <c:pt idx="418">
                  <c:v>2.51572</c:v>
                </c:pt>
                <c:pt idx="419">
                  <c:v>2.65178</c:v>
                </c:pt>
                <c:pt idx="420">
                  <c:v>2.3643900000000002</c:v>
                </c:pt>
                <c:pt idx="421">
                  <c:v>2.2884899999999999</c:v>
                </c:pt>
                <c:pt idx="422">
                  <c:v>2.4948000000000001</c:v>
                </c:pt>
                <c:pt idx="423">
                  <c:v>2.69896</c:v>
                </c:pt>
                <c:pt idx="424">
                  <c:v>2.90055</c:v>
                </c:pt>
                <c:pt idx="425">
                  <c:v>2.9655200000000002</c:v>
                </c:pt>
                <c:pt idx="426">
                  <c:v>2.60989</c:v>
                </c:pt>
                <c:pt idx="427">
                  <c:v>2.6027399999999998</c:v>
                </c:pt>
                <c:pt idx="428">
                  <c:v>2.5973999999999999</c:v>
                </c:pt>
                <c:pt idx="429">
                  <c:v>2.8708100000000001</c:v>
                </c:pt>
                <c:pt idx="430">
                  <c:v>2.8629899999999999</c:v>
                </c:pt>
                <c:pt idx="431">
                  <c:v>2.78722</c:v>
                </c:pt>
                <c:pt idx="432">
                  <c:v>3.125</c:v>
                </c:pt>
                <c:pt idx="433">
                  <c:v>3.1186400000000001</c:v>
                </c:pt>
                <c:pt idx="434">
                  <c:v>3.0426000000000002</c:v>
                </c:pt>
                <c:pt idx="435">
                  <c:v>2.83019</c:v>
                </c:pt>
                <c:pt idx="436">
                  <c:v>2.6174499999999998</c:v>
                </c:pt>
                <c:pt idx="437">
                  <c:v>2.54521</c:v>
                </c:pt>
                <c:pt idx="438">
                  <c:v>2.74431</c:v>
                </c:pt>
                <c:pt idx="439">
                  <c:v>2.6034700000000002</c:v>
                </c:pt>
                <c:pt idx="440">
                  <c:v>2.53165</c:v>
                </c:pt>
                <c:pt idx="441">
                  <c:v>2.7907000000000002</c:v>
                </c:pt>
                <c:pt idx="442">
                  <c:v>2.7170299999999998</c:v>
                </c:pt>
                <c:pt idx="443">
                  <c:v>2.8439199999999998</c:v>
                </c:pt>
                <c:pt idx="444">
                  <c:v>2.8326699999999998</c:v>
                </c:pt>
                <c:pt idx="445">
                  <c:v>2.8270900000000001</c:v>
                </c:pt>
                <c:pt idx="446">
                  <c:v>2.82152</c:v>
                </c:pt>
                <c:pt idx="447">
                  <c:v>2.8833600000000001</c:v>
                </c:pt>
                <c:pt idx="448">
                  <c:v>2.8123</c:v>
                </c:pt>
                <c:pt idx="449">
                  <c:v>3.0045700000000002</c:v>
                </c:pt>
                <c:pt idx="450">
                  <c:v>3.06189</c:v>
                </c:pt>
                <c:pt idx="451">
                  <c:v>3.2530899999999998</c:v>
                </c:pt>
                <c:pt idx="452">
                  <c:v>3.3788200000000002</c:v>
                </c:pt>
                <c:pt idx="453">
                  <c:v>3.0381399999999998</c:v>
                </c:pt>
                <c:pt idx="454">
                  <c:v>3.03226</c:v>
                </c:pt>
                <c:pt idx="455">
                  <c:v>2.7652700000000001</c:v>
                </c:pt>
                <c:pt idx="456">
                  <c:v>2.4343400000000002</c:v>
                </c:pt>
                <c:pt idx="457">
                  <c:v>2.2378499999999999</c:v>
                </c:pt>
                <c:pt idx="458">
                  <c:v>2.2335699999999998</c:v>
                </c:pt>
                <c:pt idx="459">
                  <c:v>2.16561</c:v>
                </c:pt>
                <c:pt idx="460">
                  <c:v>2.2900800000000001</c:v>
                </c:pt>
                <c:pt idx="461">
                  <c:v>2.2193999999999998</c:v>
                </c:pt>
                <c:pt idx="462">
                  <c:v>2.0859700000000001</c:v>
                </c:pt>
                <c:pt idx="463">
                  <c:v>1.89036</c:v>
                </c:pt>
                <c:pt idx="464">
                  <c:v>1.6970499999999999</c:v>
                </c:pt>
                <c:pt idx="465">
                  <c:v>1.6311199999999999</c:v>
                </c:pt>
                <c:pt idx="466">
                  <c:v>1.4401999999999999</c:v>
                </c:pt>
                <c:pt idx="467">
                  <c:v>1.3767199999999999</c:v>
                </c:pt>
                <c:pt idx="468">
                  <c:v>1.4383999999999999</c:v>
                </c:pt>
                <c:pt idx="469">
                  <c:v>1.6885600000000001</c:v>
                </c:pt>
                <c:pt idx="470">
                  <c:v>1.62297</c:v>
                </c:pt>
                <c:pt idx="471">
                  <c:v>1.7456400000000001</c:v>
                </c:pt>
                <c:pt idx="472">
                  <c:v>1.6169199999999999</c:v>
                </c:pt>
                <c:pt idx="473">
                  <c:v>1.4268000000000001</c:v>
                </c:pt>
                <c:pt idx="474">
                  <c:v>1.48607</c:v>
                </c:pt>
                <c:pt idx="475">
                  <c:v>1.4842299999999999</c:v>
                </c:pt>
                <c:pt idx="476">
                  <c:v>1.6069199999999999</c:v>
                </c:pt>
                <c:pt idx="477">
                  <c:v>1.6666700000000001</c:v>
                </c:pt>
                <c:pt idx="478">
                  <c:v>1.6666700000000001</c:v>
                </c:pt>
                <c:pt idx="479">
                  <c:v>1.7283999999999999</c:v>
                </c:pt>
                <c:pt idx="480">
                  <c:v>2.2811300000000001</c:v>
                </c:pt>
                <c:pt idx="481">
                  <c:v>2.0910199999999999</c:v>
                </c:pt>
                <c:pt idx="482">
                  <c:v>1.9656</c:v>
                </c:pt>
                <c:pt idx="483">
                  <c:v>2.1446100000000001</c:v>
                </c:pt>
                <c:pt idx="484">
                  <c:v>2.2643800000000001</c:v>
                </c:pt>
                <c:pt idx="485">
                  <c:v>2.6299700000000001</c:v>
                </c:pt>
                <c:pt idx="486">
                  <c:v>2.5625399999999998</c:v>
                </c:pt>
                <c:pt idx="487">
                  <c:v>2.6203500000000002</c:v>
                </c:pt>
                <c:pt idx="488">
                  <c:v>2.6764000000000001</c:v>
                </c:pt>
                <c:pt idx="489">
                  <c:v>2.7929599999999999</c:v>
                </c:pt>
                <c:pt idx="490">
                  <c:v>3.2179700000000002</c:v>
                </c:pt>
                <c:pt idx="491">
                  <c:v>3.76214</c:v>
                </c:pt>
                <c:pt idx="492">
                  <c:v>3.0138600000000002</c:v>
                </c:pt>
                <c:pt idx="493">
                  <c:v>3.13253</c:v>
                </c:pt>
                <c:pt idx="494">
                  <c:v>3.7349399999999999</c:v>
                </c:pt>
                <c:pt idx="495">
                  <c:v>3.5992799999999998</c:v>
                </c:pt>
                <c:pt idx="496">
                  <c:v>3.3512900000000001</c:v>
                </c:pt>
                <c:pt idx="497">
                  <c:v>3.4565000000000001</c:v>
                </c:pt>
                <c:pt idx="498">
                  <c:v>3.4503300000000001</c:v>
                </c:pt>
                <c:pt idx="499">
                  <c:v>3.4441799999999998</c:v>
                </c:pt>
                <c:pt idx="500">
                  <c:v>3.4360200000000001</c:v>
                </c:pt>
                <c:pt idx="501">
                  <c:v>3.7212000000000001</c:v>
                </c:pt>
                <c:pt idx="502">
                  <c:v>3.5294099999999999</c:v>
                </c:pt>
                <c:pt idx="503">
                  <c:v>2.9824600000000001</c:v>
                </c:pt>
                <c:pt idx="504">
                  <c:v>3.2182599999999999</c:v>
                </c:pt>
                <c:pt idx="505">
                  <c:v>3.5630799999999998</c:v>
                </c:pt>
                <c:pt idx="506">
                  <c:v>3.1939600000000001</c:v>
                </c:pt>
                <c:pt idx="507">
                  <c:v>2.7214800000000001</c:v>
                </c:pt>
                <c:pt idx="508">
                  <c:v>2.7214800000000001</c:v>
                </c:pt>
                <c:pt idx="509">
                  <c:v>2.5921699999999999</c:v>
                </c:pt>
                <c:pt idx="510">
                  <c:v>2.1276600000000001</c:v>
                </c:pt>
                <c:pt idx="511">
                  <c:v>1.8943700000000001</c:v>
                </c:pt>
                <c:pt idx="512">
                  <c:v>1.6036699999999999</c:v>
                </c:pt>
                <c:pt idx="513">
                  <c:v>1.1959</c:v>
                </c:pt>
                <c:pt idx="514">
                  <c:v>1.13636</c:v>
                </c:pt>
                <c:pt idx="515">
                  <c:v>1.36286</c:v>
                </c:pt>
                <c:pt idx="516">
                  <c:v>1.6439900000000001</c:v>
                </c:pt>
                <c:pt idx="517">
                  <c:v>1.2408300000000001</c:v>
                </c:pt>
                <c:pt idx="518">
                  <c:v>1.0692200000000001</c:v>
                </c:pt>
                <c:pt idx="519">
                  <c:v>1.4656100000000001</c:v>
                </c:pt>
                <c:pt idx="520">
                  <c:v>1.74746</c:v>
                </c:pt>
                <c:pt idx="521">
                  <c:v>1.516</c:v>
                </c:pt>
                <c:pt idx="522">
                  <c:v>2.0270299999999999</c:v>
                </c:pt>
                <c:pt idx="523">
                  <c:v>2.25352</c:v>
                </c:pt>
                <c:pt idx="524">
                  <c:v>2.48027</c:v>
                </c:pt>
                <c:pt idx="525">
                  <c:v>2.75746</c:v>
                </c:pt>
                <c:pt idx="526">
                  <c:v>3.1460699999999999</c:v>
                </c:pt>
                <c:pt idx="527">
                  <c:v>3.02521</c:v>
                </c:pt>
                <c:pt idx="528">
                  <c:v>2.1751299999999998</c:v>
                </c:pt>
                <c:pt idx="529">
                  <c:v>1.89415</c:v>
                </c:pt>
                <c:pt idx="530">
                  <c:v>1.94878</c:v>
                </c:pt>
                <c:pt idx="531">
                  <c:v>2.0555599999999998</c:v>
                </c:pt>
                <c:pt idx="532">
                  <c:v>2.2160700000000002</c:v>
                </c:pt>
                <c:pt idx="533">
                  <c:v>2.37832</c:v>
                </c:pt>
                <c:pt idx="534">
                  <c:v>2.0419399999999999</c:v>
                </c:pt>
                <c:pt idx="535">
                  <c:v>1.9283699999999999</c:v>
                </c:pt>
                <c:pt idx="536">
                  <c:v>2.0352000000000001</c:v>
                </c:pt>
                <c:pt idx="537">
                  <c:v>2.0262899999999999</c:v>
                </c:pt>
                <c:pt idx="538">
                  <c:v>1.68845</c:v>
                </c:pt>
                <c:pt idx="539">
                  <c:v>1.7400800000000001</c:v>
                </c:pt>
                <c:pt idx="540">
                  <c:v>2.2925800000000001</c:v>
                </c:pt>
                <c:pt idx="541">
                  <c:v>2.8977599999999999</c:v>
                </c:pt>
                <c:pt idx="542">
                  <c:v>3.1676700000000002</c:v>
                </c:pt>
                <c:pt idx="543">
                  <c:v>2.9395799999999999</c:v>
                </c:pt>
                <c:pt idx="544">
                  <c:v>2.5474299999999999</c:v>
                </c:pt>
                <c:pt idx="545">
                  <c:v>2.5391699999999999</c:v>
                </c:pt>
                <c:pt idx="546">
                  <c:v>3.1909100000000001</c:v>
                </c:pt>
                <c:pt idx="547">
                  <c:v>3.6216200000000001</c:v>
                </c:pt>
                <c:pt idx="548">
                  <c:v>3.34232</c:v>
                </c:pt>
                <c:pt idx="549">
                  <c:v>2.8448699999999998</c:v>
                </c:pt>
                <c:pt idx="550">
                  <c:v>3.0530300000000001</c:v>
                </c:pt>
                <c:pt idx="551">
                  <c:v>3.2068400000000001</c:v>
                </c:pt>
                <c:pt idx="552">
                  <c:v>3.3617900000000001</c:v>
                </c:pt>
                <c:pt idx="553">
                  <c:v>2.8692899999999999</c:v>
                </c:pt>
                <c:pt idx="554">
                  <c:v>2.5410300000000001</c:v>
                </c:pt>
                <c:pt idx="555">
                  <c:v>3.0671599999999999</c:v>
                </c:pt>
                <c:pt idx="556">
                  <c:v>3.6469299999999998</c:v>
                </c:pt>
                <c:pt idx="557">
                  <c:v>4.7418300000000002</c:v>
                </c:pt>
                <c:pt idx="558">
                  <c:v>4.3501000000000003</c:v>
                </c:pt>
                <c:pt idx="559">
                  <c:v>3.3385500000000001</c:v>
                </c:pt>
                <c:pt idx="560">
                  <c:v>3.3385500000000001</c:v>
                </c:pt>
                <c:pt idx="561">
                  <c:v>4.0187900000000001</c:v>
                </c:pt>
                <c:pt idx="562">
                  <c:v>3.6382500000000002</c:v>
                </c:pt>
                <c:pt idx="563">
                  <c:v>3.4179200000000001</c:v>
                </c:pt>
                <c:pt idx="564">
                  <c:v>3.6138400000000002</c:v>
                </c:pt>
                <c:pt idx="565">
                  <c:v>3.9772699999999999</c:v>
                </c:pt>
                <c:pt idx="566">
                  <c:v>4.1817200000000003</c:v>
                </c:pt>
                <c:pt idx="567">
                  <c:v>4.1046699999999996</c:v>
                </c:pt>
                <c:pt idx="568">
                  <c:v>3.9265699999999999</c:v>
                </c:pt>
                <c:pt idx="569">
                  <c:v>2.01207</c:v>
                </c:pt>
                <c:pt idx="570">
                  <c:v>1.4063300000000001</c:v>
                </c:pt>
                <c:pt idx="571">
                  <c:v>1.9686999999999999</c:v>
                </c:pt>
                <c:pt idx="572">
                  <c:v>2.5239799999999999</c:v>
                </c:pt>
                <c:pt idx="573">
                  <c:v>2.0757699999999999</c:v>
                </c:pt>
                <c:pt idx="574">
                  <c:v>2.4202599999999999</c:v>
                </c:pt>
                <c:pt idx="575">
                  <c:v>2.7982</c:v>
                </c:pt>
                <c:pt idx="576">
                  <c:v>2.5929199999999999</c:v>
                </c:pt>
                <c:pt idx="577">
                  <c:v>2.7098900000000001</c:v>
                </c:pt>
                <c:pt idx="578">
                  <c:v>2.6927699999999999</c:v>
                </c:pt>
                <c:pt idx="579">
                  <c:v>2.3178899999999998</c:v>
                </c:pt>
                <c:pt idx="580">
                  <c:v>1.8974500000000001</c:v>
                </c:pt>
                <c:pt idx="581">
                  <c:v>2.8338299999999998</c:v>
                </c:pt>
                <c:pt idx="582">
                  <c:v>3.6107</c:v>
                </c:pt>
                <c:pt idx="583">
                  <c:v>4.3732699999999998</c:v>
                </c:pt>
                <c:pt idx="584">
                  <c:v>4.1088100000000001</c:v>
                </c:pt>
                <c:pt idx="585">
                  <c:v>4.2946999999999997</c:v>
                </c:pt>
                <c:pt idx="586">
                  <c:v>4.1429600000000004</c:v>
                </c:pt>
                <c:pt idx="587">
                  <c:v>3.9748999999999999</c:v>
                </c:pt>
                <c:pt idx="588">
                  <c:v>3.9037600000000001</c:v>
                </c:pt>
                <c:pt idx="589">
                  <c:v>4.0884099999999997</c:v>
                </c:pt>
                <c:pt idx="590">
                  <c:v>4.9359700000000002</c:v>
                </c:pt>
                <c:pt idx="591">
                  <c:v>5.4975100000000001</c:v>
                </c:pt>
                <c:pt idx="592">
                  <c:v>5.30802</c:v>
                </c:pt>
                <c:pt idx="593">
                  <c:v>4.9533199999999997</c:v>
                </c:pt>
                <c:pt idx="594">
                  <c:v>3.7310599999999998</c:v>
                </c:pt>
                <c:pt idx="595">
                  <c:v>1.09992</c:v>
                </c:pt>
                <c:pt idx="596">
                  <c:v>-2.223E-2</c:v>
                </c:pt>
                <c:pt idx="597">
                  <c:v>-0.11359</c:v>
                </c:pt>
                <c:pt idx="598">
                  <c:v>8.4600000000000005E-3</c:v>
                </c:pt>
                <c:pt idx="599">
                  <c:v>-0.44647999999999999</c:v>
                </c:pt>
                <c:pt idx="600">
                  <c:v>-0.57632000000000005</c:v>
                </c:pt>
                <c:pt idx="601">
                  <c:v>-1.01576</c:v>
                </c:pt>
                <c:pt idx="602">
                  <c:v>-1.2291700000000001</c:v>
                </c:pt>
                <c:pt idx="603">
                  <c:v>-1.9587600000000001</c:v>
                </c:pt>
                <c:pt idx="604">
                  <c:v>-1.48384</c:v>
                </c:pt>
                <c:pt idx="605">
                  <c:v>-1.3779399999999999</c:v>
                </c:pt>
                <c:pt idx="606">
                  <c:v>-0.22397</c:v>
                </c:pt>
                <c:pt idx="607">
                  <c:v>1.91459</c:v>
                </c:pt>
                <c:pt idx="608">
                  <c:v>2.81412</c:v>
                </c:pt>
                <c:pt idx="609">
                  <c:v>2.6211099999999998</c:v>
                </c:pt>
                <c:pt idx="610">
                  <c:v>2.1513399999999998</c:v>
                </c:pt>
                <c:pt idx="611">
                  <c:v>2.2861699999999998</c:v>
                </c:pt>
                <c:pt idx="612">
                  <c:v>2.2067700000000001</c:v>
                </c:pt>
                <c:pt idx="613">
                  <c:v>2.0035500000000002</c:v>
                </c:pt>
                <c:pt idx="614">
                  <c:v>1.1215599999999999</c:v>
                </c:pt>
                <c:pt idx="615">
                  <c:v>1.3407800000000001</c:v>
                </c:pt>
                <c:pt idx="616">
                  <c:v>1.15018</c:v>
                </c:pt>
                <c:pt idx="617">
                  <c:v>1.1183099999999999</c:v>
                </c:pt>
                <c:pt idx="618">
                  <c:v>1.1667000000000001</c:v>
                </c:pt>
                <c:pt idx="619">
                  <c:v>1.0845400000000001</c:v>
                </c:pt>
                <c:pt idx="620">
                  <c:v>1.4377899999999999</c:v>
                </c:pt>
                <c:pt idx="621">
                  <c:v>1.70078</c:v>
                </c:pt>
                <c:pt idx="622">
                  <c:v>2.1248999999999998</c:v>
                </c:pt>
                <c:pt idx="623">
                  <c:v>2.61924</c:v>
                </c:pt>
                <c:pt idx="624">
                  <c:v>3.0772300000000001</c:v>
                </c:pt>
                <c:pt idx="625">
                  <c:v>3.4589699999999999</c:v>
                </c:pt>
                <c:pt idx="626">
                  <c:v>3.5023200000000001</c:v>
                </c:pt>
                <c:pt idx="627">
                  <c:v>3.5798800000000002</c:v>
                </c:pt>
                <c:pt idx="628">
                  <c:v>3.7549999999999999</c:v>
                </c:pt>
                <c:pt idx="629">
                  <c:v>3.8126199999999999</c:v>
                </c:pt>
                <c:pt idx="630">
                  <c:v>3.5222699999999998</c:v>
                </c:pt>
                <c:pt idx="631">
                  <c:v>3.4514300000000002</c:v>
                </c:pt>
                <c:pt idx="632">
                  <c:v>3.0620699999999998</c:v>
                </c:pt>
                <c:pt idx="633">
                  <c:v>3.0087700000000002</c:v>
                </c:pt>
                <c:pt idx="634">
                  <c:v>2.89818</c:v>
                </c:pt>
                <c:pt idx="635">
                  <c:v>2.5828799999999998</c:v>
                </c:pt>
                <c:pt idx="636">
                  <c:v>2.2731599999999998</c:v>
                </c:pt>
                <c:pt idx="637">
                  <c:v>1.73794</c:v>
                </c:pt>
                <c:pt idx="638">
                  <c:v>1.65387</c:v>
                </c:pt>
                <c:pt idx="639">
                  <c:v>1.41751</c:v>
                </c:pt>
                <c:pt idx="640">
                  <c:v>1.6859299999999999</c:v>
                </c:pt>
                <c:pt idx="641">
                  <c:v>1.9497199999999999</c:v>
                </c:pt>
                <c:pt idx="642">
                  <c:v>2.1556799999999998</c:v>
                </c:pt>
                <c:pt idx="643">
                  <c:v>1.7960199999999999</c:v>
                </c:pt>
                <c:pt idx="644">
                  <c:v>1.7595000000000001</c:v>
                </c:pt>
                <c:pt idx="645">
                  <c:v>1.6840599999999999</c:v>
                </c:pt>
                <c:pt idx="646">
                  <c:v>2.0181399999999998</c:v>
                </c:pt>
                <c:pt idx="647">
                  <c:v>1.51875</c:v>
                </c:pt>
                <c:pt idx="648">
                  <c:v>1.1388100000000001</c:v>
                </c:pt>
                <c:pt idx="649">
                  <c:v>1.39039</c:v>
                </c:pt>
                <c:pt idx="650">
                  <c:v>1.7157899999999999</c:v>
                </c:pt>
                <c:pt idx="651">
                  <c:v>1.88547</c:v>
                </c:pt>
                <c:pt idx="652">
                  <c:v>1.53881</c:v>
                </c:pt>
                <c:pt idx="653">
                  <c:v>1.09473</c:v>
                </c:pt>
                <c:pt idx="654">
                  <c:v>0.87680000000000002</c:v>
                </c:pt>
                <c:pt idx="655">
                  <c:v>1.2328699999999999</c:v>
                </c:pt>
                <c:pt idx="656">
                  <c:v>1.51284</c:v>
                </c:pt>
                <c:pt idx="657">
                  <c:v>1.55776</c:v>
                </c:pt>
                <c:pt idx="658">
                  <c:v>1.1204700000000001</c:v>
                </c:pt>
                <c:pt idx="659">
                  <c:v>1.61269</c:v>
                </c:pt>
                <c:pt idx="660">
                  <c:v>2.0151300000000001</c:v>
                </c:pt>
                <c:pt idx="661">
                  <c:v>2.1669499999999999</c:v>
                </c:pt>
                <c:pt idx="662">
                  <c:v>2.05898</c:v>
                </c:pt>
                <c:pt idx="663">
                  <c:v>1.97424</c:v>
                </c:pt>
                <c:pt idx="664">
                  <c:v>1.7151000000000001</c:v>
                </c:pt>
                <c:pt idx="665">
                  <c:v>1.68405</c:v>
                </c:pt>
                <c:pt idx="666">
                  <c:v>1.60954</c:v>
                </c:pt>
                <c:pt idx="667">
                  <c:v>1.2315199999999999</c:v>
                </c:pt>
                <c:pt idx="668">
                  <c:v>0.65312000000000003</c:v>
                </c:pt>
                <c:pt idx="669">
                  <c:v>-0.22993</c:v>
                </c:pt>
                <c:pt idx="670">
                  <c:v>-8.7029999999999996E-2</c:v>
                </c:pt>
                <c:pt idx="671">
                  <c:v>-2.2030000000000001E-2</c:v>
                </c:pt>
                <c:pt idx="672">
                  <c:v>-0.10403</c:v>
                </c:pt>
                <c:pt idx="673">
                  <c:v>3.5029999999999999E-2</c:v>
                </c:pt>
                <c:pt idx="674">
                  <c:v>0.17957000000000001</c:v>
                </c:pt>
                <c:pt idx="675">
                  <c:v>0.22569</c:v>
                </c:pt>
                <c:pt idx="676">
                  <c:v>0.24129999999999999</c:v>
                </c:pt>
                <c:pt idx="677">
                  <c:v>8.8400000000000006E-3</c:v>
                </c:pt>
                <c:pt idx="678">
                  <c:v>0.12762000000000001</c:v>
                </c:pt>
                <c:pt idx="679">
                  <c:v>0.43631999999999999</c:v>
                </c:pt>
                <c:pt idx="680">
                  <c:v>0.63871999999999995</c:v>
                </c:pt>
                <c:pt idx="681">
                  <c:v>1.2375</c:v>
                </c:pt>
                <c:pt idx="682">
                  <c:v>0.84728000000000003</c:v>
                </c:pt>
                <c:pt idx="683">
                  <c:v>0.89161999999999997</c:v>
                </c:pt>
                <c:pt idx="684">
                  <c:v>1.1726300000000001</c:v>
                </c:pt>
                <c:pt idx="685">
                  <c:v>1.0784800000000001</c:v>
                </c:pt>
                <c:pt idx="686">
                  <c:v>1.0792900000000001</c:v>
                </c:pt>
                <c:pt idx="687">
                  <c:v>0.86836000000000002</c:v>
                </c:pt>
                <c:pt idx="688">
                  <c:v>1.05532</c:v>
                </c:pt>
                <c:pt idx="689">
                  <c:v>1.54864</c:v>
                </c:pt>
                <c:pt idx="690">
                  <c:v>1.6859200000000001</c:v>
                </c:pt>
                <c:pt idx="691">
                  <c:v>1.6843300000000001</c:v>
                </c:pt>
                <c:pt idx="692">
                  <c:v>2.0508000000000002</c:v>
                </c:pt>
                <c:pt idx="693">
                  <c:v>2.5103900000000001</c:v>
                </c:pt>
                <c:pt idx="694">
                  <c:v>2.8103600000000002</c:v>
                </c:pt>
                <c:pt idx="695">
                  <c:v>2.4411999999999998</c:v>
                </c:pt>
                <c:pt idx="696">
                  <c:v>2.1762199999999998</c:v>
                </c:pt>
                <c:pt idx="697">
                  <c:v>1.8563400000000001</c:v>
                </c:pt>
                <c:pt idx="698">
                  <c:v>1.6405700000000001</c:v>
                </c:pt>
                <c:pt idx="699">
                  <c:v>1.7251099999999999</c:v>
                </c:pt>
                <c:pt idx="700">
                  <c:v>1.9281200000000001</c:v>
                </c:pt>
                <c:pt idx="701">
                  <c:v>2.1805699999999999</c:v>
                </c:pt>
                <c:pt idx="702">
                  <c:v>2.0207600000000001</c:v>
                </c:pt>
                <c:pt idx="703">
                  <c:v>2.1724899999999998</c:v>
                </c:pt>
                <c:pt idx="704">
                  <c:v>2.1299299999999999</c:v>
                </c:pt>
                <c:pt idx="705">
                  <c:v>2.1513200000000001</c:v>
                </c:pt>
                <c:pt idx="706">
                  <c:v>2.2634699999999999</c:v>
                </c:pt>
                <c:pt idx="707">
                  <c:v>2.3309500000000001</c:v>
                </c:pt>
                <c:pt idx="708">
                  <c:v>2.4710000000000001</c:v>
                </c:pt>
                <c:pt idx="709">
                  <c:v>2.7819199999999999</c:v>
                </c:pt>
                <c:pt idx="710">
                  <c:v>2.80755</c:v>
                </c:pt>
                <c:pt idx="711">
                  <c:v>2.85412</c:v>
                </c:pt>
                <c:pt idx="712">
                  <c:v>2.6429200000000002</c:v>
                </c:pt>
                <c:pt idx="713">
                  <c:v>2.3320599999999998</c:v>
                </c:pt>
                <c:pt idx="714">
                  <c:v>2.4920300000000002</c:v>
                </c:pt>
                <c:pt idx="715">
                  <c:v>2.1473300000000002</c:v>
                </c:pt>
                <c:pt idx="716">
                  <c:v>2.00238</c:v>
                </c:pt>
                <c:pt idx="717">
                  <c:v>1.5506800000000001</c:v>
                </c:pt>
                <c:pt idx="718">
                  <c:v>1.52006</c:v>
                </c:pt>
                <c:pt idx="719">
                  <c:v>1.85314</c:v>
                </c:pt>
                <c:pt idx="720">
                  <c:v>1.9917899999999999</c:v>
                </c:pt>
                <c:pt idx="721">
                  <c:v>1.79352</c:v>
                </c:pt>
                <c:pt idx="722">
                  <c:v>1.64968</c:v>
                </c:pt>
                <c:pt idx="723">
                  <c:v>1.77976</c:v>
                </c:pt>
                <c:pt idx="724">
                  <c:v>1.74678</c:v>
                </c:pt>
                <c:pt idx="725">
                  <c:v>1.71662</c:v>
                </c:pt>
                <c:pt idx="726">
                  <c:v>1.76918</c:v>
                </c:pt>
                <c:pt idx="727">
                  <c:v>2.0621999999999998</c:v>
                </c:pt>
                <c:pt idx="728">
                  <c:v>2.31399</c:v>
                </c:pt>
                <c:pt idx="729">
                  <c:v>2.5004200000000001</c:v>
                </c:pt>
                <c:pt idx="730">
                  <c:v>2.3393199999999998</c:v>
                </c:pt>
                <c:pt idx="731">
                  <c:v>1.54287</c:v>
                </c:pt>
                <c:pt idx="732">
                  <c:v>0.34520000000000001</c:v>
                </c:pt>
                <c:pt idx="733">
                  <c:v>0.22641</c:v>
                </c:pt>
                <c:pt idx="734">
                  <c:v>0.71601999999999999</c:v>
                </c:pt>
                <c:pt idx="735">
                  <c:v>1.01414</c:v>
                </c:pt>
                <c:pt idx="736">
                  <c:v>1.30907</c:v>
                </c:pt>
                <c:pt idx="737">
                  <c:v>1.37148</c:v>
                </c:pt>
                <c:pt idx="738">
                  <c:v>1.1825300000000001</c:v>
                </c:pt>
                <c:pt idx="739">
                  <c:v>1.1675599999999999</c:v>
                </c:pt>
                <c:pt idx="740">
                  <c:v>1.3220400000000001</c:v>
                </c:pt>
                <c:pt idx="741">
                  <c:v>1.3947799999999999</c:v>
                </c:pt>
                <c:pt idx="742">
                  <c:v>1.69336</c:v>
                </c:pt>
                <c:pt idx="743">
                  <c:v>2.6305200000000002</c:v>
                </c:pt>
                <c:pt idx="744">
                  <c:v>4.1305500000000004</c:v>
                </c:pt>
                <c:pt idx="745">
                  <c:v>4.9150299999999998</c:v>
                </c:pt>
                <c:pt idx="746">
                  <c:v>5.2816099999999997</c:v>
                </c:pt>
                <c:pt idx="747">
                  <c:v>5.2215100000000003</c:v>
                </c:pt>
                <c:pt idx="748">
                  <c:v>5.1882900000000003</c:v>
                </c:pt>
                <c:pt idx="749">
                  <c:v>5.3836300000000001</c:v>
                </c:pt>
                <c:pt idx="750">
                  <c:v>6.2377500000000001</c:v>
                </c:pt>
                <c:pt idx="751">
                  <c:v>6.8623900000000004</c:v>
                </c:pt>
                <c:pt idx="752">
                  <c:v>7.1944600000000003</c:v>
                </c:pt>
                <c:pt idx="753">
                  <c:v>7.5952799999999998</c:v>
                </c:pt>
                <c:pt idx="754">
                  <c:v>7.9548500000000004</c:v>
                </c:pt>
                <c:pt idx="755">
                  <c:v>8.5152199999999993</c:v>
                </c:pt>
                <c:pt idx="756">
                  <c:v>8.2277699999999996</c:v>
                </c:pt>
                <c:pt idx="757">
                  <c:v>8.5023300000000006</c:v>
                </c:pt>
                <c:pt idx="758">
                  <c:v>8.9329900000000002</c:v>
                </c:pt>
                <c:pt idx="759">
                  <c:v>8.4131800000000005</c:v>
                </c:pt>
                <c:pt idx="760">
                  <c:v>8.2273599999999991</c:v>
                </c:pt>
                <c:pt idx="761">
                  <c:v>8.2148500000000002</c:v>
                </c:pt>
                <c:pt idx="762">
                  <c:v>7.7624899999999997</c:v>
                </c:pt>
                <c:pt idx="763">
                  <c:v>7.1353499999999999</c:v>
                </c:pt>
                <c:pt idx="764">
                  <c:v>6.4449399999999999</c:v>
                </c:pt>
                <c:pt idx="765">
                  <c:v>6.3471599999999997</c:v>
                </c:pt>
                <c:pt idx="766">
                  <c:v>5.98644</c:v>
                </c:pt>
              </c:numCache>
            </c:numRef>
          </c:val>
          <c:smooth val="0"/>
          <c:extLst>
            <c:ext xmlns:c16="http://schemas.microsoft.com/office/drawing/2014/chart" uri="{C3380CC4-5D6E-409C-BE32-E72D297353CC}">
              <c16:uniqueId val="{00000002-5E74-428D-9E93-1FF87727DEBD}"/>
            </c:ext>
          </c:extLst>
        </c:ser>
        <c:dLbls>
          <c:showLegendKey val="0"/>
          <c:showVal val="0"/>
          <c:showCatName val="0"/>
          <c:showSerName val="0"/>
          <c:showPercent val="0"/>
          <c:showBubbleSize val="0"/>
        </c:dLbls>
        <c:marker val="1"/>
        <c:smooth val="0"/>
        <c:axId val="1012540344"/>
        <c:axId val="1012536384"/>
      </c:lineChart>
      <c:dateAx>
        <c:axId val="1012540344"/>
        <c:scaling>
          <c:orientation val="minMax"/>
        </c:scaling>
        <c:delete val="0"/>
        <c:axPos val="b"/>
        <c:numFmt formatCode="yyyy\-mm\-dd" sourceLinked="1"/>
        <c:majorTickMark val="out"/>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012536384"/>
        <c:crosses val="autoZero"/>
        <c:auto val="1"/>
        <c:lblOffset val="100"/>
        <c:baseTimeUnit val="months"/>
      </c:dateAx>
      <c:valAx>
        <c:axId val="1012536384"/>
        <c:scaling>
          <c:orientation val="minMax"/>
          <c:max val="16"/>
          <c:min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012540344"/>
        <c:crosses val="autoZero"/>
        <c:crossBetween val="between"/>
        <c:majorUnit val="2"/>
      </c:valAx>
      <c:valAx>
        <c:axId val="1012533504"/>
        <c:scaling>
          <c:orientation val="minMax"/>
          <c:max val="1"/>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012531344"/>
        <c:crosses val="max"/>
        <c:crossBetween val="between"/>
      </c:valAx>
      <c:dateAx>
        <c:axId val="1012531344"/>
        <c:scaling>
          <c:orientation val="minMax"/>
        </c:scaling>
        <c:delete val="1"/>
        <c:axPos val="b"/>
        <c:numFmt formatCode="yyyy\-mm\-dd" sourceLinked="1"/>
        <c:majorTickMark val="out"/>
        <c:minorTickMark val="none"/>
        <c:tickLblPos val="nextTo"/>
        <c:crossAx val="1012533504"/>
        <c:crosses val="autoZero"/>
        <c:auto val="1"/>
        <c:lblOffset val="100"/>
        <c:baseTimeUnit val="months"/>
      </c:dateAx>
      <c:spPr>
        <a:noFill/>
        <a:ln>
          <a:noFill/>
        </a:ln>
        <a:effectLst/>
      </c:spPr>
    </c:plotArea>
    <c:legend>
      <c:legendPos val="b"/>
      <c:layout>
        <c:manualLayout>
          <c:xMode val="edge"/>
          <c:yMode val="edge"/>
          <c:x val="0.41250595411684643"/>
          <c:y val="3.087925627832451E-2"/>
          <c:w val="0.43733377077865265"/>
          <c:h val="7.4560636267007929E-2"/>
        </c:manualLayout>
      </c:layout>
      <c:overlay val="0"/>
      <c:spPr>
        <a:solidFill>
          <a:sysClr val="window" lastClr="FFFFFF"/>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002296587926511"/>
          <c:y val="0.12979756065150383"/>
          <c:w val="0.46458369787109938"/>
          <c:h val="0.77923048264403783"/>
        </c:manualLayout>
      </c:layout>
      <c:pieChart>
        <c:varyColors val="1"/>
        <c:ser>
          <c:idx val="0"/>
          <c:order val="0"/>
          <c:spPr>
            <a:ln>
              <a:solidFill>
                <a:sysClr val="windowText" lastClr="000000"/>
              </a:solidFill>
            </a:ln>
            <a:effectLst>
              <a:outerShdw blurRad="50800" dist="38100" dir="2700000" algn="tl" rotWithShape="0">
                <a:prstClr val="black">
                  <a:alpha val="40000"/>
                </a:prstClr>
              </a:outerShdw>
            </a:effectLst>
          </c:spPr>
          <c:explosion val="2"/>
          <c:dPt>
            <c:idx val="0"/>
            <c:bubble3D val="0"/>
            <c:spPr>
              <a:solidFill>
                <a:schemeClr val="accent1"/>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495-4541-A72C-843561E6BD28}"/>
              </c:ext>
            </c:extLst>
          </c:dPt>
          <c:dPt>
            <c:idx val="1"/>
            <c:bubble3D val="0"/>
            <c:spPr>
              <a:solidFill>
                <a:schemeClr val="accent2"/>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495-4541-A72C-843561E6BD28}"/>
              </c:ext>
            </c:extLst>
          </c:dPt>
          <c:dPt>
            <c:idx val="2"/>
            <c:bubble3D val="0"/>
            <c:spPr>
              <a:solidFill>
                <a:schemeClr val="accent3"/>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495-4541-A72C-843561E6BD28}"/>
              </c:ext>
            </c:extLst>
          </c:dPt>
          <c:dPt>
            <c:idx val="3"/>
            <c:bubble3D val="0"/>
            <c:spPr>
              <a:solidFill>
                <a:schemeClr val="accent4"/>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495-4541-A72C-843561E6BD28}"/>
              </c:ext>
            </c:extLst>
          </c:dPt>
          <c:dPt>
            <c:idx val="4"/>
            <c:bubble3D val="0"/>
            <c:spPr>
              <a:solidFill>
                <a:schemeClr val="accent5"/>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495-4541-A72C-843561E6BD28}"/>
              </c:ext>
            </c:extLst>
          </c:dPt>
          <c:dPt>
            <c:idx val="5"/>
            <c:bubble3D val="0"/>
            <c:spPr>
              <a:solidFill>
                <a:schemeClr val="accent6"/>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495-4541-A72C-843561E6BD28}"/>
              </c:ext>
            </c:extLst>
          </c:dPt>
          <c:dPt>
            <c:idx val="6"/>
            <c:bubble3D val="0"/>
            <c:spPr>
              <a:solidFill>
                <a:schemeClr val="accent1">
                  <a:lumMod val="60000"/>
                </a:schemeClr>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5495-4541-A72C-843561E6BD28}"/>
              </c:ext>
            </c:extLst>
          </c:dPt>
          <c:dPt>
            <c:idx val="7"/>
            <c:bubble3D val="0"/>
            <c:spPr>
              <a:solidFill>
                <a:schemeClr val="accent2">
                  <a:lumMod val="60000"/>
                </a:schemeClr>
              </a:solidFill>
              <a:ln w="19050">
                <a:solidFill>
                  <a:sysClr val="windowText" lastClr="00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5495-4541-A72C-843561E6BD28}"/>
              </c:ext>
            </c:extLst>
          </c:dPt>
          <c:dLbls>
            <c:dLbl>
              <c:idx val="0"/>
              <c:layout>
                <c:manualLayout>
                  <c:x val="-5.7098765432098762E-2"/>
                  <c:y val="5.6944219122333467E-2"/>
                </c:manualLayout>
              </c:layout>
              <c:tx>
                <c:rich>
                  <a:bodyPr rot="0" spcFirstLastPara="1" vertOverflow="clip" horzOverflow="clip" vert="horz" wrap="square" lIns="36576" tIns="18288" rIns="36576" bIns="18288" anchor="ctr" anchorCtr="1">
                    <a:spAutoFit/>
                  </a:bodyPr>
                  <a:lstStyle/>
                  <a:p>
                    <a:pPr>
                      <a:defRPr sz="2000" b="1" i="0" u="none" strike="noStrike" kern="1200" baseline="0">
                        <a:solidFill>
                          <a:srgbClr val="002060"/>
                        </a:solidFill>
                        <a:latin typeface="+mn-lt"/>
                        <a:ea typeface="+mn-ea"/>
                        <a:cs typeface="+mn-cs"/>
                      </a:defRPr>
                    </a:pPr>
                    <a:fld id="{E6C581B4-DD65-4168-BF4E-492B689A50F1}" type="CATEGORYNAME">
                      <a:rPr lang="en-US" sz="2800"/>
                      <a:pPr>
                        <a:defRPr sz="2000">
                          <a:solidFill>
                            <a:srgbClr val="002060"/>
                          </a:solidFill>
                        </a:defRPr>
                      </a:pPr>
                      <a:t>[CATEGORY NAME]</a:t>
                    </a:fld>
                    <a:r>
                      <a:rPr lang="en-US" sz="2800" baseline="0" dirty="0"/>
                      <a:t>
</a:t>
                    </a:r>
                    <a:fld id="{4BA1D8D4-E0B1-42E2-9F25-F08029830011}" type="PERCENTAGE">
                      <a:rPr lang="en-US" sz="2800" baseline="0"/>
                      <a:pPr>
                        <a:defRPr sz="2000">
                          <a:solidFill>
                            <a:srgbClr val="002060"/>
                          </a:solidFill>
                        </a:defRPr>
                      </a:pPr>
                      <a:t>[PERCENTAGE]</a:t>
                    </a:fld>
                    <a:endParaRPr lang="en-US" sz="2800" baseline="0" dirty="0"/>
                  </a:p>
                </c:rich>
              </c:tx>
              <c:spPr>
                <a:solidFill>
                  <a:sysClr val="window" lastClr="FFFFFF"/>
                </a:solidFill>
                <a:ln>
                  <a:solidFill>
                    <a:sysClr val="windowText" lastClr="000000">
                      <a:lumMod val="50000"/>
                      <a:lumOff val="50000"/>
                    </a:sysClr>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rgbClr val="00206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5495-4541-A72C-843561E6BD28}"/>
                </c:ext>
              </c:extLst>
            </c:dLbl>
            <c:dLbl>
              <c:idx val="1"/>
              <c:layout>
                <c:manualLayout>
                  <c:x val="5.2469135802469133E-2"/>
                  <c:y val="-3.8825603947045734E-2"/>
                </c:manualLayout>
              </c:layout>
              <c:tx>
                <c:rich>
                  <a:bodyPr/>
                  <a:lstStyle/>
                  <a:p>
                    <a:fld id="{54D0D704-5ACA-4225-9362-C12A0B9963FD}" type="CATEGORYNAME">
                      <a:rPr lang="en-US" sz="1800"/>
                      <a:pPr/>
                      <a:t>[CATEGORY NAME]</a:t>
                    </a:fld>
                    <a:r>
                      <a:rPr lang="en-US" sz="1800" baseline="0" dirty="0"/>
                      <a:t>
</a:t>
                    </a:r>
                    <a:fld id="{B1B6C533-665F-47C6-9A29-D7DE7EBE5CDB}" type="PERCENTAGE">
                      <a:rPr lang="en-US" sz="1800" baseline="0"/>
                      <a:pPr/>
                      <a:t>[PERCENTAGE]</a:t>
                    </a:fld>
                    <a:endParaRPr lang="en-US" sz="18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495-4541-A72C-843561E6BD28}"/>
                </c:ext>
              </c:extLst>
            </c:dLbl>
            <c:dLbl>
              <c:idx val="2"/>
              <c:layout>
                <c:manualLayout>
                  <c:x val="0.11265432098765432"/>
                  <c:y val="-8.0239581490560791E-2"/>
                </c:manualLayout>
              </c:layout>
              <c:tx>
                <c:rich>
                  <a:bodyPr/>
                  <a:lstStyle/>
                  <a:p>
                    <a:fld id="{E0D88302-600F-45DA-875F-694735B5C926}" type="CATEGORYNAME">
                      <a:rPr lang="en-US" sz="1400"/>
                      <a:pPr/>
                      <a:t>[CATEGORY NAME]</a:t>
                    </a:fld>
                    <a:r>
                      <a:rPr lang="en-US" sz="1600" baseline="0" dirty="0"/>
                      <a:t>
</a:t>
                    </a:r>
                    <a:fld id="{6CD9EE5B-F357-4EAC-84CD-60358FEF6020}" type="PERCENTAGE">
                      <a:rPr lang="en-US" sz="1600" baseline="0"/>
                      <a:pPr/>
                      <a:t>[PERCENTAGE]</a:t>
                    </a:fld>
                    <a:endParaRPr lang="en-US" sz="1600"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9255771847963449"/>
                      <c:h val="0.15898279770983964"/>
                    </c:manualLayout>
                  </c15:layout>
                  <c15:dlblFieldTable/>
                  <c15:showDataLabelsRange val="0"/>
                </c:ext>
                <c:ext xmlns:c16="http://schemas.microsoft.com/office/drawing/2014/chart" uri="{C3380CC4-5D6E-409C-BE32-E72D297353CC}">
                  <c16:uniqueId val="{00000005-5495-4541-A72C-843561E6BD28}"/>
                </c:ext>
              </c:extLst>
            </c:dLbl>
            <c:dLbl>
              <c:idx val="3"/>
              <c:layout>
                <c:manualLayout>
                  <c:x val="-4.6296296296296308E-2"/>
                  <c:y val="-1.5530241578818266E-2"/>
                </c:manualLayout>
              </c:layout>
              <c:tx>
                <c:rich>
                  <a:bodyPr/>
                  <a:lstStyle/>
                  <a:p>
                    <a:fld id="{F5E8FDF0-F917-4931-AD7A-F36A2C4AF1AD}" type="CATEGORYNAME">
                      <a:rPr lang="en-US" sz="1100"/>
                      <a:pPr/>
                      <a:t>[CATEGORY NAME]</a:t>
                    </a:fld>
                    <a:r>
                      <a:rPr lang="en-US" sz="1100" baseline="0" dirty="0"/>
                      <a:t>
</a:t>
                    </a:r>
                    <a:fld id="{8C5779D3-A16E-4134-AE68-7F9CAD28459D}" type="PERCENTAGE">
                      <a:rPr lang="en-US" sz="1100" baseline="0"/>
                      <a:pPr/>
                      <a:t>[PERCENTAGE]</a:t>
                    </a:fld>
                    <a:endParaRPr lang="en-US" sz="1100"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495-4541-A72C-843561E6BD28}"/>
                </c:ext>
              </c:extLst>
            </c:dLbl>
            <c:dLbl>
              <c:idx val="4"/>
              <c:layout>
                <c:manualLayout>
                  <c:x val="-4.0123456790123482E-2"/>
                  <c:y val="2.588373596469702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495-4541-A72C-843561E6BD28}"/>
                </c:ext>
              </c:extLst>
            </c:dLbl>
            <c:dLbl>
              <c:idx val="5"/>
              <c:layout>
                <c:manualLayout>
                  <c:x val="-3.3950617283950615E-2"/>
                  <c:y val="-4.14139775435152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495-4541-A72C-843561E6BD28}"/>
                </c:ext>
              </c:extLst>
            </c:dLbl>
            <c:dLbl>
              <c:idx val="6"/>
              <c:tx>
                <c:rich>
                  <a:bodyPr/>
                  <a:lstStyle/>
                  <a:p>
                    <a:fld id="{D55B6F4E-2511-41AE-91B9-60C4F6FAD377}" type="CATEGORYNAME">
                      <a:rPr lang="en-US" sz="1000"/>
                      <a:pPr/>
                      <a:t>[CATEGORY NAME]</a:t>
                    </a:fld>
                    <a:r>
                      <a:rPr lang="en-US" sz="1000" baseline="0" dirty="0"/>
                      <a:t>
</a:t>
                    </a:r>
                    <a:fld id="{627FC391-367A-430E-8A8D-7E81C2F4D00B}" type="PERCENTAGE">
                      <a:rPr lang="en-US" sz="1000" baseline="0"/>
                      <a:pPr/>
                      <a:t>[PERCENTAGE]</a:t>
                    </a:fld>
                    <a:endParaRPr lang="en-US" sz="1000" baseline="0" dirty="0"/>
                  </a:p>
                </c:rich>
              </c:tx>
              <c:dLblPos val="outEnd"/>
              <c:showLegendKey val="0"/>
              <c:showVal val="0"/>
              <c:showCatName val="1"/>
              <c:showSerName val="0"/>
              <c:showPercent val="1"/>
              <c:showBubbleSize val="0"/>
              <c:extLst>
                <c:ext xmlns:c15="http://schemas.microsoft.com/office/drawing/2012/chart" uri="{CE6537A1-D6FC-4f65-9D91-7224C49458BB}">
                  <c15:layout>
                    <c:manualLayout>
                      <c:w val="7.9958564207251878E-2"/>
                      <c:h val="0.11673075778611311"/>
                    </c:manualLayout>
                  </c15:layout>
                  <c15:dlblFieldTable/>
                  <c15:showDataLabelsRange val="0"/>
                </c:ext>
                <c:ext xmlns:c16="http://schemas.microsoft.com/office/drawing/2014/chart" uri="{C3380CC4-5D6E-409C-BE32-E72D297353CC}">
                  <c16:uniqueId val="{0000000D-5495-4541-A72C-843561E6BD28}"/>
                </c:ext>
              </c:extLst>
            </c:dLbl>
            <c:dLbl>
              <c:idx val="7"/>
              <c:layout>
                <c:manualLayout>
                  <c:x val="0.10555555555555556"/>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495-4541-A72C-843561E6BD28}"/>
                </c:ext>
              </c:extLst>
            </c:dLbl>
            <c:spPr>
              <a:solidFill>
                <a:sysClr val="window" lastClr="FFFFFF"/>
              </a:solidFill>
              <a:ln>
                <a:solidFill>
                  <a:sysClr val="windowText" lastClr="000000">
                    <a:lumMod val="50000"/>
                    <a:lumOff val="50000"/>
                  </a:sysClr>
                </a:solidFill>
              </a:ln>
              <a:effectLst/>
            </c:spPr>
            <c:txPr>
              <a:bodyPr rot="0" spcFirstLastPara="1" vertOverflow="clip" horzOverflow="clip" vert="horz" wrap="square" lIns="36576" tIns="18288" rIns="36576" bIns="18288" anchor="ctr" anchorCtr="1">
                <a:spAutoFit/>
              </a:bodyPr>
              <a:lstStyle/>
              <a:p>
                <a:pPr>
                  <a:defRPr sz="1050" b="1" i="0" u="none" strike="noStrike" kern="1200" baseline="0">
                    <a:solidFill>
                      <a:srgbClr val="00206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'Table 1'!$B$11:$B$18</c:f>
              <c:strCache>
                <c:ptCount val="8"/>
                <c:pt idx="0">
                  <c:v>Housing</c:v>
                </c:pt>
                <c:pt idx="1">
                  <c:v>Transportation</c:v>
                </c:pt>
                <c:pt idx="2">
                  <c:v>Food and beverages</c:v>
                </c:pt>
                <c:pt idx="3">
                  <c:v>Medical care</c:v>
                </c:pt>
                <c:pt idx="4">
                  <c:v>Education and communication</c:v>
                </c:pt>
                <c:pt idx="5">
                  <c:v>Recreation</c:v>
                </c:pt>
                <c:pt idx="6">
                  <c:v>Other</c:v>
                </c:pt>
                <c:pt idx="7">
                  <c:v>Apparel</c:v>
                </c:pt>
              </c:strCache>
            </c:strRef>
          </c:cat>
          <c:val>
            <c:numRef>
              <c:f>'Table 1'!$C$11:$C$18</c:f>
              <c:numCache>
                <c:formatCode>#0.000</c:formatCode>
                <c:ptCount val="8"/>
                <c:pt idx="0">
                  <c:v>44.384</c:v>
                </c:pt>
                <c:pt idx="1">
                  <c:v>16.744</c:v>
                </c:pt>
                <c:pt idx="2">
                  <c:v>14.375999999999999</c:v>
                </c:pt>
                <c:pt idx="3">
                  <c:v>8.1080000000000005</c:v>
                </c:pt>
                <c:pt idx="4">
                  <c:v>5.8449999999999998</c:v>
                </c:pt>
                <c:pt idx="5">
                  <c:v>5.3849999999999998</c:v>
                </c:pt>
                <c:pt idx="6">
                  <c:v>2.677</c:v>
                </c:pt>
                <c:pt idx="7">
                  <c:v>2.4790000000000001</c:v>
                </c:pt>
              </c:numCache>
            </c:numRef>
          </c:val>
          <c:extLst>
            <c:ext xmlns:c16="http://schemas.microsoft.com/office/drawing/2014/chart" uri="{C3380CC4-5D6E-409C-BE32-E72D297353CC}">
              <c16:uniqueId val="{00000010-5495-4541-A72C-843561E6BD2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2060"/>
      </a:solidFill>
    </a:ln>
    <a:effectLst/>
  </c:spPr>
  <c:txPr>
    <a:bodyPr/>
    <a:lstStyle/>
    <a:p>
      <a:pPr>
        <a:defRPr sz="1050" b="1">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'FRED Graph'!$B$12</c:f>
              <c:strCache>
                <c:ptCount val="1"/>
                <c:pt idx="0">
                  <c:v>Zillow Home Value</c:v>
                </c:pt>
              </c:strCache>
            </c:strRef>
          </c:tx>
          <c:spPr>
            <a:ln w="76200" cap="rnd">
              <a:solidFill>
                <a:schemeClr val="accent1"/>
              </a:solidFill>
              <a:round/>
            </a:ln>
            <a:effectLst/>
          </c:spPr>
          <c:marker>
            <c:symbol val="none"/>
          </c:marker>
          <c:dLbls>
            <c:dLbl>
              <c:idx val="102"/>
              <c:layout>
                <c:manualLayout>
                  <c:x val="-0.20772946859903382"/>
                  <c:y val="-2.04304974699736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2C-4DE8-810C-4B596C0272B3}"/>
                </c:ext>
              </c:extLst>
            </c:dLbl>
            <c:dLbl>
              <c:idx val="120"/>
              <c:layout>
                <c:manualLayout>
                  <c:x val="-1.2882447665056361E-2"/>
                  <c:y val="0.1634439797597887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2C-4DE8-810C-4B596C0272B3}"/>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Graph'!$A$13:$A$133</c:f>
              <c:numCache>
                <c:formatCode>yyyy\-mm\-dd</c:formatCode>
                <c:ptCount val="121"/>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pt idx="73">
                  <c:v>43525</c:v>
                </c:pt>
                <c:pt idx="74">
                  <c:v>43556</c:v>
                </c:pt>
                <c:pt idx="75">
                  <c:v>43586</c:v>
                </c:pt>
                <c:pt idx="76">
                  <c:v>43617</c:v>
                </c:pt>
                <c:pt idx="77">
                  <c:v>43647</c:v>
                </c:pt>
                <c:pt idx="78">
                  <c:v>43678</c:v>
                </c:pt>
                <c:pt idx="79">
                  <c:v>43709</c:v>
                </c:pt>
                <c:pt idx="80">
                  <c:v>43739</c:v>
                </c:pt>
                <c:pt idx="81">
                  <c:v>43770</c:v>
                </c:pt>
                <c:pt idx="82">
                  <c:v>43800</c:v>
                </c:pt>
                <c:pt idx="83">
                  <c:v>43831</c:v>
                </c:pt>
                <c:pt idx="84">
                  <c:v>43862</c:v>
                </c:pt>
                <c:pt idx="85">
                  <c:v>43891</c:v>
                </c:pt>
                <c:pt idx="86">
                  <c:v>43922</c:v>
                </c:pt>
                <c:pt idx="87">
                  <c:v>43952</c:v>
                </c:pt>
                <c:pt idx="88">
                  <c:v>43983</c:v>
                </c:pt>
                <c:pt idx="89">
                  <c:v>44013</c:v>
                </c:pt>
                <c:pt idx="90">
                  <c:v>44044</c:v>
                </c:pt>
                <c:pt idx="91">
                  <c:v>44075</c:v>
                </c:pt>
                <c:pt idx="92">
                  <c:v>44105</c:v>
                </c:pt>
                <c:pt idx="93">
                  <c:v>44136</c:v>
                </c:pt>
                <c:pt idx="94">
                  <c:v>44166</c:v>
                </c:pt>
                <c:pt idx="95">
                  <c:v>44197</c:v>
                </c:pt>
                <c:pt idx="96">
                  <c:v>44228</c:v>
                </c:pt>
                <c:pt idx="97">
                  <c:v>44256</c:v>
                </c:pt>
                <c:pt idx="98">
                  <c:v>44287</c:v>
                </c:pt>
                <c:pt idx="99">
                  <c:v>44317</c:v>
                </c:pt>
                <c:pt idx="100">
                  <c:v>44348</c:v>
                </c:pt>
                <c:pt idx="101">
                  <c:v>44378</c:v>
                </c:pt>
                <c:pt idx="102">
                  <c:v>44409</c:v>
                </c:pt>
                <c:pt idx="103">
                  <c:v>44440</c:v>
                </c:pt>
                <c:pt idx="104">
                  <c:v>44470</c:v>
                </c:pt>
                <c:pt idx="105">
                  <c:v>44501</c:v>
                </c:pt>
                <c:pt idx="106">
                  <c:v>44531</c:v>
                </c:pt>
                <c:pt idx="107">
                  <c:v>44562</c:v>
                </c:pt>
                <c:pt idx="108">
                  <c:v>44593</c:v>
                </c:pt>
                <c:pt idx="109">
                  <c:v>44621</c:v>
                </c:pt>
                <c:pt idx="110">
                  <c:v>44652</c:v>
                </c:pt>
                <c:pt idx="111">
                  <c:v>44682</c:v>
                </c:pt>
                <c:pt idx="112">
                  <c:v>44713</c:v>
                </c:pt>
                <c:pt idx="113">
                  <c:v>44743</c:v>
                </c:pt>
                <c:pt idx="114">
                  <c:v>44774</c:v>
                </c:pt>
                <c:pt idx="115">
                  <c:v>44805</c:v>
                </c:pt>
                <c:pt idx="116">
                  <c:v>44835</c:v>
                </c:pt>
                <c:pt idx="117">
                  <c:v>44866</c:v>
                </c:pt>
                <c:pt idx="118">
                  <c:v>44896</c:v>
                </c:pt>
                <c:pt idx="119">
                  <c:v>44927</c:v>
                </c:pt>
                <c:pt idx="120">
                  <c:v>44958</c:v>
                </c:pt>
              </c:numCache>
            </c:numRef>
          </c:cat>
          <c:val>
            <c:numRef>
              <c:f>'FRED Graph'!$B$13:$B$133</c:f>
              <c:numCache>
                <c:formatCode>0.0</c:formatCode>
                <c:ptCount val="121"/>
                <c:pt idx="0">
                  <c:v>4.8285999999999998</c:v>
                </c:pt>
                <c:pt idx="1">
                  <c:v>5.3090700000000002</c:v>
                </c:pt>
                <c:pt idx="2">
                  <c:v>5.7418100000000001</c:v>
                </c:pt>
                <c:pt idx="3">
                  <c:v>6.2262399999999998</c:v>
                </c:pt>
                <c:pt idx="4">
                  <c:v>6.7396700000000003</c:v>
                </c:pt>
                <c:pt idx="5">
                  <c:v>7.1356799999999998</c:v>
                </c:pt>
                <c:pt idx="6">
                  <c:v>7.5737100000000002</c:v>
                </c:pt>
                <c:pt idx="7">
                  <c:v>7.9077400000000004</c:v>
                </c:pt>
                <c:pt idx="8">
                  <c:v>8.2949400000000004</c:v>
                </c:pt>
                <c:pt idx="9">
                  <c:v>8.4594299999999993</c:v>
                </c:pt>
                <c:pt idx="10">
                  <c:v>8.5308499999999992</c:v>
                </c:pt>
                <c:pt idx="11">
                  <c:v>8.4644100000000009</c:v>
                </c:pt>
                <c:pt idx="12">
                  <c:v>8.3977000000000004</c:v>
                </c:pt>
                <c:pt idx="13">
                  <c:v>8.3376999999999999</c:v>
                </c:pt>
                <c:pt idx="14">
                  <c:v>8.2057900000000004</c:v>
                </c:pt>
                <c:pt idx="15">
                  <c:v>8.0258699999999994</c:v>
                </c:pt>
                <c:pt idx="16">
                  <c:v>7.6748900000000004</c:v>
                </c:pt>
                <c:pt idx="17">
                  <c:v>7.3990099999999996</c:v>
                </c:pt>
                <c:pt idx="18">
                  <c:v>7.0222199999999999</c:v>
                </c:pt>
                <c:pt idx="19">
                  <c:v>6.6889500000000002</c:v>
                </c:pt>
                <c:pt idx="20">
                  <c:v>6.1651100000000003</c:v>
                </c:pt>
                <c:pt idx="21">
                  <c:v>5.8549600000000002</c:v>
                </c:pt>
                <c:pt idx="22">
                  <c:v>5.6745799999999997</c:v>
                </c:pt>
                <c:pt idx="23">
                  <c:v>5.6427699999999996</c:v>
                </c:pt>
                <c:pt idx="24">
                  <c:v>5.5755400000000002</c:v>
                </c:pt>
                <c:pt idx="25">
                  <c:v>5.49437</c:v>
                </c:pt>
                <c:pt idx="26">
                  <c:v>5.46678</c:v>
                </c:pt>
                <c:pt idx="27">
                  <c:v>5.4239600000000001</c:v>
                </c:pt>
                <c:pt idx="28">
                  <c:v>5.44076</c:v>
                </c:pt>
                <c:pt idx="29">
                  <c:v>5.4874599999999996</c:v>
                </c:pt>
                <c:pt idx="30">
                  <c:v>5.6815300000000004</c:v>
                </c:pt>
                <c:pt idx="31">
                  <c:v>5.9634600000000004</c:v>
                </c:pt>
                <c:pt idx="32">
                  <c:v>6.3962500000000002</c:v>
                </c:pt>
                <c:pt idx="33">
                  <c:v>6.6871600000000004</c:v>
                </c:pt>
                <c:pt idx="34">
                  <c:v>6.8979999999999997</c:v>
                </c:pt>
                <c:pt idx="35">
                  <c:v>7.0654199999999996</c:v>
                </c:pt>
                <c:pt idx="36">
                  <c:v>7.2258800000000001</c:v>
                </c:pt>
                <c:pt idx="37">
                  <c:v>7.2235500000000004</c:v>
                </c:pt>
                <c:pt idx="38">
                  <c:v>7.1328199999999997</c:v>
                </c:pt>
                <c:pt idx="39">
                  <c:v>6.9932400000000001</c:v>
                </c:pt>
                <c:pt idx="40">
                  <c:v>6.9559699999999998</c:v>
                </c:pt>
                <c:pt idx="41">
                  <c:v>6.7817800000000004</c:v>
                </c:pt>
                <c:pt idx="42">
                  <c:v>6.5540200000000004</c:v>
                </c:pt>
                <c:pt idx="43">
                  <c:v>6.2940800000000001</c:v>
                </c:pt>
                <c:pt idx="44">
                  <c:v>6.0891599999999997</c:v>
                </c:pt>
                <c:pt idx="45">
                  <c:v>6.0021500000000003</c:v>
                </c:pt>
                <c:pt idx="46">
                  <c:v>5.9567100000000002</c:v>
                </c:pt>
                <c:pt idx="47">
                  <c:v>5.8806000000000003</c:v>
                </c:pt>
                <c:pt idx="48">
                  <c:v>5.8495999999999997</c:v>
                </c:pt>
                <c:pt idx="49">
                  <c:v>5.99559</c:v>
                </c:pt>
                <c:pt idx="50">
                  <c:v>6.2363900000000001</c:v>
                </c:pt>
                <c:pt idx="51">
                  <c:v>6.3947500000000002</c:v>
                </c:pt>
                <c:pt idx="52">
                  <c:v>6.43309</c:v>
                </c:pt>
                <c:pt idx="53">
                  <c:v>6.5097899999999997</c:v>
                </c:pt>
                <c:pt idx="54">
                  <c:v>6.6203000000000003</c:v>
                </c:pt>
                <c:pt idx="55">
                  <c:v>6.71434</c:v>
                </c:pt>
                <c:pt idx="56">
                  <c:v>6.7941900000000004</c:v>
                </c:pt>
                <c:pt idx="57">
                  <c:v>6.86761</c:v>
                </c:pt>
                <c:pt idx="58">
                  <c:v>6.9371099999999997</c:v>
                </c:pt>
                <c:pt idx="59">
                  <c:v>6.9887300000000003</c:v>
                </c:pt>
                <c:pt idx="60">
                  <c:v>6.9865500000000003</c:v>
                </c:pt>
                <c:pt idx="61">
                  <c:v>7.0549099999999996</c:v>
                </c:pt>
                <c:pt idx="62">
                  <c:v>7.0040800000000001</c:v>
                </c:pt>
                <c:pt idx="63">
                  <c:v>7.0162699999999996</c:v>
                </c:pt>
                <c:pt idx="64">
                  <c:v>6.9068100000000001</c:v>
                </c:pt>
                <c:pt idx="65">
                  <c:v>6.9895300000000002</c:v>
                </c:pt>
                <c:pt idx="66">
                  <c:v>7.0370200000000001</c:v>
                </c:pt>
                <c:pt idx="67">
                  <c:v>7.0698400000000001</c:v>
                </c:pt>
                <c:pt idx="68">
                  <c:v>6.86205</c:v>
                </c:pt>
                <c:pt idx="69">
                  <c:v>6.6065399999999999</c:v>
                </c:pt>
                <c:pt idx="70">
                  <c:v>6.3475099999999998</c:v>
                </c:pt>
                <c:pt idx="71">
                  <c:v>6.1821999999999999</c:v>
                </c:pt>
                <c:pt idx="72">
                  <c:v>6.1069399999999998</c:v>
                </c:pt>
                <c:pt idx="73">
                  <c:v>5.96347</c:v>
                </c:pt>
                <c:pt idx="74">
                  <c:v>5.8201400000000003</c:v>
                </c:pt>
                <c:pt idx="75">
                  <c:v>5.5711300000000001</c:v>
                </c:pt>
                <c:pt idx="76">
                  <c:v>5.4458500000000001</c:v>
                </c:pt>
                <c:pt idx="77">
                  <c:v>5.1932099999999997</c:v>
                </c:pt>
                <c:pt idx="78">
                  <c:v>5.0021199999999997</c:v>
                </c:pt>
                <c:pt idx="79">
                  <c:v>4.7696100000000001</c:v>
                </c:pt>
                <c:pt idx="80">
                  <c:v>4.7999700000000001</c:v>
                </c:pt>
                <c:pt idx="81">
                  <c:v>4.9685499999999996</c:v>
                </c:pt>
                <c:pt idx="82">
                  <c:v>5.2019000000000002</c:v>
                </c:pt>
                <c:pt idx="83">
                  <c:v>5.4216699999999998</c:v>
                </c:pt>
                <c:pt idx="84">
                  <c:v>5.5640999999999998</c:v>
                </c:pt>
                <c:pt idx="85">
                  <c:v>5.7183400000000004</c:v>
                </c:pt>
                <c:pt idx="86">
                  <c:v>5.8321300000000003</c:v>
                </c:pt>
                <c:pt idx="87">
                  <c:v>5.81351</c:v>
                </c:pt>
                <c:pt idx="88">
                  <c:v>5.68696</c:v>
                </c:pt>
                <c:pt idx="89">
                  <c:v>5.6855500000000001</c:v>
                </c:pt>
                <c:pt idx="90">
                  <c:v>6.0354000000000001</c:v>
                </c:pt>
                <c:pt idx="91">
                  <c:v>6.9050500000000001</c:v>
                </c:pt>
                <c:pt idx="92">
                  <c:v>7.9227100000000004</c:v>
                </c:pt>
                <c:pt idx="93">
                  <c:v>8.9871200000000009</c:v>
                </c:pt>
                <c:pt idx="94">
                  <c:v>9.9146800000000006</c:v>
                </c:pt>
                <c:pt idx="95">
                  <c:v>10.71597</c:v>
                </c:pt>
                <c:pt idx="96">
                  <c:v>11.5474</c:v>
                </c:pt>
                <c:pt idx="97">
                  <c:v>12.392480000000001</c:v>
                </c:pt>
                <c:pt idx="98">
                  <c:v>13.4726</c:v>
                </c:pt>
                <c:pt idx="99">
                  <c:v>14.99831</c:v>
                </c:pt>
                <c:pt idx="100">
                  <c:v>16.81448</c:v>
                </c:pt>
                <c:pt idx="101">
                  <c:v>18.3322</c:v>
                </c:pt>
                <c:pt idx="102">
                  <c:v>18.91206</c:v>
                </c:pt>
                <c:pt idx="103">
                  <c:v>18.47099</c:v>
                </c:pt>
                <c:pt idx="104">
                  <c:v>17.719339999999999</c:v>
                </c:pt>
                <c:pt idx="105">
                  <c:v>17.023790000000002</c:v>
                </c:pt>
                <c:pt idx="106">
                  <c:v>16.60577</c:v>
                </c:pt>
                <c:pt idx="107">
                  <c:v>16.71846</c:v>
                </c:pt>
                <c:pt idx="108">
                  <c:v>17.128</c:v>
                </c:pt>
                <c:pt idx="109">
                  <c:v>17.811769999999999</c:v>
                </c:pt>
                <c:pt idx="110">
                  <c:v>18.317689999999999</c:v>
                </c:pt>
                <c:pt idx="111">
                  <c:v>18.368200000000002</c:v>
                </c:pt>
                <c:pt idx="112">
                  <c:v>17.942959999999999</c:v>
                </c:pt>
                <c:pt idx="113">
                  <c:v>16.946770000000001</c:v>
                </c:pt>
                <c:pt idx="114">
                  <c:v>15.770289999999999</c:v>
                </c:pt>
                <c:pt idx="115">
                  <c:v>14.538449999999999</c:v>
                </c:pt>
                <c:pt idx="116">
                  <c:v>13.37941</c:v>
                </c:pt>
                <c:pt idx="117">
                  <c:v>12.070220000000001</c:v>
                </c:pt>
                <c:pt idx="118">
                  <c:v>10.493499999999999</c:v>
                </c:pt>
                <c:pt idx="119">
                  <c:v>8.6586200000000009</c:v>
                </c:pt>
                <c:pt idx="120">
                  <c:v>6.7572299999999998</c:v>
                </c:pt>
              </c:numCache>
            </c:numRef>
          </c:val>
          <c:smooth val="0"/>
          <c:extLst>
            <c:ext xmlns:c16="http://schemas.microsoft.com/office/drawing/2014/chart" uri="{C3380CC4-5D6E-409C-BE32-E72D297353CC}">
              <c16:uniqueId val="{00000000-E02C-4DE8-810C-4B596C0272B3}"/>
            </c:ext>
          </c:extLst>
        </c:ser>
        <c:ser>
          <c:idx val="1"/>
          <c:order val="1"/>
          <c:tx>
            <c:strRef>
              <c:f>'FRED Graph'!$C$12</c:f>
              <c:strCache>
                <c:ptCount val="1"/>
                <c:pt idx="0">
                  <c:v>OER CPI</c:v>
                </c:pt>
              </c:strCache>
            </c:strRef>
          </c:tx>
          <c:spPr>
            <a:ln w="53975" cap="rnd">
              <a:solidFill>
                <a:srgbClr val="C00000"/>
              </a:solidFill>
              <a:round/>
            </a:ln>
            <a:effectLst/>
          </c:spPr>
          <c:marker>
            <c:symbol val="none"/>
          </c:marker>
          <c:dLbls>
            <c:dLbl>
              <c:idx val="120"/>
              <c:layout>
                <c:manualLayout>
                  <c:x val="-0.17391304347826098"/>
                  <c:y val="-0.2072236171954465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2C-4DE8-810C-4B596C0272B3}"/>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Graph'!$A$13:$A$133</c:f>
              <c:numCache>
                <c:formatCode>yyyy\-mm\-dd</c:formatCode>
                <c:ptCount val="121"/>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pt idx="73">
                  <c:v>43525</c:v>
                </c:pt>
                <c:pt idx="74">
                  <c:v>43556</c:v>
                </c:pt>
                <c:pt idx="75">
                  <c:v>43586</c:v>
                </c:pt>
                <c:pt idx="76">
                  <c:v>43617</c:v>
                </c:pt>
                <c:pt idx="77">
                  <c:v>43647</c:v>
                </c:pt>
                <c:pt idx="78">
                  <c:v>43678</c:v>
                </c:pt>
                <c:pt idx="79">
                  <c:v>43709</c:v>
                </c:pt>
                <c:pt idx="80">
                  <c:v>43739</c:v>
                </c:pt>
                <c:pt idx="81">
                  <c:v>43770</c:v>
                </c:pt>
                <c:pt idx="82">
                  <c:v>43800</c:v>
                </c:pt>
                <c:pt idx="83">
                  <c:v>43831</c:v>
                </c:pt>
                <c:pt idx="84">
                  <c:v>43862</c:v>
                </c:pt>
                <c:pt idx="85">
                  <c:v>43891</c:v>
                </c:pt>
                <c:pt idx="86">
                  <c:v>43922</c:v>
                </c:pt>
                <c:pt idx="87">
                  <c:v>43952</c:v>
                </c:pt>
                <c:pt idx="88">
                  <c:v>43983</c:v>
                </c:pt>
                <c:pt idx="89">
                  <c:v>44013</c:v>
                </c:pt>
                <c:pt idx="90">
                  <c:v>44044</c:v>
                </c:pt>
                <c:pt idx="91">
                  <c:v>44075</c:v>
                </c:pt>
                <c:pt idx="92">
                  <c:v>44105</c:v>
                </c:pt>
                <c:pt idx="93">
                  <c:v>44136</c:v>
                </c:pt>
                <c:pt idx="94">
                  <c:v>44166</c:v>
                </c:pt>
                <c:pt idx="95">
                  <c:v>44197</c:v>
                </c:pt>
                <c:pt idx="96">
                  <c:v>44228</c:v>
                </c:pt>
                <c:pt idx="97">
                  <c:v>44256</c:v>
                </c:pt>
                <c:pt idx="98">
                  <c:v>44287</c:v>
                </c:pt>
                <c:pt idx="99">
                  <c:v>44317</c:v>
                </c:pt>
                <c:pt idx="100">
                  <c:v>44348</c:v>
                </c:pt>
                <c:pt idx="101">
                  <c:v>44378</c:v>
                </c:pt>
                <c:pt idx="102">
                  <c:v>44409</c:v>
                </c:pt>
                <c:pt idx="103">
                  <c:v>44440</c:v>
                </c:pt>
                <c:pt idx="104">
                  <c:v>44470</c:v>
                </c:pt>
                <c:pt idx="105">
                  <c:v>44501</c:v>
                </c:pt>
                <c:pt idx="106">
                  <c:v>44531</c:v>
                </c:pt>
                <c:pt idx="107">
                  <c:v>44562</c:v>
                </c:pt>
                <c:pt idx="108">
                  <c:v>44593</c:v>
                </c:pt>
                <c:pt idx="109">
                  <c:v>44621</c:v>
                </c:pt>
                <c:pt idx="110">
                  <c:v>44652</c:v>
                </c:pt>
                <c:pt idx="111">
                  <c:v>44682</c:v>
                </c:pt>
                <c:pt idx="112">
                  <c:v>44713</c:v>
                </c:pt>
                <c:pt idx="113">
                  <c:v>44743</c:v>
                </c:pt>
                <c:pt idx="114">
                  <c:v>44774</c:v>
                </c:pt>
                <c:pt idx="115">
                  <c:v>44805</c:v>
                </c:pt>
                <c:pt idx="116">
                  <c:v>44835</c:v>
                </c:pt>
                <c:pt idx="117">
                  <c:v>44866</c:v>
                </c:pt>
                <c:pt idx="118">
                  <c:v>44896</c:v>
                </c:pt>
                <c:pt idx="119">
                  <c:v>44927</c:v>
                </c:pt>
                <c:pt idx="120">
                  <c:v>44958</c:v>
                </c:pt>
              </c:numCache>
            </c:numRef>
          </c:cat>
          <c:val>
            <c:numRef>
              <c:f>'FRED Graph'!$C$13:$C$133</c:f>
              <c:numCache>
                <c:formatCode>0.0</c:formatCode>
                <c:ptCount val="121"/>
                <c:pt idx="0">
                  <c:v>2.1326700000000001</c:v>
                </c:pt>
                <c:pt idx="1">
                  <c:v>2.0783499999999999</c:v>
                </c:pt>
                <c:pt idx="2">
                  <c:v>2.0627499999999999</c:v>
                </c:pt>
                <c:pt idx="3">
                  <c:v>2.1282999999999999</c:v>
                </c:pt>
                <c:pt idx="4">
                  <c:v>2.2266599999999999</c:v>
                </c:pt>
                <c:pt idx="5">
                  <c:v>2.2113999999999998</c:v>
                </c:pt>
                <c:pt idx="6">
                  <c:v>2.2509800000000002</c:v>
                </c:pt>
                <c:pt idx="7">
                  <c:v>2.21705</c:v>
                </c:pt>
                <c:pt idx="8">
                  <c:v>2.2608299999999999</c:v>
                </c:pt>
                <c:pt idx="9">
                  <c:v>2.3565</c:v>
                </c:pt>
                <c:pt idx="10">
                  <c:v>2.4778099999999998</c:v>
                </c:pt>
                <c:pt idx="11">
                  <c:v>2.5199099999999999</c:v>
                </c:pt>
                <c:pt idx="12">
                  <c:v>2.5364800000000001</c:v>
                </c:pt>
                <c:pt idx="13">
                  <c:v>2.6198299999999999</c:v>
                </c:pt>
                <c:pt idx="14">
                  <c:v>2.6240700000000001</c:v>
                </c:pt>
                <c:pt idx="15">
                  <c:v>2.6431900000000002</c:v>
                </c:pt>
                <c:pt idx="16">
                  <c:v>2.6349499999999999</c:v>
                </c:pt>
                <c:pt idx="17">
                  <c:v>2.7223600000000001</c:v>
                </c:pt>
                <c:pt idx="18">
                  <c:v>2.68187</c:v>
                </c:pt>
                <c:pt idx="19">
                  <c:v>2.7033</c:v>
                </c:pt>
                <c:pt idx="20">
                  <c:v>2.7098900000000001</c:v>
                </c:pt>
                <c:pt idx="21">
                  <c:v>2.6916899999999999</c:v>
                </c:pt>
                <c:pt idx="22">
                  <c:v>2.5938400000000001</c:v>
                </c:pt>
                <c:pt idx="23">
                  <c:v>2.6379199999999998</c:v>
                </c:pt>
                <c:pt idx="24">
                  <c:v>2.6910799999999999</c:v>
                </c:pt>
                <c:pt idx="25">
                  <c:v>2.70886</c:v>
                </c:pt>
                <c:pt idx="26">
                  <c:v>2.7787700000000002</c:v>
                </c:pt>
                <c:pt idx="27">
                  <c:v>2.8000699999999998</c:v>
                </c:pt>
                <c:pt idx="28">
                  <c:v>2.94713</c:v>
                </c:pt>
                <c:pt idx="29">
                  <c:v>2.9964499999999998</c:v>
                </c:pt>
                <c:pt idx="30">
                  <c:v>3.0183599999999999</c:v>
                </c:pt>
                <c:pt idx="31">
                  <c:v>3.0808</c:v>
                </c:pt>
                <c:pt idx="32">
                  <c:v>3.08426</c:v>
                </c:pt>
                <c:pt idx="33">
                  <c:v>3.0666699999999998</c:v>
                </c:pt>
                <c:pt idx="34">
                  <c:v>3.13809</c:v>
                </c:pt>
                <c:pt idx="35">
                  <c:v>3.1645599999999998</c:v>
                </c:pt>
                <c:pt idx="36">
                  <c:v>3.1553599999999999</c:v>
                </c:pt>
                <c:pt idx="37">
                  <c:v>3.1326999999999998</c:v>
                </c:pt>
                <c:pt idx="38">
                  <c:v>3.1489699999999998</c:v>
                </c:pt>
                <c:pt idx="39">
                  <c:v>3.2654100000000001</c:v>
                </c:pt>
                <c:pt idx="40">
                  <c:v>3.2362700000000002</c:v>
                </c:pt>
                <c:pt idx="41">
                  <c:v>3.2429999999999999</c:v>
                </c:pt>
                <c:pt idx="42">
                  <c:v>3.2953000000000001</c:v>
                </c:pt>
                <c:pt idx="43">
                  <c:v>3.3843700000000001</c:v>
                </c:pt>
                <c:pt idx="44">
                  <c:v>3.4504999999999999</c:v>
                </c:pt>
                <c:pt idx="45">
                  <c:v>3.5584699999999998</c:v>
                </c:pt>
                <c:pt idx="46">
                  <c:v>3.5848900000000001</c:v>
                </c:pt>
                <c:pt idx="47">
                  <c:v>3.5398000000000001</c:v>
                </c:pt>
                <c:pt idx="48">
                  <c:v>3.5344000000000002</c:v>
                </c:pt>
                <c:pt idx="49">
                  <c:v>3.4986199999999998</c:v>
                </c:pt>
                <c:pt idx="50">
                  <c:v>3.3978799999999998</c:v>
                </c:pt>
                <c:pt idx="51">
                  <c:v>3.2672500000000002</c:v>
                </c:pt>
                <c:pt idx="52">
                  <c:v>3.2294299999999998</c:v>
                </c:pt>
                <c:pt idx="53">
                  <c:v>3.2013199999999999</c:v>
                </c:pt>
                <c:pt idx="54">
                  <c:v>3.2579500000000001</c:v>
                </c:pt>
                <c:pt idx="55">
                  <c:v>3.1704300000000001</c:v>
                </c:pt>
                <c:pt idx="56">
                  <c:v>3.18499</c:v>
                </c:pt>
                <c:pt idx="57">
                  <c:v>3.1159500000000002</c:v>
                </c:pt>
                <c:pt idx="58">
                  <c:v>3.1794199999999999</c:v>
                </c:pt>
                <c:pt idx="59">
                  <c:v>3.2071499999999999</c:v>
                </c:pt>
                <c:pt idx="60">
                  <c:v>3.1356999999999999</c:v>
                </c:pt>
                <c:pt idx="61">
                  <c:v>3.25501</c:v>
                </c:pt>
                <c:pt idx="62">
                  <c:v>3.3690699999999998</c:v>
                </c:pt>
                <c:pt idx="63">
                  <c:v>3.40991</c:v>
                </c:pt>
                <c:pt idx="64">
                  <c:v>3.3612899999999999</c:v>
                </c:pt>
                <c:pt idx="65">
                  <c:v>3.39262</c:v>
                </c:pt>
                <c:pt idx="66">
                  <c:v>3.3331300000000001</c:v>
                </c:pt>
                <c:pt idx="67">
                  <c:v>3.27427</c:v>
                </c:pt>
                <c:pt idx="68">
                  <c:v>3.2522600000000002</c:v>
                </c:pt>
                <c:pt idx="69">
                  <c:v>3.3100200000000002</c:v>
                </c:pt>
                <c:pt idx="70">
                  <c:v>3.2131400000000001</c:v>
                </c:pt>
                <c:pt idx="71">
                  <c:v>3.20567</c:v>
                </c:pt>
                <c:pt idx="72">
                  <c:v>3.3237700000000001</c:v>
                </c:pt>
                <c:pt idx="73">
                  <c:v>3.3228</c:v>
                </c:pt>
                <c:pt idx="74">
                  <c:v>3.3550599999999999</c:v>
                </c:pt>
                <c:pt idx="75">
                  <c:v>3.3436499999999998</c:v>
                </c:pt>
                <c:pt idx="76">
                  <c:v>3.4064299999999998</c:v>
                </c:pt>
                <c:pt idx="77">
                  <c:v>3.37066</c:v>
                </c:pt>
                <c:pt idx="78">
                  <c:v>3.3431700000000002</c:v>
                </c:pt>
                <c:pt idx="79">
                  <c:v>3.4016099999999998</c:v>
                </c:pt>
                <c:pt idx="80">
                  <c:v>3.3149099999999998</c:v>
                </c:pt>
                <c:pt idx="81">
                  <c:v>3.2585099999999998</c:v>
                </c:pt>
                <c:pt idx="82">
                  <c:v>3.2757200000000002</c:v>
                </c:pt>
                <c:pt idx="83">
                  <c:v>3.34659</c:v>
                </c:pt>
                <c:pt idx="84">
                  <c:v>3.2793600000000001</c:v>
                </c:pt>
                <c:pt idx="85">
                  <c:v>3.2184200000000001</c:v>
                </c:pt>
                <c:pt idx="86">
                  <c:v>3.0731299999999999</c:v>
                </c:pt>
                <c:pt idx="87">
                  <c:v>3.0567099999999998</c:v>
                </c:pt>
                <c:pt idx="88">
                  <c:v>2.83968</c:v>
                </c:pt>
                <c:pt idx="89">
                  <c:v>2.7975599999999998</c:v>
                </c:pt>
                <c:pt idx="90">
                  <c:v>2.6848900000000002</c:v>
                </c:pt>
                <c:pt idx="91">
                  <c:v>2.49221</c:v>
                </c:pt>
                <c:pt idx="92">
                  <c:v>2.4951300000000001</c:v>
                </c:pt>
                <c:pt idx="93">
                  <c:v>2.2744</c:v>
                </c:pt>
                <c:pt idx="94">
                  <c:v>2.16804</c:v>
                </c:pt>
                <c:pt idx="95">
                  <c:v>2.0095100000000001</c:v>
                </c:pt>
                <c:pt idx="96">
                  <c:v>2.0288900000000001</c:v>
                </c:pt>
                <c:pt idx="97">
                  <c:v>2.0116299999999998</c:v>
                </c:pt>
                <c:pt idx="98">
                  <c:v>2.0430199999999998</c:v>
                </c:pt>
                <c:pt idx="99">
                  <c:v>2.1083500000000002</c:v>
                </c:pt>
                <c:pt idx="100">
                  <c:v>2.3416999999999999</c:v>
                </c:pt>
                <c:pt idx="101">
                  <c:v>2.43038</c:v>
                </c:pt>
                <c:pt idx="102">
                  <c:v>2.5497700000000001</c:v>
                </c:pt>
                <c:pt idx="103">
                  <c:v>2.8972799999999999</c:v>
                </c:pt>
                <c:pt idx="104">
                  <c:v>3.1328100000000001</c:v>
                </c:pt>
                <c:pt idx="105">
                  <c:v>3.5286599999999999</c:v>
                </c:pt>
                <c:pt idx="106">
                  <c:v>3.7941699999999998</c:v>
                </c:pt>
                <c:pt idx="107">
                  <c:v>4.08927</c:v>
                </c:pt>
                <c:pt idx="108">
                  <c:v>4.3061600000000002</c:v>
                </c:pt>
                <c:pt idx="109">
                  <c:v>4.5339299999999998</c:v>
                </c:pt>
                <c:pt idx="110">
                  <c:v>4.7876399999999997</c:v>
                </c:pt>
                <c:pt idx="111">
                  <c:v>5.0944000000000003</c:v>
                </c:pt>
                <c:pt idx="112">
                  <c:v>5.4793900000000004</c:v>
                </c:pt>
                <c:pt idx="113">
                  <c:v>5.8298800000000002</c:v>
                </c:pt>
                <c:pt idx="114">
                  <c:v>6.2934700000000001</c:v>
                </c:pt>
                <c:pt idx="115">
                  <c:v>6.68255</c:v>
                </c:pt>
                <c:pt idx="116">
                  <c:v>6.8849600000000004</c:v>
                </c:pt>
                <c:pt idx="117">
                  <c:v>7.12758</c:v>
                </c:pt>
                <c:pt idx="118">
                  <c:v>7.5296799999999999</c:v>
                </c:pt>
                <c:pt idx="119">
                  <c:v>7.7625799999999998</c:v>
                </c:pt>
                <c:pt idx="120">
                  <c:v>8.0142900000000008</c:v>
                </c:pt>
              </c:numCache>
            </c:numRef>
          </c:val>
          <c:smooth val="0"/>
          <c:extLst>
            <c:ext xmlns:c16="http://schemas.microsoft.com/office/drawing/2014/chart" uri="{C3380CC4-5D6E-409C-BE32-E72D297353CC}">
              <c16:uniqueId val="{00000001-E02C-4DE8-810C-4B596C0272B3}"/>
            </c:ext>
          </c:extLst>
        </c:ser>
        <c:dLbls>
          <c:showLegendKey val="0"/>
          <c:showVal val="0"/>
          <c:showCatName val="0"/>
          <c:showSerName val="0"/>
          <c:showPercent val="0"/>
          <c:showBubbleSize val="0"/>
        </c:dLbls>
        <c:smooth val="0"/>
        <c:axId val="1429968136"/>
        <c:axId val="1429965976"/>
      </c:lineChart>
      <c:dateAx>
        <c:axId val="1429968136"/>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429965976"/>
        <c:crosses val="autoZero"/>
        <c:auto val="1"/>
        <c:lblOffset val="100"/>
        <c:baseTimeUnit val="months"/>
      </c:dateAx>
      <c:valAx>
        <c:axId val="14299659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429968136"/>
        <c:crosses val="autoZero"/>
        <c:crossBetween val="between"/>
      </c:valAx>
      <c:spPr>
        <a:noFill/>
        <a:ln>
          <a:noFill/>
        </a:ln>
        <a:effectLst/>
      </c:spPr>
    </c:plotArea>
    <c:legend>
      <c:legendPos val="b"/>
      <c:layout>
        <c:manualLayout>
          <c:xMode val="edge"/>
          <c:yMode val="edge"/>
          <c:x val="7.1767886653057264E-2"/>
          <c:y val="5.4333564248055292E-2"/>
          <c:w val="0.39269605792029622"/>
          <c:h val="0.18071935574758846"/>
        </c:manualLayout>
      </c:layout>
      <c:overlay val="0"/>
      <c:spPr>
        <a:solidFill>
          <a:sysClr val="window" lastClr="FFFFFF"/>
        </a:solid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'FRED Graph'!$B$11</c:f>
              <c:strCache>
                <c:ptCount val="1"/>
                <c:pt idx="0">
                  <c:v>Consumer Price Index for All Urban Consumers: Energy in U.S. City Average, Change from Year Ago, Index 1982-1984=100, Monthly, Seasonally Adjusted</c:v>
                </c:pt>
              </c:strCache>
            </c:strRef>
          </c:tx>
          <c:spPr>
            <a:ln w="76200" cap="rnd">
              <a:solidFill>
                <a:schemeClr val="accent1"/>
              </a:solidFill>
              <a:round/>
            </a:ln>
            <a:effectLst/>
          </c:spPr>
          <c:marker>
            <c:symbol val="none"/>
          </c:marker>
          <c:dLbls>
            <c:dLbl>
              <c:idx val="120"/>
              <c:layout>
                <c:manualLayout>
                  <c:x val="-0.19806763285024154"/>
                  <c:y val="-0.1430134822898152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36-4F0C-A9D9-9F462E1814F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Graph'!$A$12:$A$132</c:f>
              <c:numCache>
                <c:formatCode>yyyy\-mm\-dd</c:formatCode>
                <c:ptCount val="121"/>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pt idx="73">
                  <c:v>43525</c:v>
                </c:pt>
                <c:pt idx="74">
                  <c:v>43556</c:v>
                </c:pt>
                <c:pt idx="75">
                  <c:v>43586</c:v>
                </c:pt>
                <c:pt idx="76">
                  <c:v>43617</c:v>
                </c:pt>
                <c:pt idx="77">
                  <c:v>43647</c:v>
                </c:pt>
                <c:pt idx="78">
                  <c:v>43678</c:v>
                </c:pt>
                <c:pt idx="79">
                  <c:v>43709</c:v>
                </c:pt>
                <c:pt idx="80">
                  <c:v>43739</c:v>
                </c:pt>
                <c:pt idx="81">
                  <c:v>43770</c:v>
                </c:pt>
                <c:pt idx="82">
                  <c:v>43800</c:v>
                </c:pt>
                <c:pt idx="83">
                  <c:v>43831</c:v>
                </c:pt>
                <c:pt idx="84">
                  <c:v>43862</c:v>
                </c:pt>
                <c:pt idx="85">
                  <c:v>43891</c:v>
                </c:pt>
                <c:pt idx="86">
                  <c:v>43922</c:v>
                </c:pt>
                <c:pt idx="87">
                  <c:v>43952</c:v>
                </c:pt>
                <c:pt idx="88">
                  <c:v>43983</c:v>
                </c:pt>
                <c:pt idx="89">
                  <c:v>44013</c:v>
                </c:pt>
                <c:pt idx="90">
                  <c:v>44044</c:v>
                </c:pt>
                <c:pt idx="91">
                  <c:v>44075</c:v>
                </c:pt>
                <c:pt idx="92">
                  <c:v>44105</c:v>
                </c:pt>
                <c:pt idx="93">
                  <c:v>44136</c:v>
                </c:pt>
                <c:pt idx="94">
                  <c:v>44166</c:v>
                </c:pt>
                <c:pt idx="95">
                  <c:v>44197</c:v>
                </c:pt>
                <c:pt idx="96">
                  <c:v>44228</c:v>
                </c:pt>
                <c:pt idx="97">
                  <c:v>44256</c:v>
                </c:pt>
                <c:pt idx="98">
                  <c:v>44287</c:v>
                </c:pt>
                <c:pt idx="99">
                  <c:v>44317</c:v>
                </c:pt>
                <c:pt idx="100">
                  <c:v>44348</c:v>
                </c:pt>
                <c:pt idx="101">
                  <c:v>44378</c:v>
                </c:pt>
                <c:pt idx="102">
                  <c:v>44409</c:v>
                </c:pt>
                <c:pt idx="103">
                  <c:v>44440</c:v>
                </c:pt>
                <c:pt idx="104">
                  <c:v>44470</c:v>
                </c:pt>
                <c:pt idx="105">
                  <c:v>44501</c:v>
                </c:pt>
                <c:pt idx="106">
                  <c:v>44531</c:v>
                </c:pt>
                <c:pt idx="107">
                  <c:v>44562</c:v>
                </c:pt>
                <c:pt idx="108">
                  <c:v>44593</c:v>
                </c:pt>
                <c:pt idx="109">
                  <c:v>44621</c:v>
                </c:pt>
                <c:pt idx="110">
                  <c:v>44652</c:v>
                </c:pt>
                <c:pt idx="111">
                  <c:v>44682</c:v>
                </c:pt>
                <c:pt idx="112">
                  <c:v>44713</c:v>
                </c:pt>
                <c:pt idx="113">
                  <c:v>44743</c:v>
                </c:pt>
                <c:pt idx="114">
                  <c:v>44774</c:v>
                </c:pt>
                <c:pt idx="115">
                  <c:v>44805</c:v>
                </c:pt>
                <c:pt idx="116">
                  <c:v>44835</c:v>
                </c:pt>
                <c:pt idx="117">
                  <c:v>44866</c:v>
                </c:pt>
                <c:pt idx="118">
                  <c:v>44896</c:v>
                </c:pt>
                <c:pt idx="119">
                  <c:v>44927</c:v>
                </c:pt>
                <c:pt idx="120">
                  <c:v>44958</c:v>
                </c:pt>
              </c:numCache>
            </c:numRef>
          </c:cat>
          <c:val>
            <c:numRef>
              <c:f>'FRED Graph'!$B$12:$B$132</c:f>
              <c:numCache>
                <c:formatCode>0.000</c:formatCode>
                <c:ptCount val="121"/>
                <c:pt idx="0">
                  <c:v>6.798</c:v>
                </c:pt>
                <c:pt idx="1">
                  <c:v>-3.1469999999999998</c:v>
                </c:pt>
                <c:pt idx="2">
                  <c:v>-9.2040000000000006</c:v>
                </c:pt>
                <c:pt idx="3">
                  <c:v>-1.3380000000000001</c:v>
                </c:pt>
                <c:pt idx="4">
                  <c:v>6.8140000000000001</c:v>
                </c:pt>
                <c:pt idx="5">
                  <c:v>9.4179999999999993</c:v>
                </c:pt>
                <c:pt idx="6">
                  <c:v>-0.154</c:v>
                </c:pt>
                <c:pt idx="7">
                  <c:v>-10.242000000000001</c:v>
                </c:pt>
                <c:pt idx="8">
                  <c:v>-14.063000000000001</c:v>
                </c:pt>
                <c:pt idx="9">
                  <c:v>-6.101</c:v>
                </c:pt>
                <c:pt idx="10">
                  <c:v>1.0249999999999999</c:v>
                </c:pt>
                <c:pt idx="11">
                  <c:v>5.3150000000000004</c:v>
                </c:pt>
                <c:pt idx="12">
                  <c:v>-5.7709999999999999</c:v>
                </c:pt>
                <c:pt idx="13">
                  <c:v>3.3660000000000001</c:v>
                </c:pt>
                <c:pt idx="14">
                  <c:v>9.391</c:v>
                </c:pt>
                <c:pt idx="15">
                  <c:v>8.7449999999999992</c:v>
                </c:pt>
                <c:pt idx="16">
                  <c:v>7.0030000000000001</c:v>
                </c:pt>
                <c:pt idx="17">
                  <c:v>5.758</c:v>
                </c:pt>
                <c:pt idx="18">
                  <c:v>0.86599999999999999</c:v>
                </c:pt>
                <c:pt idx="19">
                  <c:v>-1.135</c:v>
                </c:pt>
                <c:pt idx="20">
                  <c:v>-4.8929999999999998</c:v>
                </c:pt>
                <c:pt idx="21">
                  <c:v>-13.702</c:v>
                </c:pt>
                <c:pt idx="22">
                  <c:v>-27.196999999999999</c:v>
                </c:pt>
                <c:pt idx="23">
                  <c:v>-50.414000000000001</c:v>
                </c:pt>
                <c:pt idx="24">
                  <c:v>-46.904000000000003</c:v>
                </c:pt>
                <c:pt idx="25">
                  <c:v>-44.204000000000001</c:v>
                </c:pt>
                <c:pt idx="26">
                  <c:v>-46.286999999999999</c:v>
                </c:pt>
                <c:pt idx="27">
                  <c:v>-40.24</c:v>
                </c:pt>
                <c:pt idx="28">
                  <c:v>-37.698999999999998</c:v>
                </c:pt>
                <c:pt idx="29">
                  <c:v>-37.121000000000002</c:v>
                </c:pt>
                <c:pt idx="30">
                  <c:v>-37.119999999999997</c:v>
                </c:pt>
                <c:pt idx="31">
                  <c:v>-44.363999999999997</c:v>
                </c:pt>
                <c:pt idx="32">
                  <c:v>-41.445</c:v>
                </c:pt>
                <c:pt idx="33">
                  <c:v>-33.902000000000001</c:v>
                </c:pt>
                <c:pt idx="34">
                  <c:v>-28.393000000000001</c:v>
                </c:pt>
                <c:pt idx="35">
                  <c:v>-14.691000000000001</c:v>
                </c:pt>
                <c:pt idx="36">
                  <c:v>-26.62</c:v>
                </c:pt>
                <c:pt idx="37">
                  <c:v>-23.523</c:v>
                </c:pt>
                <c:pt idx="38">
                  <c:v>-16.864000000000001</c:v>
                </c:pt>
                <c:pt idx="39">
                  <c:v>-20.376999999999999</c:v>
                </c:pt>
                <c:pt idx="40">
                  <c:v>-19.116</c:v>
                </c:pt>
                <c:pt idx="41">
                  <c:v>-22.577000000000002</c:v>
                </c:pt>
                <c:pt idx="42">
                  <c:v>-19.806999999999999</c:v>
                </c:pt>
                <c:pt idx="43">
                  <c:v>-5.0030000000000001</c:v>
                </c:pt>
                <c:pt idx="44">
                  <c:v>0.36299999999999999</c:v>
                </c:pt>
                <c:pt idx="45">
                  <c:v>1.258</c:v>
                </c:pt>
                <c:pt idx="46">
                  <c:v>9.3699999999999992</c:v>
                </c:pt>
                <c:pt idx="47">
                  <c:v>20.134</c:v>
                </c:pt>
                <c:pt idx="48">
                  <c:v>27.731999999999999</c:v>
                </c:pt>
                <c:pt idx="49">
                  <c:v>20.294</c:v>
                </c:pt>
                <c:pt idx="50">
                  <c:v>16.241</c:v>
                </c:pt>
                <c:pt idx="51">
                  <c:v>9.8529999999999998</c:v>
                </c:pt>
                <c:pt idx="52">
                  <c:v>4.9089999999999998</c:v>
                </c:pt>
                <c:pt idx="53">
                  <c:v>6.9480000000000004</c:v>
                </c:pt>
                <c:pt idx="54">
                  <c:v>12.678000000000001</c:v>
                </c:pt>
                <c:pt idx="55">
                  <c:v>20.48</c:v>
                </c:pt>
                <c:pt idx="56">
                  <c:v>12.349</c:v>
                </c:pt>
                <c:pt idx="57">
                  <c:v>16.675000000000001</c:v>
                </c:pt>
                <c:pt idx="58">
                  <c:v>14.061</c:v>
                </c:pt>
                <c:pt idx="59">
                  <c:v>11.486000000000001</c:v>
                </c:pt>
                <c:pt idx="60">
                  <c:v>16.007999999999999</c:v>
                </c:pt>
                <c:pt idx="61">
                  <c:v>13.192</c:v>
                </c:pt>
                <c:pt idx="62">
                  <c:v>16.210999999999999</c:v>
                </c:pt>
                <c:pt idx="63">
                  <c:v>22.596</c:v>
                </c:pt>
                <c:pt idx="64">
                  <c:v>23.138999999999999</c:v>
                </c:pt>
                <c:pt idx="65">
                  <c:v>23.934999999999999</c:v>
                </c:pt>
                <c:pt idx="66">
                  <c:v>21.331</c:v>
                </c:pt>
                <c:pt idx="67">
                  <c:v>11.231999999999999</c:v>
                </c:pt>
                <c:pt idx="68">
                  <c:v>17.693999999999999</c:v>
                </c:pt>
                <c:pt idx="69">
                  <c:v>5.4530000000000003</c:v>
                </c:pt>
                <c:pt idx="70">
                  <c:v>5.6000000000000001E-2</c:v>
                </c:pt>
                <c:pt idx="71">
                  <c:v>-10.047000000000001</c:v>
                </c:pt>
                <c:pt idx="72">
                  <c:v>-10.997999999999999</c:v>
                </c:pt>
                <c:pt idx="73">
                  <c:v>-1.415</c:v>
                </c:pt>
                <c:pt idx="74">
                  <c:v>3.1349999999999998</c:v>
                </c:pt>
                <c:pt idx="75">
                  <c:v>-1.363</c:v>
                </c:pt>
                <c:pt idx="76">
                  <c:v>-7.6079999999999997</c:v>
                </c:pt>
                <c:pt idx="77">
                  <c:v>-4.8010000000000002</c:v>
                </c:pt>
                <c:pt idx="78">
                  <c:v>-9.4459999999999997</c:v>
                </c:pt>
                <c:pt idx="79">
                  <c:v>-10.308</c:v>
                </c:pt>
                <c:pt idx="80">
                  <c:v>-9.4760000000000009</c:v>
                </c:pt>
                <c:pt idx="81">
                  <c:v>-1.272</c:v>
                </c:pt>
                <c:pt idx="82">
                  <c:v>8.1270000000000007</c:v>
                </c:pt>
                <c:pt idx="83">
                  <c:v>13.109</c:v>
                </c:pt>
                <c:pt idx="84">
                  <c:v>5.8479999999999999</c:v>
                </c:pt>
                <c:pt idx="85">
                  <c:v>-12.558</c:v>
                </c:pt>
                <c:pt idx="86">
                  <c:v>-39.265999999999998</c:v>
                </c:pt>
                <c:pt idx="87">
                  <c:v>-40.401000000000003</c:v>
                </c:pt>
                <c:pt idx="88">
                  <c:v>-26.204999999999998</c:v>
                </c:pt>
                <c:pt idx="89">
                  <c:v>-23.678000000000001</c:v>
                </c:pt>
                <c:pt idx="90">
                  <c:v>-19.097000000000001</c:v>
                </c:pt>
                <c:pt idx="91">
                  <c:v>-16.513000000000002</c:v>
                </c:pt>
                <c:pt idx="92">
                  <c:v>-20.067</c:v>
                </c:pt>
                <c:pt idx="93">
                  <c:v>-20.739000000000001</c:v>
                </c:pt>
                <c:pt idx="94">
                  <c:v>-15.617000000000001</c:v>
                </c:pt>
                <c:pt idx="95">
                  <c:v>-7.9960000000000004</c:v>
                </c:pt>
                <c:pt idx="96">
                  <c:v>5.2759999999999998</c:v>
                </c:pt>
                <c:pt idx="97">
                  <c:v>26.210999999999999</c:v>
                </c:pt>
                <c:pt idx="98">
                  <c:v>45.304000000000002</c:v>
                </c:pt>
                <c:pt idx="99">
                  <c:v>49.685000000000002</c:v>
                </c:pt>
                <c:pt idx="100">
                  <c:v>45.255000000000003</c:v>
                </c:pt>
                <c:pt idx="101">
                  <c:v>44.777999999999999</c:v>
                </c:pt>
                <c:pt idx="102">
                  <c:v>48.601999999999997</c:v>
                </c:pt>
                <c:pt idx="103">
                  <c:v>49.235999999999997</c:v>
                </c:pt>
                <c:pt idx="104">
                  <c:v>58.798000000000002</c:v>
                </c:pt>
                <c:pt idx="105">
                  <c:v>65.340999999999994</c:v>
                </c:pt>
                <c:pt idx="106">
                  <c:v>61.941000000000003</c:v>
                </c:pt>
                <c:pt idx="107">
                  <c:v>58.232999999999997</c:v>
                </c:pt>
                <c:pt idx="108">
                  <c:v>57.18</c:v>
                </c:pt>
                <c:pt idx="109">
                  <c:v>72.141000000000005</c:v>
                </c:pt>
                <c:pt idx="110">
                  <c:v>68.852000000000004</c:v>
                </c:pt>
                <c:pt idx="111">
                  <c:v>78.212000000000003</c:v>
                </c:pt>
                <c:pt idx="112">
                  <c:v>95.95</c:v>
                </c:pt>
                <c:pt idx="113">
                  <c:v>76.664000000000001</c:v>
                </c:pt>
                <c:pt idx="114">
                  <c:v>57.896000000000001</c:v>
                </c:pt>
                <c:pt idx="115">
                  <c:v>49.131999999999998</c:v>
                </c:pt>
                <c:pt idx="116">
                  <c:v>45.2</c:v>
                </c:pt>
                <c:pt idx="117">
                  <c:v>34.417999999999999</c:v>
                </c:pt>
                <c:pt idx="118">
                  <c:v>19.094999999999999</c:v>
                </c:pt>
                <c:pt idx="119">
                  <c:v>22.69</c:v>
                </c:pt>
                <c:pt idx="120">
                  <c:v>13.765000000000001</c:v>
                </c:pt>
              </c:numCache>
            </c:numRef>
          </c:val>
          <c:smooth val="0"/>
          <c:extLst>
            <c:ext xmlns:c16="http://schemas.microsoft.com/office/drawing/2014/chart" uri="{C3380CC4-5D6E-409C-BE32-E72D297353CC}">
              <c16:uniqueId val="{00000000-7C36-4F0C-A9D9-9F462E1814F6}"/>
            </c:ext>
          </c:extLst>
        </c:ser>
        <c:dLbls>
          <c:showLegendKey val="0"/>
          <c:showVal val="0"/>
          <c:showCatName val="0"/>
          <c:showSerName val="0"/>
          <c:showPercent val="0"/>
          <c:showBubbleSize val="0"/>
        </c:dLbls>
        <c:smooth val="0"/>
        <c:axId val="1430106376"/>
        <c:axId val="1430102776"/>
      </c:lineChart>
      <c:dateAx>
        <c:axId val="1430106376"/>
        <c:scaling>
          <c:orientation val="minMax"/>
        </c:scaling>
        <c:delete val="0"/>
        <c:axPos val="b"/>
        <c:numFmt formatCode="yyyy\-mm\-dd" sourceLinked="1"/>
        <c:majorTickMark val="out"/>
        <c:minorTickMark val="none"/>
        <c:tickLblPos val="low"/>
        <c:spPr>
          <a:noFill/>
          <a:ln w="19050"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430102776"/>
        <c:crosses val="autoZero"/>
        <c:auto val="1"/>
        <c:lblOffset val="100"/>
        <c:baseTimeUnit val="months"/>
      </c:dateAx>
      <c:valAx>
        <c:axId val="1430102776"/>
        <c:scaling>
          <c:orientation val="minMax"/>
          <c:max val="100"/>
          <c:min val="-5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430106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'FRED Graph'!$B$11</c:f>
              <c:strCache>
                <c:ptCount val="1"/>
                <c:pt idx="0">
                  <c:v>Consumer Price Index for All Urban Consumers: Food in U.S. City Average, Percent Change from Year Ago, Monthly, Seasonally Adjusted</c:v>
                </c:pt>
              </c:strCache>
            </c:strRef>
          </c:tx>
          <c:spPr>
            <a:ln w="82550" cap="rnd">
              <a:solidFill>
                <a:schemeClr val="accent1"/>
              </a:solidFill>
              <a:round/>
            </a:ln>
            <a:effectLst/>
          </c:spPr>
          <c:marker>
            <c:symbol val="none"/>
          </c:marker>
          <c:dLbls>
            <c:dLbl>
              <c:idx val="120"/>
              <c:layout>
                <c:manualLayout>
                  <c:x val="-0.10144927536231896"/>
                  <c:y val="-7.88033473841839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49-4879-AAF0-FE4959B9B41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Graph'!$A$12:$A$132</c:f>
              <c:numCache>
                <c:formatCode>yyyy\-mm\-dd</c:formatCode>
                <c:ptCount val="121"/>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pt idx="73">
                  <c:v>43525</c:v>
                </c:pt>
                <c:pt idx="74">
                  <c:v>43556</c:v>
                </c:pt>
                <c:pt idx="75">
                  <c:v>43586</c:v>
                </c:pt>
                <c:pt idx="76">
                  <c:v>43617</c:v>
                </c:pt>
                <c:pt idx="77">
                  <c:v>43647</c:v>
                </c:pt>
                <c:pt idx="78">
                  <c:v>43678</c:v>
                </c:pt>
                <c:pt idx="79">
                  <c:v>43709</c:v>
                </c:pt>
                <c:pt idx="80">
                  <c:v>43739</c:v>
                </c:pt>
                <c:pt idx="81">
                  <c:v>43770</c:v>
                </c:pt>
                <c:pt idx="82">
                  <c:v>43800</c:v>
                </c:pt>
                <c:pt idx="83">
                  <c:v>43831</c:v>
                </c:pt>
                <c:pt idx="84">
                  <c:v>43862</c:v>
                </c:pt>
                <c:pt idx="85">
                  <c:v>43891</c:v>
                </c:pt>
                <c:pt idx="86">
                  <c:v>43922</c:v>
                </c:pt>
                <c:pt idx="87">
                  <c:v>43952</c:v>
                </c:pt>
                <c:pt idx="88">
                  <c:v>43983</c:v>
                </c:pt>
                <c:pt idx="89">
                  <c:v>44013</c:v>
                </c:pt>
                <c:pt idx="90">
                  <c:v>44044</c:v>
                </c:pt>
                <c:pt idx="91">
                  <c:v>44075</c:v>
                </c:pt>
                <c:pt idx="92">
                  <c:v>44105</c:v>
                </c:pt>
                <c:pt idx="93">
                  <c:v>44136</c:v>
                </c:pt>
                <c:pt idx="94">
                  <c:v>44166</c:v>
                </c:pt>
                <c:pt idx="95">
                  <c:v>44197</c:v>
                </c:pt>
                <c:pt idx="96">
                  <c:v>44228</c:v>
                </c:pt>
                <c:pt idx="97">
                  <c:v>44256</c:v>
                </c:pt>
                <c:pt idx="98">
                  <c:v>44287</c:v>
                </c:pt>
                <c:pt idx="99">
                  <c:v>44317</c:v>
                </c:pt>
                <c:pt idx="100">
                  <c:v>44348</c:v>
                </c:pt>
                <c:pt idx="101">
                  <c:v>44378</c:v>
                </c:pt>
                <c:pt idx="102">
                  <c:v>44409</c:v>
                </c:pt>
                <c:pt idx="103">
                  <c:v>44440</c:v>
                </c:pt>
                <c:pt idx="104">
                  <c:v>44470</c:v>
                </c:pt>
                <c:pt idx="105">
                  <c:v>44501</c:v>
                </c:pt>
                <c:pt idx="106">
                  <c:v>44531</c:v>
                </c:pt>
                <c:pt idx="107">
                  <c:v>44562</c:v>
                </c:pt>
                <c:pt idx="108">
                  <c:v>44593</c:v>
                </c:pt>
                <c:pt idx="109">
                  <c:v>44621</c:v>
                </c:pt>
                <c:pt idx="110">
                  <c:v>44652</c:v>
                </c:pt>
                <c:pt idx="111">
                  <c:v>44682</c:v>
                </c:pt>
                <c:pt idx="112">
                  <c:v>44713</c:v>
                </c:pt>
                <c:pt idx="113">
                  <c:v>44743</c:v>
                </c:pt>
                <c:pt idx="114">
                  <c:v>44774</c:v>
                </c:pt>
                <c:pt idx="115">
                  <c:v>44805</c:v>
                </c:pt>
                <c:pt idx="116">
                  <c:v>44835</c:v>
                </c:pt>
                <c:pt idx="117">
                  <c:v>44866</c:v>
                </c:pt>
                <c:pt idx="118">
                  <c:v>44896</c:v>
                </c:pt>
                <c:pt idx="119">
                  <c:v>44927</c:v>
                </c:pt>
                <c:pt idx="120">
                  <c:v>44958</c:v>
                </c:pt>
              </c:numCache>
            </c:numRef>
          </c:cat>
          <c:val>
            <c:numRef>
              <c:f>'FRED Graph'!$B$12:$B$132</c:f>
              <c:numCache>
                <c:formatCode>0.0</c:formatCode>
                <c:ptCount val="121"/>
                <c:pt idx="0">
                  <c:v>1.65934</c:v>
                </c:pt>
                <c:pt idx="1">
                  <c:v>1.55724</c:v>
                </c:pt>
                <c:pt idx="2">
                  <c:v>1.54949</c:v>
                </c:pt>
                <c:pt idx="3">
                  <c:v>1.3871100000000001</c:v>
                </c:pt>
                <c:pt idx="4">
                  <c:v>1.41089</c:v>
                </c:pt>
                <c:pt idx="5">
                  <c:v>1.42787</c:v>
                </c:pt>
                <c:pt idx="6">
                  <c:v>1.3690899999999999</c:v>
                </c:pt>
                <c:pt idx="7">
                  <c:v>1.3289</c:v>
                </c:pt>
                <c:pt idx="8">
                  <c:v>1.2378499999999999</c:v>
                </c:pt>
                <c:pt idx="9">
                  <c:v>1.1451499999999999</c:v>
                </c:pt>
                <c:pt idx="10">
                  <c:v>1.0629</c:v>
                </c:pt>
                <c:pt idx="11">
                  <c:v>1.05122</c:v>
                </c:pt>
                <c:pt idx="12">
                  <c:v>1.4475100000000001</c:v>
                </c:pt>
                <c:pt idx="13">
                  <c:v>1.7924500000000001</c:v>
                </c:pt>
                <c:pt idx="14">
                  <c:v>1.93784</c:v>
                </c:pt>
                <c:pt idx="15">
                  <c:v>2.5180400000000001</c:v>
                </c:pt>
                <c:pt idx="16">
                  <c:v>2.3909199999999999</c:v>
                </c:pt>
                <c:pt idx="17">
                  <c:v>2.55118</c:v>
                </c:pt>
                <c:pt idx="18">
                  <c:v>2.6704500000000002</c:v>
                </c:pt>
                <c:pt idx="19">
                  <c:v>2.9307099999999999</c:v>
                </c:pt>
                <c:pt idx="20">
                  <c:v>2.9930599999999998</c:v>
                </c:pt>
                <c:pt idx="21">
                  <c:v>3.1296900000000001</c:v>
                </c:pt>
                <c:pt idx="22">
                  <c:v>3.3818700000000002</c:v>
                </c:pt>
                <c:pt idx="23">
                  <c:v>3.2307199999999998</c:v>
                </c:pt>
                <c:pt idx="24">
                  <c:v>2.9602200000000001</c:v>
                </c:pt>
                <c:pt idx="25">
                  <c:v>2.3393899999999999</c:v>
                </c:pt>
                <c:pt idx="26">
                  <c:v>1.9735499999999999</c:v>
                </c:pt>
                <c:pt idx="27">
                  <c:v>1.58039</c:v>
                </c:pt>
                <c:pt idx="28">
                  <c:v>1.7684200000000001</c:v>
                </c:pt>
                <c:pt idx="29">
                  <c:v>1.61243</c:v>
                </c:pt>
                <c:pt idx="30">
                  <c:v>1.6202300000000001</c:v>
                </c:pt>
                <c:pt idx="31">
                  <c:v>1.64103</c:v>
                </c:pt>
                <c:pt idx="32">
                  <c:v>1.58822</c:v>
                </c:pt>
                <c:pt idx="33">
                  <c:v>1.2759100000000001</c:v>
                </c:pt>
                <c:pt idx="34">
                  <c:v>0.79964000000000002</c:v>
                </c:pt>
                <c:pt idx="35">
                  <c:v>0.87572000000000005</c:v>
                </c:pt>
                <c:pt idx="36">
                  <c:v>0.85641</c:v>
                </c:pt>
                <c:pt idx="37">
                  <c:v>0.79530000000000001</c:v>
                </c:pt>
                <c:pt idx="38">
                  <c:v>0.90771999999999997</c:v>
                </c:pt>
                <c:pt idx="39">
                  <c:v>0.65668000000000004</c:v>
                </c:pt>
                <c:pt idx="40">
                  <c:v>0.30209999999999998</c:v>
                </c:pt>
                <c:pt idx="41">
                  <c:v>0.20271</c:v>
                </c:pt>
                <c:pt idx="42">
                  <c:v>1.6100000000000001E-3</c:v>
                </c:pt>
                <c:pt idx="43">
                  <c:v>-0.28975000000000001</c:v>
                </c:pt>
                <c:pt idx="44">
                  <c:v>-0.37908999999999998</c:v>
                </c:pt>
                <c:pt idx="45">
                  <c:v>-0.31546000000000002</c:v>
                </c:pt>
                <c:pt idx="46">
                  <c:v>-0.19378999999999999</c:v>
                </c:pt>
                <c:pt idx="47">
                  <c:v>-0.11595999999999999</c:v>
                </c:pt>
                <c:pt idx="48">
                  <c:v>5.1889999999999999E-2</c:v>
                </c:pt>
                <c:pt idx="49">
                  <c:v>0.48986000000000002</c:v>
                </c:pt>
                <c:pt idx="50">
                  <c:v>0.54544999999999999</c:v>
                </c:pt>
                <c:pt idx="51">
                  <c:v>0.85372000000000003</c:v>
                </c:pt>
                <c:pt idx="52">
                  <c:v>0.84260999999999997</c:v>
                </c:pt>
                <c:pt idx="53">
                  <c:v>1.0203599999999999</c:v>
                </c:pt>
                <c:pt idx="54">
                  <c:v>1.09911</c:v>
                </c:pt>
                <c:pt idx="55">
                  <c:v>1.23258</c:v>
                </c:pt>
                <c:pt idx="56">
                  <c:v>1.30583</c:v>
                </c:pt>
                <c:pt idx="57">
                  <c:v>1.3942000000000001</c:v>
                </c:pt>
                <c:pt idx="58">
                  <c:v>1.6110599999999999</c:v>
                </c:pt>
                <c:pt idx="59">
                  <c:v>1.7382500000000001</c:v>
                </c:pt>
                <c:pt idx="60">
                  <c:v>1.4187799999999999</c:v>
                </c:pt>
                <c:pt idx="61">
                  <c:v>1.2521899999999999</c:v>
                </c:pt>
                <c:pt idx="62">
                  <c:v>1.3133600000000001</c:v>
                </c:pt>
                <c:pt idx="63">
                  <c:v>1.15693</c:v>
                </c:pt>
                <c:pt idx="64">
                  <c:v>1.36005</c:v>
                </c:pt>
                <c:pt idx="65">
                  <c:v>1.36419</c:v>
                </c:pt>
                <c:pt idx="66">
                  <c:v>1.3893899999999999</c:v>
                </c:pt>
                <c:pt idx="67">
                  <c:v>1.3858200000000001</c:v>
                </c:pt>
                <c:pt idx="68">
                  <c:v>1.24359</c:v>
                </c:pt>
                <c:pt idx="69">
                  <c:v>1.46977</c:v>
                </c:pt>
                <c:pt idx="70">
                  <c:v>1.6530499999999999</c:v>
                </c:pt>
                <c:pt idx="71">
                  <c:v>1.64001</c:v>
                </c:pt>
                <c:pt idx="72">
                  <c:v>1.99156</c:v>
                </c:pt>
                <c:pt idx="73">
                  <c:v>2.1207400000000001</c:v>
                </c:pt>
                <c:pt idx="74">
                  <c:v>1.77959</c:v>
                </c:pt>
                <c:pt idx="75">
                  <c:v>1.96509</c:v>
                </c:pt>
                <c:pt idx="76">
                  <c:v>1.87663</c:v>
                </c:pt>
                <c:pt idx="77">
                  <c:v>1.7531699999999999</c:v>
                </c:pt>
                <c:pt idx="78">
                  <c:v>1.6900999999999999</c:v>
                </c:pt>
                <c:pt idx="79">
                  <c:v>1.78135</c:v>
                </c:pt>
                <c:pt idx="80">
                  <c:v>2.0667300000000002</c:v>
                </c:pt>
                <c:pt idx="81">
                  <c:v>2.0150100000000002</c:v>
                </c:pt>
                <c:pt idx="82">
                  <c:v>1.8247</c:v>
                </c:pt>
                <c:pt idx="83">
                  <c:v>1.85602</c:v>
                </c:pt>
                <c:pt idx="84">
                  <c:v>1.84385</c:v>
                </c:pt>
                <c:pt idx="85">
                  <c:v>1.94865</c:v>
                </c:pt>
                <c:pt idx="86">
                  <c:v>3.5105499999999998</c:v>
                </c:pt>
                <c:pt idx="87">
                  <c:v>3.9843600000000001</c:v>
                </c:pt>
                <c:pt idx="88">
                  <c:v>4.4928999999999997</c:v>
                </c:pt>
                <c:pt idx="89">
                  <c:v>4.0508600000000001</c:v>
                </c:pt>
                <c:pt idx="90">
                  <c:v>4.1035300000000001</c:v>
                </c:pt>
                <c:pt idx="91">
                  <c:v>3.92726</c:v>
                </c:pt>
                <c:pt idx="92">
                  <c:v>3.9152300000000002</c:v>
                </c:pt>
                <c:pt idx="93">
                  <c:v>3.71583</c:v>
                </c:pt>
                <c:pt idx="94">
                  <c:v>3.9555400000000001</c:v>
                </c:pt>
                <c:pt idx="95">
                  <c:v>3.8250600000000001</c:v>
                </c:pt>
                <c:pt idx="96">
                  <c:v>3.6575700000000002</c:v>
                </c:pt>
                <c:pt idx="97">
                  <c:v>3.48597</c:v>
                </c:pt>
                <c:pt idx="98">
                  <c:v>2.3761100000000002</c:v>
                </c:pt>
                <c:pt idx="99">
                  <c:v>2.1394500000000001</c:v>
                </c:pt>
                <c:pt idx="100">
                  <c:v>2.36544</c:v>
                </c:pt>
                <c:pt idx="101">
                  <c:v>3.4123299999999999</c:v>
                </c:pt>
                <c:pt idx="102">
                  <c:v>3.71339</c:v>
                </c:pt>
                <c:pt idx="103">
                  <c:v>4.5636200000000002</c:v>
                </c:pt>
                <c:pt idx="104">
                  <c:v>5.3153100000000002</c:v>
                </c:pt>
                <c:pt idx="105">
                  <c:v>6.1123200000000004</c:v>
                </c:pt>
                <c:pt idx="106">
                  <c:v>6.3086099999999998</c:v>
                </c:pt>
                <c:pt idx="107">
                  <c:v>7.0206499999999998</c:v>
                </c:pt>
                <c:pt idx="108">
                  <c:v>7.9428299999999998</c:v>
                </c:pt>
                <c:pt idx="109">
                  <c:v>8.8242600000000007</c:v>
                </c:pt>
                <c:pt idx="110">
                  <c:v>9.3656000000000006</c:v>
                </c:pt>
                <c:pt idx="111">
                  <c:v>10.117509999999999</c:v>
                </c:pt>
                <c:pt idx="112">
                  <c:v>10.39941</c:v>
                </c:pt>
                <c:pt idx="113">
                  <c:v>10.88097</c:v>
                </c:pt>
                <c:pt idx="114">
                  <c:v>11.32985</c:v>
                </c:pt>
                <c:pt idx="115">
                  <c:v>11.21579</c:v>
                </c:pt>
                <c:pt idx="116">
                  <c:v>10.93343</c:v>
                </c:pt>
                <c:pt idx="117">
                  <c:v>10.66677</c:v>
                </c:pt>
                <c:pt idx="118">
                  <c:v>10.47791</c:v>
                </c:pt>
                <c:pt idx="119">
                  <c:v>10.126899999999999</c:v>
                </c:pt>
                <c:pt idx="120">
                  <c:v>9.4696300000000004</c:v>
                </c:pt>
              </c:numCache>
            </c:numRef>
          </c:val>
          <c:smooth val="0"/>
          <c:extLst>
            <c:ext xmlns:c16="http://schemas.microsoft.com/office/drawing/2014/chart" uri="{C3380CC4-5D6E-409C-BE32-E72D297353CC}">
              <c16:uniqueId val="{00000000-E149-4879-AAF0-FE4959B9B41A}"/>
            </c:ext>
          </c:extLst>
        </c:ser>
        <c:dLbls>
          <c:showLegendKey val="0"/>
          <c:showVal val="0"/>
          <c:showCatName val="0"/>
          <c:showSerName val="0"/>
          <c:showPercent val="0"/>
          <c:showBubbleSize val="0"/>
        </c:dLbls>
        <c:smooth val="0"/>
        <c:axId val="1430153896"/>
        <c:axId val="1430149216"/>
      </c:lineChart>
      <c:dateAx>
        <c:axId val="1430153896"/>
        <c:scaling>
          <c:orientation val="minMax"/>
        </c:scaling>
        <c:delete val="0"/>
        <c:axPos val="b"/>
        <c:numFmt formatCode="yyyy\-mm\-dd"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30149216"/>
        <c:crosses val="autoZero"/>
        <c:auto val="1"/>
        <c:lblOffset val="100"/>
        <c:baseTimeUnit val="months"/>
      </c:dateAx>
      <c:valAx>
        <c:axId val="14301492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30153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85222212380956E-2"/>
          <c:y val="3.7496719148289837E-2"/>
          <c:w val="0.92059101148225642"/>
          <c:h val="0.8089109097560826"/>
        </c:manualLayout>
      </c:layout>
      <c:lineChart>
        <c:grouping val="standard"/>
        <c:varyColors val="0"/>
        <c:ser>
          <c:idx val="0"/>
          <c:order val="0"/>
          <c:spPr>
            <a:ln w="60325" cap="rnd">
              <a:solidFill>
                <a:srgbClr val="4472C4">
                  <a:lumMod val="75000"/>
                </a:srgbClr>
              </a:solidFill>
              <a:round/>
            </a:ln>
            <a:effectLst/>
          </c:spPr>
          <c:marker>
            <c:symbol val="none"/>
          </c:marker>
          <c:dLbls>
            <c:dLbl>
              <c:idx val="312"/>
              <c:layout>
                <c:manualLayout>
                  <c:x val="-0.11278238538250546"/>
                  <c:y val="-3.8841462923788504E-2"/>
                </c:manualLayout>
              </c:layout>
              <c:tx>
                <c:rich>
                  <a:bodyPr/>
                  <a:lstStyle/>
                  <a:p>
                    <a:fld id="{5AC91EF4-95B6-465C-83F4-EA84EEC922EE}" type="CATEGORYNAME">
                      <a:rPr lang="en-US" sz="1400"/>
                      <a:pPr/>
                      <a:t>[CATEGORY NAME]</a:t>
                    </a:fld>
                    <a:r>
                      <a:rPr lang="en-US" baseline="0" dirty="0"/>
                      <a:t>, </a:t>
                    </a:r>
                    <a:fld id="{5EC13509-6047-47DA-8FE2-0B731748964F}" type="VALUE">
                      <a:rPr lang="en-US" sz="1400" baseline="0" smtClean="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C52-49AF-B238-3DE098A5B820}"/>
                </c:ext>
              </c:extLst>
            </c:dLbl>
            <c:spPr>
              <a:solidFill>
                <a:srgbClr val="FFFFFF"/>
              </a:solidFill>
              <a:ln>
                <a:solidFill>
                  <a:srgbClr val="232323">
                    <a:lumMod val="25000"/>
                    <a:lumOff val="75000"/>
                  </a:srgb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data_overall!$A$4:$A$316</c:f>
              <c:numCache>
                <c:formatCode>m/d/yyyy</c:formatCode>
                <c:ptCount val="313"/>
                <c:pt idx="0">
                  <c:v>35490</c:v>
                </c:pt>
                <c:pt idx="1">
                  <c:v>35521</c:v>
                </c:pt>
                <c:pt idx="2">
                  <c:v>35551</c:v>
                </c:pt>
                <c:pt idx="3">
                  <c:v>35582</c:v>
                </c:pt>
                <c:pt idx="4">
                  <c:v>35612</c:v>
                </c:pt>
                <c:pt idx="5">
                  <c:v>35643</c:v>
                </c:pt>
                <c:pt idx="6">
                  <c:v>35674</c:v>
                </c:pt>
                <c:pt idx="7">
                  <c:v>35704</c:v>
                </c:pt>
                <c:pt idx="8">
                  <c:v>35735</c:v>
                </c:pt>
                <c:pt idx="9">
                  <c:v>35765</c:v>
                </c:pt>
                <c:pt idx="10">
                  <c:v>35796</c:v>
                </c:pt>
                <c:pt idx="11">
                  <c:v>35827</c:v>
                </c:pt>
                <c:pt idx="12">
                  <c:v>35855</c:v>
                </c:pt>
                <c:pt idx="13">
                  <c:v>35886</c:v>
                </c:pt>
                <c:pt idx="14">
                  <c:v>35916</c:v>
                </c:pt>
                <c:pt idx="15">
                  <c:v>35947</c:v>
                </c:pt>
                <c:pt idx="16">
                  <c:v>35977</c:v>
                </c:pt>
                <c:pt idx="17">
                  <c:v>36008</c:v>
                </c:pt>
                <c:pt idx="18">
                  <c:v>36039</c:v>
                </c:pt>
                <c:pt idx="19">
                  <c:v>36069</c:v>
                </c:pt>
                <c:pt idx="20">
                  <c:v>36100</c:v>
                </c:pt>
                <c:pt idx="21">
                  <c:v>36130</c:v>
                </c:pt>
                <c:pt idx="22">
                  <c:v>36161</c:v>
                </c:pt>
                <c:pt idx="23">
                  <c:v>36192</c:v>
                </c:pt>
                <c:pt idx="24">
                  <c:v>36220</c:v>
                </c:pt>
                <c:pt idx="25">
                  <c:v>36251</c:v>
                </c:pt>
                <c:pt idx="26">
                  <c:v>36281</c:v>
                </c:pt>
                <c:pt idx="27">
                  <c:v>36312</c:v>
                </c:pt>
                <c:pt idx="28">
                  <c:v>36342</c:v>
                </c:pt>
                <c:pt idx="29">
                  <c:v>36373</c:v>
                </c:pt>
                <c:pt idx="30">
                  <c:v>36404</c:v>
                </c:pt>
                <c:pt idx="31">
                  <c:v>36434</c:v>
                </c:pt>
                <c:pt idx="32">
                  <c:v>36465</c:v>
                </c:pt>
                <c:pt idx="33">
                  <c:v>36495</c:v>
                </c:pt>
                <c:pt idx="34">
                  <c:v>36526</c:v>
                </c:pt>
                <c:pt idx="35">
                  <c:v>36557</c:v>
                </c:pt>
                <c:pt idx="36">
                  <c:v>36586</c:v>
                </c:pt>
                <c:pt idx="37">
                  <c:v>36617</c:v>
                </c:pt>
                <c:pt idx="38">
                  <c:v>36647</c:v>
                </c:pt>
                <c:pt idx="39">
                  <c:v>36678</c:v>
                </c:pt>
                <c:pt idx="40">
                  <c:v>36708</c:v>
                </c:pt>
                <c:pt idx="41">
                  <c:v>36739</c:v>
                </c:pt>
                <c:pt idx="42">
                  <c:v>36770</c:v>
                </c:pt>
                <c:pt idx="43">
                  <c:v>36800</c:v>
                </c:pt>
                <c:pt idx="44">
                  <c:v>36831</c:v>
                </c:pt>
                <c:pt idx="45">
                  <c:v>36861</c:v>
                </c:pt>
                <c:pt idx="46">
                  <c:v>36892</c:v>
                </c:pt>
                <c:pt idx="47">
                  <c:v>36923</c:v>
                </c:pt>
                <c:pt idx="48">
                  <c:v>36951</c:v>
                </c:pt>
                <c:pt idx="49">
                  <c:v>36982</c:v>
                </c:pt>
                <c:pt idx="50">
                  <c:v>37012</c:v>
                </c:pt>
                <c:pt idx="51">
                  <c:v>37043</c:v>
                </c:pt>
                <c:pt idx="52">
                  <c:v>37073</c:v>
                </c:pt>
                <c:pt idx="53">
                  <c:v>37104</c:v>
                </c:pt>
                <c:pt idx="54">
                  <c:v>37135</c:v>
                </c:pt>
                <c:pt idx="55">
                  <c:v>37165</c:v>
                </c:pt>
                <c:pt idx="56">
                  <c:v>37196</c:v>
                </c:pt>
                <c:pt idx="57">
                  <c:v>37226</c:v>
                </c:pt>
                <c:pt idx="58">
                  <c:v>37257</c:v>
                </c:pt>
                <c:pt idx="59">
                  <c:v>37288</c:v>
                </c:pt>
                <c:pt idx="60">
                  <c:v>37316</c:v>
                </c:pt>
                <c:pt idx="61">
                  <c:v>37347</c:v>
                </c:pt>
                <c:pt idx="62">
                  <c:v>37377</c:v>
                </c:pt>
                <c:pt idx="63">
                  <c:v>37408</c:v>
                </c:pt>
                <c:pt idx="64">
                  <c:v>37438</c:v>
                </c:pt>
                <c:pt idx="65">
                  <c:v>37469</c:v>
                </c:pt>
                <c:pt idx="66">
                  <c:v>37500</c:v>
                </c:pt>
                <c:pt idx="67">
                  <c:v>37530</c:v>
                </c:pt>
                <c:pt idx="68">
                  <c:v>37561</c:v>
                </c:pt>
                <c:pt idx="69">
                  <c:v>37591</c:v>
                </c:pt>
                <c:pt idx="70">
                  <c:v>37622</c:v>
                </c:pt>
                <c:pt idx="71">
                  <c:v>37653</c:v>
                </c:pt>
                <c:pt idx="72">
                  <c:v>37681</c:v>
                </c:pt>
                <c:pt idx="73">
                  <c:v>37712</c:v>
                </c:pt>
                <c:pt idx="74">
                  <c:v>37742</c:v>
                </c:pt>
                <c:pt idx="75">
                  <c:v>37773</c:v>
                </c:pt>
                <c:pt idx="76">
                  <c:v>37803</c:v>
                </c:pt>
                <c:pt idx="77">
                  <c:v>37834</c:v>
                </c:pt>
                <c:pt idx="78">
                  <c:v>37865</c:v>
                </c:pt>
                <c:pt idx="79">
                  <c:v>37895</c:v>
                </c:pt>
                <c:pt idx="80">
                  <c:v>37926</c:v>
                </c:pt>
                <c:pt idx="81">
                  <c:v>37956</c:v>
                </c:pt>
                <c:pt idx="82">
                  <c:v>37987</c:v>
                </c:pt>
                <c:pt idx="83">
                  <c:v>38018</c:v>
                </c:pt>
                <c:pt idx="84">
                  <c:v>38047</c:v>
                </c:pt>
                <c:pt idx="85">
                  <c:v>38078</c:v>
                </c:pt>
                <c:pt idx="86">
                  <c:v>38108</c:v>
                </c:pt>
                <c:pt idx="87">
                  <c:v>38139</c:v>
                </c:pt>
                <c:pt idx="88">
                  <c:v>38169</c:v>
                </c:pt>
                <c:pt idx="89">
                  <c:v>38200</c:v>
                </c:pt>
                <c:pt idx="90">
                  <c:v>38231</c:v>
                </c:pt>
                <c:pt idx="91">
                  <c:v>38261</c:v>
                </c:pt>
                <c:pt idx="92">
                  <c:v>38292</c:v>
                </c:pt>
                <c:pt idx="93">
                  <c:v>38322</c:v>
                </c:pt>
                <c:pt idx="94">
                  <c:v>38353</c:v>
                </c:pt>
                <c:pt idx="95">
                  <c:v>38384</c:v>
                </c:pt>
                <c:pt idx="96">
                  <c:v>38412</c:v>
                </c:pt>
                <c:pt idx="97">
                  <c:v>38443</c:v>
                </c:pt>
                <c:pt idx="98">
                  <c:v>38473</c:v>
                </c:pt>
                <c:pt idx="99">
                  <c:v>38504</c:v>
                </c:pt>
                <c:pt idx="100">
                  <c:v>38534</c:v>
                </c:pt>
                <c:pt idx="101">
                  <c:v>38565</c:v>
                </c:pt>
                <c:pt idx="102">
                  <c:v>38596</c:v>
                </c:pt>
                <c:pt idx="103">
                  <c:v>38626</c:v>
                </c:pt>
                <c:pt idx="104">
                  <c:v>38657</c:v>
                </c:pt>
                <c:pt idx="105">
                  <c:v>38687</c:v>
                </c:pt>
                <c:pt idx="106">
                  <c:v>38718</c:v>
                </c:pt>
                <c:pt idx="107">
                  <c:v>38749</c:v>
                </c:pt>
                <c:pt idx="108">
                  <c:v>38777</c:v>
                </c:pt>
                <c:pt idx="109">
                  <c:v>38808</c:v>
                </c:pt>
                <c:pt idx="110">
                  <c:v>38838</c:v>
                </c:pt>
                <c:pt idx="111">
                  <c:v>38869</c:v>
                </c:pt>
                <c:pt idx="112">
                  <c:v>38899</c:v>
                </c:pt>
                <c:pt idx="113">
                  <c:v>38930</c:v>
                </c:pt>
                <c:pt idx="114">
                  <c:v>38961</c:v>
                </c:pt>
                <c:pt idx="115">
                  <c:v>38991</c:v>
                </c:pt>
                <c:pt idx="116">
                  <c:v>39022</c:v>
                </c:pt>
                <c:pt idx="117">
                  <c:v>39052</c:v>
                </c:pt>
                <c:pt idx="118">
                  <c:v>39083</c:v>
                </c:pt>
                <c:pt idx="119">
                  <c:v>39114</c:v>
                </c:pt>
                <c:pt idx="120">
                  <c:v>39142</c:v>
                </c:pt>
                <c:pt idx="121">
                  <c:v>39173</c:v>
                </c:pt>
                <c:pt idx="122">
                  <c:v>39203</c:v>
                </c:pt>
                <c:pt idx="123">
                  <c:v>39234</c:v>
                </c:pt>
                <c:pt idx="124">
                  <c:v>39264</c:v>
                </c:pt>
                <c:pt idx="125">
                  <c:v>39295</c:v>
                </c:pt>
                <c:pt idx="126">
                  <c:v>39326</c:v>
                </c:pt>
                <c:pt idx="127">
                  <c:v>39356</c:v>
                </c:pt>
                <c:pt idx="128">
                  <c:v>39387</c:v>
                </c:pt>
                <c:pt idx="129">
                  <c:v>39417</c:v>
                </c:pt>
                <c:pt idx="130">
                  <c:v>39448</c:v>
                </c:pt>
                <c:pt idx="131">
                  <c:v>39479</c:v>
                </c:pt>
                <c:pt idx="132">
                  <c:v>39508</c:v>
                </c:pt>
                <c:pt idx="133">
                  <c:v>39539</c:v>
                </c:pt>
                <c:pt idx="134">
                  <c:v>39569</c:v>
                </c:pt>
                <c:pt idx="135">
                  <c:v>39600</c:v>
                </c:pt>
                <c:pt idx="136">
                  <c:v>39630</c:v>
                </c:pt>
                <c:pt idx="137">
                  <c:v>39661</c:v>
                </c:pt>
                <c:pt idx="138">
                  <c:v>39692</c:v>
                </c:pt>
                <c:pt idx="139">
                  <c:v>39722</c:v>
                </c:pt>
                <c:pt idx="140">
                  <c:v>39753</c:v>
                </c:pt>
                <c:pt idx="141">
                  <c:v>39783</c:v>
                </c:pt>
                <c:pt idx="142">
                  <c:v>39814</c:v>
                </c:pt>
                <c:pt idx="143">
                  <c:v>39845</c:v>
                </c:pt>
                <c:pt idx="144">
                  <c:v>39873</c:v>
                </c:pt>
                <c:pt idx="145">
                  <c:v>39904</c:v>
                </c:pt>
                <c:pt idx="146">
                  <c:v>39934</c:v>
                </c:pt>
                <c:pt idx="147">
                  <c:v>39965</c:v>
                </c:pt>
                <c:pt idx="148">
                  <c:v>39995</c:v>
                </c:pt>
                <c:pt idx="149">
                  <c:v>40026</c:v>
                </c:pt>
                <c:pt idx="150">
                  <c:v>40057</c:v>
                </c:pt>
                <c:pt idx="151">
                  <c:v>40087</c:v>
                </c:pt>
                <c:pt idx="152">
                  <c:v>40118</c:v>
                </c:pt>
                <c:pt idx="153">
                  <c:v>40148</c:v>
                </c:pt>
                <c:pt idx="154">
                  <c:v>40179</c:v>
                </c:pt>
                <c:pt idx="155">
                  <c:v>40210</c:v>
                </c:pt>
                <c:pt idx="156">
                  <c:v>40238</c:v>
                </c:pt>
                <c:pt idx="157">
                  <c:v>40269</c:v>
                </c:pt>
                <c:pt idx="158">
                  <c:v>40299</c:v>
                </c:pt>
                <c:pt idx="159">
                  <c:v>40330</c:v>
                </c:pt>
                <c:pt idx="160">
                  <c:v>40360</c:v>
                </c:pt>
                <c:pt idx="161">
                  <c:v>40391</c:v>
                </c:pt>
                <c:pt idx="162">
                  <c:v>40422</c:v>
                </c:pt>
                <c:pt idx="163">
                  <c:v>40452</c:v>
                </c:pt>
                <c:pt idx="164">
                  <c:v>40483</c:v>
                </c:pt>
                <c:pt idx="165">
                  <c:v>40513</c:v>
                </c:pt>
                <c:pt idx="166">
                  <c:v>40544</c:v>
                </c:pt>
                <c:pt idx="167">
                  <c:v>40575</c:v>
                </c:pt>
                <c:pt idx="168">
                  <c:v>40603</c:v>
                </c:pt>
                <c:pt idx="169">
                  <c:v>40634</c:v>
                </c:pt>
                <c:pt idx="170">
                  <c:v>40664</c:v>
                </c:pt>
                <c:pt idx="171">
                  <c:v>40695</c:v>
                </c:pt>
                <c:pt idx="172">
                  <c:v>40725</c:v>
                </c:pt>
                <c:pt idx="173">
                  <c:v>40756</c:v>
                </c:pt>
                <c:pt idx="174">
                  <c:v>40787</c:v>
                </c:pt>
                <c:pt idx="175">
                  <c:v>40817</c:v>
                </c:pt>
                <c:pt idx="176">
                  <c:v>40848</c:v>
                </c:pt>
                <c:pt idx="177">
                  <c:v>40878</c:v>
                </c:pt>
                <c:pt idx="178">
                  <c:v>40909</c:v>
                </c:pt>
                <c:pt idx="179">
                  <c:v>40940</c:v>
                </c:pt>
                <c:pt idx="180">
                  <c:v>40969</c:v>
                </c:pt>
                <c:pt idx="181">
                  <c:v>41000</c:v>
                </c:pt>
                <c:pt idx="182">
                  <c:v>41030</c:v>
                </c:pt>
                <c:pt idx="183">
                  <c:v>41061</c:v>
                </c:pt>
                <c:pt idx="184">
                  <c:v>41091</c:v>
                </c:pt>
                <c:pt idx="185">
                  <c:v>41122</c:v>
                </c:pt>
                <c:pt idx="186">
                  <c:v>41153</c:v>
                </c:pt>
                <c:pt idx="187">
                  <c:v>41183</c:v>
                </c:pt>
                <c:pt idx="188">
                  <c:v>41214</c:v>
                </c:pt>
                <c:pt idx="189">
                  <c:v>41244</c:v>
                </c:pt>
                <c:pt idx="190">
                  <c:v>41275</c:v>
                </c:pt>
                <c:pt idx="191">
                  <c:v>41306</c:v>
                </c:pt>
                <c:pt idx="192">
                  <c:v>41334</c:v>
                </c:pt>
                <c:pt idx="193">
                  <c:v>41365</c:v>
                </c:pt>
                <c:pt idx="194">
                  <c:v>41395</c:v>
                </c:pt>
                <c:pt idx="195">
                  <c:v>41426</c:v>
                </c:pt>
                <c:pt idx="196">
                  <c:v>41456</c:v>
                </c:pt>
                <c:pt idx="197">
                  <c:v>41487</c:v>
                </c:pt>
                <c:pt idx="198">
                  <c:v>41518</c:v>
                </c:pt>
                <c:pt idx="199">
                  <c:v>41548</c:v>
                </c:pt>
                <c:pt idx="200">
                  <c:v>41579</c:v>
                </c:pt>
                <c:pt idx="201">
                  <c:v>41609</c:v>
                </c:pt>
                <c:pt idx="202">
                  <c:v>41640</c:v>
                </c:pt>
                <c:pt idx="203">
                  <c:v>41671</c:v>
                </c:pt>
                <c:pt idx="204">
                  <c:v>41699</c:v>
                </c:pt>
                <c:pt idx="205">
                  <c:v>41730</c:v>
                </c:pt>
                <c:pt idx="206">
                  <c:v>41760</c:v>
                </c:pt>
                <c:pt idx="207">
                  <c:v>41791</c:v>
                </c:pt>
                <c:pt idx="208">
                  <c:v>41821</c:v>
                </c:pt>
                <c:pt idx="209">
                  <c:v>41852</c:v>
                </c:pt>
                <c:pt idx="210">
                  <c:v>41883</c:v>
                </c:pt>
                <c:pt idx="211">
                  <c:v>41913</c:v>
                </c:pt>
                <c:pt idx="212">
                  <c:v>41944</c:v>
                </c:pt>
                <c:pt idx="213">
                  <c:v>41974</c:v>
                </c:pt>
                <c:pt idx="214">
                  <c:v>42005</c:v>
                </c:pt>
                <c:pt idx="215">
                  <c:v>42036</c:v>
                </c:pt>
                <c:pt idx="216">
                  <c:v>42064</c:v>
                </c:pt>
                <c:pt idx="217">
                  <c:v>42095</c:v>
                </c:pt>
                <c:pt idx="218">
                  <c:v>42125</c:v>
                </c:pt>
                <c:pt idx="219">
                  <c:v>42156</c:v>
                </c:pt>
                <c:pt idx="220">
                  <c:v>42186</c:v>
                </c:pt>
                <c:pt idx="221">
                  <c:v>42217</c:v>
                </c:pt>
                <c:pt idx="222">
                  <c:v>42248</c:v>
                </c:pt>
                <c:pt idx="223">
                  <c:v>42278</c:v>
                </c:pt>
                <c:pt idx="224">
                  <c:v>42309</c:v>
                </c:pt>
                <c:pt idx="225">
                  <c:v>42339</c:v>
                </c:pt>
                <c:pt idx="226">
                  <c:v>42370</c:v>
                </c:pt>
                <c:pt idx="227">
                  <c:v>42401</c:v>
                </c:pt>
                <c:pt idx="228">
                  <c:v>42430</c:v>
                </c:pt>
                <c:pt idx="229">
                  <c:v>42461</c:v>
                </c:pt>
                <c:pt idx="230">
                  <c:v>42491</c:v>
                </c:pt>
                <c:pt idx="231">
                  <c:v>42522</c:v>
                </c:pt>
                <c:pt idx="232">
                  <c:v>42552</c:v>
                </c:pt>
                <c:pt idx="233">
                  <c:v>42583</c:v>
                </c:pt>
                <c:pt idx="234">
                  <c:v>42614</c:v>
                </c:pt>
                <c:pt idx="235">
                  <c:v>42644</c:v>
                </c:pt>
                <c:pt idx="236">
                  <c:v>42675</c:v>
                </c:pt>
                <c:pt idx="237">
                  <c:v>42705</c:v>
                </c:pt>
                <c:pt idx="238">
                  <c:v>42736</c:v>
                </c:pt>
                <c:pt idx="239">
                  <c:v>42767</c:v>
                </c:pt>
                <c:pt idx="240">
                  <c:v>42795</c:v>
                </c:pt>
                <c:pt idx="241">
                  <c:v>42826</c:v>
                </c:pt>
                <c:pt idx="242">
                  <c:v>42856</c:v>
                </c:pt>
                <c:pt idx="243">
                  <c:v>42887</c:v>
                </c:pt>
                <c:pt idx="244">
                  <c:v>42917</c:v>
                </c:pt>
                <c:pt idx="245">
                  <c:v>42948</c:v>
                </c:pt>
                <c:pt idx="246">
                  <c:v>42979</c:v>
                </c:pt>
                <c:pt idx="247">
                  <c:v>43009</c:v>
                </c:pt>
                <c:pt idx="248">
                  <c:v>43040</c:v>
                </c:pt>
                <c:pt idx="249">
                  <c:v>43070</c:v>
                </c:pt>
                <c:pt idx="250">
                  <c:v>43101</c:v>
                </c:pt>
                <c:pt idx="251">
                  <c:v>43132</c:v>
                </c:pt>
                <c:pt idx="252">
                  <c:v>43160</c:v>
                </c:pt>
                <c:pt idx="253">
                  <c:v>43191</c:v>
                </c:pt>
                <c:pt idx="254">
                  <c:v>43221</c:v>
                </c:pt>
                <c:pt idx="255">
                  <c:v>43252</c:v>
                </c:pt>
                <c:pt idx="256">
                  <c:v>43282</c:v>
                </c:pt>
                <c:pt idx="257">
                  <c:v>43313</c:v>
                </c:pt>
                <c:pt idx="258">
                  <c:v>43344</c:v>
                </c:pt>
                <c:pt idx="259">
                  <c:v>43374</c:v>
                </c:pt>
                <c:pt idx="260">
                  <c:v>43405</c:v>
                </c:pt>
                <c:pt idx="261">
                  <c:v>43435</c:v>
                </c:pt>
                <c:pt idx="262">
                  <c:v>43466</c:v>
                </c:pt>
                <c:pt idx="263">
                  <c:v>43497</c:v>
                </c:pt>
                <c:pt idx="264">
                  <c:v>43525</c:v>
                </c:pt>
                <c:pt idx="265">
                  <c:v>43556</c:v>
                </c:pt>
                <c:pt idx="266">
                  <c:v>43586</c:v>
                </c:pt>
                <c:pt idx="267">
                  <c:v>43617</c:v>
                </c:pt>
                <c:pt idx="268">
                  <c:v>43647</c:v>
                </c:pt>
                <c:pt idx="269">
                  <c:v>43678</c:v>
                </c:pt>
                <c:pt idx="270">
                  <c:v>43709</c:v>
                </c:pt>
                <c:pt idx="271">
                  <c:v>43739</c:v>
                </c:pt>
                <c:pt idx="272">
                  <c:v>43770</c:v>
                </c:pt>
                <c:pt idx="273">
                  <c:v>43800</c:v>
                </c:pt>
                <c:pt idx="274">
                  <c:v>43831</c:v>
                </c:pt>
                <c:pt idx="275">
                  <c:v>43862</c:v>
                </c:pt>
                <c:pt idx="276">
                  <c:v>43891</c:v>
                </c:pt>
                <c:pt idx="277">
                  <c:v>43922</c:v>
                </c:pt>
                <c:pt idx="278">
                  <c:v>43952</c:v>
                </c:pt>
                <c:pt idx="279">
                  <c:v>43983</c:v>
                </c:pt>
                <c:pt idx="280">
                  <c:v>44013</c:v>
                </c:pt>
                <c:pt idx="281">
                  <c:v>44044</c:v>
                </c:pt>
                <c:pt idx="282">
                  <c:v>44075</c:v>
                </c:pt>
                <c:pt idx="283">
                  <c:v>44105</c:v>
                </c:pt>
                <c:pt idx="284">
                  <c:v>44136</c:v>
                </c:pt>
                <c:pt idx="285">
                  <c:v>44166</c:v>
                </c:pt>
                <c:pt idx="286">
                  <c:v>44197</c:v>
                </c:pt>
                <c:pt idx="287">
                  <c:v>44228</c:v>
                </c:pt>
                <c:pt idx="288">
                  <c:v>44256</c:v>
                </c:pt>
                <c:pt idx="289">
                  <c:v>44287</c:v>
                </c:pt>
                <c:pt idx="290">
                  <c:v>44317</c:v>
                </c:pt>
                <c:pt idx="291">
                  <c:v>44348</c:v>
                </c:pt>
                <c:pt idx="292">
                  <c:v>44378</c:v>
                </c:pt>
                <c:pt idx="293">
                  <c:v>44409</c:v>
                </c:pt>
                <c:pt idx="294">
                  <c:v>44440</c:v>
                </c:pt>
                <c:pt idx="295">
                  <c:v>44470</c:v>
                </c:pt>
                <c:pt idx="296">
                  <c:v>44501</c:v>
                </c:pt>
                <c:pt idx="297">
                  <c:v>44531</c:v>
                </c:pt>
                <c:pt idx="298">
                  <c:v>44562</c:v>
                </c:pt>
                <c:pt idx="299">
                  <c:v>44593</c:v>
                </c:pt>
                <c:pt idx="300">
                  <c:v>44621</c:v>
                </c:pt>
                <c:pt idx="301">
                  <c:v>44652</c:v>
                </c:pt>
                <c:pt idx="302">
                  <c:v>44682</c:v>
                </c:pt>
                <c:pt idx="303">
                  <c:v>44713</c:v>
                </c:pt>
                <c:pt idx="304">
                  <c:v>44743</c:v>
                </c:pt>
                <c:pt idx="305">
                  <c:v>44774</c:v>
                </c:pt>
                <c:pt idx="306">
                  <c:v>44805</c:v>
                </c:pt>
                <c:pt idx="307">
                  <c:v>44835</c:v>
                </c:pt>
                <c:pt idx="308">
                  <c:v>44866</c:v>
                </c:pt>
                <c:pt idx="309">
                  <c:v>44896</c:v>
                </c:pt>
                <c:pt idx="310">
                  <c:v>44927</c:v>
                </c:pt>
                <c:pt idx="311">
                  <c:v>44958</c:v>
                </c:pt>
                <c:pt idx="312">
                  <c:v>44986</c:v>
                </c:pt>
              </c:numCache>
            </c:numRef>
          </c:cat>
          <c:val>
            <c:numRef>
              <c:f>data_overall!$B$4:$B$316</c:f>
              <c:numCache>
                <c:formatCode>0.0</c:formatCode>
                <c:ptCount val="313"/>
                <c:pt idx="0">
                  <c:v>4.9000000000000004</c:v>
                </c:pt>
                <c:pt idx="1">
                  <c:v>5</c:v>
                </c:pt>
                <c:pt idx="2">
                  <c:v>4.9000000000000004</c:v>
                </c:pt>
                <c:pt idx="3">
                  <c:v>5</c:v>
                </c:pt>
                <c:pt idx="4">
                  <c:v>5.0999999999999996</c:v>
                </c:pt>
                <c:pt idx="5">
                  <c:v>5.2</c:v>
                </c:pt>
                <c:pt idx="6">
                  <c:v>5.0999999999999996</c:v>
                </c:pt>
                <c:pt idx="7">
                  <c:v>5</c:v>
                </c:pt>
                <c:pt idx="8">
                  <c:v>5.0999999999999996</c:v>
                </c:pt>
                <c:pt idx="9">
                  <c:v>5.0999999999999996</c:v>
                </c:pt>
                <c:pt idx="10">
                  <c:v>5.0999999999999996</c:v>
                </c:pt>
                <c:pt idx="11">
                  <c:v>5</c:v>
                </c:pt>
                <c:pt idx="12">
                  <c:v>4.9000000000000004</c:v>
                </c:pt>
                <c:pt idx="13">
                  <c:v>5.2</c:v>
                </c:pt>
                <c:pt idx="14">
                  <c:v>5.4</c:v>
                </c:pt>
                <c:pt idx="15">
                  <c:v>5.8</c:v>
                </c:pt>
                <c:pt idx="16">
                  <c:v>5.8</c:v>
                </c:pt>
                <c:pt idx="17">
                  <c:v>5.9</c:v>
                </c:pt>
                <c:pt idx="18">
                  <c:v>5.5</c:v>
                </c:pt>
                <c:pt idx="19">
                  <c:v>5.4</c:v>
                </c:pt>
                <c:pt idx="20">
                  <c:v>5.4</c:v>
                </c:pt>
                <c:pt idx="21">
                  <c:v>5.5</c:v>
                </c:pt>
                <c:pt idx="22">
                  <c:v>5.4</c:v>
                </c:pt>
                <c:pt idx="23">
                  <c:v>5.4</c:v>
                </c:pt>
                <c:pt idx="24">
                  <c:v>5.5</c:v>
                </c:pt>
                <c:pt idx="25">
                  <c:v>5.6</c:v>
                </c:pt>
                <c:pt idx="26">
                  <c:v>5.6</c:v>
                </c:pt>
                <c:pt idx="27">
                  <c:v>5.4</c:v>
                </c:pt>
                <c:pt idx="28">
                  <c:v>5.5</c:v>
                </c:pt>
                <c:pt idx="29">
                  <c:v>5.3</c:v>
                </c:pt>
                <c:pt idx="30">
                  <c:v>5.3</c:v>
                </c:pt>
                <c:pt idx="31">
                  <c:v>5.4</c:v>
                </c:pt>
                <c:pt idx="32">
                  <c:v>5.4</c:v>
                </c:pt>
                <c:pt idx="33">
                  <c:v>5.3</c:v>
                </c:pt>
                <c:pt idx="34">
                  <c:v>5.0999999999999996</c:v>
                </c:pt>
                <c:pt idx="35">
                  <c:v>5.0999999999999996</c:v>
                </c:pt>
                <c:pt idx="36">
                  <c:v>5</c:v>
                </c:pt>
                <c:pt idx="37">
                  <c:v>5.3</c:v>
                </c:pt>
                <c:pt idx="38">
                  <c:v>5.2</c:v>
                </c:pt>
                <c:pt idx="39">
                  <c:v>5.5</c:v>
                </c:pt>
                <c:pt idx="40">
                  <c:v>5.5</c:v>
                </c:pt>
                <c:pt idx="41">
                  <c:v>5.7</c:v>
                </c:pt>
                <c:pt idx="42">
                  <c:v>5.7</c:v>
                </c:pt>
                <c:pt idx="43">
                  <c:v>5.7</c:v>
                </c:pt>
                <c:pt idx="44">
                  <c:v>5.9</c:v>
                </c:pt>
                <c:pt idx="45">
                  <c:v>5.8</c:v>
                </c:pt>
                <c:pt idx="46">
                  <c:v>5.6</c:v>
                </c:pt>
                <c:pt idx="47">
                  <c:v>5.5</c:v>
                </c:pt>
                <c:pt idx="48">
                  <c:v>5.5</c:v>
                </c:pt>
                <c:pt idx="49">
                  <c:v>5.6</c:v>
                </c:pt>
                <c:pt idx="50">
                  <c:v>5.4</c:v>
                </c:pt>
                <c:pt idx="51">
                  <c:v>5.5</c:v>
                </c:pt>
                <c:pt idx="52">
                  <c:v>5.5</c:v>
                </c:pt>
                <c:pt idx="53">
                  <c:v>5.5</c:v>
                </c:pt>
                <c:pt idx="54">
                  <c:v>5.3</c:v>
                </c:pt>
                <c:pt idx="55">
                  <c:v>5.0999999999999996</c:v>
                </c:pt>
                <c:pt idx="56">
                  <c:v>5</c:v>
                </c:pt>
                <c:pt idx="57">
                  <c:v>4.9000000000000004</c:v>
                </c:pt>
                <c:pt idx="58">
                  <c:v>4.9000000000000004</c:v>
                </c:pt>
                <c:pt idx="59">
                  <c:v>4.7</c:v>
                </c:pt>
                <c:pt idx="60">
                  <c:v>4.5</c:v>
                </c:pt>
                <c:pt idx="61">
                  <c:v>4.3</c:v>
                </c:pt>
                <c:pt idx="62">
                  <c:v>4.4000000000000004</c:v>
                </c:pt>
                <c:pt idx="63">
                  <c:v>4.5</c:v>
                </c:pt>
                <c:pt idx="64">
                  <c:v>4.3</c:v>
                </c:pt>
                <c:pt idx="65">
                  <c:v>4.3</c:v>
                </c:pt>
                <c:pt idx="66">
                  <c:v>4.0999999999999996</c:v>
                </c:pt>
                <c:pt idx="67">
                  <c:v>4</c:v>
                </c:pt>
                <c:pt idx="68">
                  <c:v>3.5</c:v>
                </c:pt>
                <c:pt idx="69">
                  <c:v>3.5</c:v>
                </c:pt>
                <c:pt idx="70">
                  <c:v>3.7</c:v>
                </c:pt>
                <c:pt idx="71">
                  <c:v>3.9</c:v>
                </c:pt>
                <c:pt idx="72">
                  <c:v>3.8</c:v>
                </c:pt>
                <c:pt idx="73">
                  <c:v>3.7</c:v>
                </c:pt>
                <c:pt idx="74">
                  <c:v>3.7</c:v>
                </c:pt>
                <c:pt idx="75">
                  <c:v>3.8</c:v>
                </c:pt>
                <c:pt idx="76">
                  <c:v>3.7</c:v>
                </c:pt>
                <c:pt idx="77">
                  <c:v>3.6</c:v>
                </c:pt>
                <c:pt idx="78">
                  <c:v>3.5</c:v>
                </c:pt>
                <c:pt idx="79">
                  <c:v>3.5</c:v>
                </c:pt>
                <c:pt idx="80">
                  <c:v>3.3</c:v>
                </c:pt>
                <c:pt idx="81">
                  <c:v>3.3</c:v>
                </c:pt>
                <c:pt idx="82">
                  <c:v>3.3</c:v>
                </c:pt>
                <c:pt idx="83">
                  <c:v>3.5</c:v>
                </c:pt>
                <c:pt idx="84">
                  <c:v>3.4</c:v>
                </c:pt>
                <c:pt idx="85">
                  <c:v>3.3</c:v>
                </c:pt>
                <c:pt idx="86">
                  <c:v>3.3</c:v>
                </c:pt>
                <c:pt idx="87">
                  <c:v>3.3</c:v>
                </c:pt>
                <c:pt idx="88">
                  <c:v>3.5</c:v>
                </c:pt>
                <c:pt idx="89">
                  <c:v>3.5</c:v>
                </c:pt>
                <c:pt idx="90">
                  <c:v>3.8</c:v>
                </c:pt>
                <c:pt idx="91">
                  <c:v>3.7</c:v>
                </c:pt>
                <c:pt idx="92">
                  <c:v>3.7</c:v>
                </c:pt>
                <c:pt idx="93">
                  <c:v>3.3</c:v>
                </c:pt>
                <c:pt idx="94">
                  <c:v>3.5</c:v>
                </c:pt>
                <c:pt idx="95">
                  <c:v>3.4</c:v>
                </c:pt>
                <c:pt idx="96">
                  <c:v>3.6</c:v>
                </c:pt>
                <c:pt idx="97">
                  <c:v>3.5</c:v>
                </c:pt>
                <c:pt idx="98">
                  <c:v>3.6</c:v>
                </c:pt>
                <c:pt idx="99">
                  <c:v>3.7</c:v>
                </c:pt>
                <c:pt idx="100">
                  <c:v>3.9</c:v>
                </c:pt>
                <c:pt idx="101">
                  <c:v>4</c:v>
                </c:pt>
                <c:pt idx="102">
                  <c:v>3.9</c:v>
                </c:pt>
                <c:pt idx="103">
                  <c:v>4</c:v>
                </c:pt>
                <c:pt idx="104">
                  <c:v>4.2</c:v>
                </c:pt>
                <c:pt idx="105">
                  <c:v>4.3</c:v>
                </c:pt>
                <c:pt idx="106">
                  <c:v>4.2</c:v>
                </c:pt>
                <c:pt idx="107">
                  <c:v>3.9</c:v>
                </c:pt>
                <c:pt idx="108">
                  <c:v>4</c:v>
                </c:pt>
                <c:pt idx="109">
                  <c:v>3.9</c:v>
                </c:pt>
                <c:pt idx="110">
                  <c:v>3.9</c:v>
                </c:pt>
                <c:pt idx="111">
                  <c:v>3.8</c:v>
                </c:pt>
                <c:pt idx="112">
                  <c:v>3.8</c:v>
                </c:pt>
                <c:pt idx="113">
                  <c:v>4</c:v>
                </c:pt>
                <c:pt idx="114">
                  <c:v>4</c:v>
                </c:pt>
                <c:pt idx="115">
                  <c:v>4</c:v>
                </c:pt>
                <c:pt idx="116">
                  <c:v>4.2</c:v>
                </c:pt>
                <c:pt idx="117">
                  <c:v>4.2</c:v>
                </c:pt>
                <c:pt idx="118">
                  <c:v>4.4000000000000004</c:v>
                </c:pt>
                <c:pt idx="119">
                  <c:v>4.2</c:v>
                </c:pt>
                <c:pt idx="120">
                  <c:v>4.5</c:v>
                </c:pt>
                <c:pt idx="121">
                  <c:v>4.4000000000000004</c:v>
                </c:pt>
                <c:pt idx="122">
                  <c:v>4.4000000000000004</c:v>
                </c:pt>
                <c:pt idx="123">
                  <c:v>4.0999999999999996</c:v>
                </c:pt>
                <c:pt idx="124">
                  <c:v>4.4000000000000004</c:v>
                </c:pt>
                <c:pt idx="125">
                  <c:v>4.5999999999999996</c:v>
                </c:pt>
                <c:pt idx="126">
                  <c:v>4.8</c:v>
                </c:pt>
                <c:pt idx="127">
                  <c:v>4.5999999999999996</c:v>
                </c:pt>
                <c:pt idx="128">
                  <c:v>4.5999999999999996</c:v>
                </c:pt>
                <c:pt idx="129">
                  <c:v>4.4000000000000004</c:v>
                </c:pt>
                <c:pt idx="130">
                  <c:v>4.2</c:v>
                </c:pt>
                <c:pt idx="131">
                  <c:v>4.0999999999999996</c:v>
                </c:pt>
                <c:pt idx="132">
                  <c:v>4.0999999999999996</c:v>
                </c:pt>
                <c:pt idx="133">
                  <c:v>4.3</c:v>
                </c:pt>
                <c:pt idx="134">
                  <c:v>4.4000000000000004</c:v>
                </c:pt>
                <c:pt idx="135">
                  <c:v>4.4000000000000004</c:v>
                </c:pt>
                <c:pt idx="136">
                  <c:v>4.3</c:v>
                </c:pt>
                <c:pt idx="137">
                  <c:v>4.0999999999999996</c:v>
                </c:pt>
                <c:pt idx="138">
                  <c:v>4</c:v>
                </c:pt>
                <c:pt idx="139">
                  <c:v>3.9</c:v>
                </c:pt>
                <c:pt idx="140">
                  <c:v>3.8</c:v>
                </c:pt>
                <c:pt idx="141">
                  <c:v>3.7</c:v>
                </c:pt>
                <c:pt idx="142">
                  <c:v>3.5</c:v>
                </c:pt>
                <c:pt idx="143">
                  <c:v>3.3</c:v>
                </c:pt>
                <c:pt idx="144">
                  <c:v>3.2</c:v>
                </c:pt>
                <c:pt idx="145">
                  <c:v>3.1</c:v>
                </c:pt>
                <c:pt idx="146">
                  <c:v>3.2</c:v>
                </c:pt>
                <c:pt idx="147">
                  <c:v>3</c:v>
                </c:pt>
                <c:pt idx="148">
                  <c:v>2.9</c:v>
                </c:pt>
                <c:pt idx="149">
                  <c:v>2.2000000000000002</c:v>
                </c:pt>
                <c:pt idx="150">
                  <c:v>2.2000000000000002</c:v>
                </c:pt>
                <c:pt idx="151">
                  <c:v>2.1</c:v>
                </c:pt>
                <c:pt idx="152">
                  <c:v>2.4</c:v>
                </c:pt>
                <c:pt idx="153">
                  <c:v>1.9</c:v>
                </c:pt>
                <c:pt idx="154">
                  <c:v>1.6</c:v>
                </c:pt>
                <c:pt idx="155">
                  <c:v>1.7</c:v>
                </c:pt>
                <c:pt idx="156">
                  <c:v>2</c:v>
                </c:pt>
                <c:pt idx="157">
                  <c:v>2</c:v>
                </c:pt>
                <c:pt idx="158">
                  <c:v>1.6</c:v>
                </c:pt>
                <c:pt idx="159">
                  <c:v>1.7</c:v>
                </c:pt>
                <c:pt idx="160">
                  <c:v>1.8</c:v>
                </c:pt>
                <c:pt idx="161">
                  <c:v>2.1</c:v>
                </c:pt>
                <c:pt idx="162">
                  <c:v>1.9</c:v>
                </c:pt>
                <c:pt idx="163">
                  <c:v>1.7</c:v>
                </c:pt>
                <c:pt idx="164">
                  <c:v>1.6</c:v>
                </c:pt>
                <c:pt idx="165">
                  <c:v>1.6</c:v>
                </c:pt>
                <c:pt idx="166">
                  <c:v>1.8</c:v>
                </c:pt>
                <c:pt idx="167">
                  <c:v>1.8</c:v>
                </c:pt>
                <c:pt idx="168">
                  <c:v>1.9</c:v>
                </c:pt>
                <c:pt idx="169">
                  <c:v>1.9</c:v>
                </c:pt>
                <c:pt idx="170">
                  <c:v>1.9</c:v>
                </c:pt>
                <c:pt idx="171">
                  <c:v>1.9</c:v>
                </c:pt>
                <c:pt idx="172">
                  <c:v>1.9</c:v>
                </c:pt>
                <c:pt idx="173">
                  <c:v>1.9</c:v>
                </c:pt>
                <c:pt idx="174">
                  <c:v>1.9</c:v>
                </c:pt>
                <c:pt idx="175">
                  <c:v>2</c:v>
                </c:pt>
                <c:pt idx="176">
                  <c:v>2.1</c:v>
                </c:pt>
                <c:pt idx="177">
                  <c:v>2.1</c:v>
                </c:pt>
                <c:pt idx="178">
                  <c:v>2.1</c:v>
                </c:pt>
                <c:pt idx="179">
                  <c:v>2</c:v>
                </c:pt>
                <c:pt idx="180">
                  <c:v>2.1</c:v>
                </c:pt>
                <c:pt idx="181">
                  <c:v>2.1</c:v>
                </c:pt>
                <c:pt idx="182">
                  <c:v>2</c:v>
                </c:pt>
                <c:pt idx="183">
                  <c:v>2.2000000000000002</c:v>
                </c:pt>
                <c:pt idx="184">
                  <c:v>2.2000000000000002</c:v>
                </c:pt>
                <c:pt idx="185">
                  <c:v>2</c:v>
                </c:pt>
                <c:pt idx="186">
                  <c:v>2</c:v>
                </c:pt>
                <c:pt idx="187">
                  <c:v>2.1</c:v>
                </c:pt>
                <c:pt idx="188">
                  <c:v>2.4</c:v>
                </c:pt>
                <c:pt idx="189">
                  <c:v>2.4</c:v>
                </c:pt>
                <c:pt idx="190">
                  <c:v>2.2000000000000002</c:v>
                </c:pt>
                <c:pt idx="191">
                  <c:v>2.2000000000000002</c:v>
                </c:pt>
                <c:pt idx="192">
                  <c:v>2.2999999999999998</c:v>
                </c:pt>
                <c:pt idx="193">
                  <c:v>2.2999999999999998</c:v>
                </c:pt>
                <c:pt idx="194">
                  <c:v>2.1</c:v>
                </c:pt>
                <c:pt idx="195">
                  <c:v>2</c:v>
                </c:pt>
                <c:pt idx="196">
                  <c:v>2.2000000000000002</c:v>
                </c:pt>
                <c:pt idx="197">
                  <c:v>2.2999999999999998</c:v>
                </c:pt>
                <c:pt idx="198">
                  <c:v>2.2999999999999998</c:v>
                </c:pt>
                <c:pt idx="199">
                  <c:v>2.2000000000000002</c:v>
                </c:pt>
                <c:pt idx="200">
                  <c:v>2.1</c:v>
                </c:pt>
                <c:pt idx="201">
                  <c:v>2.2000000000000002</c:v>
                </c:pt>
                <c:pt idx="202">
                  <c:v>2.4</c:v>
                </c:pt>
                <c:pt idx="203">
                  <c:v>2.5</c:v>
                </c:pt>
                <c:pt idx="204">
                  <c:v>2.5</c:v>
                </c:pt>
                <c:pt idx="205">
                  <c:v>2.2999999999999998</c:v>
                </c:pt>
                <c:pt idx="206">
                  <c:v>2.4</c:v>
                </c:pt>
                <c:pt idx="207">
                  <c:v>2.2000000000000002</c:v>
                </c:pt>
                <c:pt idx="208">
                  <c:v>2.2000000000000002</c:v>
                </c:pt>
                <c:pt idx="209">
                  <c:v>2.2000000000000002</c:v>
                </c:pt>
                <c:pt idx="210">
                  <c:v>2.6</c:v>
                </c:pt>
                <c:pt idx="211">
                  <c:v>3</c:v>
                </c:pt>
                <c:pt idx="212">
                  <c:v>3.2</c:v>
                </c:pt>
                <c:pt idx="213">
                  <c:v>3.1</c:v>
                </c:pt>
                <c:pt idx="214">
                  <c:v>3.2</c:v>
                </c:pt>
                <c:pt idx="215">
                  <c:v>3.3</c:v>
                </c:pt>
                <c:pt idx="216">
                  <c:v>3.4</c:v>
                </c:pt>
                <c:pt idx="217">
                  <c:v>3.5</c:v>
                </c:pt>
                <c:pt idx="218">
                  <c:v>3.4</c:v>
                </c:pt>
                <c:pt idx="219">
                  <c:v>3.3</c:v>
                </c:pt>
                <c:pt idx="220">
                  <c:v>3.1</c:v>
                </c:pt>
                <c:pt idx="221">
                  <c:v>3.1</c:v>
                </c:pt>
                <c:pt idx="222">
                  <c:v>2.9</c:v>
                </c:pt>
                <c:pt idx="223">
                  <c:v>2.7</c:v>
                </c:pt>
                <c:pt idx="224">
                  <c:v>3</c:v>
                </c:pt>
                <c:pt idx="225">
                  <c:v>3</c:v>
                </c:pt>
                <c:pt idx="226">
                  <c:v>3.4</c:v>
                </c:pt>
                <c:pt idx="227">
                  <c:v>3.6</c:v>
                </c:pt>
                <c:pt idx="228">
                  <c:v>3.7</c:v>
                </c:pt>
                <c:pt idx="229">
                  <c:v>3.7</c:v>
                </c:pt>
                <c:pt idx="230">
                  <c:v>3.7</c:v>
                </c:pt>
                <c:pt idx="231">
                  <c:v>3.9</c:v>
                </c:pt>
                <c:pt idx="232">
                  <c:v>3.8</c:v>
                </c:pt>
                <c:pt idx="233">
                  <c:v>3.6</c:v>
                </c:pt>
                <c:pt idx="234">
                  <c:v>3.8</c:v>
                </c:pt>
                <c:pt idx="235">
                  <c:v>4.0999999999999996</c:v>
                </c:pt>
                <c:pt idx="236">
                  <c:v>4.3</c:v>
                </c:pt>
                <c:pt idx="237">
                  <c:v>3.9</c:v>
                </c:pt>
                <c:pt idx="238">
                  <c:v>3.6</c:v>
                </c:pt>
                <c:pt idx="239">
                  <c:v>3.5</c:v>
                </c:pt>
                <c:pt idx="240">
                  <c:v>3.8</c:v>
                </c:pt>
                <c:pt idx="241">
                  <c:v>3.9</c:v>
                </c:pt>
                <c:pt idx="242">
                  <c:v>3.8</c:v>
                </c:pt>
                <c:pt idx="243">
                  <c:v>3.5</c:v>
                </c:pt>
                <c:pt idx="244">
                  <c:v>3.4</c:v>
                </c:pt>
                <c:pt idx="245">
                  <c:v>3.5</c:v>
                </c:pt>
                <c:pt idx="246">
                  <c:v>3.7</c:v>
                </c:pt>
                <c:pt idx="247">
                  <c:v>3.6</c:v>
                </c:pt>
                <c:pt idx="248">
                  <c:v>3.6</c:v>
                </c:pt>
                <c:pt idx="249">
                  <c:v>3.4</c:v>
                </c:pt>
                <c:pt idx="250">
                  <c:v>3.5</c:v>
                </c:pt>
                <c:pt idx="251">
                  <c:v>3.3</c:v>
                </c:pt>
                <c:pt idx="252">
                  <c:v>3.9</c:v>
                </c:pt>
                <c:pt idx="253">
                  <c:v>3.7</c:v>
                </c:pt>
                <c:pt idx="254">
                  <c:v>3.8</c:v>
                </c:pt>
                <c:pt idx="255">
                  <c:v>3.5</c:v>
                </c:pt>
                <c:pt idx="256">
                  <c:v>3.7</c:v>
                </c:pt>
                <c:pt idx="257">
                  <c:v>3.6</c:v>
                </c:pt>
                <c:pt idx="258">
                  <c:v>3.6</c:v>
                </c:pt>
                <c:pt idx="259">
                  <c:v>3.8</c:v>
                </c:pt>
                <c:pt idx="260">
                  <c:v>4</c:v>
                </c:pt>
                <c:pt idx="261">
                  <c:v>4</c:v>
                </c:pt>
                <c:pt idx="262">
                  <c:v>3.9</c:v>
                </c:pt>
                <c:pt idx="263">
                  <c:v>3.7</c:v>
                </c:pt>
                <c:pt idx="264">
                  <c:v>3.8</c:v>
                </c:pt>
                <c:pt idx="265">
                  <c:v>3.9</c:v>
                </c:pt>
                <c:pt idx="266">
                  <c:v>4.0999999999999996</c:v>
                </c:pt>
                <c:pt idx="267">
                  <c:v>4.3</c:v>
                </c:pt>
                <c:pt idx="268">
                  <c:v>4.0999999999999996</c:v>
                </c:pt>
                <c:pt idx="269">
                  <c:v>3.8</c:v>
                </c:pt>
                <c:pt idx="270">
                  <c:v>3.7</c:v>
                </c:pt>
                <c:pt idx="271">
                  <c:v>3.7</c:v>
                </c:pt>
                <c:pt idx="272">
                  <c:v>4.3</c:v>
                </c:pt>
                <c:pt idx="273">
                  <c:v>4.0999999999999996</c:v>
                </c:pt>
                <c:pt idx="274">
                  <c:v>4.3</c:v>
                </c:pt>
                <c:pt idx="275">
                  <c:v>3.9</c:v>
                </c:pt>
                <c:pt idx="276">
                  <c:v>3.6</c:v>
                </c:pt>
                <c:pt idx="277">
                  <c:v>3.3</c:v>
                </c:pt>
                <c:pt idx="278">
                  <c:v>3.6</c:v>
                </c:pt>
                <c:pt idx="279">
                  <c:v>3.9</c:v>
                </c:pt>
                <c:pt idx="280">
                  <c:v>3.9</c:v>
                </c:pt>
                <c:pt idx="281">
                  <c:v>3.4</c:v>
                </c:pt>
                <c:pt idx="282">
                  <c:v>3.3</c:v>
                </c:pt>
                <c:pt idx="283">
                  <c:v>3.6</c:v>
                </c:pt>
                <c:pt idx="284">
                  <c:v>3.9</c:v>
                </c:pt>
                <c:pt idx="285">
                  <c:v>3.7</c:v>
                </c:pt>
                <c:pt idx="286">
                  <c:v>3.6</c:v>
                </c:pt>
                <c:pt idx="287">
                  <c:v>3.6</c:v>
                </c:pt>
                <c:pt idx="288">
                  <c:v>3.7</c:v>
                </c:pt>
                <c:pt idx="289">
                  <c:v>3.4</c:v>
                </c:pt>
                <c:pt idx="290">
                  <c:v>3.3</c:v>
                </c:pt>
                <c:pt idx="291">
                  <c:v>3.4</c:v>
                </c:pt>
                <c:pt idx="292">
                  <c:v>4.2</c:v>
                </c:pt>
                <c:pt idx="293">
                  <c:v>4.4000000000000004</c:v>
                </c:pt>
                <c:pt idx="294">
                  <c:v>4.7</c:v>
                </c:pt>
                <c:pt idx="295">
                  <c:v>4.4000000000000004</c:v>
                </c:pt>
                <c:pt idx="296">
                  <c:v>4.5999999999999996</c:v>
                </c:pt>
                <c:pt idx="297">
                  <c:v>5</c:v>
                </c:pt>
                <c:pt idx="298">
                  <c:v>5.8</c:v>
                </c:pt>
                <c:pt idx="299">
                  <c:v>6.5</c:v>
                </c:pt>
                <c:pt idx="300">
                  <c:v>6.6</c:v>
                </c:pt>
                <c:pt idx="301">
                  <c:v>6.6</c:v>
                </c:pt>
                <c:pt idx="302">
                  <c:v>6.6</c:v>
                </c:pt>
                <c:pt idx="303">
                  <c:v>7.1</c:v>
                </c:pt>
                <c:pt idx="304">
                  <c:v>7</c:v>
                </c:pt>
                <c:pt idx="305">
                  <c:v>6.9</c:v>
                </c:pt>
                <c:pt idx="306">
                  <c:v>6.7</c:v>
                </c:pt>
                <c:pt idx="307">
                  <c:v>6.7</c:v>
                </c:pt>
                <c:pt idx="308">
                  <c:v>6.5</c:v>
                </c:pt>
                <c:pt idx="309">
                  <c:v>6.1</c:v>
                </c:pt>
                <c:pt idx="310">
                  <c:v>5.9</c:v>
                </c:pt>
                <c:pt idx="311">
                  <c:v>6.1</c:v>
                </c:pt>
                <c:pt idx="312">
                  <c:v>6.5</c:v>
                </c:pt>
              </c:numCache>
            </c:numRef>
          </c:val>
          <c:smooth val="0"/>
          <c:extLst>
            <c:ext xmlns:c16="http://schemas.microsoft.com/office/drawing/2014/chart" uri="{C3380CC4-5D6E-409C-BE32-E72D297353CC}">
              <c16:uniqueId val="{00000000-0C52-49AF-B238-3DE098A5B820}"/>
            </c:ext>
          </c:extLst>
        </c:ser>
        <c:dLbls>
          <c:showLegendKey val="0"/>
          <c:showVal val="0"/>
          <c:showCatName val="0"/>
          <c:showSerName val="0"/>
          <c:showPercent val="0"/>
          <c:showBubbleSize val="0"/>
        </c:dLbls>
        <c:smooth val="0"/>
        <c:axId val="1087765008"/>
        <c:axId val="1087756808"/>
      </c:lineChart>
      <c:dateAx>
        <c:axId val="10877650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087756808"/>
        <c:crosses val="autoZero"/>
        <c:auto val="1"/>
        <c:lblOffset val="100"/>
        <c:baseTimeUnit val="months"/>
      </c:dateAx>
      <c:valAx>
        <c:axId val="1087756808"/>
        <c:scaling>
          <c:orientation val="minMax"/>
          <c:max val="7.2"/>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08776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tx1"/>
          </a:solidFill>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348447386105718E-2"/>
          <c:y val="3.5972383666816966E-2"/>
          <c:w val="0.83937717930186262"/>
          <c:h val="0.78413859113816275"/>
        </c:manualLayout>
      </c:layout>
      <c:barChart>
        <c:barDir val="col"/>
        <c:grouping val="clustered"/>
        <c:varyColors val="0"/>
        <c:ser>
          <c:idx val="2"/>
          <c:order val="1"/>
          <c:tx>
            <c:strRef>
              <c:f>'FRED Graph'!$D$13</c:f>
              <c:strCache>
                <c:ptCount val="1"/>
                <c:pt idx="0">
                  <c:v>Recession</c:v>
                </c:pt>
              </c:strCache>
            </c:strRef>
          </c:tx>
          <c:spPr>
            <a:solidFill>
              <a:schemeClr val="bg1">
                <a:lumMod val="85000"/>
              </a:schemeClr>
            </a:solidFill>
            <a:ln w="15875">
              <a:solidFill>
                <a:sysClr val="window" lastClr="FFFFFF">
                  <a:lumMod val="85000"/>
                </a:sysClr>
              </a:solidFill>
            </a:ln>
            <a:effectLst/>
          </c:spPr>
          <c:invertIfNegative val="0"/>
          <c:cat>
            <c:numRef>
              <c:f>'FRED Graph'!$A$14:$A$290</c:f>
              <c:numCache>
                <c:formatCode>yyyy\-mm\-dd</c:formatCode>
                <c:ptCount val="277"/>
                <c:pt idx="0">
                  <c:v>36586</c:v>
                </c:pt>
                <c:pt idx="1">
                  <c:v>36617</c:v>
                </c:pt>
                <c:pt idx="2">
                  <c:v>36647</c:v>
                </c:pt>
                <c:pt idx="3">
                  <c:v>36678</c:v>
                </c:pt>
                <c:pt idx="4">
                  <c:v>36708</c:v>
                </c:pt>
                <c:pt idx="5">
                  <c:v>36739</c:v>
                </c:pt>
                <c:pt idx="6">
                  <c:v>36770</c:v>
                </c:pt>
                <c:pt idx="7">
                  <c:v>36800</c:v>
                </c:pt>
                <c:pt idx="8">
                  <c:v>36831</c:v>
                </c:pt>
                <c:pt idx="9">
                  <c:v>36861</c:v>
                </c:pt>
                <c:pt idx="10">
                  <c:v>36892</c:v>
                </c:pt>
                <c:pt idx="11">
                  <c:v>36923</c:v>
                </c:pt>
                <c:pt idx="12">
                  <c:v>36951</c:v>
                </c:pt>
                <c:pt idx="13">
                  <c:v>36982</c:v>
                </c:pt>
                <c:pt idx="14">
                  <c:v>37012</c:v>
                </c:pt>
                <c:pt idx="15">
                  <c:v>37043</c:v>
                </c:pt>
                <c:pt idx="16">
                  <c:v>37073</c:v>
                </c:pt>
                <c:pt idx="17">
                  <c:v>37104</c:v>
                </c:pt>
                <c:pt idx="18">
                  <c:v>37135</c:v>
                </c:pt>
                <c:pt idx="19">
                  <c:v>37165</c:v>
                </c:pt>
                <c:pt idx="20">
                  <c:v>37196</c:v>
                </c:pt>
                <c:pt idx="21">
                  <c:v>37226</c:v>
                </c:pt>
                <c:pt idx="22">
                  <c:v>37257</c:v>
                </c:pt>
                <c:pt idx="23">
                  <c:v>37288</c:v>
                </c:pt>
                <c:pt idx="24">
                  <c:v>37316</c:v>
                </c:pt>
                <c:pt idx="25">
                  <c:v>37347</c:v>
                </c:pt>
                <c:pt idx="26">
                  <c:v>37377</c:v>
                </c:pt>
                <c:pt idx="27">
                  <c:v>37408</c:v>
                </c:pt>
                <c:pt idx="28">
                  <c:v>37438</c:v>
                </c:pt>
                <c:pt idx="29">
                  <c:v>37469</c:v>
                </c:pt>
                <c:pt idx="30">
                  <c:v>37500</c:v>
                </c:pt>
                <c:pt idx="31">
                  <c:v>37530</c:v>
                </c:pt>
                <c:pt idx="32">
                  <c:v>37561</c:v>
                </c:pt>
                <c:pt idx="33">
                  <c:v>37591</c:v>
                </c:pt>
                <c:pt idx="34">
                  <c:v>37622</c:v>
                </c:pt>
                <c:pt idx="35">
                  <c:v>37653</c:v>
                </c:pt>
                <c:pt idx="36">
                  <c:v>37681</c:v>
                </c:pt>
                <c:pt idx="37">
                  <c:v>37712</c:v>
                </c:pt>
                <c:pt idx="38">
                  <c:v>37742</c:v>
                </c:pt>
                <c:pt idx="39">
                  <c:v>37773</c:v>
                </c:pt>
                <c:pt idx="40">
                  <c:v>37803</c:v>
                </c:pt>
                <c:pt idx="41">
                  <c:v>37834</c:v>
                </c:pt>
                <c:pt idx="42">
                  <c:v>37865</c:v>
                </c:pt>
                <c:pt idx="43">
                  <c:v>37895</c:v>
                </c:pt>
                <c:pt idx="44">
                  <c:v>37926</c:v>
                </c:pt>
                <c:pt idx="45">
                  <c:v>37956</c:v>
                </c:pt>
                <c:pt idx="46">
                  <c:v>37987</c:v>
                </c:pt>
                <c:pt idx="47">
                  <c:v>38018</c:v>
                </c:pt>
                <c:pt idx="48">
                  <c:v>38047</c:v>
                </c:pt>
                <c:pt idx="49">
                  <c:v>38078</c:v>
                </c:pt>
                <c:pt idx="50">
                  <c:v>38108</c:v>
                </c:pt>
                <c:pt idx="51">
                  <c:v>38139</c:v>
                </c:pt>
                <c:pt idx="52">
                  <c:v>38169</c:v>
                </c:pt>
                <c:pt idx="53">
                  <c:v>38200</c:v>
                </c:pt>
                <c:pt idx="54">
                  <c:v>38231</c:v>
                </c:pt>
                <c:pt idx="55">
                  <c:v>38261</c:v>
                </c:pt>
                <c:pt idx="56">
                  <c:v>38292</c:v>
                </c:pt>
                <c:pt idx="57">
                  <c:v>38322</c:v>
                </c:pt>
                <c:pt idx="58">
                  <c:v>38353</c:v>
                </c:pt>
                <c:pt idx="59">
                  <c:v>38384</c:v>
                </c:pt>
                <c:pt idx="60">
                  <c:v>38412</c:v>
                </c:pt>
                <c:pt idx="61">
                  <c:v>38443</c:v>
                </c:pt>
                <c:pt idx="62">
                  <c:v>38473</c:v>
                </c:pt>
                <c:pt idx="63">
                  <c:v>38504</c:v>
                </c:pt>
                <c:pt idx="64">
                  <c:v>38534</c:v>
                </c:pt>
                <c:pt idx="65">
                  <c:v>38565</c:v>
                </c:pt>
                <c:pt idx="66">
                  <c:v>38596</c:v>
                </c:pt>
                <c:pt idx="67">
                  <c:v>38626</c:v>
                </c:pt>
                <c:pt idx="68">
                  <c:v>38657</c:v>
                </c:pt>
                <c:pt idx="69">
                  <c:v>38687</c:v>
                </c:pt>
                <c:pt idx="70">
                  <c:v>38718</c:v>
                </c:pt>
                <c:pt idx="71">
                  <c:v>38749</c:v>
                </c:pt>
                <c:pt idx="72">
                  <c:v>38777</c:v>
                </c:pt>
                <c:pt idx="73">
                  <c:v>38808</c:v>
                </c:pt>
                <c:pt idx="74">
                  <c:v>38838</c:v>
                </c:pt>
                <c:pt idx="75">
                  <c:v>38869</c:v>
                </c:pt>
                <c:pt idx="76">
                  <c:v>38899</c:v>
                </c:pt>
                <c:pt idx="77">
                  <c:v>38930</c:v>
                </c:pt>
                <c:pt idx="78">
                  <c:v>38961</c:v>
                </c:pt>
                <c:pt idx="79">
                  <c:v>38991</c:v>
                </c:pt>
                <c:pt idx="80">
                  <c:v>39022</c:v>
                </c:pt>
                <c:pt idx="81">
                  <c:v>39052</c:v>
                </c:pt>
                <c:pt idx="82">
                  <c:v>39083</c:v>
                </c:pt>
                <c:pt idx="83">
                  <c:v>39114</c:v>
                </c:pt>
                <c:pt idx="84">
                  <c:v>39142</c:v>
                </c:pt>
                <c:pt idx="85">
                  <c:v>39173</c:v>
                </c:pt>
                <c:pt idx="86">
                  <c:v>39203</c:v>
                </c:pt>
                <c:pt idx="87">
                  <c:v>39234</c:v>
                </c:pt>
                <c:pt idx="88">
                  <c:v>39264</c:v>
                </c:pt>
                <c:pt idx="89">
                  <c:v>39295</c:v>
                </c:pt>
                <c:pt idx="90">
                  <c:v>39326</c:v>
                </c:pt>
                <c:pt idx="91">
                  <c:v>39356</c:v>
                </c:pt>
                <c:pt idx="92">
                  <c:v>39387</c:v>
                </c:pt>
                <c:pt idx="93">
                  <c:v>39417</c:v>
                </c:pt>
                <c:pt idx="94">
                  <c:v>39448</c:v>
                </c:pt>
                <c:pt idx="95">
                  <c:v>39479</c:v>
                </c:pt>
                <c:pt idx="96">
                  <c:v>39508</c:v>
                </c:pt>
                <c:pt idx="97">
                  <c:v>39539</c:v>
                </c:pt>
                <c:pt idx="98">
                  <c:v>39569</c:v>
                </c:pt>
                <c:pt idx="99">
                  <c:v>39600</c:v>
                </c:pt>
                <c:pt idx="100">
                  <c:v>39630</c:v>
                </c:pt>
                <c:pt idx="101">
                  <c:v>39661</c:v>
                </c:pt>
                <c:pt idx="102">
                  <c:v>39692</c:v>
                </c:pt>
                <c:pt idx="103">
                  <c:v>39722</c:v>
                </c:pt>
                <c:pt idx="104">
                  <c:v>39753</c:v>
                </c:pt>
                <c:pt idx="105">
                  <c:v>39783</c:v>
                </c:pt>
                <c:pt idx="106">
                  <c:v>39814</c:v>
                </c:pt>
                <c:pt idx="107">
                  <c:v>39845</c:v>
                </c:pt>
                <c:pt idx="108">
                  <c:v>39873</c:v>
                </c:pt>
                <c:pt idx="109">
                  <c:v>39904</c:v>
                </c:pt>
                <c:pt idx="110">
                  <c:v>39934</c:v>
                </c:pt>
                <c:pt idx="111">
                  <c:v>39965</c:v>
                </c:pt>
                <c:pt idx="112">
                  <c:v>39995</c:v>
                </c:pt>
                <c:pt idx="113">
                  <c:v>40026</c:v>
                </c:pt>
                <c:pt idx="114">
                  <c:v>40057</c:v>
                </c:pt>
                <c:pt idx="115">
                  <c:v>40087</c:v>
                </c:pt>
                <c:pt idx="116">
                  <c:v>40118</c:v>
                </c:pt>
                <c:pt idx="117">
                  <c:v>40148</c:v>
                </c:pt>
                <c:pt idx="118">
                  <c:v>40179</c:v>
                </c:pt>
                <c:pt idx="119">
                  <c:v>40210</c:v>
                </c:pt>
                <c:pt idx="120">
                  <c:v>40238</c:v>
                </c:pt>
                <c:pt idx="121">
                  <c:v>40269</c:v>
                </c:pt>
                <c:pt idx="122">
                  <c:v>40299</c:v>
                </c:pt>
                <c:pt idx="123">
                  <c:v>40330</c:v>
                </c:pt>
                <c:pt idx="124">
                  <c:v>40360</c:v>
                </c:pt>
                <c:pt idx="125">
                  <c:v>40391</c:v>
                </c:pt>
                <c:pt idx="126">
                  <c:v>40422</c:v>
                </c:pt>
                <c:pt idx="127">
                  <c:v>40452</c:v>
                </c:pt>
                <c:pt idx="128">
                  <c:v>40483</c:v>
                </c:pt>
                <c:pt idx="129">
                  <c:v>40513</c:v>
                </c:pt>
                <c:pt idx="130">
                  <c:v>40544</c:v>
                </c:pt>
                <c:pt idx="131">
                  <c:v>40575</c:v>
                </c:pt>
                <c:pt idx="132">
                  <c:v>40603</c:v>
                </c:pt>
                <c:pt idx="133">
                  <c:v>40634</c:v>
                </c:pt>
                <c:pt idx="134">
                  <c:v>40664</c:v>
                </c:pt>
                <c:pt idx="135">
                  <c:v>40695</c:v>
                </c:pt>
                <c:pt idx="136">
                  <c:v>40725</c:v>
                </c:pt>
                <c:pt idx="137">
                  <c:v>40756</c:v>
                </c:pt>
                <c:pt idx="138">
                  <c:v>40787</c:v>
                </c:pt>
                <c:pt idx="139">
                  <c:v>40817</c:v>
                </c:pt>
                <c:pt idx="140">
                  <c:v>40848</c:v>
                </c:pt>
                <c:pt idx="141">
                  <c:v>40878</c:v>
                </c:pt>
                <c:pt idx="142">
                  <c:v>40909</c:v>
                </c:pt>
                <c:pt idx="143">
                  <c:v>40940</c:v>
                </c:pt>
                <c:pt idx="144">
                  <c:v>40969</c:v>
                </c:pt>
                <c:pt idx="145">
                  <c:v>41000</c:v>
                </c:pt>
                <c:pt idx="146">
                  <c:v>41030</c:v>
                </c:pt>
                <c:pt idx="147">
                  <c:v>41061</c:v>
                </c:pt>
                <c:pt idx="148">
                  <c:v>41091</c:v>
                </c:pt>
                <c:pt idx="149">
                  <c:v>41122</c:v>
                </c:pt>
                <c:pt idx="150">
                  <c:v>41153</c:v>
                </c:pt>
                <c:pt idx="151">
                  <c:v>41183</c:v>
                </c:pt>
                <c:pt idx="152">
                  <c:v>41214</c:v>
                </c:pt>
                <c:pt idx="153">
                  <c:v>41244</c:v>
                </c:pt>
                <c:pt idx="154">
                  <c:v>41275</c:v>
                </c:pt>
                <c:pt idx="155">
                  <c:v>41306</c:v>
                </c:pt>
                <c:pt idx="156">
                  <c:v>41334</c:v>
                </c:pt>
                <c:pt idx="157">
                  <c:v>41365</c:v>
                </c:pt>
                <c:pt idx="158">
                  <c:v>41395</c:v>
                </c:pt>
                <c:pt idx="159">
                  <c:v>41426</c:v>
                </c:pt>
                <c:pt idx="160">
                  <c:v>41456</c:v>
                </c:pt>
                <c:pt idx="161">
                  <c:v>41487</c:v>
                </c:pt>
                <c:pt idx="162">
                  <c:v>41518</c:v>
                </c:pt>
                <c:pt idx="163">
                  <c:v>41548</c:v>
                </c:pt>
                <c:pt idx="164">
                  <c:v>41579</c:v>
                </c:pt>
                <c:pt idx="165">
                  <c:v>41609</c:v>
                </c:pt>
                <c:pt idx="166">
                  <c:v>41640</c:v>
                </c:pt>
                <c:pt idx="167">
                  <c:v>41671</c:v>
                </c:pt>
                <c:pt idx="168">
                  <c:v>41699</c:v>
                </c:pt>
                <c:pt idx="169">
                  <c:v>41730</c:v>
                </c:pt>
                <c:pt idx="170">
                  <c:v>41760</c:v>
                </c:pt>
                <c:pt idx="171">
                  <c:v>41791</c:v>
                </c:pt>
                <c:pt idx="172">
                  <c:v>41821</c:v>
                </c:pt>
                <c:pt idx="173">
                  <c:v>41852</c:v>
                </c:pt>
                <c:pt idx="174">
                  <c:v>41883</c:v>
                </c:pt>
                <c:pt idx="175">
                  <c:v>41913</c:v>
                </c:pt>
                <c:pt idx="176">
                  <c:v>41944</c:v>
                </c:pt>
                <c:pt idx="177">
                  <c:v>41974</c:v>
                </c:pt>
                <c:pt idx="178">
                  <c:v>42005</c:v>
                </c:pt>
                <c:pt idx="179">
                  <c:v>42036</c:v>
                </c:pt>
                <c:pt idx="180">
                  <c:v>42064</c:v>
                </c:pt>
                <c:pt idx="181">
                  <c:v>42095</c:v>
                </c:pt>
                <c:pt idx="182">
                  <c:v>42125</c:v>
                </c:pt>
                <c:pt idx="183">
                  <c:v>42156</c:v>
                </c:pt>
                <c:pt idx="184">
                  <c:v>42186</c:v>
                </c:pt>
                <c:pt idx="185">
                  <c:v>42217</c:v>
                </c:pt>
                <c:pt idx="186">
                  <c:v>42248</c:v>
                </c:pt>
                <c:pt idx="187">
                  <c:v>42278</c:v>
                </c:pt>
                <c:pt idx="188">
                  <c:v>42309</c:v>
                </c:pt>
                <c:pt idx="189">
                  <c:v>42339</c:v>
                </c:pt>
                <c:pt idx="190">
                  <c:v>42370</c:v>
                </c:pt>
                <c:pt idx="191">
                  <c:v>42401</c:v>
                </c:pt>
                <c:pt idx="192">
                  <c:v>42430</c:v>
                </c:pt>
                <c:pt idx="193">
                  <c:v>42461</c:v>
                </c:pt>
                <c:pt idx="194">
                  <c:v>42491</c:v>
                </c:pt>
                <c:pt idx="195">
                  <c:v>42522</c:v>
                </c:pt>
                <c:pt idx="196">
                  <c:v>42552</c:v>
                </c:pt>
                <c:pt idx="197">
                  <c:v>42583</c:v>
                </c:pt>
                <c:pt idx="198">
                  <c:v>42614</c:v>
                </c:pt>
                <c:pt idx="199">
                  <c:v>42644</c:v>
                </c:pt>
                <c:pt idx="200">
                  <c:v>42675</c:v>
                </c:pt>
                <c:pt idx="201">
                  <c:v>42705</c:v>
                </c:pt>
                <c:pt idx="202">
                  <c:v>42736</c:v>
                </c:pt>
                <c:pt idx="203">
                  <c:v>42767</c:v>
                </c:pt>
                <c:pt idx="204">
                  <c:v>42795</c:v>
                </c:pt>
                <c:pt idx="205">
                  <c:v>42826</c:v>
                </c:pt>
                <c:pt idx="206">
                  <c:v>42856</c:v>
                </c:pt>
                <c:pt idx="207">
                  <c:v>42887</c:v>
                </c:pt>
                <c:pt idx="208">
                  <c:v>42917</c:v>
                </c:pt>
                <c:pt idx="209">
                  <c:v>42948</c:v>
                </c:pt>
                <c:pt idx="210">
                  <c:v>42979</c:v>
                </c:pt>
                <c:pt idx="211">
                  <c:v>43009</c:v>
                </c:pt>
                <c:pt idx="212">
                  <c:v>43040</c:v>
                </c:pt>
                <c:pt idx="213">
                  <c:v>43070</c:v>
                </c:pt>
                <c:pt idx="214">
                  <c:v>43101</c:v>
                </c:pt>
                <c:pt idx="215">
                  <c:v>43132</c:v>
                </c:pt>
                <c:pt idx="216">
                  <c:v>43160</c:v>
                </c:pt>
                <c:pt idx="217">
                  <c:v>43191</c:v>
                </c:pt>
                <c:pt idx="218">
                  <c:v>43221</c:v>
                </c:pt>
                <c:pt idx="219">
                  <c:v>43252</c:v>
                </c:pt>
                <c:pt idx="220">
                  <c:v>43282</c:v>
                </c:pt>
                <c:pt idx="221">
                  <c:v>43313</c:v>
                </c:pt>
                <c:pt idx="222">
                  <c:v>43344</c:v>
                </c:pt>
                <c:pt idx="223">
                  <c:v>43374</c:v>
                </c:pt>
                <c:pt idx="224">
                  <c:v>43405</c:v>
                </c:pt>
                <c:pt idx="225">
                  <c:v>43435</c:v>
                </c:pt>
                <c:pt idx="226">
                  <c:v>43466</c:v>
                </c:pt>
                <c:pt idx="227">
                  <c:v>43497</c:v>
                </c:pt>
                <c:pt idx="228">
                  <c:v>43525</c:v>
                </c:pt>
                <c:pt idx="229">
                  <c:v>43556</c:v>
                </c:pt>
                <c:pt idx="230">
                  <c:v>43586</c:v>
                </c:pt>
                <c:pt idx="231">
                  <c:v>43617</c:v>
                </c:pt>
                <c:pt idx="232">
                  <c:v>43647</c:v>
                </c:pt>
                <c:pt idx="233">
                  <c:v>43678</c:v>
                </c:pt>
                <c:pt idx="234">
                  <c:v>43709</c:v>
                </c:pt>
                <c:pt idx="235">
                  <c:v>43739</c:v>
                </c:pt>
                <c:pt idx="236">
                  <c:v>43770</c:v>
                </c:pt>
                <c:pt idx="237">
                  <c:v>43800</c:v>
                </c:pt>
                <c:pt idx="238">
                  <c:v>43831</c:v>
                </c:pt>
                <c:pt idx="239">
                  <c:v>43862</c:v>
                </c:pt>
                <c:pt idx="240">
                  <c:v>43891</c:v>
                </c:pt>
                <c:pt idx="241">
                  <c:v>43922</c:v>
                </c:pt>
                <c:pt idx="242">
                  <c:v>43952</c:v>
                </c:pt>
                <c:pt idx="243">
                  <c:v>43983</c:v>
                </c:pt>
                <c:pt idx="244">
                  <c:v>44013</c:v>
                </c:pt>
                <c:pt idx="245">
                  <c:v>44044</c:v>
                </c:pt>
                <c:pt idx="246">
                  <c:v>44075</c:v>
                </c:pt>
                <c:pt idx="247">
                  <c:v>44105</c:v>
                </c:pt>
                <c:pt idx="248">
                  <c:v>44136</c:v>
                </c:pt>
                <c:pt idx="249">
                  <c:v>44166</c:v>
                </c:pt>
                <c:pt idx="250">
                  <c:v>44197</c:v>
                </c:pt>
                <c:pt idx="251">
                  <c:v>44228</c:v>
                </c:pt>
                <c:pt idx="252">
                  <c:v>44256</c:v>
                </c:pt>
                <c:pt idx="253">
                  <c:v>44287</c:v>
                </c:pt>
                <c:pt idx="254">
                  <c:v>44317</c:v>
                </c:pt>
                <c:pt idx="255">
                  <c:v>44348</c:v>
                </c:pt>
                <c:pt idx="256">
                  <c:v>44378</c:v>
                </c:pt>
                <c:pt idx="257">
                  <c:v>44409</c:v>
                </c:pt>
                <c:pt idx="258">
                  <c:v>44440</c:v>
                </c:pt>
                <c:pt idx="259">
                  <c:v>44470</c:v>
                </c:pt>
                <c:pt idx="260">
                  <c:v>44501</c:v>
                </c:pt>
                <c:pt idx="261">
                  <c:v>44531</c:v>
                </c:pt>
                <c:pt idx="262">
                  <c:v>44562</c:v>
                </c:pt>
                <c:pt idx="263">
                  <c:v>44593</c:v>
                </c:pt>
                <c:pt idx="264">
                  <c:v>44621</c:v>
                </c:pt>
                <c:pt idx="265">
                  <c:v>44652</c:v>
                </c:pt>
                <c:pt idx="266">
                  <c:v>44682</c:v>
                </c:pt>
                <c:pt idx="267">
                  <c:v>44713</c:v>
                </c:pt>
                <c:pt idx="268">
                  <c:v>44743</c:v>
                </c:pt>
                <c:pt idx="269">
                  <c:v>44774</c:v>
                </c:pt>
                <c:pt idx="270">
                  <c:v>44805</c:v>
                </c:pt>
                <c:pt idx="271">
                  <c:v>44835</c:v>
                </c:pt>
                <c:pt idx="272">
                  <c:v>44866</c:v>
                </c:pt>
                <c:pt idx="273">
                  <c:v>44896</c:v>
                </c:pt>
                <c:pt idx="274">
                  <c:v>44927</c:v>
                </c:pt>
                <c:pt idx="275">
                  <c:v>44958</c:v>
                </c:pt>
                <c:pt idx="276">
                  <c:v>44986</c:v>
                </c:pt>
              </c:numCache>
            </c:numRef>
          </c:cat>
          <c:val>
            <c:numRef>
              <c:f>'FRED Graph'!$D$14:$D$290</c:f>
              <c:numCache>
                <c:formatCode>0</c:formatCode>
                <c:ptCount val="277"/>
                <c:pt idx="0">
                  <c:v>0</c:v>
                </c:pt>
                <c:pt idx="1">
                  <c:v>0</c:v>
                </c:pt>
                <c:pt idx="2">
                  <c:v>0</c:v>
                </c:pt>
                <c:pt idx="3">
                  <c:v>0</c:v>
                </c:pt>
                <c:pt idx="4">
                  <c:v>0</c:v>
                </c:pt>
                <c:pt idx="5">
                  <c:v>0</c:v>
                </c:pt>
                <c:pt idx="6">
                  <c:v>0</c:v>
                </c:pt>
                <c:pt idx="7">
                  <c:v>0</c:v>
                </c:pt>
                <c:pt idx="8">
                  <c:v>0</c:v>
                </c:pt>
                <c:pt idx="9">
                  <c:v>0</c:v>
                </c:pt>
                <c:pt idx="10">
                  <c:v>0</c:v>
                </c:pt>
                <c:pt idx="11">
                  <c:v>0</c:v>
                </c:pt>
                <c:pt idx="12">
                  <c:v>100</c:v>
                </c:pt>
                <c:pt idx="13">
                  <c:v>100</c:v>
                </c:pt>
                <c:pt idx="14">
                  <c:v>100</c:v>
                </c:pt>
                <c:pt idx="15">
                  <c:v>100</c:v>
                </c:pt>
                <c:pt idx="16">
                  <c:v>100</c:v>
                </c:pt>
                <c:pt idx="17">
                  <c:v>100</c:v>
                </c:pt>
                <c:pt idx="18">
                  <c:v>100</c:v>
                </c:pt>
                <c:pt idx="19">
                  <c:v>100</c:v>
                </c:pt>
                <c:pt idx="20">
                  <c:v>100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100</c:v>
                </c:pt>
                <c:pt idx="240">
                  <c:v>100</c:v>
                </c:pt>
                <c:pt idx="241">
                  <c:v>100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numCache>
            </c:numRef>
          </c:val>
          <c:extLst>
            <c:ext xmlns:c16="http://schemas.microsoft.com/office/drawing/2014/chart" uri="{C3380CC4-5D6E-409C-BE32-E72D297353CC}">
              <c16:uniqueId val="{00000000-9421-4602-AEB4-662116AD51A6}"/>
            </c:ext>
          </c:extLst>
        </c:ser>
        <c:dLbls>
          <c:showLegendKey val="0"/>
          <c:showVal val="0"/>
          <c:showCatName val="0"/>
          <c:showSerName val="0"/>
          <c:showPercent val="0"/>
          <c:showBubbleSize val="0"/>
        </c:dLbls>
        <c:gapWidth val="219"/>
        <c:axId val="957902688"/>
        <c:axId val="957902328"/>
      </c:barChart>
      <c:lineChart>
        <c:grouping val="standard"/>
        <c:varyColors val="0"/>
        <c:ser>
          <c:idx val="0"/>
          <c:order val="0"/>
          <c:tx>
            <c:strRef>
              <c:f>'FRED Graph'!$B$13</c:f>
              <c:strCache>
                <c:ptCount val="1"/>
                <c:pt idx="0">
                  <c:v>Job Openings</c:v>
                </c:pt>
              </c:strCache>
            </c:strRef>
          </c:tx>
          <c:spPr>
            <a:ln w="73025" cap="rnd">
              <a:solidFill>
                <a:schemeClr val="accent1"/>
              </a:solidFill>
              <a:round/>
            </a:ln>
            <a:effectLst/>
          </c:spPr>
          <c:marker>
            <c:symbol val="none"/>
          </c:marker>
          <c:dLbls>
            <c:dLbl>
              <c:idx val="233"/>
              <c:layout>
                <c:manualLayout>
                  <c:x val="-0.17391304347826098"/>
                  <c:y val="-8.17219898798944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21-4602-AEB4-662116AD51A6}"/>
                </c:ext>
              </c:extLst>
            </c:dLbl>
            <c:dLbl>
              <c:idx val="275"/>
              <c:layout>
                <c:manualLayout>
                  <c:x val="-4.0263196267133276E-4"/>
                  <c:y val="-0.16052542794138644"/>
                </c:manualLayout>
              </c:layout>
              <c:showLegendKey val="0"/>
              <c:showVal val="1"/>
              <c:showCatName val="1"/>
              <c:showSerName val="0"/>
              <c:showPercent val="0"/>
              <c:showBubbleSize val="0"/>
              <c:extLst>
                <c:ext xmlns:c15="http://schemas.microsoft.com/office/drawing/2012/chart" uri="{CE6537A1-D6FC-4f65-9D91-7224C49458BB}">
                  <c15:layout>
                    <c:manualLayout>
                      <c:w val="9.7869958284199976E-2"/>
                      <c:h val="0.12754812427809559"/>
                    </c:manualLayout>
                  </c15:layout>
                </c:ext>
                <c:ext xmlns:c16="http://schemas.microsoft.com/office/drawing/2014/chart" uri="{C3380CC4-5D6E-409C-BE32-E72D297353CC}">
                  <c16:uniqueId val="{00000003-9421-4602-AEB4-662116AD51A6}"/>
                </c:ext>
              </c:extLst>
            </c:dLbl>
            <c:numFmt formatCode="#,##0" sourceLinked="0"/>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'FRED Graph'!$A$14:$A$290</c:f>
              <c:numCache>
                <c:formatCode>yyyy\-mm\-dd</c:formatCode>
                <c:ptCount val="277"/>
                <c:pt idx="0">
                  <c:v>36586</c:v>
                </c:pt>
                <c:pt idx="1">
                  <c:v>36617</c:v>
                </c:pt>
                <c:pt idx="2">
                  <c:v>36647</c:v>
                </c:pt>
                <c:pt idx="3">
                  <c:v>36678</c:v>
                </c:pt>
                <c:pt idx="4">
                  <c:v>36708</c:v>
                </c:pt>
                <c:pt idx="5">
                  <c:v>36739</c:v>
                </c:pt>
                <c:pt idx="6">
                  <c:v>36770</c:v>
                </c:pt>
                <c:pt idx="7">
                  <c:v>36800</c:v>
                </c:pt>
                <c:pt idx="8">
                  <c:v>36831</c:v>
                </c:pt>
                <c:pt idx="9">
                  <c:v>36861</c:v>
                </c:pt>
                <c:pt idx="10">
                  <c:v>36892</c:v>
                </c:pt>
                <c:pt idx="11">
                  <c:v>36923</c:v>
                </c:pt>
                <c:pt idx="12">
                  <c:v>36951</c:v>
                </c:pt>
                <c:pt idx="13">
                  <c:v>36982</c:v>
                </c:pt>
                <c:pt idx="14">
                  <c:v>37012</c:v>
                </c:pt>
                <c:pt idx="15">
                  <c:v>37043</c:v>
                </c:pt>
                <c:pt idx="16">
                  <c:v>37073</c:v>
                </c:pt>
                <c:pt idx="17">
                  <c:v>37104</c:v>
                </c:pt>
                <c:pt idx="18">
                  <c:v>37135</c:v>
                </c:pt>
                <c:pt idx="19">
                  <c:v>37165</c:v>
                </c:pt>
                <c:pt idx="20">
                  <c:v>37196</c:v>
                </c:pt>
                <c:pt idx="21">
                  <c:v>37226</c:v>
                </c:pt>
                <c:pt idx="22">
                  <c:v>37257</c:v>
                </c:pt>
                <c:pt idx="23">
                  <c:v>37288</c:v>
                </c:pt>
                <c:pt idx="24">
                  <c:v>37316</c:v>
                </c:pt>
                <c:pt idx="25">
                  <c:v>37347</c:v>
                </c:pt>
                <c:pt idx="26">
                  <c:v>37377</c:v>
                </c:pt>
                <c:pt idx="27">
                  <c:v>37408</c:v>
                </c:pt>
                <c:pt idx="28">
                  <c:v>37438</c:v>
                </c:pt>
                <c:pt idx="29">
                  <c:v>37469</c:v>
                </c:pt>
                <c:pt idx="30">
                  <c:v>37500</c:v>
                </c:pt>
                <c:pt idx="31">
                  <c:v>37530</c:v>
                </c:pt>
                <c:pt idx="32">
                  <c:v>37561</c:v>
                </c:pt>
                <c:pt idx="33">
                  <c:v>37591</c:v>
                </c:pt>
                <c:pt idx="34">
                  <c:v>37622</c:v>
                </c:pt>
                <c:pt idx="35">
                  <c:v>37653</c:v>
                </c:pt>
                <c:pt idx="36">
                  <c:v>37681</c:v>
                </c:pt>
                <c:pt idx="37">
                  <c:v>37712</c:v>
                </c:pt>
                <c:pt idx="38">
                  <c:v>37742</c:v>
                </c:pt>
                <c:pt idx="39">
                  <c:v>37773</c:v>
                </c:pt>
                <c:pt idx="40">
                  <c:v>37803</c:v>
                </c:pt>
                <c:pt idx="41">
                  <c:v>37834</c:v>
                </c:pt>
                <c:pt idx="42">
                  <c:v>37865</c:v>
                </c:pt>
                <c:pt idx="43">
                  <c:v>37895</c:v>
                </c:pt>
                <c:pt idx="44">
                  <c:v>37926</c:v>
                </c:pt>
                <c:pt idx="45">
                  <c:v>37956</c:v>
                </c:pt>
                <c:pt idx="46">
                  <c:v>37987</c:v>
                </c:pt>
                <c:pt idx="47">
                  <c:v>38018</c:v>
                </c:pt>
                <c:pt idx="48">
                  <c:v>38047</c:v>
                </c:pt>
                <c:pt idx="49">
                  <c:v>38078</c:v>
                </c:pt>
                <c:pt idx="50">
                  <c:v>38108</c:v>
                </c:pt>
                <c:pt idx="51">
                  <c:v>38139</c:v>
                </c:pt>
                <c:pt idx="52">
                  <c:v>38169</c:v>
                </c:pt>
                <c:pt idx="53">
                  <c:v>38200</c:v>
                </c:pt>
                <c:pt idx="54">
                  <c:v>38231</c:v>
                </c:pt>
                <c:pt idx="55">
                  <c:v>38261</c:v>
                </c:pt>
                <c:pt idx="56">
                  <c:v>38292</c:v>
                </c:pt>
                <c:pt idx="57">
                  <c:v>38322</c:v>
                </c:pt>
                <c:pt idx="58">
                  <c:v>38353</c:v>
                </c:pt>
                <c:pt idx="59">
                  <c:v>38384</c:v>
                </c:pt>
                <c:pt idx="60">
                  <c:v>38412</c:v>
                </c:pt>
                <c:pt idx="61">
                  <c:v>38443</c:v>
                </c:pt>
                <c:pt idx="62">
                  <c:v>38473</c:v>
                </c:pt>
                <c:pt idx="63">
                  <c:v>38504</c:v>
                </c:pt>
                <c:pt idx="64">
                  <c:v>38534</c:v>
                </c:pt>
                <c:pt idx="65">
                  <c:v>38565</c:v>
                </c:pt>
                <c:pt idx="66">
                  <c:v>38596</c:v>
                </c:pt>
                <c:pt idx="67">
                  <c:v>38626</c:v>
                </c:pt>
                <c:pt idx="68">
                  <c:v>38657</c:v>
                </c:pt>
                <c:pt idx="69">
                  <c:v>38687</c:v>
                </c:pt>
                <c:pt idx="70">
                  <c:v>38718</c:v>
                </c:pt>
                <c:pt idx="71">
                  <c:v>38749</c:v>
                </c:pt>
                <c:pt idx="72">
                  <c:v>38777</c:v>
                </c:pt>
                <c:pt idx="73">
                  <c:v>38808</c:v>
                </c:pt>
                <c:pt idx="74">
                  <c:v>38838</c:v>
                </c:pt>
                <c:pt idx="75">
                  <c:v>38869</c:v>
                </c:pt>
                <c:pt idx="76">
                  <c:v>38899</c:v>
                </c:pt>
                <c:pt idx="77">
                  <c:v>38930</c:v>
                </c:pt>
                <c:pt idx="78">
                  <c:v>38961</c:v>
                </c:pt>
                <c:pt idx="79">
                  <c:v>38991</c:v>
                </c:pt>
                <c:pt idx="80">
                  <c:v>39022</c:v>
                </c:pt>
                <c:pt idx="81">
                  <c:v>39052</c:v>
                </c:pt>
                <c:pt idx="82">
                  <c:v>39083</c:v>
                </c:pt>
                <c:pt idx="83">
                  <c:v>39114</c:v>
                </c:pt>
                <c:pt idx="84">
                  <c:v>39142</c:v>
                </c:pt>
                <c:pt idx="85">
                  <c:v>39173</c:v>
                </c:pt>
                <c:pt idx="86">
                  <c:v>39203</c:v>
                </c:pt>
                <c:pt idx="87">
                  <c:v>39234</c:v>
                </c:pt>
                <c:pt idx="88">
                  <c:v>39264</c:v>
                </c:pt>
                <c:pt idx="89">
                  <c:v>39295</c:v>
                </c:pt>
                <c:pt idx="90">
                  <c:v>39326</c:v>
                </c:pt>
                <c:pt idx="91">
                  <c:v>39356</c:v>
                </c:pt>
                <c:pt idx="92">
                  <c:v>39387</c:v>
                </c:pt>
                <c:pt idx="93">
                  <c:v>39417</c:v>
                </c:pt>
                <c:pt idx="94">
                  <c:v>39448</c:v>
                </c:pt>
                <c:pt idx="95">
                  <c:v>39479</c:v>
                </c:pt>
                <c:pt idx="96">
                  <c:v>39508</c:v>
                </c:pt>
                <c:pt idx="97">
                  <c:v>39539</c:v>
                </c:pt>
                <c:pt idx="98">
                  <c:v>39569</c:v>
                </c:pt>
                <c:pt idx="99">
                  <c:v>39600</c:v>
                </c:pt>
                <c:pt idx="100">
                  <c:v>39630</c:v>
                </c:pt>
                <c:pt idx="101">
                  <c:v>39661</c:v>
                </c:pt>
                <c:pt idx="102">
                  <c:v>39692</c:v>
                </c:pt>
                <c:pt idx="103">
                  <c:v>39722</c:v>
                </c:pt>
                <c:pt idx="104">
                  <c:v>39753</c:v>
                </c:pt>
                <c:pt idx="105">
                  <c:v>39783</c:v>
                </c:pt>
                <c:pt idx="106">
                  <c:v>39814</c:v>
                </c:pt>
                <c:pt idx="107">
                  <c:v>39845</c:v>
                </c:pt>
                <c:pt idx="108">
                  <c:v>39873</c:v>
                </c:pt>
                <c:pt idx="109">
                  <c:v>39904</c:v>
                </c:pt>
                <c:pt idx="110">
                  <c:v>39934</c:v>
                </c:pt>
                <c:pt idx="111">
                  <c:v>39965</c:v>
                </c:pt>
                <c:pt idx="112">
                  <c:v>39995</c:v>
                </c:pt>
                <c:pt idx="113">
                  <c:v>40026</c:v>
                </c:pt>
                <c:pt idx="114">
                  <c:v>40057</c:v>
                </c:pt>
                <c:pt idx="115">
                  <c:v>40087</c:v>
                </c:pt>
                <c:pt idx="116">
                  <c:v>40118</c:v>
                </c:pt>
                <c:pt idx="117">
                  <c:v>40148</c:v>
                </c:pt>
                <c:pt idx="118">
                  <c:v>40179</c:v>
                </c:pt>
                <c:pt idx="119">
                  <c:v>40210</c:v>
                </c:pt>
                <c:pt idx="120">
                  <c:v>40238</c:v>
                </c:pt>
                <c:pt idx="121">
                  <c:v>40269</c:v>
                </c:pt>
                <c:pt idx="122">
                  <c:v>40299</c:v>
                </c:pt>
                <c:pt idx="123">
                  <c:v>40330</c:v>
                </c:pt>
                <c:pt idx="124">
                  <c:v>40360</c:v>
                </c:pt>
                <c:pt idx="125">
                  <c:v>40391</c:v>
                </c:pt>
                <c:pt idx="126">
                  <c:v>40422</c:v>
                </c:pt>
                <c:pt idx="127">
                  <c:v>40452</c:v>
                </c:pt>
                <c:pt idx="128">
                  <c:v>40483</c:v>
                </c:pt>
                <c:pt idx="129">
                  <c:v>40513</c:v>
                </c:pt>
                <c:pt idx="130">
                  <c:v>40544</c:v>
                </c:pt>
                <c:pt idx="131">
                  <c:v>40575</c:v>
                </c:pt>
                <c:pt idx="132">
                  <c:v>40603</c:v>
                </c:pt>
                <c:pt idx="133">
                  <c:v>40634</c:v>
                </c:pt>
                <c:pt idx="134">
                  <c:v>40664</c:v>
                </c:pt>
                <c:pt idx="135">
                  <c:v>40695</c:v>
                </c:pt>
                <c:pt idx="136">
                  <c:v>40725</c:v>
                </c:pt>
                <c:pt idx="137">
                  <c:v>40756</c:v>
                </c:pt>
                <c:pt idx="138">
                  <c:v>40787</c:v>
                </c:pt>
                <c:pt idx="139">
                  <c:v>40817</c:v>
                </c:pt>
                <c:pt idx="140">
                  <c:v>40848</c:v>
                </c:pt>
                <c:pt idx="141">
                  <c:v>40878</c:v>
                </c:pt>
                <c:pt idx="142">
                  <c:v>40909</c:v>
                </c:pt>
                <c:pt idx="143">
                  <c:v>40940</c:v>
                </c:pt>
                <c:pt idx="144">
                  <c:v>40969</c:v>
                </c:pt>
                <c:pt idx="145">
                  <c:v>41000</c:v>
                </c:pt>
                <c:pt idx="146">
                  <c:v>41030</c:v>
                </c:pt>
                <c:pt idx="147">
                  <c:v>41061</c:v>
                </c:pt>
                <c:pt idx="148">
                  <c:v>41091</c:v>
                </c:pt>
                <c:pt idx="149">
                  <c:v>41122</c:v>
                </c:pt>
                <c:pt idx="150">
                  <c:v>41153</c:v>
                </c:pt>
                <c:pt idx="151">
                  <c:v>41183</c:v>
                </c:pt>
                <c:pt idx="152">
                  <c:v>41214</c:v>
                </c:pt>
                <c:pt idx="153">
                  <c:v>41244</c:v>
                </c:pt>
                <c:pt idx="154">
                  <c:v>41275</c:v>
                </c:pt>
                <c:pt idx="155">
                  <c:v>41306</c:v>
                </c:pt>
                <c:pt idx="156">
                  <c:v>41334</c:v>
                </c:pt>
                <c:pt idx="157">
                  <c:v>41365</c:v>
                </c:pt>
                <c:pt idx="158">
                  <c:v>41395</c:v>
                </c:pt>
                <c:pt idx="159">
                  <c:v>41426</c:v>
                </c:pt>
                <c:pt idx="160">
                  <c:v>41456</c:v>
                </c:pt>
                <c:pt idx="161">
                  <c:v>41487</c:v>
                </c:pt>
                <c:pt idx="162">
                  <c:v>41518</c:v>
                </c:pt>
                <c:pt idx="163">
                  <c:v>41548</c:v>
                </c:pt>
                <c:pt idx="164">
                  <c:v>41579</c:v>
                </c:pt>
                <c:pt idx="165">
                  <c:v>41609</c:v>
                </c:pt>
                <c:pt idx="166">
                  <c:v>41640</c:v>
                </c:pt>
                <c:pt idx="167">
                  <c:v>41671</c:v>
                </c:pt>
                <c:pt idx="168">
                  <c:v>41699</c:v>
                </c:pt>
                <c:pt idx="169">
                  <c:v>41730</c:v>
                </c:pt>
                <c:pt idx="170">
                  <c:v>41760</c:v>
                </c:pt>
                <c:pt idx="171">
                  <c:v>41791</c:v>
                </c:pt>
                <c:pt idx="172">
                  <c:v>41821</c:v>
                </c:pt>
                <c:pt idx="173">
                  <c:v>41852</c:v>
                </c:pt>
                <c:pt idx="174">
                  <c:v>41883</c:v>
                </c:pt>
                <c:pt idx="175">
                  <c:v>41913</c:v>
                </c:pt>
                <c:pt idx="176">
                  <c:v>41944</c:v>
                </c:pt>
                <c:pt idx="177">
                  <c:v>41974</c:v>
                </c:pt>
                <c:pt idx="178">
                  <c:v>42005</c:v>
                </c:pt>
                <c:pt idx="179">
                  <c:v>42036</c:v>
                </c:pt>
                <c:pt idx="180">
                  <c:v>42064</c:v>
                </c:pt>
                <c:pt idx="181">
                  <c:v>42095</c:v>
                </c:pt>
                <c:pt idx="182">
                  <c:v>42125</c:v>
                </c:pt>
                <c:pt idx="183">
                  <c:v>42156</c:v>
                </c:pt>
                <c:pt idx="184">
                  <c:v>42186</c:v>
                </c:pt>
                <c:pt idx="185">
                  <c:v>42217</c:v>
                </c:pt>
                <c:pt idx="186">
                  <c:v>42248</c:v>
                </c:pt>
                <c:pt idx="187">
                  <c:v>42278</c:v>
                </c:pt>
                <c:pt idx="188">
                  <c:v>42309</c:v>
                </c:pt>
                <c:pt idx="189">
                  <c:v>42339</c:v>
                </c:pt>
                <c:pt idx="190">
                  <c:v>42370</c:v>
                </c:pt>
                <c:pt idx="191">
                  <c:v>42401</c:v>
                </c:pt>
                <c:pt idx="192">
                  <c:v>42430</c:v>
                </c:pt>
                <c:pt idx="193">
                  <c:v>42461</c:v>
                </c:pt>
                <c:pt idx="194">
                  <c:v>42491</c:v>
                </c:pt>
                <c:pt idx="195">
                  <c:v>42522</c:v>
                </c:pt>
                <c:pt idx="196">
                  <c:v>42552</c:v>
                </c:pt>
                <c:pt idx="197">
                  <c:v>42583</c:v>
                </c:pt>
                <c:pt idx="198">
                  <c:v>42614</c:v>
                </c:pt>
                <c:pt idx="199">
                  <c:v>42644</c:v>
                </c:pt>
                <c:pt idx="200">
                  <c:v>42675</c:v>
                </c:pt>
                <c:pt idx="201">
                  <c:v>42705</c:v>
                </c:pt>
                <c:pt idx="202">
                  <c:v>42736</c:v>
                </c:pt>
                <c:pt idx="203">
                  <c:v>42767</c:v>
                </c:pt>
                <c:pt idx="204">
                  <c:v>42795</c:v>
                </c:pt>
                <c:pt idx="205">
                  <c:v>42826</c:v>
                </c:pt>
                <c:pt idx="206">
                  <c:v>42856</c:v>
                </c:pt>
                <c:pt idx="207">
                  <c:v>42887</c:v>
                </c:pt>
                <c:pt idx="208">
                  <c:v>42917</c:v>
                </c:pt>
                <c:pt idx="209">
                  <c:v>42948</c:v>
                </c:pt>
                <c:pt idx="210">
                  <c:v>42979</c:v>
                </c:pt>
                <c:pt idx="211">
                  <c:v>43009</c:v>
                </c:pt>
                <c:pt idx="212">
                  <c:v>43040</c:v>
                </c:pt>
                <c:pt idx="213">
                  <c:v>43070</c:v>
                </c:pt>
                <c:pt idx="214">
                  <c:v>43101</c:v>
                </c:pt>
                <c:pt idx="215">
                  <c:v>43132</c:v>
                </c:pt>
                <c:pt idx="216">
                  <c:v>43160</c:v>
                </c:pt>
                <c:pt idx="217">
                  <c:v>43191</c:v>
                </c:pt>
                <c:pt idx="218">
                  <c:v>43221</c:v>
                </c:pt>
                <c:pt idx="219">
                  <c:v>43252</c:v>
                </c:pt>
                <c:pt idx="220">
                  <c:v>43282</c:v>
                </c:pt>
                <c:pt idx="221">
                  <c:v>43313</c:v>
                </c:pt>
                <c:pt idx="222">
                  <c:v>43344</c:v>
                </c:pt>
                <c:pt idx="223">
                  <c:v>43374</c:v>
                </c:pt>
                <c:pt idx="224">
                  <c:v>43405</c:v>
                </c:pt>
                <c:pt idx="225">
                  <c:v>43435</c:v>
                </c:pt>
                <c:pt idx="226">
                  <c:v>43466</c:v>
                </c:pt>
                <c:pt idx="227">
                  <c:v>43497</c:v>
                </c:pt>
                <c:pt idx="228">
                  <c:v>43525</c:v>
                </c:pt>
                <c:pt idx="229">
                  <c:v>43556</c:v>
                </c:pt>
                <c:pt idx="230">
                  <c:v>43586</c:v>
                </c:pt>
                <c:pt idx="231">
                  <c:v>43617</c:v>
                </c:pt>
                <c:pt idx="232">
                  <c:v>43647</c:v>
                </c:pt>
                <c:pt idx="233">
                  <c:v>43678</c:v>
                </c:pt>
                <c:pt idx="234">
                  <c:v>43709</c:v>
                </c:pt>
                <c:pt idx="235">
                  <c:v>43739</c:v>
                </c:pt>
                <c:pt idx="236">
                  <c:v>43770</c:v>
                </c:pt>
                <c:pt idx="237">
                  <c:v>43800</c:v>
                </c:pt>
                <c:pt idx="238">
                  <c:v>43831</c:v>
                </c:pt>
                <c:pt idx="239">
                  <c:v>43862</c:v>
                </c:pt>
                <c:pt idx="240">
                  <c:v>43891</c:v>
                </c:pt>
                <c:pt idx="241">
                  <c:v>43922</c:v>
                </c:pt>
                <c:pt idx="242">
                  <c:v>43952</c:v>
                </c:pt>
                <c:pt idx="243">
                  <c:v>43983</c:v>
                </c:pt>
                <c:pt idx="244">
                  <c:v>44013</c:v>
                </c:pt>
                <c:pt idx="245">
                  <c:v>44044</c:v>
                </c:pt>
                <c:pt idx="246">
                  <c:v>44075</c:v>
                </c:pt>
                <c:pt idx="247">
                  <c:v>44105</c:v>
                </c:pt>
                <c:pt idx="248">
                  <c:v>44136</c:v>
                </c:pt>
                <c:pt idx="249">
                  <c:v>44166</c:v>
                </c:pt>
                <c:pt idx="250">
                  <c:v>44197</c:v>
                </c:pt>
                <c:pt idx="251">
                  <c:v>44228</c:v>
                </c:pt>
                <c:pt idx="252">
                  <c:v>44256</c:v>
                </c:pt>
                <c:pt idx="253">
                  <c:v>44287</c:v>
                </c:pt>
                <c:pt idx="254">
                  <c:v>44317</c:v>
                </c:pt>
                <c:pt idx="255">
                  <c:v>44348</c:v>
                </c:pt>
                <c:pt idx="256">
                  <c:v>44378</c:v>
                </c:pt>
                <c:pt idx="257">
                  <c:v>44409</c:v>
                </c:pt>
                <c:pt idx="258">
                  <c:v>44440</c:v>
                </c:pt>
                <c:pt idx="259">
                  <c:v>44470</c:v>
                </c:pt>
                <c:pt idx="260">
                  <c:v>44501</c:v>
                </c:pt>
                <c:pt idx="261">
                  <c:v>44531</c:v>
                </c:pt>
                <c:pt idx="262">
                  <c:v>44562</c:v>
                </c:pt>
                <c:pt idx="263">
                  <c:v>44593</c:v>
                </c:pt>
                <c:pt idx="264">
                  <c:v>44621</c:v>
                </c:pt>
                <c:pt idx="265">
                  <c:v>44652</c:v>
                </c:pt>
                <c:pt idx="266">
                  <c:v>44682</c:v>
                </c:pt>
                <c:pt idx="267">
                  <c:v>44713</c:v>
                </c:pt>
                <c:pt idx="268">
                  <c:v>44743</c:v>
                </c:pt>
                <c:pt idx="269">
                  <c:v>44774</c:v>
                </c:pt>
                <c:pt idx="270">
                  <c:v>44805</c:v>
                </c:pt>
                <c:pt idx="271">
                  <c:v>44835</c:v>
                </c:pt>
                <c:pt idx="272">
                  <c:v>44866</c:v>
                </c:pt>
                <c:pt idx="273">
                  <c:v>44896</c:v>
                </c:pt>
                <c:pt idx="274">
                  <c:v>44927</c:v>
                </c:pt>
                <c:pt idx="275">
                  <c:v>44958</c:v>
                </c:pt>
                <c:pt idx="276">
                  <c:v>44986</c:v>
                </c:pt>
              </c:numCache>
            </c:numRef>
          </c:cat>
          <c:val>
            <c:numRef>
              <c:f>'FRED Graph'!$B$14:$B$290</c:f>
              <c:numCache>
                <c:formatCode>General</c:formatCode>
                <c:ptCount val="277"/>
                <c:pt idx="9" formatCode="0">
                  <c:v>5088</c:v>
                </c:pt>
                <c:pt idx="10" formatCode="0">
                  <c:v>5234</c:v>
                </c:pt>
                <c:pt idx="11" formatCode="0">
                  <c:v>5097</c:v>
                </c:pt>
                <c:pt idx="12" formatCode="0">
                  <c:v>4762</c:v>
                </c:pt>
                <c:pt idx="13" formatCode="0">
                  <c:v>4615</c:v>
                </c:pt>
                <c:pt idx="14" formatCode="0">
                  <c:v>4425</c:v>
                </c:pt>
                <c:pt idx="15" formatCode="0">
                  <c:v>4361</c:v>
                </c:pt>
                <c:pt idx="16" formatCode="0">
                  <c:v>4447</c:v>
                </c:pt>
                <c:pt idx="17" formatCode="0">
                  <c:v>4024</c:v>
                </c:pt>
                <c:pt idx="18" formatCode="0">
                  <c:v>4071</c:v>
                </c:pt>
                <c:pt idx="19" formatCode="0">
                  <c:v>3707</c:v>
                </c:pt>
                <c:pt idx="20" formatCode="0">
                  <c:v>3775</c:v>
                </c:pt>
                <c:pt idx="21" formatCode="0">
                  <c:v>3677</c:v>
                </c:pt>
                <c:pt idx="22" formatCode="0">
                  <c:v>3699</c:v>
                </c:pt>
                <c:pt idx="23" formatCode="0">
                  <c:v>3436</c:v>
                </c:pt>
                <c:pt idx="24" formatCode="0">
                  <c:v>3612</c:v>
                </c:pt>
                <c:pt idx="25" formatCode="0">
                  <c:v>3471</c:v>
                </c:pt>
                <c:pt idx="26" formatCode="0">
                  <c:v>3457</c:v>
                </c:pt>
                <c:pt idx="27" formatCode="0">
                  <c:v>3412</c:v>
                </c:pt>
                <c:pt idx="28" formatCode="0">
                  <c:v>3367</c:v>
                </c:pt>
                <c:pt idx="29" formatCode="0">
                  <c:v>3517</c:v>
                </c:pt>
                <c:pt idx="30" formatCode="0">
                  <c:v>3301</c:v>
                </c:pt>
                <c:pt idx="31" formatCode="0">
                  <c:v>3479</c:v>
                </c:pt>
                <c:pt idx="32" formatCode="0">
                  <c:v>3514</c:v>
                </c:pt>
                <c:pt idx="33" formatCode="0">
                  <c:v>3169</c:v>
                </c:pt>
                <c:pt idx="34" formatCode="0">
                  <c:v>3441</c:v>
                </c:pt>
                <c:pt idx="35" formatCode="0">
                  <c:v>3229</c:v>
                </c:pt>
                <c:pt idx="36" formatCode="0">
                  <c:v>3099</c:v>
                </c:pt>
                <c:pt idx="37" formatCode="0">
                  <c:v>3108</c:v>
                </c:pt>
                <c:pt idx="38" formatCode="0">
                  <c:v>3289</c:v>
                </c:pt>
                <c:pt idx="39" formatCode="0">
                  <c:v>3390</c:v>
                </c:pt>
                <c:pt idx="40" formatCode="0">
                  <c:v>2981</c:v>
                </c:pt>
                <c:pt idx="41" formatCode="0">
                  <c:v>3190</c:v>
                </c:pt>
                <c:pt idx="42" formatCode="0">
                  <c:v>3091</c:v>
                </c:pt>
                <c:pt idx="43" formatCode="0">
                  <c:v>3305</c:v>
                </c:pt>
                <c:pt idx="44" formatCode="0">
                  <c:v>3324</c:v>
                </c:pt>
                <c:pt idx="45" formatCode="0">
                  <c:v>3414</c:v>
                </c:pt>
                <c:pt idx="46" formatCode="0">
                  <c:v>3424</c:v>
                </c:pt>
                <c:pt idx="47" formatCode="0">
                  <c:v>3532</c:v>
                </c:pt>
                <c:pt idx="48" formatCode="0">
                  <c:v>3525</c:v>
                </c:pt>
                <c:pt idx="49" formatCode="0">
                  <c:v>3511</c:v>
                </c:pt>
                <c:pt idx="50" formatCode="0">
                  <c:v>3710</c:v>
                </c:pt>
                <c:pt idx="51" formatCode="0">
                  <c:v>3337</c:v>
                </c:pt>
                <c:pt idx="52" formatCode="0">
                  <c:v>3814</c:v>
                </c:pt>
                <c:pt idx="53" formatCode="0">
                  <c:v>3541</c:v>
                </c:pt>
                <c:pt idx="54" formatCode="0">
                  <c:v>3821</c:v>
                </c:pt>
                <c:pt idx="55" formatCode="0">
                  <c:v>3943</c:v>
                </c:pt>
                <c:pt idx="56" formatCode="0">
                  <c:v>3472</c:v>
                </c:pt>
                <c:pt idx="57" formatCode="0">
                  <c:v>4074</c:v>
                </c:pt>
                <c:pt idx="58" formatCode="0">
                  <c:v>3804</c:v>
                </c:pt>
                <c:pt idx="59" formatCode="0">
                  <c:v>3965</c:v>
                </c:pt>
                <c:pt idx="60" formatCode="0">
                  <c:v>4044</c:v>
                </c:pt>
                <c:pt idx="61" formatCode="0">
                  <c:v>4159</c:v>
                </c:pt>
                <c:pt idx="62" formatCode="0">
                  <c:v>3797</c:v>
                </c:pt>
                <c:pt idx="63" formatCode="0">
                  <c:v>4062</c:v>
                </c:pt>
                <c:pt idx="64" formatCode="0">
                  <c:v>4256</c:v>
                </c:pt>
                <c:pt idx="65" formatCode="0">
                  <c:v>4142</c:v>
                </c:pt>
                <c:pt idx="66" formatCode="0">
                  <c:v>4352</c:v>
                </c:pt>
                <c:pt idx="67" formatCode="0">
                  <c:v>4184</c:v>
                </c:pt>
                <c:pt idx="68" formatCode="0">
                  <c:v>4248</c:v>
                </c:pt>
                <c:pt idx="69" formatCode="0">
                  <c:v>4282</c:v>
                </c:pt>
                <c:pt idx="70" formatCode="0">
                  <c:v>4397</c:v>
                </c:pt>
                <c:pt idx="71" formatCode="0">
                  <c:v>4325</c:v>
                </c:pt>
                <c:pt idx="72" formatCode="0">
                  <c:v>4732</c:v>
                </c:pt>
                <c:pt idx="73" formatCode="0">
                  <c:v>4790</c:v>
                </c:pt>
                <c:pt idx="74" formatCode="0">
                  <c:v>4463</c:v>
                </c:pt>
                <c:pt idx="75" formatCode="0">
                  <c:v>4614</c:v>
                </c:pt>
                <c:pt idx="76" formatCode="0">
                  <c:v>4394</c:v>
                </c:pt>
                <c:pt idx="77" formatCode="0">
                  <c:v>4710</c:v>
                </c:pt>
                <c:pt idx="78" formatCode="0">
                  <c:v>4737</c:v>
                </c:pt>
                <c:pt idx="79" formatCode="0">
                  <c:v>4591</c:v>
                </c:pt>
                <c:pt idx="80" formatCode="0">
                  <c:v>4645</c:v>
                </c:pt>
                <c:pt idx="81" formatCode="0">
                  <c:v>4620</c:v>
                </c:pt>
                <c:pt idx="82" formatCode="0">
                  <c:v>4763</c:v>
                </c:pt>
                <c:pt idx="83" formatCode="0">
                  <c:v>4699</c:v>
                </c:pt>
                <c:pt idx="84" formatCode="0">
                  <c:v>4962</c:v>
                </c:pt>
                <c:pt idx="85" formatCode="0">
                  <c:v>4689</c:v>
                </c:pt>
                <c:pt idx="86" formatCode="0">
                  <c:v>4657</c:v>
                </c:pt>
                <c:pt idx="87" formatCode="0">
                  <c:v>4859</c:v>
                </c:pt>
                <c:pt idx="88" formatCode="0">
                  <c:v>4598</c:v>
                </c:pt>
                <c:pt idx="89" formatCode="0">
                  <c:v>4546</c:v>
                </c:pt>
                <c:pt idx="90" formatCode="0">
                  <c:v>4652</c:v>
                </c:pt>
                <c:pt idx="91" formatCode="0">
                  <c:v>4636</c:v>
                </c:pt>
                <c:pt idx="92" formatCode="0">
                  <c:v>4646</c:v>
                </c:pt>
                <c:pt idx="93" formatCode="0">
                  <c:v>4545</c:v>
                </c:pt>
                <c:pt idx="94" formatCode="0">
                  <c:v>4624</c:v>
                </c:pt>
                <c:pt idx="95" formatCode="0">
                  <c:v>4279</c:v>
                </c:pt>
                <c:pt idx="96" formatCode="0">
                  <c:v>4225</c:v>
                </c:pt>
                <c:pt idx="97" formatCode="0">
                  <c:v>4035</c:v>
                </c:pt>
                <c:pt idx="98" formatCode="0">
                  <c:v>4194</c:v>
                </c:pt>
                <c:pt idx="99" formatCode="0">
                  <c:v>3830</c:v>
                </c:pt>
                <c:pt idx="100" formatCode="0">
                  <c:v>3749</c:v>
                </c:pt>
                <c:pt idx="101" formatCode="0">
                  <c:v>3674</c:v>
                </c:pt>
                <c:pt idx="102" formatCode="0">
                  <c:v>3222</c:v>
                </c:pt>
                <c:pt idx="103" formatCode="0">
                  <c:v>3377</c:v>
                </c:pt>
                <c:pt idx="104" formatCode="0">
                  <c:v>3231</c:v>
                </c:pt>
                <c:pt idx="105" formatCode="0">
                  <c:v>3146</c:v>
                </c:pt>
                <c:pt idx="106" formatCode="0">
                  <c:v>2738</c:v>
                </c:pt>
                <c:pt idx="107" formatCode="0">
                  <c:v>2864</c:v>
                </c:pt>
                <c:pt idx="108" formatCode="0">
                  <c:v>2534</c:v>
                </c:pt>
                <c:pt idx="109" formatCode="0">
                  <c:v>2295</c:v>
                </c:pt>
                <c:pt idx="110" formatCode="0">
                  <c:v>2549</c:v>
                </c:pt>
                <c:pt idx="111" formatCode="0">
                  <c:v>2503</c:v>
                </c:pt>
                <c:pt idx="112" formatCode="0">
                  <c:v>2232</c:v>
                </c:pt>
                <c:pt idx="113" formatCode="0">
                  <c:v>2338</c:v>
                </c:pt>
                <c:pt idx="114" formatCode="0">
                  <c:v>2487</c:v>
                </c:pt>
                <c:pt idx="115" formatCode="0">
                  <c:v>2406</c:v>
                </c:pt>
                <c:pt idx="116" formatCode="0">
                  <c:v>2503</c:v>
                </c:pt>
                <c:pt idx="117" formatCode="0">
                  <c:v>2568</c:v>
                </c:pt>
                <c:pt idx="118" formatCode="0">
                  <c:v>2837</c:v>
                </c:pt>
                <c:pt idx="119" formatCode="0">
                  <c:v>2666</c:v>
                </c:pt>
                <c:pt idx="120" formatCode="0">
                  <c:v>2679</c:v>
                </c:pt>
                <c:pt idx="121" formatCode="0">
                  <c:v>3153</c:v>
                </c:pt>
                <c:pt idx="122" formatCode="0">
                  <c:v>2988</c:v>
                </c:pt>
                <c:pt idx="123" formatCode="0">
                  <c:v>2801</c:v>
                </c:pt>
                <c:pt idx="124" formatCode="0">
                  <c:v>3082</c:v>
                </c:pt>
                <c:pt idx="125" formatCode="0">
                  <c:v>2999</c:v>
                </c:pt>
                <c:pt idx="126" formatCode="0">
                  <c:v>2918</c:v>
                </c:pt>
                <c:pt idx="127" formatCode="0">
                  <c:v>3235</c:v>
                </c:pt>
                <c:pt idx="128" formatCode="0">
                  <c:v>3211</c:v>
                </c:pt>
                <c:pt idx="129" formatCode="0">
                  <c:v>3058</c:v>
                </c:pt>
                <c:pt idx="130" formatCode="0">
                  <c:v>3104</c:v>
                </c:pt>
                <c:pt idx="131" formatCode="0">
                  <c:v>3226</c:v>
                </c:pt>
                <c:pt idx="132" formatCode="0">
                  <c:v>3261</c:v>
                </c:pt>
                <c:pt idx="133" formatCode="0">
                  <c:v>3259</c:v>
                </c:pt>
                <c:pt idx="134" formatCode="0">
                  <c:v>3179</c:v>
                </c:pt>
                <c:pt idx="135" formatCode="0">
                  <c:v>3455</c:v>
                </c:pt>
                <c:pt idx="136" formatCode="0">
                  <c:v>3623</c:v>
                </c:pt>
                <c:pt idx="137" formatCode="0">
                  <c:v>3329</c:v>
                </c:pt>
                <c:pt idx="138" formatCode="0">
                  <c:v>3774</c:v>
                </c:pt>
                <c:pt idx="139" formatCode="0">
                  <c:v>3619</c:v>
                </c:pt>
                <c:pt idx="140" formatCode="0">
                  <c:v>3565</c:v>
                </c:pt>
                <c:pt idx="141" formatCode="0">
                  <c:v>3768</c:v>
                </c:pt>
                <c:pt idx="142" formatCode="0">
                  <c:v>3909</c:v>
                </c:pt>
                <c:pt idx="143" formatCode="0">
                  <c:v>3616</c:v>
                </c:pt>
                <c:pt idx="144" formatCode="0">
                  <c:v>3979</c:v>
                </c:pt>
                <c:pt idx="145" formatCode="0">
                  <c:v>3793</c:v>
                </c:pt>
                <c:pt idx="146" formatCode="0">
                  <c:v>3835</c:v>
                </c:pt>
                <c:pt idx="147" formatCode="0">
                  <c:v>3911</c:v>
                </c:pt>
                <c:pt idx="148" formatCode="0">
                  <c:v>3735</c:v>
                </c:pt>
                <c:pt idx="149" formatCode="0">
                  <c:v>3809</c:v>
                </c:pt>
                <c:pt idx="150" formatCode="0">
                  <c:v>3882</c:v>
                </c:pt>
                <c:pt idx="151" formatCode="0">
                  <c:v>3775</c:v>
                </c:pt>
                <c:pt idx="152" formatCode="0">
                  <c:v>3878</c:v>
                </c:pt>
                <c:pt idx="153" formatCode="0">
                  <c:v>3970</c:v>
                </c:pt>
                <c:pt idx="154" formatCode="0">
                  <c:v>3923</c:v>
                </c:pt>
                <c:pt idx="155" formatCode="0">
                  <c:v>4004</c:v>
                </c:pt>
                <c:pt idx="156" formatCode="0">
                  <c:v>4076</c:v>
                </c:pt>
                <c:pt idx="157" formatCode="0">
                  <c:v>3988</c:v>
                </c:pt>
                <c:pt idx="158" formatCode="0">
                  <c:v>4145</c:v>
                </c:pt>
                <c:pt idx="159" formatCode="0">
                  <c:v>4150</c:v>
                </c:pt>
                <c:pt idx="160" formatCode="0">
                  <c:v>3885</c:v>
                </c:pt>
                <c:pt idx="161" formatCode="0">
                  <c:v>4085</c:v>
                </c:pt>
                <c:pt idx="162" formatCode="0">
                  <c:v>4128</c:v>
                </c:pt>
                <c:pt idx="163" formatCode="0">
                  <c:v>4222</c:v>
                </c:pt>
                <c:pt idx="164" formatCode="0">
                  <c:v>4119</c:v>
                </c:pt>
                <c:pt idx="165" formatCode="0">
                  <c:v>4121</c:v>
                </c:pt>
                <c:pt idx="166" formatCode="0">
                  <c:v>4127</c:v>
                </c:pt>
                <c:pt idx="167" formatCode="0">
                  <c:v>4373</c:v>
                </c:pt>
                <c:pt idx="168" formatCode="0">
                  <c:v>4388</c:v>
                </c:pt>
                <c:pt idx="169" formatCode="0">
                  <c:v>4566</c:v>
                </c:pt>
                <c:pt idx="170" formatCode="0">
                  <c:v>4747</c:v>
                </c:pt>
                <c:pt idx="171" formatCode="0">
                  <c:v>4982</c:v>
                </c:pt>
                <c:pt idx="172" formatCode="0">
                  <c:v>4846</c:v>
                </c:pt>
                <c:pt idx="173" formatCode="0">
                  <c:v>5349</c:v>
                </c:pt>
                <c:pt idx="174" formatCode="0">
                  <c:v>4914</c:v>
                </c:pt>
                <c:pt idx="175" formatCode="0">
                  <c:v>5012</c:v>
                </c:pt>
                <c:pt idx="176" formatCode="0">
                  <c:v>4843</c:v>
                </c:pt>
                <c:pt idx="177" formatCode="0">
                  <c:v>5130</c:v>
                </c:pt>
                <c:pt idx="178" formatCode="0">
                  <c:v>5344</c:v>
                </c:pt>
                <c:pt idx="179" formatCode="0">
                  <c:v>5466</c:v>
                </c:pt>
                <c:pt idx="180" formatCode="0">
                  <c:v>5210</c:v>
                </c:pt>
                <c:pt idx="181" formatCode="0">
                  <c:v>5598</c:v>
                </c:pt>
                <c:pt idx="182" formatCode="0">
                  <c:v>5563</c:v>
                </c:pt>
                <c:pt idx="183" formatCode="0">
                  <c:v>5248</c:v>
                </c:pt>
                <c:pt idx="184" formatCode="0">
                  <c:v>6056</c:v>
                </c:pt>
                <c:pt idx="185" formatCode="0">
                  <c:v>5467</c:v>
                </c:pt>
                <c:pt idx="186" formatCode="0">
                  <c:v>5488</c:v>
                </c:pt>
                <c:pt idx="187" formatCode="0">
                  <c:v>5773</c:v>
                </c:pt>
                <c:pt idx="188" formatCode="0">
                  <c:v>5708</c:v>
                </c:pt>
                <c:pt idx="189" formatCode="0">
                  <c:v>5845</c:v>
                </c:pt>
                <c:pt idx="190" formatCode="0">
                  <c:v>6012</c:v>
                </c:pt>
                <c:pt idx="191" formatCode="0">
                  <c:v>5770</c:v>
                </c:pt>
                <c:pt idx="192" formatCode="0">
                  <c:v>6129</c:v>
                </c:pt>
                <c:pt idx="193" formatCode="0">
                  <c:v>5803</c:v>
                </c:pt>
                <c:pt idx="194" formatCode="0">
                  <c:v>5777</c:v>
                </c:pt>
                <c:pt idx="195" formatCode="0">
                  <c:v>5742</c:v>
                </c:pt>
                <c:pt idx="196" formatCode="0">
                  <c:v>5962</c:v>
                </c:pt>
                <c:pt idx="197" formatCode="0">
                  <c:v>5677</c:v>
                </c:pt>
                <c:pt idx="198" formatCode="0">
                  <c:v>5868</c:v>
                </c:pt>
                <c:pt idx="199" formatCode="0">
                  <c:v>5591</c:v>
                </c:pt>
                <c:pt idx="200" formatCode="0">
                  <c:v>5971</c:v>
                </c:pt>
                <c:pt idx="201" formatCode="0">
                  <c:v>5964</c:v>
                </c:pt>
                <c:pt idx="202" formatCode="0">
                  <c:v>5617</c:v>
                </c:pt>
                <c:pt idx="203" formatCode="0">
                  <c:v>5923</c:v>
                </c:pt>
                <c:pt idx="204" formatCode="0">
                  <c:v>5811</c:v>
                </c:pt>
                <c:pt idx="205" formatCode="0">
                  <c:v>6091</c:v>
                </c:pt>
                <c:pt idx="206" formatCode="0">
                  <c:v>5826</c:v>
                </c:pt>
                <c:pt idx="207" formatCode="0">
                  <c:v>6305</c:v>
                </c:pt>
                <c:pt idx="208" formatCode="0">
                  <c:v>6238</c:v>
                </c:pt>
                <c:pt idx="209" formatCode="0">
                  <c:v>6276</c:v>
                </c:pt>
                <c:pt idx="210" formatCode="0">
                  <c:v>6320</c:v>
                </c:pt>
                <c:pt idx="211" formatCode="0">
                  <c:v>6408</c:v>
                </c:pt>
                <c:pt idx="212" formatCode="0">
                  <c:v>6271</c:v>
                </c:pt>
                <c:pt idx="213" formatCode="0">
                  <c:v>6336</c:v>
                </c:pt>
                <c:pt idx="214" formatCode="0">
                  <c:v>6621</c:v>
                </c:pt>
                <c:pt idx="215" formatCode="0">
                  <c:v>6552</c:v>
                </c:pt>
                <c:pt idx="216" formatCode="0">
                  <c:v>6818</c:v>
                </c:pt>
                <c:pt idx="217" formatCode="0">
                  <c:v>6877</c:v>
                </c:pt>
                <c:pt idx="218" formatCode="0">
                  <c:v>7016</c:v>
                </c:pt>
                <c:pt idx="219" formatCode="0">
                  <c:v>7230</c:v>
                </c:pt>
                <c:pt idx="220" formatCode="0">
                  <c:v>7190</c:v>
                </c:pt>
                <c:pt idx="221" formatCode="0">
                  <c:v>7208</c:v>
                </c:pt>
                <c:pt idx="222" formatCode="0">
                  <c:v>7411</c:v>
                </c:pt>
                <c:pt idx="223" formatCode="0">
                  <c:v>7304</c:v>
                </c:pt>
                <c:pt idx="224" formatCode="0">
                  <c:v>7594</c:v>
                </c:pt>
                <c:pt idx="225" formatCode="0">
                  <c:v>7489</c:v>
                </c:pt>
                <c:pt idx="226" formatCode="0">
                  <c:v>7517</c:v>
                </c:pt>
                <c:pt idx="227" formatCode="0">
                  <c:v>7072</c:v>
                </c:pt>
                <c:pt idx="228" formatCode="0">
                  <c:v>7337</c:v>
                </c:pt>
                <c:pt idx="229" formatCode="0">
                  <c:v>7191</c:v>
                </c:pt>
                <c:pt idx="230" formatCode="0">
                  <c:v>7311</c:v>
                </c:pt>
                <c:pt idx="231" formatCode="0">
                  <c:v>7139</c:v>
                </c:pt>
                <c:pt idx="232" formatCode="0">
                  <c:v>7051</c:v>
                </c:pt>
                <c:pt idx="233" formatCode="0">
                  <c:v>7172</c:v>
                </c:pt>
                <c:pt idx="234" formatCode="0">
                  <c:v>7160</c:v>
                </c:pt>
                <c:pt idx="235" formatCode="0">
                  <c:v>7325</c:v>
                </c:pt>
                <c:pt idx="236" formatCode="0">
                  <c:v>6919</c:v>
                </c:pt>
                <c:pt idx="237" formatCode="0">
                  <c:v>6709</c:v>
                </c:pt>
                <c:pt idx="238" formatCode="0">
                  <c:v>7184</c:v>
                </c:pt>
                <c:pt idx="239" formatCode="0">
                  <c:v>6995</c:v>
                </c:pt>
                <c:pt idx="240" formatCode="0">
                  <c:v>5794</c:v>
                </c:pt>
                <c:pt idx="241" formatCode="0">
                  <c:v>4686</c:v>
                </c:pt>
                <c:pt idx="242" formatCode="0">
                  <c:v>5581</c:v>
                </c:pt>
                <c:pt idx="243" formatCode="0">
                  <c:v>6119</c:v>
                </c:pt>
                <c:pt idx="244" formatCode="0">
                  <c:v>6514</c:v>
                </c:pt>
                <c:pt idx="245" formatCode="0">
                  <c:v>6360</c:v>
                </c:pt>
                <c:pt idx="246" formatCode="0">
                  <c:v>6512</c:v>
                </c:pt>
                <c:pt idx="247" formatCode="0">
                  <c:v>6820</c:v>
                </c:pt>
                <c:pt idx="248" formatCode="0">
                  <c:v>6875</c:v>
                </c:pt>
                <c:pt idx="249" formatCode="0">
                  <c:v>6854</c:v>
                </c:pt>
                <c:pt idx="250" formatCode="0">
                  <c:v>7175</c:v>
                </c:pt>
                <c:pt idx="251" formatCode="0">
                  <c:v>7760</c:v>
                </c:pt>
                <c:pt idx="252" formatCode="0">
                  <c:v>8399</c:v>
                </c:pt>
                <c:pt idx="253" formatCode="0">
                  <c:v>9288</c:v>
                </c:pt>
                <c:pt idx="254" formatCode="0">
                  <c:v>9840</c:v>
                </c:pt>
                <c:pt idx="255" formatCode="0">
                  <c:v>10069</c:v>
                </c:pt>
                <c:pt idx="256" formatCode="0">
                  <c:v>10882</c:v>
                </c:pt>
                <c:pt idx="257" formatCode="0">
                  <c:v>10960</c:v>
                </c:pt>
                <c:pt idx="258" formatCode="0">
                  <c:v>10882</c:v>
                </c:pt>
                <c:pt idx="259" formatCode="0">
                  <c:v>11368</c:v>
                </c:pt>
                <c:pt idx="260" formatCode="0">
                  <c:v>11232</c:v>
                </c:pt>
                <c:pt idx="261" formatCode="0">
                  <c:v>11826</c:v>
                </c:pt>
                <c:pt idx="262" formatCode="0">
                  <c:v>11487</c:v>
                </c:pt>
                <c:pt idx="263" formatCode="0">
                  <c:v>11601</c:v>
                </c:pt>
                <c:pt idx="264" formatCode="0">
                  <c:v>12027</c:v>
                </c:pt>
                <c:pt idx="265" formatCode="0">
                  <c:v>11755</c:v>
                </c:pt>
                <c:pt idx="266" formatCode="0">
                  <c:v>11443</c:v>
                </c:pt>
                <c:pt idx="267" formatCode="0">
                  <c:v>10961</c:v>
                </c:pt>
                <c:pt idx="268" formatCode="0">
                  <c:v>11380</c:v>
                </c:pt>
                <c:pt idx="269" formatCode="0">
                  <c:v>10198</c:v>
                </c:pt>
                <c:pt idx="270" formatCode="0">
                  <c:v>10854</c:v>
                </c:pt>
                <c:pt idx="271" formatCode="0">
                  <c:v>10471</c:v>
                </c:pt>
                <c:pt idx="272" formatCode="0">
                  <c:v>10746</c:v>
                </c:pt>
                <c:pt idx="273" formatCode="0">
                  <c:v>11234</c:v>
                </c:pt>
                <c:pt idx="274" formatCode="0">
                  <c:v>10563</c:v>
                </c:pt>
                <c:pt idx="275" formatCode="0">
                  <c:v>9931</c:v>
                </c:pt>
              </c:numCache>
            </c:numRef>
          </c:val>
          <c:smooth val="0"/>
          <c:extLst>
            <c:ext xmlns:c16="http://schemas.microsoft.com/office/drawing/2014/chart" uri="{C3380CC4-5D6E-409C-BE32-E72D297353CC}">
              <c16:uniqueId val="{00000001-9421-4602-AEB4-662116AD51A6}"/>
            </c:ext>
          </c:extLst>
        </c:ser>
        <c:dLbls>
          <c:showLegendKey val="0"/>
          <c:showVal val="0"/>
          <c:showCatName val="0"/>
          <c:showSerName val="0"/>
          <c:showPercent val="0"/>
          <c:showBubbleSize val="0"/>
        </c:dLbls>
        <c:marker val="1"/>
        <c:smooth val="0"/>
        <c:axId val="957910608"/>
        <c:axId val="957910968"/>
      </c:lineChart>
      <c:dateAx>
        <c:axId val="957910608"/>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957910968"/>
        <c:crosses val="autoZero"/>
        <c:auto val="1"/>
        <c:lblOffset val="100"/>
        <c:baseTimeUnit val="months"/>
      </c:dateAx>
      <c:valAx>
        <c:axId val="957910968"/>
        <c:scaling>
          <c:orientation val="minMax"/>
          <c:max val="12000"/>
          <c:min val="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957910608"/>
        <c:crosses val="autoZero"/>
        <c:crossBetween val="between"/>
      </c:valAx>
      <c:valAx>
        <c:axId val="957902328"/>
        <c:scaling>
          <c:orientation val="minMax"/>
          <c:max val="9"/>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 b="1" i="0" u="none" strike="noStrike" kern="1200" baseline="0">
                <a:solidFill>
                  <a:schemeClr val="bg1"/>
                </a:solidFill>
                <a:latin typeface="+mn-lt"/>
                <a:ea typeface="+mn-ea"/>
                <a:cs typeface="+mn-cs"/>
              </a:defRPr>
            </a:pPr>
            <a:endParaRPr lang="en-US"/>
          </a:p>
        </c:txPr>
        <c:crossAx val="957902688"/>
        <c:crosses val="max"/>
        <c:crossBetween val="between"/>
      </c:valAx>
      <c:dateAx>
        <c:axId val="957902688"/>
        <c:scaling>
          <c:orientation val="minMax"/>
        </c:scaling>
        <c:delete val="1"/>
        <c:axPos val="b"/>
        <c:numFmt formatCode="yyyy\-mm\-dd" sourceLinked="1"/>
        <c:majorTickMark val="out"/>
        <c:minorTickMark val="none"/>
        <c:tickLblPos val="nextTo"/>
        <c:crossAx val="957902328"/>
        <c:crosses val="autoZero"/>
        <c:auto val="1"/>
        <c:lblOffset val="100"/>
        <c:baseTimeUnit val="months"/>
      </c:dateAx>
      <c:spPr>
        <a:noFill/>
        <a:ln>
          <a:noFill/>
        </a:ln>
        <a:effectLst/>
      </c:spPr>
    </c:plotArea>
    <c:legend>
      <c:legendPos val="b"/>
      <c:layout>
        <c:manualLayout>
          <c:xMode val="edge"/>
          <c:yMode val="edge"/>
          <c:x val="0.45024509089141634"/>
          <c:y val="7.1850790310042684E-2"/>
          <c:w val="0.30321352192087098"/>
          <c:h val="0.15984833662078338"/>
        </c:manualLayout>
      </c:layout>
      <c:overlay val="0"/>
      <c:spPr>
        <a:solidFill>
          <a:sysClr val="window" lastClr="FFFFFF"/>
        </a:solid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360163312919215E-2"/>
          <c:y val="3.3109575205046982E-2"/>
          <c:w val="0.92766452804510546"/>
          <c:h val="0.8329608731749365"/>
        </c:manualLayout>
      </c:layout>
      <c:lineChart>
        <c:grouping val="standard"/>
        <c:varyColors val="0"/>
        <c:ser>
          <c:idx val="0"/>
          <c:order val="0"/>
          <c:tx>
            <c:strRef>
              <c:f>Sheet1!$H$142</c:f>
              <c:strCache>
                <c:ptCount val="1"/>
                <c:pt idx="0">
                  <c:v>Value of $100</c:v>
                </c:pt>
              </c:strCache>
            </c:strRef>
          </c:tx>
          <c:spPr>
            <a:ln w="63500" cap="rnd">
              <a:solidFill>
                <a:schemeClr val="accent1"/>
              </a:solidFill>
              <a:round/>
            </a:ln>
            <a:effectLst/>
          </c:spPr>
          <c:marker>
            <c:symbol val="none"/>
          </c:marker>
          <c:dLbls>
            <c:dLbl>
              <c:idx val="40"/>
              <c:layout>
                <c:manualLayout>
                  <c:x val="-0.17222222222222233"/>
                  <c:y val="-8.4875562720133283E-17"/>
                </c:manualLayout>
              </c:layout>
              <c:numFmt formatCode="#,##0.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7D2B-4409-8CA5-B9E2CD079AC0}"/>
                </c:ext>
              </c:extLst>
            </c:dLbl>
            <c:numFmt formatCode="#,##0.00"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Sheet1!$G$143:$G$183</c:f>
              <c:numCache>
                <c:formatCode>mmm\-yy</c:formatCode>
                <c:ptCount val="41"/>
                <c:pt idx="0">
                  <c:v>41244</c:v>
                </c:pt>
                <c:pt idx="1">
                  <c:v>41334</c:v>
                </c:pt>
                <c:pt idx="2">
                  <c:v>41426</c:v>
                </c:pt>
                <c:pt idx="3">
                  <c:v>41518</c:v>
                </c:pt>
                <c:pt idx="4">
                  <c:v>41609</c:v>
                </c:pt>
                <c:pt idx="5">
                  <c:v>41699</c:v>
                </c:pt>
                <c:pt idx="6">
                  <c:v>41791</c:v>
                </c:pt>
                <c:pt idx="7">
                  <c:v>41883</c:v>
                </c:pt>
                <c:pt idx="8">
                  <c:v>41974</c:v>
                </c:pt>
                <c:pt idx="9">
                  <c:v>42064</c:v>
                </c:pt>
                <c:pt idx="10">
                  <c:v>42156</c:v>
                </c:pt>
                <c:pt idx="11">
                  <c:v>42248</c:v>
                </c:pt>
                <c:pt idx="12">
                  <c:v>42339</c:v>
                </c:pt>
                <c:pt idx="13">
                  <c:v>42430</c:v>
                </c:pt>
                <c:pt idx="14">
                  <c:v>42522</c:v>
                </c:pt>
                <c:pt idx="15">
                  <c:v>42614</c:v>
                </c:pt>
                <c:pt idx="16">
                  <c:v>42705</c:v>
                </c:pt>
                <c:pt idx="17">
                  <c:v>42795</c:v>
                </c:pt>
                <c:pt idx="18">
                  <c:v>42887</c:v>
                </c:pt>
                <c:pt idx="19">
                  <c:v>42979</c:v>
                </c:pt>
                <c:pt idx="20">
                  <c:v>43070</c:v>
                </c:pt>
                <c:pt idx="21">
                  <c:v>43160</c:v>
                </c:pt>
                <c:pt idx="22">
                  <c:v>43252</c:v>
                </c:pt>
                <c:pt idx="23">
                  <c:v>43344</c:v>
                </c:pt>
                <c:pt idx="24">
                  <c:v>43435</c:v>
                </c:pt>
                <c:pt idx="25">
                  <c:v>43525</c:v>
                </c:pt>
                <c:pt idx="26">
                  <c:v>43617</c:v>
                </c:pt>
                <c:pt idx="27">
                  <c:v>43709</c:v>
                </c:pt>
                <c:pt idx="28">
                  <c:v>43800</c:v>
                </c:pt>
                <c:pt idx="29">
                  <c:v>43891</c:v>
                </c:pt>
                <c:pt idx="30">
                  <c:v>43983</c:v>
                </c:pt>
                <c:pt idx="31">
                  <c:v>44075</c:v>
                </c:pt>
                <c:pt idx="32">
                  <c:v>44166</c:v>
                </c:pt>
                <c:pt idx="33">
                  <c:v>44256</c:v>
                </c:pt>
                <c:pt idx="34">
                  <c:v>44348</c:v>
                </c:pt>
                <c:pt idx="35">
                  <c:v>44440</c:v>
                </c:pt>
                <c:pt idx="36">
                  <c:v>44531</c:v>
                </c:pt>
                <c:pt idx="37">
                  <c:v>44621</c:v>
                </c:pt>
                <c:pt idx="38">
                  <c:v>44713</c:v>
                </c:pt>
                <c:pt idx="39">
                  <c:v>44805</c:v>
                </c:pt>
                <c:pt idx="40">
                  <c:v>44896</c:v>
                </c:pt>
              </c:numCache>
            </c:numRef>
          </c:cat>
          <c:val>
            <c:numRef>
              <c:f>Sheet1!$H$143:$H$183</c:f>
              <c:numCache>
                <c:formatCode>General</c:formatCode>
                <c:ptCount val="41"/>
                <c:pt idx="0">
                  <c:v>100</c:v>
                </c:pt>
                <c:pt idx="1">
                  <c:v>99.53</c:v>
                </c:pt>
                <c:pt idx="2">
                  <c:v>99.500140999999999</c:v>
                </c:pt>
                <c:pt idx="3">
                  <c:v>98.962840238600009</c:v>
                </c:pt>
                <c:pt idx="4">
                  <c:v>98.497714889478587</c:v>
                </c:pt>
                <c:pt idx="5">
                  <c:v>97.97567700056436</c:v>
                </c:pt>
                <c:pt idx="6">
                  <c:v>97.53478645406183</c:v>
                </c:pt>
                <c:pt idx="7">
                  <c:v>97.349470359799113</c:v>
                </c:pt>
                <c:pt idx="8">
                  <c:v>97.836217711598096</c:v>
                </c:pt>
                <c:pt idx="9">
                  <c:v>97.963404794623187</c:v>
                </c:pt>
                <c:pt idx="10">
                  <c:v>97.36582802537599</c:v>
                </c:pt>
                <c:pt idx="11">
                  <c:v>97.346354859770912</c:v>
                </c:pt>
                <c:pt idx="12">
                  <c:v>97.190600691995272</c:v>
                </c:pt>
                <c:pt idx="13">
                  <c:v>97.093410091303269</c:v>
                </c:pt>
                <c:pt idx="14">
                  <c:v>96.37491885662763</c:v>
                </c:pt>
                <c:pt idx="15">
                  <c:v>95.902681754230159</c:v>
                </c:pt>
                <c:pt idx="16">
                  <c:v>95.183411641073434</c:v>
                </c:pt>
                <c:pt idx="17">
                  <c:v>94.821714676837345</c:v>
                </c:pt>
                <c:pt idx="18">
                  <c:v>94.802750333901983</c:v>
                </c:pt>
                <c:pt idx="19">
                  <c:v>93.79784118036261</c:v>
                </c:pt>
                <c:pt idx="20">
                  <c:v>93.188155212690262</c:v>
                </c:pt>
                <c:pt idx="21">
                  <c:v>92.629026281414113</c:v>
                </c:pt>
                <c:pt idx="22">
                  <c:v>92.110303734238187</c:v>
                </c:pt>
                <c:pt idx="23">
                  <c:v>91.695807367434114</c:v>
                </c:pt>
                <c:pt idx="24">
                  <c:v>91.42988952606855</c:v>
                </c:pt>
                <c:pt idx="25">
                  <c:v>90.881310188912138</c:v>
                </c:pt>
                <c:pt idx="26">
                  <c:v>90.463256162043137</c:v>
                </c:pt>
                <c:pt idx="27">
                  <c:v>90.092356811778757</c:v>
                </c:pt>
                <c:pt idx="28">
                  <c:v>89.335581014559821</c:v>
                </c:pt>
                <c:pt idx="29">
                  <c:v>89.523185734690401</c:v>
                </c:pt>
                <c:pt idx="30">
                  <c:v>89.782802973320997</c:v>
                </c:pt>
                <c:pt idx="31">
                  <c:v>88.741322458830467</c:v>
                </c:pt>
                <c:pt idx="32">
                  <c:v>88.208874524077487</c:v>
                </c:pt>
                <c:pt idx="33">
                  <c:v>87.194472467050602</c:v>
                </c:pt>
                <c:pt idx="34">
                  <c:v>85.154121811321616</c:v>
                </c:pt>
                <c:pt idx="35">
                  <c:v>84.166333998310279</c:v>
                </c:pt>
                <c:pt idx="36">
                  <c:v>82.306258016947623</c:v>
                </c:pt>
                <c:pt idx="37">
                  <c:v>80.100450302093421</c:v>
                </c:pt>
                <c:pt idx="38">
                  <c:v>77.977788369087946</c:v>
                </c:pt>
                <c:pt idx="39">
                  <c:v>77.595697206079407</c:v>
                </c:pt>
                <c:pt idx="40">
                  <c:v>77.246516568652055</c:v>
                </c:pt>
              </c:numCache>
            </c:numRef>
          </c:val>
          <c:smooth val="0"/>
          <c:extLst>
            <c:ext xmlns:c16="http://schemas.microsoft.com/office/drawing/2014/chart" uri="{C3380CC4-5D6E-409C-BE32-E72D297353CC}">
              <c16:uniqueId val="{00000001-7D2B-4409-8CA5-B9E2CD079AC0}"/>
            </c:ext>
          </c:extLst>
        </c:ser>
        <c:ser>
          <c:idx val="1"/>
          <c:order val="1"/>
          <c:tx>
            <c:strRef>
              <c:f>Sheet1!$I$142</c:f>
              <c:strCache>
                <c:ptCount val="1"/>
                <c:pt idx="0">
                  <c:v>Value of $100 in Bloomberg AGG</c:v>
                </c:pt>
              </c:strCache>
            </c:strRef>
          </c:tx>
          <c:spPr>
            <a:ln w="63500" cap="rnd">
              <a:solidFill>
                <a:srgbClr val="C00000"/>
              </a:solidFill>
              <a:round/>
            </a:ln>
            <a:effectLst/>
          </c:spPr>
          <c:marker>
            <c:symbol val="none"/>
          </c:marker>
          <c:dLbls>
            <c:dLbl>
              <c:idx val="40"/>
              <c:layout>
                <c:manualLayout>
                  <c:x val="-2.0370135052831988E-16"/>
                  <c:y val="-0.2962962962962963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2B-4409-8CA5-B9E2CD079AC0}"/>
                </c:ext>
              </c:extLst>
            </c:dLbl>
            <c:numFmt formatCode="#,##0.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Sheet1!$G$143:$G$183</c:f>
              <c:numCache>
                <c:formatCode>mmm\-yy</c:formatCode>
                <c:ptCount val="41"/>
                <c:pt idx="0">
                  <c:v>41244</c:v>
                </c:pt>
                <c:pt idx="1">
                  <c:v>41334</c:v>
                </c:pt>
                <c:pt idx="2">
                  <c:v>41426</c:v>
                </c:pt>
                <c:pt idx="3">
                  <c:v>41518</c:v>
                </c:pt>
                <c:pt idx="4">
                  <c:v>41609</c:v>
                </c:pt>
                <c:pt idx="5">
                  <c:v>41699</c:v>
                </c:pt>
                <c:pt idx="6">
                  <c:v>41791</c:v>
                </c:pt>
                <c:pt idx="7">
                  <c:v>41883</c:v>
                </c:pt>
                <c:pt idx="8">
                  <c:v>41974</c:v>
                </c:pt>
                <c:pt idx="9">
                  <c:v>42064</c:v>
                </c:pt>
                <c:pt idx="10">
                  <c:v>42156</c:v>
                </c:pt>
                <c:pt idx="11">
                  <c:v>42248</c:v>
                </c:pt>
                <c:pt idx="12">
                  <c:v>42339</c:v>
                </c:pt>
                <c:pt idx="13">
                  <c:v>42430</c:v>
                </c:pt>
                <c:pt idx="14">
                  <c:v>42522</c:v>
                </c:pt>
                <c:pt idx="15">
                  <c:v>42614</c:v>
                </c:pt>
                <c:pt idx="16">
                  <c:v>42705</c:v>
                </c:pt>
                <c:pt idx="17">
                  <c:v>42795</c:v>
                </c:pt>
                <c:pt idx="18">
                  <c:v>42887</c:v>
                </c:pt>
                <c:pt idx="19">
                  <c:v>42979</c:v>
                </c:pt>
                <c:pt idx="20">
                  <c:v>43070</c:v>
                </c:pt>
                <c:pt idx="21">
                  <c:v>43160</c:v>
                </c:pt>
                <c:pt idx="22">
                  <c:v>43252</c:v>
                </c:pt>
                <c:pt idx="23">
                  <c:v>43344</c:v>
                </c:pt>
                <c:pt idx="24">
                  <c:v>43435</c:v>
                </c:pt>
                <c:pt idx="25">
                  <c:v>43525</c:v>
                </c:pt>
                <c:pt idx="26">
                  <c:v>43617</c:v>
                </c:pt>
                <c:pt idx="27">
                  <c:v>43709</c:v>
                </c:pt>
                <c:pt idx="28">
                  <c:v>43800</c:v>
                </c:pt>
                <c:pt idx="29">
                  <c:v>43891</c:v>
                </c:pt>
                <c:pt idx="30">
                  <c:v>43983</c:v>
                </c:pt>
                <c:pt idx="31">
                  <c:v>44075</c:v>
                </c:pt>
                <c:pt idx="32">
                  <c:v>44166</c:v>
                </c:pt>
                <c:pt idx="33">
                  <c:v>44256</c:v>
                </c:pt>
                <c:pt idx="34">
                  <c:v>44348</c:v>
                </c:pt>
                <c:pt idx="35">
                  <c:v>44440</c:v>
                </c:pt>
                <c:pt idx="36">
                  <c:v>44531</c:v>
                </c:pt>
                <c:pt idx="37">
                  <c:v>44621</c:v>
                </c:pt>
                <c:pt idx="38">
                  <c:v>44713</c:v>
                </c:pt>
                <c:pt idx="39">
                  <c:v>44805</c:v>
                </c:pt>
                <c:pt idx="40">
                  <c:v>44896</c:v>
                </c:pt>
              </c:numCache>
            </c:numRef>
          </c:cat>
          <c:val>
            <c:numRef>
              <c:f>Sheet1!$I$143:$I$183</c:f>
              <c:numCache>
                <c:formatCode>General</c:formatCode>
                <c:ptCount val="41"/>
                <c:pt idx="0">
                  <c:v>100</c:v>
                </c:pt>
                <c:pt idx="1">
                  <c:v>99.408802319000003</c:v>
                </c:pt>
                <c:pt idx="2">
                  <c:v>97.068517779763425</c:v>
                </c:pt>
                <c:pt idx="3">
                  <c:v>97.092478318294965</c:v>
                </c:pt>
                <c:pt idx="4">
                  <c:v>96.504563896977629</c:v>
                </c:pt>
                <c:pt idx="5">
                  <c:v>97.762434337827472</c:v>
                </c:pt>
                <c:pt idx="6">
                  <c:v>99.312359287482337</c:v>
                </c:pt>
                <c:pt idx="7">
                  <c:v>99.288072316940031</c:v>
                </c:pt>
                <c:pt idx="8">
                  <c:v>101.5749461895155</c:v>
                </c:pt>
                <c:pt idx="9">
                  <c:v>103.34111988604739</c:v>
                </c:pt>
                <c:pt idx="10">
                  <c:v>100.98252815940741</c:v>
                </c:pt>
                <c:pt idx="11">
                  <c:v>102.20477410710689</c:v>
                </c:pt>
                <c:pt idx="12">
                  <c:v>101.45957054716627</c:v>
                </c:pt>
                <c:pt idx="13">
                  <c:v>104.43128890143018</c:v>
                </c:pt>
                <c:pt idx="14">
                  <c:v>105.95328917819408</c:v>
                </c:pt>
                <c:pt idx="15">
                  <c:v>105.91718555994203</c:v>
                </c:pt>
                <c:pt idx="16">
                  <c:v>101.99477243302223</c:v>
                </c:pt>
                <c:pt idx="17">
                  <c:v>102.43707920158806</c:v>
                </c:pt>
                <c:pt idx="18">
                  <c:v>103.89671637023535</c:v>
                </c:pt>
                <c:pt idx="19">
                  <c:v>103.66765079962748</c:v>
                </c:pt>
                <c:pt idx="20">
                  <c:v>103.39353005019036</c:v>
                </c:pt>
                <c:pt idx="21">
                  <c:v>101.27185841903788</c:v>
                </c:pt>
                <c:pt idx="22">
                  <c:v>100.54536069667886</c:v>
                </c:pt>
                <c:pt idx="23">
                  <c:v>100.11207936979797</c:v>
                </c:pt>
                <c:pt idx="24">
                  <c:v>101.45433913185012</c:v>
                </c:pt>
                <c:pt idx="25">
                  <c:v>103.81339864489236</c:v>
                </c:pt>
                <c:pt idx="26">
                  <c:v>106.51829139949749</c:v>
                </c:pt>
                <c:pt idx="27">
                  <c:v>108.48887539118276</c:v>
                </c:pt>
                <c:pt idx="28">
                  <c:v>107.77149892124092</c:v>
                </c:pt>
                <c:pt idx="29">
                  <c:v>111.39802240454316</c:v>
                </c:pt>
                <c:pt idx="30">
                  <c:v>114.95607216555884</c:v>
                </c:pt>
                <c:pt idx="31">
                  <c:v>114.32621229030804</c:v>
                </c:pt>
                <c:pt idx="32">
                  <c:v>114.40033786224451</c:v>
                </c:pt>
                <c:pt idx="33">
                  <c:v>109.27083823872617</c:v>
                </c:pt>
                <c:pt idx="34">
                  <c:v>108.66644486365622</c:v>
                </c:pt>
                <c:pt idx="35">
                  <c:v>107.46150418220022</c:v>
                </c:pt>
                <c:pt idx="36">
                  <c:v>105.09882861366019</c:v>
                </c:pt>
                <c:pt idx="37">
                  <c:v>96.212755445209751</c:v>
                </c:pt>
                <c:pt idx="38">
                  <c:v>89.267039009526542</c:v>
                </c:pt>
                <c:pt idx="39">
                  <c:v>84.608179987254886</c:v>
                </c:pt>
                <c:pt idx="40">
                  <c:v>85.805107415466495</c:v>
                </c:pt>
              </c:numCache>
            </c:numRef>
          </c:val>
          <c:smooth val="0"/>
          <c:extLst>
            <c:ext xmlns:c16="http://schemas.microsoft.com/office/drawing/2014/chart" uri="{C3380CC4-5D6E-409C-BE32-E72D297353CC}">
              <c16:uniqueId val="{00000003-7D2B-4409-8CA5-B9E2CD079AC0}"/>
            </c:ext>
          </c:extLst>
        </c:ser>
        <c:dLbls>
          <c:showLegendKey val="0"/>
          <c:showVal val="0"/>
          <c:showCatName val="0"/>
          <c:showSerName val="0"/>
          <c:showPercent val="0"/>
          <c:showBubbleSize val="0"/>
        </c:dLbls>
        <c:smooth val="0"/>
        <c:axId val="826107864"/>
        <c:axId val="826111472"/>
      </c:lineChart>
      <c:dateAx>
        <c:axId val="82610786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826111472"/>
        <c:crosses val="autoZero"/>
        <c:auto val="1"/>
        <c:lblOffset val="100"/>
        <c:baseTimeUnit val="months"/>
      </c:dateAx>
      <c:valAx>
        <c:axId val="826111472"/>
        <c:scaling>
          <c:orientation val="minMax"/>
          <c:max val="120"/>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826107864"/>
        <c:crosses val="autoZero"/>
        <c:crossBetween val="between"/>
      </c:valAx>
      <c:spPr>
        <a:noFill/>
        <a:ln>
          <a:noFill/>
        </a:ln>
        <a:effectLst/>
      </c:spPr>
    </c:plotArea>
    <c:legend>
      <c:legendPos val="b"/>
      <c:layout>
        <c:manualLayout>
          <c:xMode val="edge"/>
          <c:yMode val="edge"/>
          <c:x val="0.12370139496451833"/>
          <c:y val="2.6182556596140726E-2"/>
          <c:w val="0.51802930883639542"/>
          <c:h val="0.17059380337699562"/>
        </c:manualLayout>
      </c:layout>
      <c:overlay val="0"/>
      <c:spPr>
        <a:solidFill>
          <a:sysClr val="window" lastClr="FFFFFF"/>
        </a:solid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0.19545</cdr:x>
      <cdr:y>0</cdr:y>
    </cdr:from>
    <cdr:to>
      <cdr:x>0.72689</cdr:x>
      <cdr:y>0.163</cdr:y>
    </cdr:to>
    <cdr:sp macro="" textlink="">
      <cdr:nvSpPr>
        <cdr:cNvPr id="2" name="TextBox 7">
          <a:extLst xmlns:a="http://schemas.openxmlformats.org/drawingml/2006/main">
            <a:ext uri="{FF2B5EF4-FFF2-40B4-BE49-F238E27FC236}">
              <a16:creationId xmlns:a16="http://schemas.microsoft.com/office/drawing/2014/main" id="{8470A125-15A5-417B-8F33-A668264A3A4B}"/>
            </a:ext>
          </a:extLst>
        </cdr:cNvPr>
        <cdr:cNvSpPr txBox="1"/>
      </cdr:nvSpPr>
      <cdr:spPr>
        <a:xfrm xmlns:a="http://schemas.openxmlformats.org/drawingml/2006/main">
          <a:off x="1672640" y="0"/>
          <a:ext cx="4548141" cy="76944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2400" b="1" dirty="0">
              <a:solidFill>
                <a:schemeClr val="accent1">
                  <a:lumMod val="75000"/>
                </a:schemeClr>
              </a:solidFill>
            </a:rPr>
            <a:t>Atlanta Fed Wage Tracker</a:t>
          </a:r>
        </a:p>
        <a:p xmlns:a="http://schemas.openxmlformats.org/drawingml/2006/main">
          <a:pPr algn="ctr"/>
          <a:r>
            <a:rPr lang="en-US" sz="2000" b="1" dirty="0">
              <a:solidFill>
                <a:schemeClr val="accent1">
                  <a:lumMod val="75000"/>
                </a:schemeClr>
              </a:solidFill>
            </a:rPr>
            <a:t>Year over Year Wages</a:t>
          </a:r>
        </a:p>
      </cdr:txBody>
    </cdr:sp>
  </cdr:relSizeAnchor>
</c:userShapes>
</file>

<file path=ppt/drawings/drawing2.xml><?xml version="1.0" encoding="utf-8"?>
<c:userShapes xmlns:c="http://schemas.openxmlformats.org/drawingml/2006/chart">
  <cdr:relSizeAnchor xmlns:cdr="http://schemas.openxmlformats.org/drawingml/2006/chartDrawing">
    <cdr:from>
      <cdr:x>0.20331</cdr:x>
      <cdr:y>0.03022</cdr:y>
    </cdr:from>
    <cdr:to>
      <cdr:x>0.45272</cdr:x>
      <cdr:y>0.09092</cdr:y>
    </cdr:to>
    <cdr:sp macro="" textlink="">
      <cdr:nvSpPr>
        <cdr:cNvPr id="2" name="TextBox 1">
          <a:extLst xmlns:a="http://schemas.openxmlformats.org/drawingml/2006/main">
            <a:ext uri="{FF2B5EF4-FFF2-40B4-BE49-F238E27FC236}">
              <a16:creationId xmlns:a16="http://schemas.microsoft.com/office/drawing/2014/main" id="{61FB7F69-1F42-4E3F-9AF3-D56D3E43CCA9}"/>
            </a:ext>
          </a:extLst>
        </cdr:cNvPr>
        <cdr:cNvSpPr txBox="1"/>
      </cdr:nvSpPr>
      <cdr:spPr>
        <a:xfrm xmlns:a="http://schemas.openxmlformats.org/drawingml/2006/main">
          <a:off x="1673158" y="142875"/>
          <a:ext cx="2052536" cy="28694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r>
            <a:rPr lang="en-US" dirty="0"/>
            <a:t>Henry McVey/KKR Estimates</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0.40307</cdr:x>
      <cdr:y>0.82937</cdr:y>
    </cdr:from>
    <cdr:to>
      <cdr:x>0.44563</cdr:x>
      <cdr:y>0.91035</cdr:y>
    </cdr:to>
    <cdr:sp macro="" textlink="">
      <cdr:nvSpPr>
        <cdr:cNvPr id="2" name="TextBox 1">
          <a:extLst xmlns:a="http://schemas.openxmlformats.org/drawingml/2006/main">
            <a:ext uri="{FF2B5EF4-FFF2-40B4-BE49-F238E27FC236}">
              <a16:creationId xmlns:a16="http://schemas.microsoft.com/office/drawing/2014/main" id="{448400E2-1CE8-45CD-BE4A-61043DF60711}"/>
            </a:ext>
          </a:extLst>
        </cdr:cNvPr>
        <cdr:cNvSpPr txBox="1"/>
      </cdr:nvSpPr>
      <cdr:spPr>
        <a:xfrm xmlns:a="http://schemas.openxmlformats.org/drawingml/2006/main">
          <a:off x="3317131" y="3782505"/>
          <a:ext cx="350197" cy="369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tx1"/>
              </a:solidFill>
            </a:rPr>
            <a:t>A</a:t>
          </a:r>
        </a:p>
      </cdr:txBody>
    </cdr:sp>
  </cdr:relSizeAnchor>
  <cdr:relSizeAnchor xmlns:cdr="http://schemas.openxmlformats.org/drawingml/2006/chartDrawing">
    <cdr:from>
      <cdr:x>0.41062</cdr:x>
      <cdr:y>0.83411</cdr:y>
    </cdr:from>
    <cdr:to>
      <cdr:x>0.45317</cdr:x>
      <cdr:y>0.91509</cdr:y>
    </cdr:to>
    <cdr:sp macro="" textlink="">
      <cdr:nvSpPr>
        <cdr:cNvPr id="3" name="TextBox 1">
          <a:extLst xmlns:a="http://schemas.openxmlformats.org/drawingml/2006/main">
            <a:ext uri="{FF2B5EF4-FFF2-40B4-BE49-F238E27FC236}">
              <a16:creationId xmlns:a16="http://schemas.microsoft.com/office/drawing/2014/main" id="{B399E631-7A21-434E-9F3C-BFB940399B0F}"/>
            </a:ext>
          </a:extLst>
        </cdr:cNvPr>
        <cdr:cNvSpPr txBox="1"/>
      </cdr:nvSpPr>
      <cdr:spPr>
        <a:xfrm xmlns:a="http://schemas.openxmlformats.org/drawingml/2006/main">
          <a:off x="3379236" y="3804122"/>
          <a:ext cx="350197" cy="36933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A</a:t>
          </a:r>
        </a:p>
      </cdr:txBody>
    </cdr:sp>
  </cdr:relSizeAnchor>
  <cdr:relSizeAnchor xmlns:cdr="http://schemas.openxmlformats.org/drawingml/2006/chartDrawing">
    <cdr:from>
      <cdr:x>0.82124</cdr:x>
      <cdr:y>0.82587</cdr:y>
    </cdr:from>
    <cdr:to>
      <cdr:x>0.86379</cdr:x>
      <cdr:y>0.90685</cdr:y>
    </cdr:to>
    <cdr:sp macro="" textlink="">
      <cdr:nvSpPr>
        <cdr:cNvPr id="4" name="TextBox 1">
          <a:extLst xmlns:a="http://schemas.openxmlformats.org/drawingml/2006/main">
            <a:ext uri="{FF2B5EF4-FFF2-40B4-BE49-F238E27FC236}">
              <a16:creationId xmlns:a16="http://schemas.microsoft.com/office/drawing/2014/main" id="{B399E631-7A21-434E-9F3C-BFB940399B0F}"/>
            </a:ext>
          </a:extLst>
        </cdr:cNvPr>
        <cdr:cNvSpPr txBox="1"/>
      </cdr:nvSpPr>
      <cdr:spPr>
        <a:xfrm xmlns:a="http://schemas.openxmlformats.org/drawingml/2006/main">
          <a:off x="6758473" y="3766545"/>
          <a:ext cx="350197" cy="36933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B</a:t>
          </a:r>
        </a:p>
      </cdr:txBody>
    </cdr:sp>
  </cdr:relSizeAnchor>
  <cdr:relSizeAnchor xmlns:cdr="http://schemas.openxmlformats.org/drawingml/2006/chartDrawing">
    <cdr:from>
      <cdr:x>0.66699</cdr:x>
      <cdr:y>0.828</cdr:y>
    </cdr:from>
    <cdr:to>
      <cdr:x>0.73168</cdr:x>
      <cdr:y>0.90898</cdr:y>
    </cdr:to>
    <cdr:sp macro="" textlink="">
      <cdr:nvSpPr>
        <cdr:cNvPr id="5" name="TextBox 1">
          <a:extLst xmlns:a="http://schemas.openxmlformats.org/drawingml/2006/main">
            <a:ext uri="{FF2B5EF4-FFF2-40B4-BE49-F238E27FC236}">
              <a16:creationId xmlns:a16="http://schemas.microsoft.com/office/drawing/2014/main" id="{4D7D3F8A-D3A5-4A02-99A9-0B6536439642}"/>
            </a:ext>
          </a:extLst>
        </cdr:cNvPr>
        <cdr:cNvSpPr txBox="1"/>
      </cdr:nvSpPr>
      <cdr:spPr>
        <a:xfrm xmlns:a="http://schemas.openxmlformats.org/drawingml/2006/main">
          <a:off x="5489032" y="3776272"/>
          <a:ext cx="532389" cy="36933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BB</a:t>
          </a:r>
        </a:p>
      </cdr:txBody>
    </cdr:sp>
  </cdr:relSizeAnchor>
  <cdr:relSizeAnchor xmlns:cdr="http://schemas.openxmlformats.org/drawingml/2006/chartDrawing">
    <cdr:from>
      <cdr:x>0.53626</cdr:x>
      <cdr:y>0.82917</cdr:y>
    </cdr:from>
    <cdr:to>
      <cdr:x>0.61138</cdr:x>
      <cdr:y>0.93296</cdr:y>
    </cdr:to>
    <cdr:sp macro="" textlink="">
      <cdr:nvSpPr>
        <cdr:cNvPr id="6" name="TextBox 1">
          <a:extLst xmlns:a="http://schemas.openxmlformats.org/drawingml/2006/main">
            <a:ext uri="{FF2B5EF4-FFF2-40B4-BE49-F238E27FC236}">
              <a16:creationId xmlns:a16="http://schemas.microsoft.com/office/drawing/2014/main" id="{4D7D3F8A-D3A5-4A02-99A9-0B6536439642}"/>
            </a:ext>
          </a:extLst>
        </cdr:cNvPr>
        <cdr:cNvSpPr txBox="1"/>
      </cdr:nvSpPr>
      <cdr:spPr>
        <a:xfrm xmlns:a="http://schemas.openxmlformats.org/drawingml/2006/main">
          <a:off x="4413189" y="3781596"/>
          <a:ext cx="618247" cy="47335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BBB</a:t>
          </a:r>
        </a:p>
      </cdr:txBody>
    </cdr:sp>
  </cdr:relSizeAnchor>
</c:userShapes>
</file>

<file path=ppt/drawings/drawing4.xml><?xml version="1.0" encoding="utf-8"?>
<c:userShapes xmlns:c="http://schemas.openxmlformats.org/drawingml/2006/chart">
  <cdr:relSizeAnchor xmlns:cdr="http://schemas.openxmlformats.org/drawingml/2006/chartDrawing">
    <cdr:from>
      <cdr:x>0.875</cdr:x>
      <cdr:y>0.21367</cdr:y>
    </cdr:from>
    <cdr:to>
      <cdr:x>0.91204</cdr:x>
      <cdr:y>0.49899</cdr:y>
    </cdr:to>
    <cdr:sp macro="" textlink="">
      <cdr:nvSpPr>
        <cdr:cNvPr id="2" name="Rectangle 1">
          <a:extLst xmlns:a="http://schemas.openxmlformats.org/drawingml/2006/main">
            <a:ext uri="{FF2B5EF4-FFF2-40B4-BE49-F238E27FC236}">
              <a16:creationId xmlns:a16="http://schemas.microsoft.com/office/drawing/2014/main" id="{299E1BA7-45B4-4DBE-BAFB-C509D44E9AAC}"/>
            </a:ext>
          </a:extLst>
        </cdr:cNvPr>
        <cdr:cNvSpPr/>
      </cdr:nvSpPr>
      <cdr:spPr>
        <a:xfrm xmlns:a="http://schemas.openxmlformats.org/drawingml/2006/main">
          <a:off x="7200900" y="1010123"/>
          <a:ext cx="304800" cy="1348902"/>
        </a:xfrm>
        <a:prstGeom xmlns:a="http://schemas.openxmlformats.org/drawingml/2006/main" prst="rect">
          <a:avLst/>
        </a:prstGeom>
        <a:solidFill xmlns:a="http://schemas.openxmlformats.org/drawingml/2006/main">
          <a:schemeClr val="accent1">
            <a:lumMod val="60000"/>
            <a:lumOff val="4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0.82523</cdr:x>
      <cdr:y>0.04168</cdr:y>
    </cdr:from>
    <cdr:to>
      <cdr:x>0.86173</cdr:x>
      <cdr:y>0.5531</cdr:y>
    </cdr:to>
    <cdr:sp macro="" textlink="">
      <cdr:nvSpPr>
        <cdr:cNvPr id="3" name="Rectangle 2">
          <a:extLst xmlns:a="http://schemas.openxmlformats.org/drawingml/2006/main">
            <a:ext uri="{FF2B5EF4-FFF2-40B4-BE49-F238E27FC236}">
              <a16:creationId xmlns:a16="http://schemas.microsoft.com/office/drawing/2014/main" id="{78C00FB6-FFD4-4F53-A4DB-822866B46006}"/>
            </a:ext>
          </a:extLst>
        </cdr:cNvPr>
        <cdr:cNvSpPr/>
      </cdr:nvSpPr>
      <cdr:spPr>
        <a:xfrm xmlns:a="http://schemas.openxmlformats.org/drawingml/2006/main">
          <a:off x="6791325" y="197039"/>
          <a:ext cx="300369" cy="2417761"/>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solidFill>
            <a:schemeClr val="accent1">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0.2182</cdr:x>
      <cdr:y>0.11537</cdr:y>
    </cdr:from>
    <cdr:to>
      <cdr:x>0.81351</cdr:x>
      <cdr:y>0.70536</cdr:y>
    </cdr:to>
    <cdr:sp macro="" textlink="">
      <cdr:nvSpPr>
        <cdr:cNvPr id="2" name="Freeform: Shape 1">
          <a:extLst xmlns:a="http://schemas.openxmlformats.org/drawingml/2006/main">
            <a:ext uri="{FF2B5EF4-FFF2-40B4-BE49-F238E27FC236}">
              <a16:creationId xmlns:a16="http://schemas.microsoft.com/office/drawing/2014/main" id="{042959EF-DB74-4700-ABBD-29185EC6CBDE}"/>
            </a:ext>
          </a:extLst>
        </cdr:cNvPr>
        <cdr:cNvSpPr/>
      </cdr:nvSpPr>
      <cdr:spPr>
        <a:xfrm xmlns:a="http://schemas.openxmlformats.org/drawingml/2006/main" rot="248415">
          <a:off x="1875509" y="474726"/>
          <a:ext cx="5116879" cy="2427693"/>
        </a:xfrm>
        <a:custGeom xmlns:a="http://schemas.openxmlformats.org/drawingml/2006/main">
          <a:avLst/>
          <a:gdLst>
            <a:gd name="connsiteX0" fmla="*/ 0 w 3578087"/>
            <a:gd name="connsiteY0" fmla="*/ 2860963 h 2860963"/>
            <a:gd name="connsiteX1" fmla="*/ 455543 w 3578087"/>
            <a:gd name="connsiteY1" fmla="*/ 1751094 h 2860963"/>
            <a:gd name="connsiteX2" fmla="*/ 1598543 w 3578087"/>
            <a:gd name="connsiteY2" fmla="*/ 947681 h 2860963"/>
            <a:gd name="connsiteX3" fmla="*/ 3014869 w 3578087"/>
            <a:gd name="connsiteY3" fmla="*/ 169115 h 2860963"/>
            <a:gd name="connsiteX4" fmla="*/ 3578087 w 3578087"/>
            <a:gd name="connsiteY4" fmla="*/ 3463 h 286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8087" h="2860963">
              <a:moveTo>
                <a:pt x="0" y="2860963"/>
              </a:moveTo>
              <a:cubicBezTo>
                <a:pt x="94559" y="2465468"/>
                <a:pt x="189119" y="2069974"/>
                <a:pt x="455543" y="1751094"/>
              </a:cubicBezTo>
              <a:cubicBezTo>
                <a:pt x="721967" y="1432214"/>
                <a:pt x="1171989" y="1211344"/>
                <a:pt x="1598543" y="947681"/>
              </a:cubicBezTo>
              <a:cubicBezTo>
                <a:pt x="2025097" y="684018"/>
                <a:pt x="2684945" y="326485"/>
                <a:pt x="3014869" y="169115"/>
              </a:cubicBezTo>
              <a:cubicBezTo>
                <a:pt x="3344793" y="11745"/>
                <a:pt x="3457989" y="-10341"/>
                <a:pt x="3578087" y="3463"/>
              </a:cubicBezTo>
            </a:path>
          </a:pathLst>
        </a:custGeom>
        <a:ln xmlns:a="http://schemas.openxmlformats.org/drawingml/2006/main">
          <a:headEnd type="arrow" w="med" len="med"/>
          <a:tailEnd type="arrow" w="med" len="med"/>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587F8-C8AD-43C7-A4A7-1EDCE9383CC6}"/>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C16CA6-867C-48DB-B567-9DEDCA8623B7}"/>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BAA3771-6F20-4DF1-9AF4-54A2BA8CE21E}" type="datetimeFigureOut">
              <a:rPr lang="en-US" smtClean="0"/>
              <a:t>4/14/2023</a:t>
            </a:fld>
            <a:endParaRPr lang="en-US"/>
          </a:p>
        </p:txBody>
      </p:sp>
      <p:sp>
        <p:nvSpPr>
          <p:cNvPr id="4" name="Footer Placeholder 3">
            <a:extLst>
              <a:ext uri="{FF2B5EF4-FFF2-40B4-BE49-F238E27FC236}">
                <a16:creationId xmlns:a16="http://schemas.microsoft.com/office/drawing/2014/main" id="{98087D48-52CC-4A1E-9A20-A5DF2AB09F8D}"/>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B6A1B5-1979-4B4E-94BB-5E56C9F783A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EAA63F9-D890-4F5E-86CE-FFA542F31E3A}" type="slidenum">
              <a:rPr lang="en-US" smtClean="0"/>
              <a:t>‹#›</a:t>
            </a:fld>
            <a:endParaRPr lang="en-US"/>
          </a:p>
        </p:txBody>
      </p:sp>
    </p:spTree>
    <p:extLst>
      <p:ext uri="{BB962C8B-B14F-4D97-AF65-F5344CB8AC3E}">
        <p14:creationId xmlns:p14="http://schemas.microsoft.com/office/powerpoint/2010/main" val="129636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BB0FA8-82C9-4594-BCCE-801C81DD4616}"/>
              </a:ext>
            </a:extLst>
          </p:cNvPr>
          <p:cNvSpPr>
            <a:spLocks noGrp="1"/>
          </p:cNvSpPr>
          <p:nvPr>
            <p:ph type="hdr" sz="quarter"/>
          </p:nvPr>
        </p:nvSpPr>
        <p:spPr>
          <a:xfrm>
            <a:off x="0" y="0"/>
            <a:ext cx="3170238" cy="481013"/>
          </a:xfrm>
          <a:prstGeom prst="rect">
            <a:avLst/>
          </a:prstGeom>
        </p:spPr>
        <p:txBody>
          <a:bodyPr vert="horz" lIns="96631" tIns="48316" rIns="96631" bIns="48316" rtlCol="0"/>
          <a:lstStyle>
            <a:lvl1pPr algn="l" eaLnBrk="1" fontAlgn="auto" hangingPunct="1">
              <a:spcBef>
                <a:spcPts val="0"/>
              </a:spcBef>
              <a:spcAft>
                <a:spcPts val="0"/>
              </a:spcAft>
              <a:defRPr sz="1400">
                <a:latin typeface="+mn-lt"/>
              </a:defRPr>
            </a:lvl1pPr>
          </a:lstStyle>
          <a:p>
            <a:pPr>
              <a:defRPr/>
            </a:pPr>
            <a:endParaRPr lang="en-US"/>
          </a:p>
        </p:txBody>
      </p:sp>
      <p:sp>
        <p:nvSpPr>
          <p:cNvPr id="3" name="Date Placeholder 2">
            <a:extLst>
              <a:ext uri="{FF2B5EF4-FFF2-40B4-BE49-F238E27FC236}">
                <a16:creationId xmlns:a16="http://schemas.microsoft.com/office/drawing/2014/main" id="{77B2F704-B76A-4A4A-A447-E8D5C816DE2E}"/>
              </a:ext>
            </a:extLst>
          </p:cNvPr>
          <p:cNvSpPr>
            <a:spLocks noGrp="1"/>
          </p:cNvSpPr>
          <p:nvPr>
            <p:ph type="dt" idx="1"/>
          </p:nvPr>
        </p:nvSpPr>
        <p:spPr>
          <a:xfrm>
            <a:off x="4143375" y="0"/>
            <a:ext cx="3170238" cy="481013"/>
          </a:xfrm>
          <a:prstGeom prst="rect">
            <a:avLst/>
          </a:prstGeom>
        </p:spPr>
        <p:txBody>
          <a:bodyPr vert="horz" lIns="96631" tIns="48316" rIns="96631" bIns="48316" rtlCol="0"/>
          <a:lstStyle>
            <a:lvl1pPr algn="r" eaLnBrk="1" fontAlgn="auto" hangingPunct="1">
              <a:spcBef>
                <a:spcPts val="0"/>
              </a:spcBef>
              <a:spcAft>
                <a:spcPts val="0"/>
              </a:spcAft>
              <a:defRPr sz="1400">
                <a:latin typeface="+mn-lt"/>
              </a:defRPr>
            </a:lvl1pPr>
          </a:lstStyle>
          <a:p>
            <a:pPr>
              <a:defRPr/>
            </a:pPr>
            <a:fld id="{C983982F-6312-4257-90D0-00B46C0D124A}" type="datetimeFigureOut">
              <a:rPr lang="en-US"/>
              <a:pPr>
                <a:defRPr/>
              </a:pPr>
              <a:t>4/14/2023</a:t>
            </a:fld>
            <a:endParaRPr lang="en-US"/>
          </a:p>
        </p:txBody>
      </p:sp>
      <p:sp>
        <p:nvSpPr>
          <p:cNvPr id="4" name="Slide Image Placeholder 3">
            <a:extLst>
              <a:ext uri="{FF2B5EF4-FFF2-40B4-BE49-F238E27FC236}">
                <a16:creationId xmlns:a16="http://schemas.microsoft.com/office/drawing/2014/main" id="{8DF960F3-166D-47EB-B2D5-0F12AE516E99}"/>
              </a:ext>
            </a:extLst>
          </p:cNvPr>
          <p:cNvSpPr>
            <a:spLocks noGrp="1" noRot="1" noChangeAspect="1"/>
          </p:cNvSpPr>
          <p:nvPr>
            <p:ph type="sldImg" idx="2"/>
          </p:nvPr>
        </p:nvSpPr>
        <p:spPr>
          <a:xfrm>
            <a:off x="1497013" y="1200150"/>
            <a:ext cx="4321175" cy="3241675"/>
          </a:xfrm>
          <a:prstGeom prst="rect">
            <a:avLst/>
          </a:prstGeom>
          <a:noFill/>
          <a:ln w="12700">
            <a:solidFill>
              <a:prstClr val="black"/>
            </a:solidFill>
          </a:ln>
        </p:spPr>
        <p:txBody>
          <a:bodyPr vert="horz" lIns="96631" tIns="48316" rIns="96631" bIns="48316" rtlCol="0" anchor="ctr"/>
          <a:lstStyle/>
          <a:p>
            <a:pPr lvl="0"/>
            <a:endParaRPr lang="en-US" noProof="0"/>
          </a:p>
        </p:txBody>
      </p:sp>
      <p:sp>
        <p:nvSpPr>
          <p:cNvPr id="5" name="Notes Placeholder 4">
            <a:extLst>
              <a:ext uri="{FF2B5EF4-FFF2-40B4-BE49-F238E27FC236}">
                <a16:creationId xmlns:a16="http://schemas.microsoft.com/office/drawing/2014/main" id="{CAC3B79B-3F47-4CE7-90B4-4D78E87EF4CF}"/>
              </a:ext>
            </a:extLst>
          </p:cNvPr>
          <p:cNvSpPr>
            <a:spLocks noGrp="1"/>
          </p:cNvSpPr>
          <p:nvPr>
            <p:ph type="body" sz="quarter" idx="3"/>
          </p:nvPr>
        </p:nvSpPr>
        <p:spPr>
          <a:xfrm>
            <a:off x="731838" y="4621213"/>
            <a:ext cx="5851525" cy="3779837"/>
          </a:xfrm>
          <a:prstGeom prst="rect">
            <a:avLst/>
          </a:prstGeom>
        </p:spPr>
        <p:txBody>
          <a:bodyPr vert="horz" lIns="96631" tIns="48316" rIns="96631" bIns="4831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54F9012-6562-478B-9F67-6DAD9756F84B}"/>
              </a:ext>
            </a:extLst>
          </p:cNvPr>
          <p:cNvSpPr>
            <a:spLocks noGrp="1"/>
          </p:cNvSpPr>
          <p:nvPr>
            <p:ph type="ftr" sz="quarter" idx="4"/>
          </p:nvPr>
        </p:nvSpPr>
        <p:spPr>
          <a:xfrm>
            <a:off x="0" y="9120188"/>
            <a:ext cx="3170238" cy="481012"/>
          </a:xfrm>
          <a:prstGeom prst="rect">
            <a:avLst/>
          </a:prstGeom>
        </p:spPr>
        <p:txBody>
          <a:bodyPr vert="horz" lIns="96631" tIns="48316" rIns="96631" bIns="48316" rtlCol="0" anchor="b"/>
          <a:lstStyle>
            <a:lvl1pPr algn="l" eaLnBrk="1" fontAlgn="auto" hangingPunct="1">
              <a:spcBef>
                <a:spcPts val="0"/>
              </a:spcBef>
              <a:spcAft>
                <a:spcPts val="0"/>
              </a:spcAft>
              <a:defRPr sz="14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780F713-C0DA-44D5-A4D4-ABDF4E2CCACE}"/>
              </a:ext>
            </a:extLst>
          </p:cNvPr>
          <p:cNvSpPr>
            <a:spLocks noGrp="1"/>
          </p:cNvSpPr>
          <p:nvPr>
            <p:ph type="sldNum" sz="quarter" idx="5"/>
          </p:nvPr>
        </p:nvSpPr>
        <p:spPr>
          <a:xfrm>
            <a:off x="4143375" y="9120188"/>
            <a:ext cx="3170238" cy="481012"/>
          </a:xfrm>
          <a:prstGeom prst="rect">
            <a:avLst/>
          </a:prstGeom>
        </p:spPr>
        <p:txBody>
          <a:bodyPr vert="horz" wrap="square" lIns="96631" tIns="48316" rIns="96631" bIns="48316" numCol="1" anchor="b" anchorCtr="0" compatLnSpc="1">
            <a:prstTxWarp prst="textNoShape">
              <a:avLst/>
            </a:prstTxWarp>
          </a:bodyPr>
          <a:lstStyle>
            <a:lvl1pPr algn="r" eaLnBrk="1" hangingPunct="1">
              <a:defRPr sz="1400"/>
            </a:lvl1pPr>
          </a:lstStyle>
          <a:p>
            <a:fld id="{12947336-B0FD-4914-A6DA-8EBCDDDC2FE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8FA11D2-FB19-43B0-A08D-B76E395A2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F2D6EF78-110D-46D4-9B75-A180CE27DF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28C24F6C-ADD6-4C20-ABB7-FD3E948139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14495" indent="-274806">
              <a:defRPr>
                <a:solidFill>
                  <a:schemeClr val="tx1"/>
                </a:solidFill>
                <a:latin typeface="Calibri" panose="020F0502020204030204" pitchFamily="34" charset="0"/>
              </a:defRPr>
            </a:lvl2pPr>
            <a:lvl3pPr marL="1099223" indent="-219845">
              <a:defRPr>
                <a:solidFill>
                  <a:schemeClr val="tx1"/>
                </a:solidFill>
                <a:latin typeface="Calibri" panose="020F0502020204030204" pitchFamily="34" charset="0"/>
              </a:defRPr>
            </a:lvl3pPr>
            <a:lvl4pPr marL="1538912" indent="-219845">
              <a:defRPr>
                <a:solidFill>
                  <a:schemeClr val="tx1"/>
                </a:solidFill>
                <a:latin typeface="Calibri" panose="020F0502020204030204" pitchFamily="34" charset="0"/>
              </a:defRPr>
            </a:lvl4pPr>
            <a:lvl5pPr marL="1978602" indent="-219845">
              <a:defRPr>
                <a:solidFill>
                  <a:schemeClr val="tx1"/>
                </a:solidFill>
                <a:latin typeface="Calibri" panose="020F0502020204030204" pitchFamily="34" charset="0"/>
              </a:defRPr>
            </a:lvl5pPr>
            <a:lvl6pPr marL="2418291" indent="-219845" eaLnBrk="0" fontAlgn="base" hangingPunct="0">
              <a:spcBef>
                <a:spcPct val="0"/>
              </a:spcBef>
              <a:spcAft>
                <a:spcPct val="0"/>
              </a:spcAft>
              <a:defRPr>
                <a:solidFill>
                  <a:schemeClr val="tx1"/>
                </a:solidFill>
                <a:latin typeface="Calibri" panose="020F0502020204030204" pitchFamily="34" charset="0"/>
              </a:defRPr>
            </a:lvl6pPr>
            <a:lvl7pPr marL="2857980" indent="-219845" eaLnBrk="0" fontAlgn="base" hangingPunct="0">
              <a:spcBef>
                <a:spcPct val="0"/>
              </a:spcBef>
              <a:spcAft>
                <a:spcPct val="0"/>
              </a:spcAft>
              <a:defRPr>
                <a:solidFill>
                  <a:schemeClr val="tx1"/>
                </a:solidFill>
                <a:latin typeface="Calibri" panose="020F0502020204030204" pitchFamily="34" charset="0"/>
              </a:defRPr>
            </a:lvl7pPr>
            <a:lvl8pPr marL="3297669" indent="-219845" eaLnBrk="0" fontAlgn="base" hangingPunct="0">
              <a:spcBef>
                <a:spcPct val="0"/>
              </a:spcBef>
              <a:spcAft>
                <a:spcPct val="0"/>
              </a:spcAft>
              <a:defRPr>
                <a:solidFill>
                  <a:schemeClr val="tx1"/>
                </a:solidFill>
                <a:latin typeface="Calibri" panose="020F0502020204030204" pitchFamily="34" charset="0"/>
              </a:defRPr>
            </a:lvl8pPr>
            <a:lvl9pPr marL="3737359" indent="-219845" eaLnBrk="0" fontAlgn="base" hangingPunct="0">
              <a:spcBef>
                <a:spcPct val="0"/>
              </a:spcBef>
              <a:spcAft>
                <a:spcPct val="0"/>
              </a:spcAft>
              <a:defRPr>
                <a:solidFill>
                  <a:schemeClr val="tx1"/>
                </a:solidFill>
                <a:latin typeface="Calibri" panose="020F0502020204030204" pitchFamily="34" charset="0"/>
              </a:defRPr>
            </a:lvl9pPr>
          </a:lstStyle>
          <a:p>
            <a:pPr defTabSz="879378" fontAlgn="base">
              <a:spcBef>
                <a:spcPct val="0"/>
              </a:spcBef>
              <a:spcAft>
                <a:spcPct val="0"/>
              </a:spcAft>
            </a:pPr>
            <a:fld id="{268A576B-228A-4A0D-9540-27E17F45F9FE}" type="slidenum">
              <a:rPr lang="en-US" altLang="en-US">
                <a:solidFill>
                  <a:prstClr val="black"/>
                </a:solidFill>
              </a:rPr>
              <a:pPr defTabSz="879378" fontAlgn="base">
                <a:spcBef>
                  <a:spcPct val="0"/>
                </a:spcBef>
                <a:spcAft>
                  <a:spcPct val="0"/>
                </a:spcAft>
              </a:pPr>
              <a:t>1</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47336-B0FD-4914-A6DA-8EBCDDDC2FE9}" type="slidenum">
              <a:rPr lang="en-US" altLang="en-US" smtClean="0"/>
              <a:pPr/>
              <a:t>19</a:t>
            </a:fld>
            <a:endParaRPr lang="en-US" altLang="en-US"/>
          </a:p>
        </p:txBody>
      </p:sp>
    </p:spTree>
    <p:extLst>
      <p:ext uri="{BB962C8B-B14F-4D97-AF65-F5344CB8AC3E}">
        <p14:creationId xmlns:p14="http://schemas.microsoft.com/office/powerpoint/2010/main" val="359284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arl.H.Viard@msgraystone.com" TargetMode="External"/><Relationship Id="rId2" Type="http://schemas.openxmlformats.org/officeDocument/2006/relationships/hyperlink" Target="mailto:George.T.Cook@msgraystone.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1E89DB-4346-41FD-AFF2-5FE6CF92F747}"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5C3C3-760C-46C7-BCEB-469BD9E98EEB}" type="slidenum">
              <a:rPr lang="en-US" smtClean="0"/>
              <a:t>‹#›</a:t>
            </a:fld>
            <a:endParaRPr lang="en-US"/>
          </a:p>
        </p:txBody>
      </p:sp>
    </p:spTree>
    <p:extLst>
      <p:ext uri="{BB962C8B-B14F-4D97-AF65-F5344CB8AC3E}">
        <p14:creationId xmlns:p14="http://schemas.microsoft.com/office/powerpoint/2010/main" val="263507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95102116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53455305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8" name="Text Placeholder 2"/>
          <p:cNvSpPr>
            <a:spLocks noGrp="1"/>
          </p:cNvSpPr>
          <p:nvPr>
            <p:ph type="body" sz="quarter" idx="11" hasCustomPrompt="1"/>
          </p:nvPr>
        </p:nvSpPr>
        <p:spPr>
          <a:xfrm>
            <a:off x="464309" y="4626070"/>
            <a:ext cx="8138160" cy="551046"/>
          </a:xfrm>
        </p:spPr>
        <p:txBody>
          <a:bodyPr tIns="45720" rIns="82296" bIns="45720" anchor="t" anchorCtr="0"/>
          <a:lstStyle>
            <a:lvl1pPr marL="0" indent="0">
              <a:lnSpc>
                <a:spcPct val="100000"/>
              </a:lnSpc>
              <a:spcBef>
                <a:spcPts val="0"/>
              </a:spcBef>
              <a:buNone/>
              <a:defRPr sz="2800" b="1" spc="0" baseline="0">
                <a:solidFill>
                  <a:schemeClr val="tx1"/>
                </a:solidFill>
                <a:latin typeface="Gill Sans MT" panose="020B0502020104020203" pitchFamily="34" charset="0"/>
                <a:cs typeface="Arial" panose="020B0604020202020204" pitchFamily="34" charset="0"/>
              </a:defRPr>
            </a:lvl1pPr>
            <a:lvl2pPr>
              <a:spcBef>
                <a:spcPts val="1200"/>
              </a:spcBef>
              <a:defRPr sz="2000" b="1" baseline="0">
                <a:solidFill>
                  <a:schemeClr val="accent2"/>
                </a:solidFill>
              </a:defRPr>
            </a:lvl2pPr>
          </a:lstStyle>
          <a:p>
            <a:pPr>
              <a:buNone/>
            </a:pPr>
            <a:r>
              <a:rPr lang="en-US"/>
              <a:t>Farm Bureau Economic Outlook and Strategy</a:t>
            </a:r>
          </a:p>
        </p:txBody>
      </p:sp>
      <p:grpSp>
        <p:nvGrpSpPr>
          <p:cNvPr id="7" name="Group 7"/>
          <p:cNvGrpSpPr>
            <a:grpSpLocks/>
          </p:cNvGrpSpPr>
          <p:nvPr userDrawn="1"/>
        </p:nvGrpSpPr>
        <p:grpSpPr bwMode="auto">
          <a:xfrm>
            <a:off x="491693" y="225194"/>
            <a:ext cx="1292418" cy="755228"/>
            <a:chOff x="1679" y="2599"/>
            <a:chExt cx="2289" cy="1215"/>
          </a:xfrm>
        </p:grpSpPr>
        <p:sp>
          <p:nvSpPr>
            <p:cNvPr id="10" name="Freeform 8"/>
            <p:cNvSpPr>
              <a:spLocks/>
            </p:cNvSpPr>
            <p:nvPr/>
          </p:nvSpPr>
          <p:spPr bwMode="auto">
            <a:xfrm>
              <a:off x="1680" y="2599"/>
              <a:ext cx="342" cy="355"/>
            </a:xfrm>
            <a:custGeom>
              <a:avLst/>
              <a:gdLst/>
              <a:ahLst/>
              <a:cxnLst>
                <a:cxn ang="0">
                  <a:pos x="483" y="5"/>
                </a:cxn>
                <a:cxn ang="0">
                  <a:pos x="548" y="16"/>
                </a:cxn>
                <a:cxn ang="0">
                  <a:pos x="598" y="24"/>
                </a:cxn>
                <a:cxn ang="0">
                  <a:pos x="615" y="88"/>
                </a:cxn>
                <a:cxn ang="0">
                  <a:pos x="622" y="179"/>
                </a:cxn>
                <a:cxn ang="0">
                  <a:pos x="600" y="177"/>
                </a:cxn>
                <a:cxn ang="0">
                  <a:pos x="555" y="89"/>
                </a:cxn>
                <a:cxn ang="0">
                  <a:pos x="483" y="44"/>
                </a:cxn>
                <a:cxn ang="0">
                  <a:pos x="388" y="31"/>
                </a:cxn>
                <a:cxn ang="0">
                  <a:pos x="260" y="55"/>
                </a:cxn>
                <a:cxn ang="0">
                  <a:pos x="171" y="122"/>
                </a:cxn>
                <a:cxn ang="0">
                  <a:pos x="119" y="215"/>
                </a:cxn>
                <a:cxn ang="0">
                  <a:pos x="103" y="326"/>
                </a:cxn>
                <a:cxn ang="0">
                  <a:pos x="121" y="465"/>
                </a:cxn>
                <a:cxn ang="0">
                  <a:pos x="179" y="577"/>
                </a:cxn>
                <a:cxn ang="0">
                  <a:pos x="275" y="652"/>
                </a:cxn>
                <a:cxn ang="0">
                  <a:pos x="410" y="678"/>
                </a:cxn>
                <a:cxn ang="0">
                  <a:pos x="497" y="666"/>
                </a:cxn>
                <a:cxn ang="0">
                  <a:pos x="527" y="641"/>
                </a:cxn>
                <a:cxn ang="0">
                  <a:pos x="533" y="589"/>
                </a:cxn>
                <a:cxn ang="0">
                  <a:pos x="532" y="492"/>
                </a:cxn>
                <a:cxn ang="0">
                  <a:pos x="508" y="457"/>
                </a:cxn>
                <a:cxn ang="0">
                  <a:pos x="422" y="443"/>
                </a:cxn>
                <a:cxn ang="0">
                  <a:pos x="417" y="422"/>
                </a:cxn>
                <a:cxn ang="0">
                  <a:pos x="483" y="421"/>
                </a:cxn>
                <a:cxn ang="0">
                  <a:pos x="625" y="421"/>
                </a:cxn>
                <a:cxn ang="0">
                  <a:pos x="683" y="431"/>
                </a:cxn>
                <a:cxn ang="0">
                  <a:pos x="661" y="446"/>
                </a:cxn>
                <a:cxn ang="0">
                  <a:pos x="623" y="471"/>
                </a:cxn>
                <a:cxn ang="0">
                  <a:pos x="618" y="532"/>
                </a:cxn>
                <a:cxn ang="0">
                  <a:pos x="621" y="631"/>
                </a:cxn>
                <a:cxn ang="0">
                  <a:pos x="641" y="662"/>
                </a:cxn>
                <a:cxn ang="0">
                  <a:pos x="643" y="671"/>
                </a:cxn>
                <a:cxn ang="0">
                  <a:pos x="609" y="680"/>
                </a:cxn>
                <a:cxn ang="0">
                  <a:pos x="519" y="699"/>
                </a:cxn>
                <a:cxn ang="0">
                  <a:pos x="408" y="710"/>
                </a:cxn>
                <a:cxn ang="0">
                  <a:pos x="257" y="691"/>
                </a:cxn>
                <a:cxn ang="0">
                  <a:pos x="129" y="628"/>
                </a:cxn>
                <a:cxn ang="0">
                  <a:pos x="42" y="529"/>
                </a:cxn>
                <a:cxn ang="0">
                  <a:pos x="3" y="408"/>
                </a:cxn>
                <a:cxn ang="0">
                  <a:pos x="10" y="276"/>
                </a:cxn>
                <a:cxn ang="0">
                  <a:pos x="62" y="156"/>
                </a:cxn>
                <a:cxn ang="0">
                  <a:pos x="150" y="71"/>
                </a:cxn>
                <a:cxn ang="0">
                  <a:pos x="264" y="18"/>
                </a:cxn>
                <a:cxn ang="0">
                  <a:pos x="417" y="0"/>
                </a:cxn>
              </a:cxnLst>
              <a:rect l="0" t="0" r="r" b="b"/>
              <a:pathLst>
                <a:path w="683" h="710">
                  <a:moveTo>
                    <a:pt x="417" y="0"/>
                  </a:moveTo>
                  <a:lnTo>
                    <a:pt x="452" y="2"/>
                  </a:lnTo>
                  <a:lnTo>
                    <a:pt x="483" y="5"/>
                  </a:lnTo>
                  <a:lnTo>
                    <a:pt x="511" y="9"/>
                  </a:lnTo>
                  <a:lnTo>
                    <a:pt x="533" y="12"/>
                  </a:lnTo>
                  <a:lnTo>
                    <a:pt x="548" y="16"/>
                  </a:lnTo>
                  <a:lnTo>
                    <a:pt x="564" y="18"/>
                  </a:lnTo>
                  <a:lnTo>
                    <a:pt x="582" y="23"/>
                  </a:lnTo>
                  <a:lnTo>
                    <a:pt x="598" y="24"/>
                  </a:lnTo>
                  <a:lnTo>
                    <a:pt x="611" y="24"/>
                  </a:lnTo>
                  <a:lnTo>
                    <a:pt x="612" y="53"/>
                  </a:lnTo>
                  <a:lnTo>
                    <a:pt x="615" y="88"/>
                  </a:lnTo>
                  <a:lnTo>
                    <a:pt x="621" y="128"/>
                  </a:lnTo>
                  <a:lnTo>
                    <a:pt x="626" y="173"/>
                  </a:lnTo>
                  <a:lnTo>
                    <a:pt x="622" y="179"/>
                  </a:lnTo>
                  <a:lnTo>
                    <a:pt x="614" y="180"/>
                  </a:lnTo>
                  <a:lnTo>
                    <a:pt x="605" y="180"/>
                  </a:lnTo>
                  <a:lnTo>
                    <a:pt x="600" y="177"/>
                  </a:lnTo>
                  <a:lnTo>
                    <a:pt x="587" y="142"/>
                  </a:lnTo>
                  <a:lnTo>
                    <a:pt x="573" y="113"/>
                  </a:lnTo>
                  <a:lnTo>
                    <a:pt x="555" y="89"/>
                  </a:lnTo>
                  <a:lnTo>
                    <a:pt x="534" y="70"/>
                  </a:lnTo>
                  <a:lnTo>
                    <a:pt x="511" y="55"/>
                  </a:lnTo>
                  <a:lnTo>
                    <a:pt x="483" y="44"/>
                  </a:lnTo>
                  <a:lnTo>
                    <a:pt x="454" y="37"/>
                  </a:lnTo>
                  <a:lnTo>
                    <a:pt x="423" y="32"/>
                  </a:lnTo>
                  <a:lnTo>
                    <a:pt x="388" y="31"/>
                  </a:lnTo>
                  <a:lnTo>
                    <a:pt x="341" y="34"/>
                  </a:lnTo>
                  <a:lnTo>
                    <a:pt x="298" y="42"/>
                  </a:lnTo>
                  <a:lnTo>
                    <a:pt x="260" y="55"/>
                  </a:lnTo>
                  <a:lnTo>
                    <a:pt x="225" y="73"/>
                  </a:lnTo>
                  <a:lnTo>
                    <a:pt x="196" y="95"/>
                  </a:lnTo>
                  <a:lnTo>
                    <a:pt x="171" y="122"/>
                  </a:lnTo>
                  <a:lnTo>
                    <a:pt x="149" y="149"/>
                  </a:lnTo>
                  <a:lnTo>
                    <a:pt x="132" y="181"/>
                  </a:lnTo>
                  <a:lnTo>
                    <a:pt x="119" y="215"/>
                  </a:lnTo>
                  <a:lnTo>
                    <a:pt x="110" y="251"/>
                  </a:lnTo>
                  <a:lnTo>
                    <a:pt x="104" y="289"/>
                  </a:lnTo>
                  <a:lnTo>
                    <a:pt x="103" y="326"/>
                  </a:lnTo>
                  <a:lnTo>
                    <a:pt x="104" y="375"/>
                  </a:lnTo>
                  <a:lnTo>
                    <a:pt x="111" y="421"/>
                  </a:lnTo>
                  <a:lnTo>
                    <a:pt x="121" y="465"/>
                  </a:lnTo>
                  <a:lnTo>
                    <a:pt x="136" y="506"/>
                  </a:lnTo>
                  <a:lnTo>
                    <a:pt x="156" y="543"/>
                  </a:lnTo>
                  <a:lnTo>
                    <a:pt x="179" y="577"/>
                  </a:lnTo>
                  <a:lnTo>
                    <a:pt x="206" y="606"/>
                  </a:lnTo>
                  <a:lnTo>
                    <a:pt x="239" y="631"/>
                  </a:lnTo>
                  <a:lnTo>
                    <a:pt x="275" y="652"/>
                  </a:lnTo>
                  <a:lnTo>
                    <a:pt x="316" y="666"/>
                  </a:lnTo>
                  <a:lnTo>
                    <a:pt x="360" y="676"/>
                  </a:lnTo>
                  <a:lnTo>
                    <a:pt x="410" y="678"/>
                  </a:lnTo>
                  <a:lnTo>
                    <a:pt x="445" y="677"/>
                  </a:lnTo>
                  <a:lnTo>
                    <a:pt x="474" y="673"/>
                  </a:lnTo>
                  <a:lnTo>
                    <a:pt x="497" y="666"/>
                  </a:lnTo>
                  <a:lnTo>
                    <a:pt x="513" y="657"/>
                  </a:lnTo>
                  <a:lnTo>
                    <a:pt x="523" y="648"/>
                  </a:lnTo>
                  <a:lnTo>
                    <a:pt x="527" y="641"/>
                  </a:lnTo>
                  <a:lnTo>
                    <a:pt x="530" y="628"/>
                  </a:lnTo>
                  <a:lnTo>
                    <a:pt x="533" y="612"/>
                  </a:lnTo>
                  <a:lnTo>
                    <a:pt x="533" y="589"/>
                  </a:lnTo>
                  <a:lnTo>
                    <a:pt x="533" y="549"/>
                  </a:lnTo>
                  <a:lnTo>
                    <a:pt x="533" y="515"/>
                  </a:lnTo>
                  <a:lnTo>
                    <a:pt x="532" y="492"/>
                  </a:lnTo>
                  <a:lnTo>
                    <a:pt x="527" y="475"/>
                  </a:lnTo>
                  <a:lnTo>
                    <a:pt x="519" y="464"/>
                  </a:lnTo>
                  <a:lnTo>
                    <a:pt x="508" y="457"/>
                  </a:lnTo>
                  <a:lnTo>
                    <a:pt x="490" y="451"/>
                  </a:lnTo>
                  <a:lnTo>
                    <a:pt x="466" y="449"/>
                  </a:lnTo>
                  <a:lnTo>
                    <a:pt x="422" y="443"/>
                  </a:lnTo>
                  <a:lnTo>
                    <a:pt x="417" y="439"/>
                  </a:lnTo>
                  <a:lnTo>
                    <a:pt x="416" y="431"/>
                  </a:lnTo>
                  <a:lnTo>
                    <a:pt x="417" y="422"/>
                  </a:lnTo>
                  <a:lnTo>
                    <a:pt x="422" y="418"/>
                  </a:lnTo>
                  <a:lnTo>
                    <a:pt x="448" y="419"/>
                  </a:lnTo>
                  <a:lnTo>
                    <a:pt x="483" y="421"/>
                  </a:lnTo>
                  <a:lnTo>
                    <a:pt x="525" y="421"/>
                  </a:lnTo>
                  <a:lnTo>
                    <a:pt x="568" y="421"/>
                  </a:lnTo>
                  <a:lnTo>
                    <a:pt x="625" y="421"/>
                  </a:lnTo>
                  <a:lnTo>
                    <a:pt x="678" y="418"/>
                  </a:lnTo>
                  <a:lnTo>
                    <a:pt x="682" y="422"/>
                  </a:lnTo>
                  <a:lnTo>
                    <a:pt x="683" y="431"/>
                  </a:lnTo>
                  <a:lnTo>
                    <a:pt x="682" y="438"/>
                  </a:lnTo>
                  <a:lnTo>
                    <a:pt x="678" y="443"/>
                  </a:lnTo>
                  <a:lnTo>
                    <a:pt x="661" y="446"/>
                  </a:lnTo>
                  <a:lnTo>
                    <a:pt x="643" y="450"/>
                  </a:lnTo>
                  <a:lnTo>
                    <a:pt x="632" y="458"/>
                  </a:lnTo>
                  <a:lnTo>
                    <a:pt x="623" y="471"/>
                  </a:lnTo>
                  <a:lnTo>
                    <a:pt x="619" y="488"/>
                  </a:lnTo>
                  <a:lnTo>
                    <a:pt x="618" y="507"/>
                  </a:lnTo>
                  <a:lnTo>
                    <a:pt x="618" y="532"/>
                  </a:lnTo>
                  <a:lnTo>
                    <a:pt x="618" y="589"/>
                  </a:lnTo>
                  <a:lnTo>
                    <a:pt x="618" y="612"/>
                  </a:lnTo>
                  <a:lnTo>
                    <a:pt x="621" y="631"/>
                  </a:lnTo>
                  <a:lnTo>
                    <a:pt x="626" y="645"/>
                  </a:lnTo>
                  <a:lnTo>
                    <a:pt x="633" y="656"/>
                  </a:lnTo>
                  <a:lnTo>
                    <a:pt x="641" y="662"/>
                  </a:lnTo>
                  <a:lnTo>
                    <a:pt x="644" y="664"/>
                  </a:lnTo>
                  <a:lnTo>
                    <a:pt x="644" y="669"/>
                  </a:lnTo>
                  <a:lnTo>
                    <a:pt x="643" y="671"/>
                  </a:lnTo>
                  <a:lnTo>
                    <a:pt x="641" y="674"/>
                  </a:lnTo>
                  <a:lnTo>
                    <a:pt x="628" y="676"/>
                  </a:lnTo>
                  <a:lnTo>
                    <a:pt x="609" y="680"/>
                  </a:lnTo>
                  <a:lnTo>
                    <a:pt x="591" y="684"/>
                  </a:lnTo>
                  <a:lnTo>
                    <a:pt x="557" y="692"/>
                  </a:lnTo>
                  <a:lnTo>
                    <a:pt x="519" y="699"/>
                  </a:lnTo>
                  <a:lnTo>
                    <a:pt x="480" y="705"/>
                  </a:lnTo>
                  <a:lnTo>
                    <a:pt x="442" y="709"/>
                  </a:lnTo>
                  <a:lnTo>
                    <a:pt x="408" y="710"/>
                  </a:lnTo>
                  <a:lnTo>
                    <a:pt x="355" y="709"/>
                  </a:lnTo>
                  <a:lnTo>
                    <a:pt x="306" y="702"/>
                  </a:lnTo>
                  <a:lnTo>
                    <a:pt x="257" y="691"/>
                  </a:lnTo>
                  <a:lnTo>
                    <a:pt x="211" y="676"/>
                  </a:lnTo>
                  <a:lnTo>
                    <a:pt x="170" y="655"/>
                  </a:lnTo>
                  <a:lnTo>
                    <a:pt x="129" y="628"/>
                  </a:lnTo>
                  <a:lnTo>
                    <a:pt x="94" y="596"/>
                  </a:lnTo>
                  <a:lnTo>
                    <a:pt x="65" y="564"/>
                  </a:lnTo>
                  <a:lnTo>
                    <a:pt x="42" y="529"/>
                  </a:lnTo>
                  <a:lnTo>
                    <a:pt x="23" y="490"/>
                  </a:lnTo>
                  <a:lnTo>
                    <a:pt x="11" y="450"/>
                  </a:lnTo>
                  <a:lnTo>
                    <a:pt x="3" y="408"/>
                  </a:lnTo>
                  <a:lnTo>
                    <a:pt x="0" y="364"/>
                  </a:lnTo>
                  <a:lnTo>
                    <a:pt x="1" y="319"/>
                  </a:lnTo>
                  <a:lnTo>
                    <a:pt x="10" y="276"/>
                  </a:lnTo>
                  <a:lnTo>
                    <a:pt x="22" y="234"/>
                  </a:lnTo>
                  <a:lnTo>
                    <a:pt x="40" y="194"/>
                  </a:lnTo>
                  <a:lnTo>
                    <a:pt x="62" y="156"/>
                  </a:lnTo>
                  <a:lnTo>
                    <a:pt x="92" y="120"/>
                  </a:lnTo>
                  <a:lnTo>
                    <a:pt x="119" y="94"/>
                  </a:lnTo>
                  <a:lnTo>
                    <a:pt x="150" y="71"/>
                  </a:lnTo>
                  <a:lnTo>
                    <a:pt x="184" y="51"/>
                  </a:lnTo>
                  <a:lnTo>
                    <a:pt x="222" y="32"/>
                  </a:lnTo>
                  <a:lnTo>
                    <a:pt x="264" y="18"/>
                  </a:lnTo>
                  <a:lnTo>
                    <a:pt x="310" y="9"/>
                  </a:lnTo>
                  <a:lnTo>
                    <a:pt x="362" y="2"/>
                  </a:lnTo>
                  <a:lnTo>
                    <a:pt x="417"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1" name="Freeform 9"/>
            <p:cNvSpPr>
              <a:spLocks/>
            </p:cNvSpPr>
            <p:nvPr/>
          </p:nvSpPr>
          <p:spPr bwMode="auto">
            <a:xfrm>
              <a:off x="2046" y="2729"/>
              <a:ext cx="151" cy="218"/>
            </a:xfrm>
            <a:custGeom>
              <a:avLst/>
              <a:gdLst/>
              <a:ahLst/>
              <a:cxnLst>
                <a:cxn ang="0">
                  <a:pos x="135" y="1"/>
                </a:cxn>
                <a:cxn ang="0">
                  <a:pos x="139" y="4"/>
                </a:cxn>
                <a:cxn ang="0">
                  <a:pos x="139" y="67"/>
                </a:cxn>
                <a:cxn ang="0">
                  <a:pos x="141" y="73"/>
                </a:cxn>
                <a:cxn ang="0">
                  <a:pos x="164" y="58"/>
                </a:cxn>
                <a:cxn ang="0">
                  <a:pos x="209" y="28"/>
                </a:cxn>
                <a:cxn ang="0">
                  <a:pos x="255" y="14"/>
                </a:cxn>
                <a:cxn ang="0">
                  <a:pos x="288" y="25"/>
                </a:cxn>
                <a:cxn ang="0">
                  <a:pos x="302" y="55"/>
                </a:cxn>
                <a:cxn ang="0">
                  <a:pos x="294" y="82"/>
                </a:cxn>
                <a:cxn ang="0">
                  <a:pos x="276" y="97"/>
                </a:cxn>
                <a:cxn ang="0">
                  <a:pos x="257" y="103"/>
                </a:cxn>
                <a:cxn ang="0">
                  <a:pos x="241" y="99"/>
                </a:cxn>
                <a:cxn ang="0">
                  <a:pos x="212" y="83"/>
                </a:cxn>
                <a:cxn ang="0">
                  <a:pos x="174" y="82"/>
                </a:cxn>
                <a:cxn ang="0">
                  <a:pos x="153" y="100"/>
                </a:cxn>
                <a:cxn ang="0">
                  <a:pos x="142" y="131"/>
                </a:cxn>
                <a:cxn ang="0">
                  <a:pos x="139" y="178"/>
                </a:cxn>
                <a:cxn ang="0">
                  <a:pos x="139" y="351"/>
                </a:cxn>
                <a:cxn ang="0">
                  <a:pos x="145" y="390"/>
                </a:cxn>
                <a:cxn ang="0">
                  <a:pos x="164" y="405"/>
                </a:cxn>
                <a:cxn ang="0">
                  <a:pos x="217" y="410"/>
                </a:cxn>
                <a:cxn ang="0">
                  <a:pos x="221" y="424"/>
                </a:cxn>
                <a:cxn ang="0">
                  <a:pos x="216" y="437"/>
                </a:cxn>
                <a:cxn ang="0">
                  <a:pos x="153" y="434"/>
                </a:cxn>
                <a:cxn ang="0">
                  <a:pos x="102" y="433"/>
                </a:cxn>
                <a:cxn ang="0">
                  <a:pos x="7" y="437"/>
                </a:cxn>
                <a:cxn ang="0">
                  <a:pos x="0" y="424"/>
                </a:cxn>
                <a:cxn ang="0">
                  <a:pos x="4" y="410"/>
                </a:cxn>
                <a:cxn ang="0">
                  <a:pos x="40" y="403"/>
                </a:cxn>
                <a:cxn ang="0">
                  <a:pos x="58" y="388"/>
                </a:cxn>
                <a:cxn ang="0">
                  <a:pos x="63" y="351"/>
                </a:cxn>
                <a:cxn ang="0">
                  <a:pos x="63" y="139"/>
                </a:cxn>
                <a:cxn ang="0">
                  <a:pos x="61" y="104"/>
                </a:cxn>
                <a:cxn ang="0">
                  <a:pos x="49" y="85"/>
                </a:cxn>
                <a:cxn ang="0">
                  <a:pos x="26" y="68"/>
                </a:cxn>
                <a:cxn ang="0">
                  <a:pos x="24" y="62"/>
                </a:cxn>
                <a:cxn ang="0">
                  <a:pos x="24" y="55"/>
                </a:cxn>
                <a:cxn ang="0">
                  <a:pos x="28" y="50"/>
                </a:cxn>
                <a:cxn ang="0">
                  <a:pos x="58" y="37"/>
                </a:cxn>
                <a:cxn ang="0">
                  <a:pos x="97" y="18"/>
                </a:cxn>
                <a:cxn ang="0">
                  <a:pos x="131" y="0"/>
                </a:cxn>
              </a:cxnLst>
              <a:rect l="0" t="0" r="r" b="b"/>
              <a:pathLst>
                <a:path w="302" h="437">
                  <a:moveTo>
                    <a:pt x="131" y="0"/>
                  </a:moveTo>
                  <a:lnTo>
                    <a:pt x="135" y="1"/>
                  </a:lnTo>
                  <a:lnTo>
                    <a:pt x="136" y="2"/>
                  </a:lnTo>
                  <a:lnTo>
                    <a:pt x="139" y="4"/>
                  </a:lnTo>
                  <a:lnTo>
                    <a:pt x="139" y="7"/>
                  </a:lnTo>
                  <a:lnTo>
                    <a:pt x="139" y="67"/>
                  </a:lnTo>
                  <a:lnTo>
                    <a:pt x="139" y="71"/>
                  </a:lnTo>
                  <a:lnTo>
                    <a:pt x="141" y="73"/>
                  </a:lnTo>
                  <a:lnTo>
                    <a:pt x="142" y="76"/>
                  </a:lnTo>
                  <a:lnTo>
                    <a:pt x="164" y="58"/>
                  </a:lnTo>
                  <a:lnTo>
                    <a:pt x="186" y="41"/>
                  </a:lnTo>
                  <a:lnTo>
                    <a:pt x="209" y="28"/>
                  </a:lnTo>
                  <a:lnTo>
                    <a:pt x="232" y="18"/>
                  </a:lnTo>
                  <a:lnTo>
                    <a:pt x="255" y="14"/>
                  </a:lnTo>
                  <a:lnTo>
                    <a:pt x="273" y="18"/>
                  </a:lnTo>
                  <a:lnTo>
                    <a:pt x="288" y="25"/>
                  </a:lnTo>
                  <a:lnTo>
                    <a:pt x="298" y="39"/>
                  </a:lnTo>
                  <a:lnTo>
                    <a:pt x="302" y="55"/>
                  </a:lnTo>
                  <a:lnTo>
                    <a:pt x="299" y="71"/>
                  </a:lnTo>
                  <a:lnTo>
                    <a:pt x="294" y="82"/>
                  </a:lnTo>
                  <a:lnTo>
                    <a:pt x="285" y="92"/>
                  </a:lnTo>
                  <a:lnTo>
                    <a:pt x="276" y="97"/>
                  </a:lnTo>
                  <a:lnTo>
                    <a:pt x="266" y="101"/>
                  </a:lnTo>
                  <a:lnTo>
                    <a:pt x="257" y="103"/>
                  </a:lnTo>
                  <a:lnTo>
                    <a:pt x="248" y="101"/>
                  </a:lnTo>
                  <a:lnTo>
                    <a:pt x="241" y="99"/>
                  </a:lnTo>
                  <a:lnTo>
                    <a:pt x="235" y="96"/>
                  </a:lnTo>
                  <a:lnTo>
                    <a:pt x="212" y="83"/>
                  </a:lnTo>
                  <a:lnTo>
                    <a:pt x="189" y="79"/>
                  </a:lnTo>
                  <a:lnTo>
                    <a:pt x="174" y="82"/>
                  </a:lnTo>
                  <a:lnTo>
                    <a:pt x="161" y="89"/>
                  </a:lnTo>
                  <a:lnTo>
                    <a:pt x="153" y="100"/>
                  </a:lnTo>
                  <a:lnTo>
                    <a:pt x="146" y="112"/>
                  </a:lnTo>
                  <a:lnTo>
                    <a:pt x="142" y="131"/>
                  </a:lnTo>
                  <a:lnTo>
                    <a:pt x="139" y="153"/>
                  </a:lnTo>
                  <a:lnTo>
                    <a:pt x="139" y="178"/>
                  </a:lnTo>
                  <a:lnTo>
                    <a:pt x="139" y="319"/>
                  </a:lnTo>
                  <a:lnTo>
                    <a:pt x="139" y="351"/>
                  </a:lnTo>
                  <a:lnTo>
                    <a:pt x="141" y="373"/>
                  </a:lnTo>
                  <a:lnTo>
                    <a:pt x="145" y="390"/>
                  </a:lnTo>
                  <a:lnTo>
                    <a:pt x="152" y="399"/>
                  </a:lnTo>
                  <a:lnTo>
                    <a:pt x="164" y="405"/>
                  </a:lnTo>
                  <a:lnTo>
                    <a:pt x="180" y="408"/>
                  </a:lnTo>
                  <a:lnTo>
                    <a:pt x="217" y="410"/>
                  </a:lnTo>
                  <a:lnTo>
                    <a:pt x="221" y="416"/>
                  </a:lnTo>
                  <a:lnTo>
                    <a:pt x="221" y="424"/>
                  </a:lnTo>
                  <a:lnTo>
                    <a:pt x="220" y="431"/>
                  </a:lnTo>
                  <a:lnTo>
                    <a:pt x="216" y="437"/>
                  </a:lnTo>
                  <a:lnTo>
                    <a:pt x="182" y="435"/>
                  </a:lnTo>
                  <a:lnTo>
                    <a:pt x="153" y="434"/>
                  </a:lnTo>
                  <a:lnTo>
                    <a:pt x="127" y="433"/>
                  </a:lnTo>
                  <a:lnTo>
                    <a:pt x="102" y="433"/>
                  </a:lnTo>
                  <a:lnTo>
                    <a:pt x="50" y="434"/>
                  </a:lnTo>
                  <a:lnTo>
                    <a:pt x="7" y="437"/>
                  </a:lnTo>
                  <a:lnTo>
                    <a:pt x="3" y="431"/>
                  </a:lnTo>
                  <a:lnTo>
                    <a:pt x="0" y="424"/>
                  </a:lnTo>
                  <a:lnTo>
                    <a:pt x="1" y="416"/>
                  </a:lnTo>
                  <a:lnTo>
                    <a:pt x="4" y="410"/>
                  </a:lnTo>
                  <a:lnTo>
                    <a:pt x="24" y="408"/>
                  </a:lnTo>
                  <a:lnTo>
                    <a:pt x="40" y="403"/>
                  </a:lnTo>
                  <a:lnTo>
                    <a:pt x="51" y="398"/>
                  </a:lnTo>
                  <a:lnTo>
                    <a:pt x="58" y="388"/>
                  </a:lnTo>
                  <a:lnTo>
                    <a:pt x="61" y="373"/>
                  </a:lnTo>
                  <a:lnTo>
                    <a:pt x="63" y="351"/>
                  </a:lnTo>
                  <a:lnTo>
                    <a:pt x="63" y="319"/>
                  </a:lnTo>
                  <a:lnTo>
                    <a:pt x="63" y="139"/>
                  </a:lnTo>
                  <a:lnTo>
                    <a:pt x="63" y="118"/>
                  </a:lnTo>
                  <a:lnTo>
                    <a:pt x="61" y="104"/>
                  </a:lnTo>
                  <a:lnTo>
                    <a:pt x="57" y="93"/>
                  </a:lnTo>
                  <a:lnTo>
                    <a:pt x="49" y="85"/>
                  </a:lnTo>
                  <a:lnTo>
                    <a:pt x="35" y="75"/>
                  </a:lnTo>
                  <a:lnTo>
                    <a:pt x="26" y="68"/>
                  </a:lnTo>
                  <a:lnTo>
                    <a:pt x="25" y="67"/>
                  </a:lnTo>
                  <a:lnTo>
                    <a:pt x="24" y="62"/>
                  </a:lnTo>
                  <a:lnTo>
                    <a:pt x="24" y="60"/>
                  </a:lnTo>
                  <a:lnTo>
                    <a:pt x="24" y="55"/>
                  </a:lnTo>
                  <a:lnTo>
                    <a:pt x="25" y="53"/>
                  </a:lnTo>
                  <a:lnTo>
                    <a:pt x="28" y="50"/>
                  </a:lnTo>
                  <a:lnTo>
                    <a:pt x="42" y="44"/>
                  </a:lnTo>
                  <a:lnTo>
                    <a:pt x="58" y="37"/>
                  </a:lnTo>
                  <a:lnTo>
                    <a:pt x="78" y="28"/>
                  </a:lnTo>
                  <a:lnTo>
                    <a:pt x="97" y="18"/>
                  </a:lnTo>
                  <a:lnTo>
                    <a:pt x="115" y="8"/>
                  </a:lnTo>
                  <a:lnTo>
                    <a:pt x="13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2" name="Freeform 10"/>
            <p:cNvSpPr>
              <a:spLocks noEditPoints="1"/>
            </p:cNvSpPr>
            <p:nvPr/>
          </p:nvSpPr>
          <p:spPr bwMode="auto">
            <a:xfrm>
              <a:off x="2216" y="2736"/>
              <a:ext cx="194" cy="217"/>
            </a:xfrm>
            <a:custGeom>
              <a:avLst/>
              <a:gdLst/>
              <a:ahLst/>
              <a:cxnLst>
                <a:cxn ang="0">
                  <a:pos x="186" y="245"/>
                </a:cxn>
                <a:cxn ang="0">
                  <a:pos x="118" y="270"/>
                </a:cxn>
                <a:cxn ang="0">
                  <a:pos x="80" y="307"/>
                </a:cxn>
                <a:cxn ang="0">
                  <a:pos x="82" y="345"/>
                </a:cxn>
                <a:cxn ang="0">
                  <a:pos x="107" y="378"/>
                </a:cxn>
                <a:cxn ang="0">
                  <a:pos x="160" y="385"/>
                </a:cxn>
                <a:cxn ang="0">
                  <a:pos x="206" y="362"/>
                </a:cxn>
                <a:cxn ang="0">
                  <a:pos x="220" y="313"/>
                </a:cxn>
                <a:cxn ang="0">
                  <a:pos x="220" y="245"/>
                </a:cxn>
                <a:cxn ang="0">
                  <a:pos x="214" y="239"/>
                </a:cxn>
                <a:cxn ang="0">
                  <a:pos x="222" y="2"/>
                </a:cxn>
                <a:cxn ang="0">
                  <a:pos x="282" y="40"/>
                </a:cxn>
                <a:cxn ang="0">
                  <a:pos x="299" y="121"/>
                </a:cxn>
                <a:cxn ang="0">
                  <a:pos x="295" y="338"/>
                </a:cxn>
                <a:cxn ang="0">
                  <a:pos x="313" y="378"/>
                </a:cxn>
                <a:cxn ang="0">
                  <a:pos x="355" y="387"/>
                </a:cxn>
                <a:cxn ang="0">
                  <a:pos x="373" y="377"/>
                </a:cxn>
                <a:cxn ang="0">
                  <a:pos x="382" y="376"/>
                </a:cxn>
                <a:cxn ang="0">
                  <a:pos x="387" y="388"/>
                </a:cxn>
                <a:cxn ang="0">
                  <a:pos x="368" y="409"/>
                </a:cxn>
                <a:cxn ang="0">
                  <a:pos x="321" y="431"/>
                </a:cxn>
                <a:cxn ang="0">
                  <a:pos x="264" y="426"/>
                </a:cxn>
                <a:cxn ang="0">
                  <a:pos x="231" y="398"/>
                </a:cxn>
                <a:cxn ang="0">
                  <a:pos x="221" y="388"/>
                </a:cxn>
                <a:cxn ang="0">
                  <a:pos x="194" y="398"/>
                </a:cxn>
                <a:cxn ang="0">
                  <a:pos x="143" y="426"/>
                </a:cxn>
                <a:cxn ang="0">
                  <a:pos x="75" y="431"/>
                </a:cxn>
                <a:cxn ang="0">
                  <a:pos x="15" y="389"/>
                </a:cxn>
                <a:cxn ang="0">
                  <a:pos x="2" y="316"/>
                </a:cxn>
                <a:cxn ang="0">
                  <a:pos x="51" y="266"/>
                </a:cxn>
                <a:cxn ang="0">
                  <a:pos x="215" y="201"/>
                </a:cxn>
                <a:cxn ang="0">
                  <a:pos x="224" y="176"/>
                </a:cxn>
                <a:cxn ang="0">
                  <a:pos x="222" y="100"/>
                </a:cxn>
                <a:cxn ang="0">
                  <a:pos x="203" y="58"/>
                </a:cxn>
                <a:cxn ang="0">
                  <a:pos x="150" y="40"/>
                </a:cxn>
                <a:cxn ang="0">
                  <a:pos x="107" y="51"/>
                </a:cxn>
                <a:cxn ang="0">
                  <a:pos x="84" y="86"/>
                </a:cxn>
                <a:cxn ang="0">
                  <a:pos x="75" y="121"/>
                </a:cxn>
                <a:cxn ang="0">
                  <a:pos x="29" y="139"/>
                </a:cxn>
                <a:cxn ang="0">
                  <a:pos x="7" y="139"/>
                </a:cxn>
                <a:cxn ang="0">
                  <a:pos x="1" y="126"/>
                </a:cxn>
                <a:cxn ang="0">
                  <a:pos x="34" y="71"/>
                </a:cxn>
                <a:cxn ang="0">
                  <a:pos x="110" y="21"/>
                </a:cxn>
                <a:cxn ang="0">
                  <a:pos x="192" y="0"/>
                </a:cxn>
              </a:cxnLst>
              <a:rect l="0" t="0" r="r" b="b"/>
              <a:pathLst>
                <a:path w="387" h="434">
                  <a:moveTo>
                    <a:pt x="211" y="239"/>
                  </a:moveTo>
                  <a:lnTo>
                    <a:pt x="201" y="240"/>
                  </a:lnTo>
                  <a:lnTo>
                    <a:pt x="186" y="245"/>
                  </a:lnTo>
                  <a:lnTo>
                    <a:pt x="169" y="250"/>
                  </a:lnTo>
                  <a:lnTo>
                    <a:pt x="142" y="260"/>
                  </a:lnTo>
                  <a:lnTo>
                    <a:pt x="118" y="270"/>
                  </a:lnTo>
                  <a:lnTo>
                    <a:pt x="101" y="281"/>
                  </a:lnTo>
                  <a:lnTo>
                    <a:pt x="89" y="293"/>
                  </a:lnTo>
                  <a:lnTo>
                    <a:pt x="80" y="307"/>
                  </a:lnTo>
                  <a:lnTo>
                    <a:pt x="79" y="325"/>
                  </a:lnTo>
                  <a:lnTo>
                    <a:pt x="79" y="335"/>
                  </a:lnTo>
                  <a:lnTo>
                    <a:pt x="82" y="345"/>
                  </a:lnTo>
                  <a:lnTo>
                    <a:pt x="87" y="357"/>
                  </a:lnTo>
                  <a:lnTo>
                    <a:pt x="96" y="369"/>
                  </a:lnTo>
                  <a:lnTo>
                    <a:pt x="107" y="378"/>
                  </a:lnTo>
                  <a:lnTo>
                    <a:pt x="123" y="385"/>
                  </a:lnTo>
                  <a:lnTo>
                    <a:pt x="143" y="387"/>
                  </a:lnTo>
                  <a:lnTo>
                    <a:pt x="160" y="385"/>
                  </a:lnTo>
                  <a:lnTo>
                    <a:pt x="178" y="378"/>
                  </a:lnTo>
                  <a:lnTo>
                    <a:pt x="194" y="370"/>
                  </a:lnTo>
                  <a:lnTo>
                    <a:pt x="206" y="362"/>
                  </a:lnTo>
                  <a:lnTo>
                    <a:pt x="214" y="349"/>
                  </a:lnTo>
                  <a:lnTo>
                    <a:pt x="218" y="332"/>
                  </a:lnTo>
                  <a:lnTo>
                    <a:pt x="220" y="313"/>
                  </a:lnTo>
                  <a:lnTo>
                    <a:pt x="221" y="253"/>
                  </a:lnTo>
                  <a:lnTo>
                    <a:pt x="221" y="247"/>
                  </a:lnTo>
                  <a:lnTo>
                    <a:pt x="220" y="245"/>
                  </a:lnTo>
                  <a:lnTo>
                    <a:pt x="218" y="242"/>
                  </a:lnTo>
                  <a:lnTo>
                    <a:pt x="217" y="240"/>
                  </a:lnTo>
                  <a:lnTo>
                    <a:pt x="214" y="239"/>
                  </a:lnTo>
                  <a:lnTo>
                    <a:pt x="211" y="239"/>
                  </a:lnTo>
                  <a:close/>
                  <a:moveTo>
                    <a:pt x="192" y="0"/>
                  </a:moveTo>
                  <a:lnTo>
                    <a:pt x="222" y="2"/>
                  </a:lnTo>
                  <a:lnTo>
                    <a:pt x="246" y="11"/>
                  </a:lnTo>
                  <a:lnTo>
                    <a:pt x="267" y="23"/>
                  </a:lnTo>
                  <a:lnTo>
                    <a:pt x="282" y="40"/>
                  </a:lnTo>
                  <a:lnTo>
                    <a:pt x="292" y="62"/>
                  </a:lnTo>
                  <a:lnTo>
                    <a:pt x="297" y="89"/>
                  </a:lnTo>
                  <a:lnTo>
                    <a:pt x="299" y="121"/>
                  </a:lnTo>
                  <a:lnTo>
                    <a:pt x="293" y="299"/>
                  </a:lnTo>
                  <a:lnTo>
                    <a:pt x="293" y="318"/>
                  </a:lnTo>
                  <a:lnTo>
                    <a:pt x="295" y="338"/>
                  </a:lnTo>
                  <a:lnTo>
                    <a:pt x="297" y="355"/>
                  </a:lnTo>
                  <a:lnTo>
                    <a:pt x="304" y="369"/>
                  </a:lnTo>
                  <a:lnTo>
                    <a:pt x="313" y="378"/>
                  </a:lnTo>
                  <a:lnTo>
                    <a:pt x="325" y="385"/>
                  </a:lnTo>
                  <a:lnTo>
                    <a:pt x="341" y="388"/>
                  </a:lnTo>
                  <a:lnTo>
                    <a:pt x="355" y="387"/>
                  </a:lnTo>
                  <a:lnTo>
                    <a:pt x="366" y="382"/>
                  </a:lnTo>
                  <a:lnTo>
                    <a:pt x="370" y="380"/>
                  </a:lnTo>
                  <a:lnTo>
                    <a:pt x="373" y="377"/>
                  </a:lnTo>
                  <a:lnTo>
                    <a:pt x="377" y="376"/>
                  </a:lnTo>
                  <a:lnTo>
                    <a:pt x="380" y="376"/>
                  </a:lnTo>
                  <a:lnTo>
                    <a:pt x="382" y="376"/>
                  </a:lnTo>
                  <a:lnTo>
                    <a:pt x="384" y="378"/>
                  </a:lnTo>
                  <a:lnTo>
                    <a:pt x="385" y="384"/>
                  </a:lnTo>
                  <a:lnTo>
                    <a:pt x="387" y="388"/>
                  </a:lnTo>
                  <a:lnTo>
                    <a:pt x="384" y="392"/>
                  </a:lnTo>
                  <a:lnTo>
                    <a:pt x="378" y="399"/>
                  </a:lnTo>
                  <a:lnTo>
                    <a:pt x="368" y="409"/>
                  </a:lnTo>
                  <a:lnTo>
                    <a:pt x="355" y="417"/>
                  </a:lnTo>
                  <a:lnTo>
                    <a:pt x="339" y="426"/>
                  </a:lnTo>
                  <a:lnTo>
                    <a:pt x="321" y="431"/>
                  </a:lnTo>
                  <a:lnTo>
                    <a:pt x="300" y="434"/>
                  </a:lnTo>
                  <a:lnTo>
                    <a:pt x="282" y="431"/>
                  </a:lnTo>
                  <a:lnTo>
                    <a:pt x="264" y="426"/>
                  </a:lnTo>
                  <a:lnTo>
                    <a:pt x="247" y="416"/>
                  </a:lnTo>
                  <a:lnTo>
                    <a:pt x="233" y="402"/>
                  </a:lnTo>
                  <a:lnTo>
                    <a:pt x="231" y="398"/>
                  </a:lnTo>
                  <a:lnTo>
                    <a:pt x="228" y="394"/>
                  </a:lnTo>
                  <a:lnTo>
                    <a:pt x="224" y="391"/>
                  </a:lnTo>
                  <a:lnTo>
                    <a:pt x="221" y="388"/>
                  </a:lnTo>
                  <a:lnTo>
                    <a:pt x="217" y="387"/>
                  </a:lnTo>
                  <a:lnTo>
                    <a:pt x="208" y="389"/>
                  </a:lnTo>
                  <a:lnTo>
                    <a:pt x="194" y="398"/>
                  </a:lnTo>
                  <a:lnTo>
                    <a:pt x="176" y="408"/>
                  </a:lnTo>
                  <a:lnTo>
                    <a:pt x="160" y="417"/>
                  </a:lnTo>
                  <a:lnTo>
                    <a:pt x="143" y="426"/>
                  </a:lnTo>
                  <a:lnTo>
                    <a:pt x="123" y="431"/>
                  </a:lnTo>
                  <a:lnTo>
                    <a:pt x="103" y="434"/>
                  </a:lnTo>
                  <a:lnTo>
                    <a:pt x="75" y="431"/>
                  </a:lnTo>
                  <a:lnTo>
                    <a:pt x="51" y="423"/>
                  </a:lnTo>
                  <a:lnTo>
                    <a:pt x="32" y="410"/>
                  </a:lnTo>
                  <a:lnTo>
                    <a:pt x="15" y="389"/>
                  </a:lnTo>
                  <a:lnTo>
                    <a:pt x="4" y="366"/>
                  </a:lnTo>
                  <a:lnTo>
                    <a:pt x="0" y="338"/>
                  </a:lnTo>
                  <a:lnTo>
                    <a:pt x="2" y="316"/>
                  </a:lnTo>
                  <a:lnTo>
                    <a:pt x="11" y="296"/>
                  </a:lnTo>
                  <a:lnTo>
                    <a:pt x="26" y="279"/>
                  </a:lnTo>
                  <a:lnTo>
                    <a:pt x="51" y="266"/>
                  </a:lnTo>
                  <a:lnTo>
                    <a:pt x="84" y="250"/>
                  </a:lnTo>
                  <a:lnTo>
                    <a:pt x="207" y="207"/>
                  </a:lnTo>
                  <a:lnTo>
                    <a:pt x="215" y="201"/>
                  </a:lnTo>
                  <a:lnTo>
                    <a:pt x="221" y="196"/>
                  </a:lnTo>
                  <a:lnTo>
                    <a:pt x="224" y="188"/>
                  </a:lnTo>
                  <a:lnTo>
                    <a:pt x="224" y="176"/>
                  </a:lnTo>
                  <a:lnTo>
                    <a:pt x="225" y="129"/>
                  </a:lnTo>
                  <a:lnTo>
                    <a:pt x="225" y="115"/>
                  </a:lnTo>
                  <a:lnTo>
                    <a:pt x="222" y="100"/>
                  </a:lnTo>
                  <a:lnTo>
                    <a:pt x="218" y="85"/>
                  </a:lnTo>
                  <a:lnTo>
                    <a:pt x="213" y="71"/>
                  </a:lnTo>
                  <a:lnTo>
                    <a:pt x="203" y="58"/>
                  </a:lnTo>
                  <a:lnTo>
                    <a:pt x="189" y="48"/>
                  </a:lnTo>
                  <a:lnTo>
                    <a:pt x="172" y="43"/>
                  </a:lnTo>
                  <a:lnTo>
                    <a:pt x="150" y="40"/>
                  </a:lnTo>
                  <a:lnTo>
                    <a:pt x="136" y="41"/>
                  </a:lnTo>
                  <a:lnTo>
                    <a:pt x="121" y="46"/>
                  </a:lnTo>
                  <a:lnTo>
                    <a:pt x="107" y="51"/>
                  </a:lnTo>
                  <a:lnTo>
                    <a:pt x="96" y="61"/>
                  </a:lnTo>
                  <a:lnTo>
                    <a:pt x="89" y="72"/>
                  </a:lnTo>
                  <a:lnTo>
                    <a:pt x="84" y="86"/>
                  </a:lnTo>
                  <a:lnTo>
                    <a:pt x="83" y="101"/>
                  </a:lnTo>
                  <a:lnTo>
                    <a:pt x="80" y="114"/>
                  </a:lnTo>
                  <a:lnTo>
                    <a:pt x="75" y="121"/>
                  </a:lnTo>
                  <a:lnTo>
                    <a:pt x="61" y="129"/>
                  </a:lnTo>
                  <a:lnTo>
                    <a:pt x="46" y="136"/>
                  </a:lnTo>
                  <a:lnTo>
                    <a:pt x="29" y="139"/>
                  </a:lnTo>
                  <a:lnTo>
                    <a:pt x="16" y="140"/>
                  </a:lnTo>
                  <a:lnTo>
                    <a:pt x="11" y="140"/>
                  </a:lnTo>
                  <a:lnTo>
                    <a:pt x="7" y="139"/>
                  </a:lnTo>
                  <a:lnTo>
                    <a:pt x="4" y="136"/>
                  </a:lnTo>
                  <a:lnTo>
                    <a:pt x="2" y="132"/>
                  </a:lnTo>
                  <a:lnTo>
                    <a:pt x="1" y="126"/>
                  </a:lnTo>
                  <a:lnTo>
                    <a:pt x="5" y="108"/>
                  </a:lnTo>
                  <a:lnTo>
                    <a:pt x="16" y="89"/>
                  </a:lnTo>
                  <a:lnTo>
                    <a:pt x="34" y="71"/>
                  </a:lnTo>
                  <a:lnTo>
                    <a:pt x="57" y="51"/>
                  </a:lnTo>
                  <a:lnTo>
                    <a:pt x="82" y="36"/>
                  </a:lnTo>
                  <a:lnTo>
                    <a:pt x="110" y="21"/>
                  </a:lnTo>
                  <a:lnTo>
                    <a:pt x="137" y="9"/>
                  </a:lnTo>
                  <a:lnTo>
                    <a:pt x="167" y="2"/>
                  </a:lnTo>
                  <a:lnTo>
                    <a:pt x="192"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3" name="Freeform 11"/>
            <p:cNvSpPr>
              <a:spLocks/>
            </p:cNvSpPr>
            <p:nvPr/>
          </p:nvSpPr>
          <p:spPr bwMode="auto">
            <a:xfrm>
              <a:off x="2401" y="2741"/>
              <a:ext cx="235" cy="332"/>
            </a:xfrm>
            <a:custGeom>
              <a:avLst/>
              <a:gdLst/>
              <a:ahLst/>
              <a:cxnLst>
                <a:cxn ang="0">
                  <a:pos x="56" y="3"/>
                </a:cxn>
                <a:cxn ang="0">
                  <a:pos x="147" y="3"/>
                </a:cxn>
                <a:cxn ang="0">
                  <a:pos x="199" y="5"/>
                </a:cxn>
                <a:cxn ang="0">
                  <a:pos x="199" y="21"/>
                </a:cxn>
                <a:cxn ang="0">
                  <a:pos x="170" y="32"/>
                </a:cxn>
                <a:cxn ang="0">
                  <a:pos x="150" y="39"/>
                </a:cxn>
                <a:cxn ang="0">
                  <a:pos x="149" y="53"/>
                </a:cxn>
                <a:cxn ang="0">
                  <a:pos x="157" y="82"/>
                </a:cxn>
                <a:cxn ang="0">
                  <a:pos x="168" y="117"/>
                </a:cxn>
                <a:cxn ang="0">
                  <a:pos x="177" y="142"/>
                </a:cxn>
                <a:cxn ang="0">
                  <a:pos x="213" y="245"/>
                </a:cxn>
                <a:cxn ang="0">
                  <a:pos x="223" y="270"/>
                </a:cxn>
                <a:cxn ang="0">
                  <a:pos x="234" y="296"/>
                </a:cxn>
                <a:cxn ang="0">
                  <a:pos x="239" y="309"/>
                </a:cxn>
                <a:cxn ang="0">
                  <a:pos x="249" y="294"/>
                </a:cxn>
                <a:cxn ang="0">
                  <a:pos x="267" y="256"/>
                </a:cxn>
                <a:cxn ang="0">
                  <a:pos x="313" y="152"/>
                </a:cxn>
                <a:cxn ang="0">
                  <a:pos x="335" y="96"/>
                </a:cxn>
                <a:cxn ang="0">
                  <a:pos x="346" y="58"/>
                </a:cxn>
                <a:cxn ang="0">
                  <a:pos x="346" y="42"/>
                </a:cxn>
                <a:cxn ang="0">
                  <a:pos x="324" y="32"/>
                </a:cxn>
                <a:cxn ang="0">
                  <a:pos x="288" y="21"/>
                </a:cxn>
                <a:cxn ang="0">
                  <a:pos x="289" y="5"/>
                </a:cxn>
                <a:cxn ang="0">
                  <a:pos x="342" y="3"/>
                </a:cxn>
                <a:cxn ang="0">
                  <a:pos x="422" y="3"/>
                </a:cxn>
                <a:cxn ang="0">
                  <a:pos x="468" y="5"/>
                </a:cxn>
                <a:cxn ang="0">
                  <a:pos x="469" y="21"/>
                </a:cxn>
                <a:cxn ang="0">
                  <a:pos x="447" y="29"/>
                </a:cxn>
                <a:cxn ang="0">
                  <a:pos x="417" y="44"/>
                </a:cxn>
                <a:cxn ang="0">
                  <a:pos x="391" y="79"/>
                </a:cxn>
                <a:cxn ang="0">
                  <a:pos x="360" y="138"/>
                </a:cxn>
                <a:cxn ang="0">
                  <a:pos x="291" y="280"/>
                </a:cxn>
                <a:cxn ang="0">
                  <a:pos x="260" y="344"/>
                </a:cxn>
                <a:cxn ang="0">
                  <a:pos x="224" y="420"/>
                </a:cxn>
                <a:cxn ang="0">
                  <a:pos x="186" y="501"/>
                </a:cxn>
                <a:cxn ang="0">
                  <a:pos x="150" y="580"/>
                </a:cxn>
                <a:cxn ang="0">
                  <a:pos x="122" y="636"/>
                </a:cxn>
                <a:cxn ang="0">
                  <a:pos x="96" y="658"/>
                </a:cxn>
                <a:cxn ang="0">
                  <a:pos x="68" y="664"/>
                </a:cxn>
                <a:cxn ang="0">
                  <a:pos x="39" y="655"/>
                </a:cxn>
                <a:cxn ang="0">
                  <a:pos x="25" y="635"/>
                </a:cxn>
                <a:cxn ang="0">
                  <a:pos x="25" y="605"/>
                </a:cxn>
                <a:cxn ang="0">
                  <a:pos x="40" y="584"/>
                </a:cxn>
                <a:cxn ang="0">
                  <a:pos x="64" y="579"/>
                </a:cxn>
                <a:cxn ang="0">
                  <a:pos x="99" y="576"/>
                </a:cxn>
                <a:cxn ang="0">
                  <a:pos x="118" y="559"/>
                </a:cxn>
                <a:cxn ang="0">
                  <a:pos x="149" y="506"/>
                </a:cxn>
                <a:cxn ang="0">
                  <a:pos x="170" y="463"/>
                </a:cxn>
                <a:cxn ang="0">
                  <a:pos x="179" y="438"/>
                </a:cxn>
                <a:cxn ang="0">
                  <a:pos x="186" y="413"/>
                </a:cxn>
                <a:cxn ang="0">
                  <a:pos x="186" y="391"/>
                </a:cxn>
                <a:cxn ang="0">
                  <a:pos x="182" y="366"/>
                </a:cxn>
                <a:cxn ang="0">
                  <a:pos x="170" y="331"/>
                </a:cxn>
                <a:cxn ang="0">
                  <a:pos x="81" y="85"/>
                </a:cxn>
                <a:cxn ang="0">
                  <a:pos x="61" y="48"/>
                </a:cxn>
                <a:cxn ang="0">
                  <a:pos x="29" y="32"/>
                </a:cxn>
                <a:cxn ang="0">
                  <a:pos x="0" y="21"/>
                </a:cxn>
                <a:cxn ang="0">
                  <a:pos x="1" y="5"/>
                </a:cxn>
              </a:cxnLst>
              <a:rect l="0" t="0" r="r" b="b"/>
              <a:pathLst>
                <a:path w="469" h="664">
                  <a:moveTo>
                    <a:pt x="7" y="0"/>
                  </a:moveTo>
                  <a:lnTo>
                    <a:pt x="56" y="3"/>
                  </a:lnTo>
                  <a:lnTo>
                    <a:pt x="104" y="4"/>
                  </a:lnTo>
                  <a:lnTo>
                    <a:pt x="147" y="3"/>
                  </a:lnTo>
                  <a:lnTo>
                    <a:pt x="193" y="0"/>
                  </a:lnTo>
                  <a:lnTo>
                    <a:pt x="199" y="5"/>
                  </a:lnTo>
                  <a:lnTo>
                    <a:pt x="200" y="12"/>
                  </a:lnTo>
                  <a:lnTo>
                    <a:pt x="199" y="21"/>
                  </a:lnTo>
                  <a:lnTo>
                    <a:pt x="196" y="26"/>
                  </a:lnTo>
                  <a:lnTo>
                    <a:pt x="170" y="32"/>
                  </a:lnTo>
                  <a:lnTo>
                    <a:pt x="157" y="35"/>
                  </a:lnTo>
                  <a:lnTo>
                    <a:pt x="150" y="39"/>
                  </a:lnTo>
                  <a:lnTo>
                    <a:pt x="147" y="44"/>
                  </a:lnTo>
                  <a:lnTo>
                    <a:pt x="149" y="53"/>
                  </a:lnTo>
                  <a:lnTo>
                    <a:pt x="152" y="67"/>
                  </a:lnTo>
                  <a:lnTo>
                    <a:pt x="157" y="82"/>
                  </a:lnTo>
                  <a:lnTo>
                    <a:pt x="163" y="100"/>
                  </a:lnTo>
                  <a:lnTo>
                    <a:pt x="168" y="117"/>
                  </a:lnTo>
                  <a:lnTo>
                    <a:pt x="174" y="131"/>
                  </a:lnTo>
                  <a:lnTo>
                    <a:pt x="177" y="142"/>
                  </a:lnTo>
                  <a:lnTo>
                    <a:pt x="210" y="235"/>
                  </a:lnTo>
                  <a:lnTo>
                    <a:pt x="213" y="245"/>
                  </a:lnTo>
                  <a:lnTo>
                    <a:pt x="218" y="257"/>
                  </a:lnTo>
                  <a:lnTo>
                    <a:pt x="223" y="270"/>
                  </a:lnTo>
                  <a:lnTo>
                    <a:pt x="228" y="284"/>
                  </a:lnTo>
                  <a:lnTo>
                    <a:pt x="234" y="296"/>
                  </a:lnTo>
                  <a:lnTo>
                    <a:pt x="236" y="305"/>
                  </a:lnTo>
                  <a:lnTo>
                    <a:pt x="239" y="309"/>
                  </a:lnTo>
                  <a:lnTo>
                    <a:pt x="243" y="303"/>
                  </a:lnTo>
                  <a:lnTo>
                    <a:pt x="249" y="294"/>
                  </a:lnTo>
                  <a:lnTo>
                    <a:pt x="257" y="277"/>
                  </a:lnTo>
                  <a:lnTo>
                    <a:pt x="267" y="256"/>
                  </a:lnTo>
                  <a:lnTo>
                    <a:pt x="278" y="232"/>
                  </a:lnTo>
                  <a:lnTo>
                    <a:pt x="313" y="152"/>
                  </a:lnTo>
                  <a:lnTo>
                    <a:pt x="326" y="121"/>
                  </a:lnTo>
                  <a:lnTo>
                    <a:pt x="335" y="96"/>
                  </a:lnTo>
                  <a:lnTo>
                    <a:pt x="342" y="75"/>
                  </a:lnTo>
                  <a:lnTo>
                    <a:pt x="346" y="58"/>
                  </a:lnTo>
                  <a:lnTo>
                    <a:pt x="348" y="48"/>
                  </a:lnTo>
                  <a:lnTo>
                    <a:pt x="346" y="42"/>
                  </a:lnTo>
                  <a:lnTo>
                    <a:pt x="338" y="36"/>
                  </a:lnTo>
                  <a:lnTo>
                    <a:pt x="324" y="32"/>
                  </a:lnTo>
                  <a:lnTo>
                    <a:pt x="292" y="26"/>
                  </a:lnTo>
                  <a:lnTo>
                    <a:pt x="288" y="21"/>
                  </a:lnTo>
                  <a:lnTo>
                    <a:pt x="288" y="12"/>
                  </a:lnTo>
                  <a:lnTo>
                    <a:pt x="289" y="5"/>
                  </a:lnTo>
                  <a:lnTo>
                    <a:pt x="294" y="0"/>
                  </a:lnTo>
                  <a:lnTo>
                    <a:pt x="342" y="3"/>
                  </a:lnTo>
                  <a:lnTo>
                    <a:pt x="384" y="4"/>
                  </a:lnTo>
                  <a:lnTo>
                    <a:pt x="422" y="3"/>
                  </a:lnTo>
                  <a:lnTo>
                    <a:pt x="462" y="0"/>
                  </a:lnTo>
                  <a:lnTo>
                    <a:pt x="468" y="5"/>
                  </a:lnTo>
                  <a:lnTo>
                    <a:pt x="469" y="12"/>
                  </a:lnTo>
                  <a:lnTo>
                    <a:pt x="469" y="21"/>
                  </a:lnTo>
                  <a:lnTo>
                    <a:pt x="465" y="26"/>
                  </a:lnTo>
                  <a:lnTo>
                    <a:pt x="447" y="29"/>
                  </a:lnTo>
                  <a:lnTo>
                    <a:pt x="431" y="35"/>
                  </a:lnTo>
                  <a:lnTo>
                    <a:pt x="417" y="44"/>
                  </a:lnTo>
                  <a:lnTo>
                    <a:pt x="403" y="58"/>
                  </a:lnTo>
                  <a:lnTo>
                    <a:pt x="391" y="79"/>
                  </a:lnTo>
                  <a:lnTo>
                    <a:pt x="376" y="106"/>
                  </a:lnTo>
                  <a:lnTo>
                    <a:pt x="360" y="138"/>
                  </a:lnTo>
                  <a:lnTo>
                    <a:pt x="302" y="256"/>
                  </a:lnTo>
                  <a:lnTo>
                    <a:pt x="291" y="280"/>
                  </a:lnTo>
                  <a:lnTo>
                    <a:pt x="277" y="309"/>
                  </a:lnTo>
                  <a:lnTo>
                    <a:pt x="260" y="344"/>
                  </a:lnTo>
                  <a:lnTo>
                    <a:pt x="243" y="380"/>
                  </a:lnTo>
                  <a:lnTo>
                    <a:pt x="224" y="420"/>
                  </a:lnTo>
                  <a:lnTo>
                    <a:pt x="206" y="461"/>
                  </a:lnTo>
                  <a:lnTo>
                    <a:pt x="186" y="501"/>
                  </a:lnTo>
                  <a:lnTo>
                    <a:pt x="167" y="541"/>
                  </a:lnTo>
                  <a:lnTo>
                    <a:pt x="150" y="580"/>
                  </a:lnTo>
                  <a:lnTo>
                    <a:pt x="133" y="615"/>
                  </a:lnTo>
                  <a:lnTo>
                    <a:pt x="122" y="636"/>
                  </a:lnTo>
                  <a:lnTo>
                    <a:pt x="110" y="650"/>
                  </a:lnTo>
                  <a:lnTo>
                    <a:pt x="96" y="658"/>
                  </a:lnTo>
                  <a:lnTo>
                    <a:pt x="82" y="662"/>
                  </a:lnTo>
                  <a:lnTo>
                    <a:pt x="68" y="664"/>
                  </a:lnTo>
                  <a:lnTo>
                    <a:pt x="53" y="661"/>
                  </a:lnTo>
                  <a:lnTo>
                    <a:pt x="39" y="655"/>
                  </a:lnTo>
                  <a:lnTo>
                    <a:pt x="30" y="646"/>
                  </a:lnTo>
                  <a:lnTo>
                    <a:pt x="25" y="635"/>
                  </a:lnTo>
                  <a:lnTo>
                    <a:pt x="23" y="619"/>
                  </a:lnTo>
                  <a:lnTo>
                    <a:pt x="25" y="605"/>
                  </a:lnTo>
                  <a:lnTo>
                    <a:pt x="30" y="593"/>
                  </a:lnTo>
                  <a:lnTo>
                    <a:pt x="40" y="584"/>
                  </a:lnTo>
                  <a:lnTo>
                    <a:pt x="51" y="580"/>
                  </a:lnTo>
                  <a:lnTo>
                    <a:pt x="64" y="579"/>
                  </a:lnTo>
                  <a:lnTo>
                    <a:pt x="83" y="579"/>
                  </a:lnTo>
                  <a:lnTo>
                    <a:pt x="99" y="576"/>
                  </a:lnTo>
                  <a:lnTo>
                    <a:pt x="110" y="571"/>
                  </a:lnTo>
                  <a:lnTo>
                    <a:pt x="118" y="559"/>
                  </a:lnTo>
                  <a:lnTo>
                    <a:pt x="135" y="533"/>
                  </a:lnTo>
                  <a:lnTo>
                    <a:pt x="149" y="506"/>
                  </a:lnTo>
                  <a:lnTo>
                    <a:pt x="161" y="484"/>
                  </a:lnTo>
                  <a:lnTo>
                    <a:pt x="170" y="463"/>
                  </a:lnTo>
                  <a:lnTo>
                    <a:pt x="177" y="447"/>
                  </a:lnTo>
                  <a:lnTo>
                    <a:pt x="179" y="438"/>
                  </a:lnTo>
                  <a:lnTo>
                    <a:pt x="184" y="426"/>
                  </a:lnTo>
                  <a:lnTo>
                    <a:pt x="186" y="413"/>
                  </a:lnTo>
                  <a:lnTo>
                    <a:pt x="188" y="402"/>
                  </a:lnTo>
                  <a:lnTo>
                    <a:pt x="186" y="391"/>
                  </a:lnTo>
                  <a:lnTo>
                    <a:pt x="185" y="378"/>
                  </a:lnTo>
                  <a:lnTo>
                    <a:pt x="182" y="366"/>
                  </a:lnTo>
                  <a:lnTo>
                    <a:pt x="177" y="351"/>
                  </a:lnTo>
                  <a:lnTo>
                    <a:pt x="170" y="331"/>
                  </a:lnTo>
                  <a:lnTo>
                    <a:pt x="90" y="111"/>
                  </a:lnTo>
                  <a:lnTo>
                    <a:pt x="81" y="85"/>
                  </a:lnTo>
                  <a:lnTo>
                    <a:pt x="71" y="64"/>
                  </a:lnTo>
                  <a:lnTo>
                    <a:pt x="61" y="48"/>
                  </a:lnTo>
                  <a:lnTo>
                    <a:pt x="47" y="37"/>
                  </a:lnTo>
                  <a:lnTo>
                    <a:pt x="29" y="32"/>
                  </a:lnTo>
                  <a:lnTo>
                    <a:pt x="4" y="26"/>
                  </a:lnTo>
                  <a:lnTo>
                    <a:pt x="0" y="21"/>
                  </a:lnTo>
                  <a:lnTo>
                    <a:pt x="0" y="12"/>
                  </a:lnTo>
                  <a:lnTo>
                    <a:pt x="1" y="5"/>
                  </a:lnTo>
                  <a:lnTo>
                    <a:pt x="7"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4" name="Freeform 12"/>
            <p:cNvSpPr>
              <a:spLocks/>
            </p:cNvSpPr>
            <p:nvPr/>
          </p:nvSpPr>
          <p:spPr bwMode="auto">
            <a:xfrm>
              <a:off x="2636" y="2736"/>
              <a:ext cx="135" cy="217"/>
            </a:xfrm>
            <a:custGeom>
              <a:avLst/>
              <a:gdLst/>
              <a:ahLst/>
              <a:cxnLst>
                <a:cxn ang="0">
                  <a:pos x="185" y="1"/>
                </a:cxn>
                <a:cxn ang="0">
                  <a:pos x="227" y="8"/>
                </a:cxn>
                <a:cxn ang="0">
                  <a:pos x="250" y="19"/>
                </a:cxn>
                <a:cxn ang="0">
                  <a:pos x="264" y="73"/>
                </a:cxn>
                <a:cxn ang="0">
                  <a:pos x="262" y="107"/>
                </a:cxn>
                <a:cxn ang="0">
                  <a:pos x="248" y="108"/>
                </a:cxn>
                <a:cxn ang="0">
                  <a:pos x="231" y="80"/>
                </a:cxn>
                <a:cxn ang="0">
                  <a:pos x="198" y="43"/>
                </a:cxn>
                <a:cxn ang="0">
                  <a:pos x="152" y="30"/>
                </a:cxn>
                <a:cxn ang="0">
                  <a:pos x="111" y="41"/>
                </a:cxn>
                <a:cxn ang="0">
                  <a:pos x="89" y="72"/>
                </a:cxn>
                <a:cxn ang="0">
                  <a:pos x="89" y="112"/>
                </a:cxn>
                <a:cxn ang="0">
                  <a:pos x="113" y="143"/>
                </a:cxn>
                <a:cxn ang="0">
                  <a:pos x="147" y="167"/>
                </a:cxn>
                <a:cxn ang="0">
                  <a:pos x="188" y="192"/>
                </a:cxn>
                <a:cxn ang="0">
                  <a:pos x="230" y="222"/>
                </a:cxn>
                <a:cxn ang="0">
                  <a:pos x="259" y="263"/>
                </a:cxn>
                <a:cxn ang="0">
                  <a:pos x="270" y="317"/>
                </a:cxn>
                <a:cxn ang="0">
                  <a:pos x="257" y="367"/>
                </a:cxn>
                <a:cxn ang="0">
                  <a:pos x="224" y="405"/>
                </a:cxn>
                <a:cxn ang="0">
                  <a:pos x="178" y="426"/>
                </a:cxn>
                <a:cxn ang="0">
                  <a:pos x="122" y="434"/>
                </a:cxn>
                <a:cxn ang="0">
                  <a:pos x="58" y="426"/>
                </a:cxn>
                <a:cxn ang="0">
                  <a:pos x="12" y="403"/>
                </a:cxn>
                <a:cxn ang="0">
                  <a:pos x="4" y="367"/>
                </a:cxn>
                <a:cxn ang="0">
                  <a:pos x="0" y="321"/>
                </a:cxn>
                <a:cxn ang="0">
                  <a:pos x="7" y="295"/>
                </a:cxn>
                <a:cxn ang="0">
                  <a:pos x="24" y="298"/>
                </a:cxn>
                <a:cxn ang="0">
                  <a:pos x="43" y="343"/>
                </a:cxn>
                <a:cxn ang="0">
                  <a:pos x="71" y="380"/>
                </a:cxn>
                <a:cxn ang="0">
                  <a:pos x="108" y="401"/>
                </a:cxn>
                <a:cxn ang="0">
                  <a:pos x="150" y="402"/>
                </a:cxn>
                <a:cxn ang="0">
                  <a:pos x="181" y="388"/>
                </a:cxn>
                <a:cxn ang="0">
                  <a:pos x="199" y="359"/>
                </a:cxn>
                <a:cxn ang="0">
                  <a:pos x="198" y="316"/>
                </a:cxn>
                <a:cxn ang="0">
                  <a:pos x="177" y="281"/>
                </a:cxn>
                <a:cxn ang="0">
                  <a:pos x="142" y="254"/>
                </a:cxn>
                <a:cxn ang="0">
                  <a:pos x="95" y="227"/>
                </a:cxn>
                <a:cxn ang="0">
                  <a:pos x="49" y="189"/>
                </a:cxn>
                <a:cxn ang="0">
                  <a:pos x="24" y="144"/>
                </a:cxn>
                <a:cxn ang="0">
                  <a:pos x="24" y="90"/>
                </a:cxn>
                <a:cxn ang="0">
                  <a:pos x="44" y="47"/>
                </a:cxn>
                <a:cxn ang="0">
                  <a:pos x="82" y="18"/>
                </a:cxn>
                <a:cxn ang="0">
                  <a:pos x="132" y="2"/>
                </a:cxn>
              </a:cxnLst>
              <a:rect l="0" t="0" r="r" b="b"/>
              <a:pathLst>
                <a:path w="270" h="434">
                  <a:moveTo>
                    <a:pt x="160" y="0"/>
                  </a:moveTo>
                  <a:lnTo>
                    <a:pt x="185" y="1"/>
                  </a:lnTo>
                  <a:lnTo>
                    <a:pt x="209" y="4"/>
                  </a:lnTo>
                  <a:lnTo>
                    <a:pt x="227" y="8"/>
                  </a:lnTo>
                  <a:lnTo>
                    <a:pt x="242" y="14"/>
                  </a:lnTo>
                  <a:lnTo>
                    <a:pt x="250" y="19"/>
                  </a:lnTo>
                  <a:lnTo>
                    <a:pt x="259" y="44"/>
                  </a:lnTo>
                  <a:lnTo>
                    <a:pt x="264" y="73"/>
                  </a:lnTo>
                  <a:lnTo>
                    <a:pt x="267" y="101"/>
                  </a:lnTo>
                  <a:lnTo>
                    <a:pt x="262" y="107"/>
                  </a:lnTo>
                  <a:lnTo>
                    <a:pt x="255" y="108"/>
                  </a:lnTo>
                  <a:lnTo>
                    <a:pt x="248" y="108"/>
                  </a:lnTo>
                  <a:lnTo>
                    <a:pt x="242" y="105"/>
                  </a:lnTo>
                  <a:lnTo>
                    <a:pt x="231" y="80"/>
                  </a:lnTo>
                  <a:lnTo>
                    <a:pt x="216" y="59"/>
                  </a:lnTo>
                  <a:lnTo>
                    <a:pt x="198" y="43"/>
                  </a:lnTo>
                  <a:lnTo>
                    <a:pt x="175" y="33"/>
                  </a:lnTo>
                  <a:lnTo>
                    <a:pt x="152" y="30"/>
                  </a:lnTo>
                  <a:lnTo>
                    <a:pt x="129" y="33"/>
                  </a:lnTo>
                  <a:lnTo>
                    <a:pt x="111" y="41"/>
                  </a:lnTo>
                  <a:lnTo>
                    <a:pt x="97" y="54"/>
                  </a:lnTo>
                  <a:lnTo>
                    <a:pt x="89" y="72"/>
                  </a:lnTo>
                  <a:lnTo>
                    <a:pt x="86" y="93"/>
                  </a:lnTo>
                  <a:lnTo>
                    <a:pt x="89" y="112"/>
                  </a:lnTo>
                  <a:lnTo>
                    <a:pt x="99" y="129"/>
                  </a:lnTo>
                  <a:lnTo>
                    <a:pt x="113" y="143"/>
                  </a:lnTo>
                  <a:lnTo>
                    <a:pt x="129" y="156"/>
                  </a:lnTo>
                  <a:lnTo>
                    <a:pt x="147" y="167"/>
                  </a:lnTo>
                  <a:lnTo>
                    <a:pt x="166" y="178"/>
                  </a:lnTo>
                  <a:lnTo>
                    <a:pt x="188" y="192"/>
                  </a:lnTo>
                  <a:lnTo>
                    <a:pt x="210" y="206"/>
                  </a:lnTo>
                  <a:lnTo>
                    <a:pt x="230" y="222"/>
                  </a:lnTo>
                  <a:lnTo>
                    <a:pt x="246" y="240"/>
                  </a:lnTo>
                  <a:lnTo>
                    <a:pt x="259" y="263"/>
                  </a:lnTo>
                  <a:lnTo>
                    <a:pt x="267" y="288"/>
                  </a:lnTo>
                  <a:lnTo>
                    <a:pt x="270" y="317"/>
                  </a:lnTo>
                  <a:lnTo>
                    <a:pt x="267" y="343"/>
                  </a:lnTo>
                  <a:lnTo>
                    <a:pt x="257" y="367"/>
                  </a:lnTo>
                  <a:lnTo>
                    <a:pt x="244" y="388"/>
                  </a:lnTo>
                  <a:lnTo>
                    <a:pt x="224" y="405"/>
                  </a:lnTo>
                  <a:lnTo>
                    <a:pt x="202" y="417"/>
                  </a:lnTo>
                  <a:lnTo>
                    <a:pt x="178" y="426"/>
                  </a:lnTo>
                  <a:lnTo>
                    <a:pt x="150" y="431"/>
                  </a:lnTo>
                  <a:lnTo>
                    <a:pt x="122" y="434"/>
                  </a:lnTo>
                  <a:lnTo>
                    <a:pt x="89" y="431"/>
                  </a:lnTo>
                  <a:lnTo>
                    <a:pt x="58" y="426"/>
                  </a:lnTo>
                  <a:lnTo>
                    <a:pt x="33" y="416"/>
                  </a:lnTo>
                  <a:lnTo>
                    <a:pt x="12" y="403"/>
                  </a:lnTo>
                  <a:lnTo>
                    <a:pt x="8" y="388"/>
                  </a:lnTo>
                  <a:lnTo>
                    <a:pt x="4" y="367"/>
                  </a:lnTo>
                  <a:lnTo>
                    <a:pt x="1" y="345"/>
                  </a:lnTo>
                  <a:lnTo>
                    <a:pt x="0" y="321"/>
                  </a:lnTo>
                  <a:lnTo>
                    <a:pt x="0" y="299"/>
                  </a:lnTo>
                  <a:lnTo>
                    <a:pt x="7" y="295"/>
                  </a:lnTo>
                  <a:lnTo>
                    <a:pt x="17" y="295"/>
                  </a:lnTo>
                  <a:lnTo>
                    <a:pt x="24" y="298"/>
                  </a:lnTo>
                  <a:lnTo>
                    <a:pt x="32" y="321"/>
                  </a:lnTo>
                  <a:lnTo>
                    <a:pt x="43" y="343"/>
                  </a:lnTo>
                  <a:lnTo>
                    <a:pt x="56" y="363"/>
                  </a:lnTo>
                  <a:lnTo>
                    <a:pt x="71" y="380"/>
                  </a:lnTo>
                  <a:lnTo>
                    <a:pt x="89" y="392"/>
                  </a:lnTo>
                  <a:lnTo>
                    <a:pt x="108" y="401"/>
                  </a:lnTo>
                  <a:lnTo>
                    <a:pt x="132" y="403"/>
                  </a:lnTo>
                  <a:lnTo>
                    <a:pt x="150" y="402"/>
                  </a:lnTo>
                  <a:lnTo>
                    <a:pt x="167" y="396"/>
                  </a:lnTo>
                  <a:lnTo>
                    <a:pt x="181" y="388"/>
                  </a:lnTo>
                  <a:lnTo>
                    <a:pt x="192" y="374"/>
                  </a:lnTo>
                  <a:lnTo>
                    <a:pt x="199" y="359"/>
                  </a:lnTo>
                  <a:lnTo>
                    <a:pt x="202" y="338"/>
                  </a:lnTo>
                  <a:lnTo>
                    <a:pt x="198" y="316"/>
                  </a:lnTo>
                  <a:lnTo>
                    <a:pt x="189" y="298"/>
                  </a:lnTo>
                  <a:lnTo>
                    <a:pt x="177" y="281"/>
                  </a:lnTo>
                  <a:lnTo>
                    <a:pt x="160" y="267"/>
                  </a:lnTo>
                  <a:lnTo>
                    <a:pt x="142" y="254"/>
                  </a:lnTo>
                  <a:lnTo>
                    <a:pt x="122" y="243"/>
                  </a:lnTo>
                  <a:lnTo>
                    <a:pt x="95" y="227"/>
                  </a:lnTo>
                  <a:lnTo>
                    <a:pt x="70" y="208"/>
                  </a:lnTo>
                  <a:lnTo>
                    <a:pt x="49" y="189"/>
                  </a:lnTo>
                  <a:lnTo>
                    <a:pt x="33" y="168"/>
                  </a:lnTo>
                  <a:lnTo>
                    <a:pt x="24" y="144"/>
                  </a:lnTo>
                  <a:lnTo>
                    <a:pt x="21" y="117"/>
                  </a:lnTo>
                  <a:lnTo>
                    <a:pt x="24" y="90"/>
                  </a:lnTo>
                  <a:lnTo>
                    <a:pt x="32" y="68"/>
                  </a:lnTo>
                  <a:lnTo>
                    <a:pt x="44" y="47"/>
                  </a:lnTo>
                  <a:lnTo>
                    <a:pt x="61" y="30"/>
                  </a:lnTo>
                  <a:lnTo>
                    <a:pt x="82" y="18"/>
                  </a:lnTo>
                  <a:lnTo>
                    <a:pt x="106" y="8"/>
                  </a:lnTo>
                  <a:lnTo>
                    <a:pt x="132" y="2"/>
                  </a:lnTo>
                  <a:lnTo>
                    <a:pt x="16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5" name="Freeform 13"/>
            <p:cNvSpPr>
              <a:spLocks/>
            </p:cNvSpPr>
            <p:nvPr/>
          </p:nvSpPr>
          <p:spPr bwMode="auto">
            <a:xfrm>
              <a:off x="2804" y="2707"/>
              <a:ext cx="137" cy="246"/>
            </a:xfrm>
            <a:custGeom>
              <a:avLst/>
              <a:gdLst/>
              <a:ahLst/>
              <a:cxnLst>
                <a:cxn ang="0">
                  <a:pos x="123" y="0"/>
                </a:cxn>
                <a:cxn ang="0">
                  <a:pos x="131" y="2"/>
                </a:cxn>
                <a:cxn ang="0">
                  <a:pos x="133" y="52"/>
                </a:cxn>
                <a:cxn ang="0">
                  <a:pos x="134" y="64"/>
                </a:cxn>
                <a:cxn ang="0">
                  <a:pos x="137" y="69"/>
                </a:cxn>
                <a:cxn ang="0">
                  <a:pos x="145" y="72"/>
                </a:cxn>
                <a:cxn ang="0">
                  <a:pos x="266" y="72"/>
                </a:cxn>
                <a:cxn ang="0">
                  <a:pos x="275" y="89"/>
                </a:cxn>
                <a:cxn ang="0">
                  <a:pos x="272" y="108"/>
                </a:cxn>
                <a:cxn ang="0">
                  <a:pos x="151" y="115"/>
                </a:cxn>
                <a:cxn ang="0">
                  <a:pos x="135" y="119"/>
                </a:cxn>
                <a:cxn ang="0">
                  <a:pos x="133" y="139"/>
                </a:cxn>
                <a:cxn ang="0">
                  <a:pos x="133" y="353"/>
                </a:cxn>
                <a:cxn ang="0">
                  <a:pos x="138" y="394"/>
                </a:cxn>
                <a:cxn ang="0">
                  <a:pos x="153" y="426"/>
                </a:cxn>
                <a:cxn ang="0">
                  <a:pos x="184" y="442"/>
                </a:cxn>
                <a:cxn ang="0">
                  <a:pos x="222" y="444"/>
                </a:cxn>
                <a:cxn ang="0">
                  <a:pos x="243" y="437"/>
                </a:cxn>
                <a:cxn ang="0">
                  <a:pos x="256" y="427"/>
                </a:cxn>
                <a:cxn ang="0">
                  <a:pos x="265" y="427"/>
                </a:cxn>
                <a:cxn ang="0">
                  <a:pos x="269" y="433"/>
                </a:cxn>
                <a:cxn ang="0">
                  <a:pos x="272" y="439"/>
                </a:cxn>
                <a:cxn ang="0">
                  <a:pos x="258" y="456"/>
                </a:cxn>
                <a:cxn ang="0">
                  <a:pos x="219" y="480"/>
                </a:cxn>
                <a:cxn ang="0">
                  <a:pos x="163" y="491"/>
                </a:cxn>
                <a:cxn ang="0">
                  <a:pos x="115" y="484"/>
                </a:cxn>
                <a:cxn ang="0">
                  <a:pos x="82" y="465"/>
                </a:cxn>
                <a:cxn ang="0">
                  <a:pos x="64" y="435"/>
                </a:cxn>
                <a:cxn ang="0">
                  <a:pos x="57" y="399"/>
                </a:cxn>
                <a:cxn ang="0">
                  <a:pos x="56" y="144"/>
                </a:cxn>
                <a:cxn ang="0">
                  <a:pos x="53" y="119"/>
                </a:cxn>
                <a:cxn ang="0">
                  <a:pos x="35" y="115"/>
                </a:cxn>
                <a:cxn ang="0">
                  <a:pos x="3" y="112"/>
                </a:cxn>
                <a:cxn ang="0">
                  <a:pos x="0" y="104"/>
                </a:cxn>
                <a:cxn ang="0">
                  <a:pos x="2" y="97"/>
                </a:cxn>
                <a:cxn ang="0">
                  <a:pos x="24" y="86"/>
                </a:cxn>
                <a:cxn ang="0">
                  <a:pos x="59" y="69"/>
                </a:cxn>
                <a:cxn ang="0">
                  <a:pos x="80" y="50"/>
                </a:cxn>
                <a:cxn ang="0">
                  <a:pos x="102" y="18"/>
                </a:cxn>
                <a:cxn ang="0">
                  <a:pos x="115" y="0"/>
                </a:cxn>
              </a:cxnLst>
              <a:rect l="0" t="0" r="r" b="b"/>
              <a:pathLst>
                <a:path w="275" h="491">
                  <a:moveTo>
                    <a:pt x="119" y="0"/>
                  </a:moveTo>
                  <a:lnTo>
                    <a:pt x="123" y="0"/>
                  </a:lnTo>
                  <a:lnTo>
                    <a:pt x="127" y="1"/>
                  </a:lnTo>
                  <a:lnTo>
                    <a:pt x="131" y="2"/>
                  </a:lnTo>
                  <a:lnTo>
                    <a:pt x="133" y="5"/>
                  </a:lnTo>
                  <a:lnTo>
                    <a:pt x="133" y="52"/>
                  </a:lnTo>
                  <a:lnTo>
                    <a:pt x="134" y="59"/>
                  </a:lnTo>
                  <a:lnTo>
                    <a:pt x="134" y="64"/>
                  </a:lnTo>
                  <a:lnTo>
                    <a:pt x="135" y="68"/>
                  </a:lnTo>
                  <a:lnTo>
                    <a:pt x="137" y="69"/>
                  </a:lnTo>
                  <a:lnTo>
                    <a:pt x="141" y="71"/>
                  </a:lnTo>
                  <a:lnTo>
                    <a:pt x="145" y="72"/>
                  </a:lnTo>
                  <a:lnTo>
                    <a:pt x="152" y="72"/>
                  </a:lnTo>
                  <a:lnTo>
                    <a:pt x="266" y="72"/>
                  </a:lnTo>
                  <a:lnTo>
                    <a:pt x="272" y="79"/>
                  </a:lnTo>
                  <a:lnTo>
                    <a:pt x="275" y="89"/>
                  </a:lnTo>
                  <a:lnTo>
                    <a:pt x="275" y="100"/>
                  </a:lnTo>
                  <a:lnTo>
                    <a:pt x="272" y="108"/>
                  </a:lnTo>
                  <a:lnTo>
                    <a:pt x="266" y="115"/>
                  </a:lnTo>
                  <a:lnTo>
                    <a:pt x="151" y="115"/>
                  </a:lnTo>
                  <a:lnTo>
                    <a:pt x="141" y="115"/>
                  </a:lnTo>
                  <a:lnTo>
                    <a:pt x="135" y="119"/>
                  </a:lnTo>
                  <a:lnTo>
                    <a:pt x="133" y="126"/>
                  </a:lnTo>
                  <a:lnTo>
                    <a:pt x="133" y="139"/>
                  </a:lnTo>
                  <a:lnTo>
                    <a:pt x="133" y="331"/>
                  </a:lnTo>
                  <a:lnTo>
                    <a:pt x="133" y="353"/>
                  </a:lnTo>
                  <a:lnTo>
                    <a:pt x="134" y="374"/>
                  </a:lnTo>
                  <a:lnTo>
                    <a:pt x="138" y="394"/>
                  </a:lnTo>
                  <a:lnTo>
                    <a:pt x="144" y="410"/>
                  </a:lnTo>
                  <a:lnTo>
                    <a:pt x="153" y="426"/>
                  </a:lnTo>
                  <a:lnTo>
                    <a:pt x="167" y="435"/>
                  </a:lnTo>
                  <a:lnTo>
                    <a:pt x="184" y="442"/>
                  </a:lnTo>
                  <a:lnTo>
                    <a:pt x="208" y="445"/>
                  </a:lnTo>
                  <a:lnTo>
                    <a:pt x="222" y="444"/>
                  </a:lnTo>
                  <a:lnTo>
                    <a:pt x="234" y="439"/>
                  </a:lnTo>
                  <a:lnTo>
                    <a:pt x="243" y="437"/>
                  </a:lnTo>
                  <a:lnTo>
                    <a:pt x="250" y="433"/>
                  </a:lnTo>
                  <a:lnTo>
                    <a:pt x="256" y="427"/>
                  </a:lnTo>
                  <a:lnTo>
                    <a:pt x="261" y="426"/>
                  </a:lnTo>
                  <a:lnTo>
                    <a:pt x="265" y="427"/>
                  </a:lnTo>
                  <a:lnTo>
                    <a:pt x="268" y="428"/>
                  </a:lnTo>
                  <a:lnTo>
                    <a:pt x="269" y="433"/>
                  </a:lnTo>
                  <a:lnTo>
                    <a:pt x="270" y="435"/>
                  </a:lnTo>
                  <a:lnTo>
                    <a:pt x="272" y="439"/>
                  </a:lnTo>
                  <a:lnTo>
                    <a:pt x="270" y="444"/>
                  </a:lnTo>
                  <a:lnTo>
                    <a:pt x="258" y="456"/>
                  </a:lnTo>
                  <a:lnTo>
                    <a:pt x="240" y="469"/>
                  </a:lnTo>
                  <a:lnTo>
                    <a:pt x="219" y="480"/>
                  </a:lnTo>
                  <a:lnTo>
                    <a:pt x="192" y="488"/>
                  </a:lnTo>
                  <a:lnTo>
                    <a:pt x="163" y="491"/>
                  </a:lnTo>
                  <a:lnTo>
                    <a:pt x="137" y="488"/>
                  </a:lnTo>
                  <a:lnTo>
                    <a:pt x="115" y="484"/>
                  </a:lnTo>
                  <a:lnTo>
                    <a:pt x="96" y="476"/>
                  </a:lnTo>
                  <a:lnTo>
                    <a:pt x="82" y="465"/>
                  </a:lnTo>
                  <a:lnTo>
                    <a:pt x="71" y="451"/>
                  </a:lnTo>
                  <a:lnTo>
                    <a:pt x="64" y="435"/>
                  </a:lnTo>
                  <a:lnTo>
                    <a:pt x="60" y="419"/>
                  </a:lnTo>
                  <a:lnTo>
                    <a:pt x="57" y="399"/>
                  </a:lnTo>
                  <a:lnTo>
                    <a:pt x="56" y="380"/>
                  </a:lnTo>
                  <a:lnTo>
                    <a:pt x="56" y="144"/>
                  </a:lnTo>
                  <a:lnTo>
                    <a:pt x="56" y="128"/>
                  </a:lnTo>
                  <a:lnTo>
                    <a:pt x="53" y="119"/>
                  </a:lnTo>
                  <a:lnTo>
                    <a:pt x="46" y="115"/>
                  </a:lnTo>
                  <a:lnTo>
                    <a:pt x="35" y="115"/>
                  </a:lnTo>
                  <a:lnTo>
                    <a:pt x="6" y="115"/>
                  </a:lnTo>
                  <a:lnTo>
                    <a:pt x="3" y="112"/>
                  </a:lnTo>
                  <a:lnTo>
                    <a:pt x="2" y="108"/>
                  </a:lnTo>
                  <a:lnTo>
                    <a:pt x="0" y="104"/>
                  </a:lnTo>
                  <a:lnTo>
                    <a:pt x="0" y="101"/>
                  </a:lnTo>
                  <a:lnTo>
                    <a:pt x="2" y="97"/>
                  </a:lnTo>
                  <a:lnTo>
                    <a:pt x="3" y="93"/>
                  </a:lnTo>
                  <a:lnTo>
                    <a:pt x="24" y="86"/>
                  </a:lnTo>
                  <a:lnTo>
                    <a:pt x="44" y="78"/>
                  </a:lnTo>
                  <a:lnTo>
                    <a:pt x="59" y="69"/>
                  </a:lnTo>
                  <a:lnTo>
                    <a:pt x="69" y="61"/>
                  </a:lnTo>
                  <a:lnTo>
                    <a:pt x="80" y="50"/>
                  </a:lnTo>
                  <a:lnTo>
                    <a:pt x="91" y="34"/>
                  </a:lnTo>
                  <a:lnTo>
                    <a:pt x="102" y="18"/>
                  </a:lnTo>
                  <a:lnTo>
                    <a:pt x="112" y="1"/>
                  </a:lnTo>
                  <a:lnTo>
                    <a:pt x="115" y="0"/>
                  </a:lnTo>
                  <a:lnTo>
                    <a:pt x="119"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6" name="Freeform 14"/>
            <p:cNvSpPr>
              <a:spLocks noEditPoints="1"/>
            </p:cNvSpPr>
            <p:nvPr/>
          </p:nvSpPr>
          <p:spPr bwMode="auto">
            <a:xfrm>
              <a:off x="2947" y="2736"/>
              <a:ext cx="214" cy="217"/>
            </a:xfrm>
            <a:custGeom>
              <a:avLst/>
              <a:gdLst/>
              <a:ahLst/>
              <a:cxnLst>
                <a:cxn ang="0">
                  <a:pos x="182" y="34"/>
                </a:cxn>
                <a:cxn ang="0">
                  <a:pos x="139" y="57"/>
                </a:cxn>
                <a:cxn ang="0">
                  <a:pos x="109" y="103"/>
                </a:cxn>
                <a:cxn ang="0">
                  <a:pos x="92" y="168"/>
                </a:cxn>
                <a:cxn ang="0">
                  <a:pos x="91" y="240"/>
                </a:cxn>
                <a:cxn ang="0">
                  <a:pos x="103" y="300"/>
                </a:cxn>
                <a:cxn ang="0">
                  <a:pos x="130" y="352"/>
                </a:cxn>
                <a:cxn ang="0">
                  <a:pos x="169" y="389"/>
                </a:cxn>
                <a:cxn ang="0">
                  <a:pos x="221" y="403"/>
                </a:cxn>
                <a:cxn ang="0">
                  <a:pos x="269" y="392"/>
                </a:cxn>
                <a:cxn ang="0">
                  <a:pos x="302" y="364"/>
                </a:cxn>
                <a:cxn ang="0">
                  <a:pos x="324" y="324"/>
                </a:cxn>
                <a:cxn ang="0">
                  <a:pos x="336" y="278"/>
                </a:cxn>
                <a:cxn ang="0">
                  <a:pos x="340" y="229"/>
                </a:cxn>
                <a:cxn ang="0">
                  <a:pos x="336" y="175"/>
                </a:cxn>
                <a:cxn ang="0">
                  <a:pos x="322" y="122"/>
                </a:cxn>
                <a:cxn ang="0">
                  <a:pos x="295" y="76"/>
                </a:cxn>
                <a:cxn ang="0">
                  <a:pos x="258" y="43"/>
                </a:cxn>
                <a:cxn ang="0">
                  <a:pos x="208" y="32"/>
                </a:cxn>
                <a:cxn ang="0">
                  <a:pos x="256" y="4"/>
                </a:cxn>
                <a:cxn ang="0">
                  <a:pos x="324" y="27"/>
                </a:cxn>
                <a:cxn ang="0">
                  <a:pos x="379" y="72"/>
                </a:cxn>
                <a:cxn ang="0">
                  <a:pos x="415" y="135"/>
                </a:cxn>
                <a:cxn ang="0">
                  <a:pos x="427" y="213"/>
                </a:cxn>
                <a:cxn ang="0">
                  <a:pos x="415" y="292"/>
                </a:cxn>
                <a:cxn ang="0">
                  <a:pos x="380" y="357"/>
                </a:cxn>
                <a:cxn ang="0">
                  <a:pos x="324" y="405"/>
                </a:cxn>
                <a:cxn ang="0">
                  <a:pos x="252" y="430"/>
                </a:cxn>
                <a:cxn ang="0">
                  <a:pos x="173" y="430"/>
                </a:cxn>
                <a:cxn ang="0">
                  <a:pos x="105" y="408"/>
                </a:cxn>
                <a:cxn ang="0">
                  <a:pos x="50" y="363"/>
                </a:cxn>
                <a:cxn ang="0">
                  <a:pos x="14" y="300"/>
                </a:cxn>
                <a:cxn ang="0">
                  <a:pos x="0" y="222"/>
                </a:cxn>
                <a:cxn ang="0">
                  <a:pos x="14" y="142"/>
                </a:cxn>
                <a:cxn ang="0">
                  <a:pos x="52" y="76"/>
                </a:cxn>
                <a:cxn ang="0">
                  <a:pos x="109" y="29"/>
                </a:cxn>
                <a:cxn ang="0">
                  <a:pos x="180" y="4"/>
                </a:cxn>
              </a:cxnLst>
              <a:rect l="0" t="0" r="r" b="b"/>
              <a:pathLst>
                <a:path w="427" h="434">
                  <a:moveTo>
                    <a:pt x="208" y="32"/>
                  </a:moveTo>
                  <a:lnTo>
                    <a:pt x="182" y="34"/>
                  </a:lnTo>
                  <a:lnTo>
                    <a:pt x="160" y="43"/>
                  </a:lnTo>
                  <a:lnTo>
                    <a:pt x="139" y="57"/>
                  </a:lnTo>
                  <a:lnTo>
                    <a:pt x="123" y="78"/>
                  </a:lnTo>
                  <a:lnTo>
                    <a:pt x="109" y="103"/>
                  </a:lnTo>
                  <a:lnTo>
                    <a:pt x="98" y="133"/>
                  </a:lnTo>
                  <a:lnTo>
                    <a:pt x="92" y="168"/>
                  </a:lnTo>
                  <a:lnTo>
                    <a:pt x="89" y="208"/>
                  </a:lnTo>
                  <a:lnTo>
                    <a:pt x="91" y="240"/>
                  </a:lnTo>
                  <a:lnTo>
                    <a:pt x="95" y="271"/>
                  </a:lnTo>
                  <a:lnTo>
                    <a:pt x="103" y="300"/>
                  </a:lnTo>
                  <a:lnTo>
                    <a:pt x="114" y="328"/>
                  </a:lnTo>
                  <a:lnTo>
                    <a:pt x="130" y="352"/>
                  </a:lnTo>
                  <a:lnTo>
                    <a:pt x="148" y="373"/>
                  </a:lnTo>
                  <a:lnTo>
                    <a:pt x="169" y="389"/>
                  </a:lnTo>
                  <a:lnTo>
                    <a:pt x="194" y="399"/>
                  </a:lnTo>
                  <a:lnTo>
                    <a:pt x="221" y="403"/>
                  </a:lnTo>
                  <a:lnTo>
                    <a:pt x="246" y="401"/>
                  </a:lnTo>
                  <a:lnTo>
                    <a:pt x="269" y="392"/>
                  </a:lnTo>
                  <a:lnTo>
                    <a:pt x="287" y="380"/>
                  </a:lnTo>
                  <a:lnTo>
                    <a:pt x="302" y="364"/>
                  </a:lnTo>
                  <a:lnTo>
                    <a:pt x="315" y="345"/>
                  </a:lnTo>
                  <a:lnTo>
                    <a:pt x="324" y="324"/>
                  </a:lnTo>
                  <a:lnTo>
                    <a:pt x="331" y="302"/>
                  </a:lnTo>
                  <a:lnTo>
                    <a:pt x="336" y="278"/>
                  </a:lnTo>
                  <a:lnTo>
                    <a:pt x="338" y="253"/>
                  </a:lnTo>
                  <a:lnTo>
                    <a:pt x="340" y="229"/>
                  </a:lnTo>
                  <a:lnTo>
                    <a:pt x="338" y="203"/>
                  </a:lnTo>
                  <a:lnTo>
                    <a:pt x="336" y="175"/>
                  </a:lnTo>
                  <a:lnTo>
                    <a:pt x="330" y="147"/>
                  </a:lnTo>
                  <a:lnTo>
                    <a:pt x="322" y="122"/>
                  </a:lnTo>
                  <a:lnTo>
                    <a:pt x="311" y="97"/>
                  </a:lnTo>
                  <a:lnTo>
                    <a:pt x="295" y="76"/>
                  </a:lnTo>
                  <a:lnTo>
                    <a:pt x="278" y="57"/>
                  </a:lnTo>
                  <a:lnTo>
                    <a:pt x="258" y="43"/>
                  </a:lnTo>
                  <a:lnTo>
                    <a:pt x="234" y="34"/>
                  </a:lnTo>
                  <a:lnTo>
                    <a:pt x="208" y="32"/>
                  </a:lnTo>
                  <a:close/>
                  <a:moveTo>
                    <a:pt x="220" y="0"/>
                  </a:moveTo>
                  <a:lnTo>
                    <a:pt x="256" y="4"/>
                  </a:lnTo>
                  <a:lnTo>
                    <a:pt x="292" y="12"/>
                  </a:lnTo>
                  <a:lnTo>
                    <a:pt x="324" y="27"/>
                  </a:lnTo>
                  <a:lnTo>
                    <a:pt x="354" y="47"/>
                  </a:lnTo>
                  <a:lnTo>
                    <a:pt x="379" y="72"/>
                  </a:lnTo>
                  <a:lnTo>
                    <a:pt x="400" y="101"/>
                  </a:lnTo>
                  <a:lnTo>
                    <a:pt x="415" y="135"/>
                  </a:lnTo>
                  <a:lnTo>
                    <a:pt x="425" y="172"/>
                  </a:lnTo>
                  <a:lnTo>
                    <a:pt x="427" y="213"/>
                  </a:lnTo>
                  <a:lnTo>
                    <a:pt x="425" y="254"/>
                  </a:lnTo>
                  <a:lnTo>
                    <a:pt x="415" y="292"/>
                  </a:lnTo>
                  <a:lnTo>
                    <a:pt x="400" y="327"/>
                  </a:lnTo>
                  <a:lnTo>
                    <a:pt x="380" y="357"/>
                  </a:lnTo>
                  <a:lnTo>
                    <a:pt x="354" y="384"/>
                  </a:lnTo>
                  <a:lnTo>
                    <a:pt x="324" y="405"/>
                  </a:lnTo>
                  <a:lnTo>
                    <a:pt x="290" y="420"/>
                  </a:lnTo>
                  <a:lnTo>
                    <a:pt x="252" y="430"/>
                  </a:lnTo>
                  <a:lnTo>
                    <a:pt x="212" y="434"/>
                  </a:lnTo>
                  <a:lnTo>
                    <a:pt x="173" y="430"/>
                  </a:lnTo>
                  <a:lnTo>
                    <a:pt x="137" y="421"/>
                  </a:lnTo>
                  <a:lnTo>
                    <a:pt x="105" y="408"/>
                  </a:lnTo>
                  <a:lnTo>
                    <a:pt x="75" y="388"/>
                  </a:lnTo>
                  <a:lnTo>
                    <a:pt x="50" y="363"/>
                  </a:lnTo>
                  <a:lnTo>
                    <a:pt x="29" y="334"/>
                  </a:lnTo>
                  <a:lnTo>
                    <a:pt x="14" y="300"/>
                  </a:lnTo>
                  <a:lnTo>
                    <a:pt x="4" y="263"/>
                  </a:lnTo>
                  <a:lnTo>
                    <a:pt x="0" y="222"/>
                  </a:lnTo>
                  <a:lnTo>
                    <a:pt x="4" y="181"/>
                  </a:lnTo>
                  <a:lnTo>
                    <a:pt x="14" y="142"/>
                  </a:lnTo>
                  <a:lnTo>
                    <a:pt x="31" y="107"/>
                  </a:lnTo>
                  <a:lnTo>
                    <a:pt x="52" y="76"/>
                  </a:lnTo>
                  <a:lnTo>
                    <a:pt x="78" y="50"/>
                  </a:lnTo>
                  <a:lnTo>
                    <a:pt x="109" y="29"/>
                  </a:lnTo>
                  <a:lnTo>
                    <a:pt x="143" y="14"/>
                  </a:lnTo>
                  <a:lnTo>
                    <a:pt x="180" y="4"/>
                  </a:lnTo>
                  <a:lnTo>
                    <a:pt x="22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7" name="Freeform 15"/>
            <p:cNvSpPr>
              <a:spLocks/>
            </p:cNvSpPr>
            <p:nvPr/>
          </p:nvSpPr>
          <p:spPr bwMode="auto">
            <a:xfrm>
              <a:off x="3173" y="2729"/>
              <a:ext cx="240" cy="218"/>
            </a:xfrm>
            <a:custGeom>
              <a:avLst/>
              <a:gdLst/>
              <a:ahLst/>
              <a:cxnLst>
                <a:cxn ang="0">
                  <a:pos x="134" y="0"/>
                </a:cxn>
                <a:cxn ang="0">
                  <a:pos x="141" y="4"/>
                </a:cxn>
                <a:cxn ang="0">
                  <a:pos x="141" y="28"/>
                </a:cxn>
                <a:cxn ang="0">
                  <a:pos x="141" y="55"/>
                </a:cxn>
                <a:cxn ang="0">
                  <a:pos x="142" y="62"/>
                </a:cxn>
                <a:cxn ang="0">
                  <a:pos x="148" y="67"/>
                </a:cxn>
                <a:cxn ang="0">
                  <a:pos x="178" y="51"/>
                </a:cxn>
                <a:cxn ang="0">
                  <a:pos x="235" y="25"/>
                </a:cxn>
                <a:cxn ang="0">
                  <a:pos x="295" y="14"/>
                </a:cxn>
                <a:cxn ang="0">
                  <a:pos x="351" y="25"/>
                </a:cxn>
                <a:cxn ang="0">
                  <a:pos x="387" y="53"/>
                </a:cxn>
                <a:cxn ang="0">
                  <a:pos x="409" y="93"/>
                </a:cxn>
                <a:cxn ang="0">
                  <a:pos x="416" y="142"/>
                </a:cxn>
                <a:cxn ang="0">
                  <a:pos x="416" y="351"/>
                </a:cxn>
                <a:cxn ang="0">
                  <a:pos x="422" y="388"/>
                </a:cxn>
                <a:cxn ang="0">
                  <a:pos x="439" y="405"/>
                </a:cxn>
                <a:cxn ang="0">
                  <a:pos x="478" y="410"/>
                </a:cxn>
                <a:cxn ang="0">
                  <a:pos x="482" y="424"/>
                </a:cxn>
                <a:cxn ang="0">
                  <a:pos x="475" y="437"/>
                </a:cxn>
                <a:cxn ang="0">
                  <a:pos x="379" y="433"/>
                </a:cxn>
                <a:cxn ang="0">
                  <a:pos x="283" y="437"/>
                </a:cxn>
                <a:cxn ang="0">
                  <a:pos x="277" y="424"/>
                </a:cxn>
                <a:cxn ang="0">
                  <a:pos x="281" y="410"/>
                </a:cxn>
                <a:cxn ang="0">
                  <a:pos x="316" y="403"/>
                </a:cxn>
                <a:cxn ang="0">
                  <a:pos x="334" y="388"/>
                </a:cxn>
                <a:cxn ang="0">
                  <a:pos x="340" y="351"/>
                </a:cxn>
                <a:cxn ang="0">
                  <a:pos x="340" y="165"/>
                </a:cxn>
                <a:cxn ang="0">
                  <a:pos x="333" y="119"/>
                </a:cxn>
                <a:cxn ang="0">
                  <a:pos x="310" y="85"/>
                </a:cxn>
                <a:cxn ang="0">
                  <a:pos x="270" y="67"/>
                </a:cxn>
                <a:cxn ang="0">
                  <a:pos x="214" y="67"/>
                </a:cxn>
                <a:cxn ang="0">
                  <a:pos x="170" y="86"/>
                </a:cxn>
                <a:cxn ang="0">
                  <a:pos x="148" y="112"/>
                </a:cxn>
                <a:cxn ang="0">
                  <a:pos x="141" y="142"/>
                </a:cxn>
                <a:cxn ang="0">
                  <a:pos x="141" y="319"/>
                </a:cxn>
                <a:cxn ang="0">
                  <a:pos x="142" y="373"/>
                </a:cxn>
                <a:cxn ang="0">
                  <a:pos x="153" y="398"/>
                </a:cxn>
                <a:cxn ang="0">
                  <a:pos x="180" y="408"/>
                </a:cxn>
                <a:cxn ang="0">
                  <a:pos x="202" y="416"/>
                </a:cxn>
                <a:cxn ang="0">
                  <a:pos x="201" y="431"/>
                </a:cxn>
                <a:cxn ang="0">
                  <a:pos x="152" y="434"/>
                </a:cxn>
                <a:cxn ang="0">
                  <a:pos x="52" y="434"/>
                </a:cxn>
                <a:cxn ang="0">
                  <a:pos x="1" y="431"/>
                </a:cxn>
                <a:cxn ang="0">
                  <a:pos x="0" y="416"/>
                </a:cxn>
                <a:cxn ang="0">
                  <a:pos x="25" y="408"/>
                </a:cxn>
                <a:cxn ang="0">
                  <a:pos x="53" y="398"/>
                </a:cxn>
                <a:cxn ang="0">
                  <a:pos x="63" y="373"/>
                </a:cxn>
                <a:cxn ang="0">
                  <a:pos x="64" y="319"/>
                </a:cxn>
                <a:cxn ang="0">
                  <a:pos x="64" y="118"/>
                </a:cxn>
                <a:cxn ang="0">
                  <a:pos x="59" y="93"/>
                </a:cxn>
                <a:cxn ang="0">
                  <a:pos x="36" y="75"/>
                </a:cxn>
                <a:cxn ang="0">
                  <a:pos x="25" y="67"/>
                </a:cxn>
                <a:cxn ang="0">
                  <a:pos x="25" y="60"/>
                </a:cxn>
                <a:cxn ang="0">
                  <a:pos x="27" y="53"/>
                </a:cxn>
                <a:cxn ang="0">
                  <a:pos x="43" y="44"/>
                </a:cxn>
                <a:cxn ang="0">
                  <a:pos x="81" y="28"/>
                </a:cxn>
                <a:cxn ang="0">
                  <a:pos x="118" y="8"/>
                </a:cxn>
              </a:cxnLst>
              <a:rect l="0" t="0" r="r" b="b"/>
              <a:pathLst>
                <a:path w="482" h="437">
                  <a:moveTo>
                    <a:pt x="131" y="0"/>
                  </a:moveTo>
                  <a:lnTo>
                    <a:pt x="134" y="0"/>
                  </a:lnTo>
                  <a:lnTo>
                    <a:pt x="138" y="1"/>
                  </a:lnTo>
                  <a:lnTo>
                    <a:pt x="141" y="4"/>
                  </a:lnTo>
                  <a:lnTo>
                    <a:pt x="142" y="7"/>
                  </a:lnTo>
                  <a:lnTo>
                    <a:pt x="141" y="28"/>
                  </a:lnTo>
                  <a:lnTo>
                    <a:pt x="141" y="44"/>
                  </a:lnTo>
                  <a:lnTo>
                    <a:pt x="141" y="55"/>
                  </a:lnTo>
                  <a:lnTo>
                    <a:pt x="141" y="58"/>
                  </a:lnTo>
                  <a:lnTo>
                    <a:pt x="142" y="62"/>
                  </a:lnTo>
                  <a:lnTo>
                    <a:pt x="145" y="64"/>
                  </a:lnTo>
                  <a:lnTo>
                    <a:pt x="148" y="67"/>
                  </a:lnTo>
                  <a:lnTo>
                    <a:pt x="152" y="67"/>
                  </a:lnTo>
                  <a:lnTo>
                    <a:pt x="178" y="51"/>
                  </a:lnTo>
                  <a:lnTo>
                    <a:pt x="206" y="36"/>
                  </a:lnTo>
                  <a:lnTo>
                    <a:pt x="235" y="25"/>
                  </a:lnTo>
                  <a:lnTo>
                    <a:pt x="265" y="16"/>
                  </a:lnTo>
                  <a:lnTo>
                    <a:pt x="295" y="14"/>
                  </a:lnTo>
                  <a:lnTo>
                    <a:pt x="326" y="16"/>
                  </a:lnTo>
                  <a:lnTo>
                    <a:pt x="351" y="25"/>
                  </a:lnTo>
                  <a:lnTo>
                    <a:pt x="370" y="36"/>
                  </a:lnTo>
                  <a:lnTo>
                    <a:pt x="387" y="53"/>
                  </a:lnTo>
                  <a:lnTo>
                    <a:pt x="400" y="71"/>
                  </a:lnTo>
                  <a:lnTo>
                    <a:pt x="409" y="93"/>
                  </a:lnTo>
                  <a:lnTo>
                    <a:pt x="414" y="117"/>
                  </a:lnTo>
                  <a:lnTo>
                    <a:pt x="416" y="142"/>
                  </a:lnTo>
                  <a:lnTo>
                    <a:pt x="416" y="319"/>
                  </a:lnTo>
                  <a:lnTo>
                    <a:pt x="416" y="351"/>
                  </a:lnTo>
                  <a:lnTo>
                    <a:pt x="418" y="373"/>
                  </a:lnTo>
                  <a:lnTo>
                    <a:pt x="422" y="388"/>
                  </a:lnTo>
                  <a:lnTo>
                    <a:pt x="427" y="398"/>
                  </a:lnTo>
                  <a:lnTo>
                    <a:pt x="439" y="405"/>
                  </a:lnTo>
                  <a:lnTo>
                    <a:pt x="455" y="408"/>
                  </a:lnTo>
                  <a:lnTo>
                    <a:pt x="478" y="410"/>
                  </a:lnTo>
                  <a:lnTo>
                    <a:pt x="480" y="416"/>
                  </a:lnTo>
                  <a:lnTo>
                    <a:pt x="482" y="424"/>
                  </a:lnTo>
                  <a:lnTo>
                    <a:pt x="479" y="431"/>
                  </a:lnTo>
                  <a:lnTo>
                    <a:pt x="475" y="437"/>
                  </a:lnTo>
                  <a:lnTo>
                    <a:pt x="429" y="434"/>
                  </a:lnTo>
                  <a:lnTo>
                    <a:pt x="379" y="433"/>
                  </a:lnTo>
                  <a:lnTo>
                    <a:pt x="327" y="434"/>
                  </a:lnTo>
                  <a:lnTo>
                    <a:pt x="283" y="437"/>
                  </a:lnTo>
                  <a:lnTo>
                    <a:pt x="278" y="431"/>
                  </a:lnTo>
                  <a:lnTo>
                    <a:pt x="277" y="424"/>
                  </a:lnTo>
                  <a:lnTo>
                    <a:pt x="277" y="416"/>
                  </a:lnTo>
                  <a:lnTo>
                    <a:pt x="281" y="410"/>
                  </a:lnTo>
                  <a:lnTo>
                    <a:pt x="301" y="408"/>
                  </a:lnTo>
                  <a:lnTo>
                    <a:pt x="316" y="403"/>
                  </a:lnTo>
                  <a:lnTo>
                    <a:pt x="327" y="398"/>
                  </a:lnTo>
                  <a:lnTo>
                    <a:pt x="334" y="388"/>
                  </a:lnTo>
                  <a:lnTo>
                    <a:pt x="338" y="373"/>
                  </a:lnTo>
                  <a:lnTo>
                    <a:pt x="340" y="351"/>
                  </a:lnTo>
                  <a:lnTo>
                    <a:pt x="340" y="319"/>
                  </a:lnTo>
                  <a:lnTo>
                    <a:pt x="340" y="165"/>
                  </a:lnTo>
                  <a:lnTo>
                    <a:pt x="338" y="142"/>
                  </a:lnTo>
                  <a:lnTo>
                    <a:pt x="333" y="119"/>
                  </a:lnTo>
                  <a:lnTo>
                    <a:pt x="323" y="100"/>
                  </a:lnTo>
                  <a:lnTo>
                    <a:pt x="310" y="85"/>
                  </a:lnTo>
                  <a:lnTo>
                    <a:pt x="292" y="73"/>
                  </a:lnTo>
                  <a:lnTo>
                    <a:pt x="270" y="67"/>
                  </a:lnTo>
                  <a:lnTo>
                    <a:pt x="244" y="64"/>
                  </a:lnTo>
                  <a:lnTo>
                    <a:pt x="214" y="67"/>
                  </a:lnTo>
                  <a:lnTo>
                    <a:pt x="191" y="73"/>
                  </a:lnTo>
                  <a:lnTo>
                    <a:pt x="170" y="86"/>
                  </a:lnTo>
                  <a:lnTo>
                    <a:pt x="156" y="100"/>
                  </a:lnTo>
                  <a:lnTo>
                    <a:pt x="148" y="112"/>
                  </a:lnTo>
                  <a:lnTo>
                    <a:pt x="143" y="125"/>
                  </a:lnTo>
                  <a:lnTo>
                    <a:pt x="141" y="142"/>
                  </a:lnTo>
                  <a:lnTo>
                    <a:pt x="141" y="161"/>
                  </a:lnTo>
                  <a:lnTo>
                    <a:pt x="141" y="319"/>
                  </a:lnTo>
                  <a:lnTo>
                    <a:pt x="141" y="351"/>
                  </a:lnTo>
                  <a:lnTo>
                    <a:pt x="142" y="373"/>
                  </a:lnTo>
                  <a:lnTo>
                    <a:pt x="146" y="388"/>
                  </a:lnTo>
                  <a:lnTo>
                    <a:pt x="153" y="398"/>
                  </a:lnTo>
                  <a:lnTo>
                    <a:pt x="164" y="403"/>
                  </a:lnTo>
                  <a:lnTo>
                    <a:pt x="180" y="408"/>
                  </a:lnTo>
                  <a:lnTo>
                    <a:pt x="198" y="410"/>
                  </a:lnTo>
                  <a:lnTo>
                    <a:pt x="202" y="416"/>
                  </a:lnTo>
                  <a:lnTo>
                    <a:pt x="202" y="424"/>
                  </a:lnTo>
                  <a:lnTo>
                    <a:pt x="201" y="431"/>
                  </a:lnTo>
                  <a:lnTo>
                    <a:pt x="196" y="437"/>
                  </a:lnTo>
                  <a:lnTo>
                    <a:pt x="152" y="434"/>
                  </a:lnTo>
                  <a:lnTo>
                    <a:pt x="103" y="433"/>
                  </a:lnTo>
                  <a:lnTo>
                    <a:pt x="52" y="434"/>
                  </a:lnTo>
                  <a:lnTo>
                    <a:pt x="6" y="437"/>
                  </a:lnTo>
                  <a:lnTo>
                    <a:pt x="1" y="431"/>
                  </a:lnTo>
                  <a:lnTo>
                    <a:pt x="0" y="424"/>
                  </a:lnTo>
                  <a:lnTo>
                    <a:pt x="0" y="416"/>
                  </a:lnTo>
                  <a:lnTo>
                    <a:pt x="4" y="410"/>
                  </a:lnTo>
                  <a:lnTo>
                    <a:pt x="25" y="408"/>
                  </a:lnTo>
                  <a:lnTo>
                    <a:pt x="42" y="405"/>
                  </a:lnTo>
                  <a:lnTo>
                    <a:pt x="53" y="398"/>
                  </a:lnTo>
                  <a:lnTo>
                    <a:pt x="59" y="388"/>
                  </a:lnTo>
                  <a:lnTo>
                    <a:pt x="63" y="373"/>
                  </a:lnTo>
                  <a:lnTo>
                    <a:pt x="64" y="351"/>
                  </a:lnTo>
                  <a:lnTo>
                    <a:pt x="64" y="319"/>
                  </a:lnTo>
                  <a:lnTo>
                    <a:pt x="64" y="139"/>
                  </a:lnTo>
                  <a:lnTo>
                    <a:pt x="64" y="118"/>
                  </a:lnTo>
                  <a:lnTo>
                    <a:pt x="63" y="104"/>
                  </a:lnTo>
                  <a:lnTo>
                    <a:pt x="59" y="93"/>
                  </a:lnTo>
                  <a:lnTo>
                    <a:pt x="50" y="85"/>
                  </a:lnTo>
                  <a:lnTo>
                    <a:pt x="36" y="75"/>
                  </a:lnTo>
                  <a:lnTo>
                    <a:pt x="28" y="68"/>
                  </a:lnTo>
                  <a:lnTo>
                    <a:pt x="25" y="67"/>
                  </a:lnTo>
                  <a:lnTo>
                    <a:pt x="25" y="62"/>
                  </a:lnTo>
                  <a:lnTo>
                    <a:pt x="25" y="60"/>
                  </a:lnTo>
                  <a:lnTo>
                    <a:pt x="25" y="55"/>
                  </a:lnTo>
                  <a:lnTo>
                    <a:pt x="27" y="53"/>
                  </a:lnTo>
                  <a:lnTo>
                    <a:pt x="28" y="50"/>
                  </a:lnTo>
                  <a:lnTo>
                    <a:pt x="43" y="44"/>
                  </a:lnTo>
                  <a:lnTo>
                    <a:pt x="61" y="37"/>
                  </a:lnTo>
                  <a:lnTo>
                    <a:pt x="81" y="28"/>
                  </a:lnTo>
                  <a:lnTo>
                    <a:pt x="100" y="18"/>
                  </a:lnTo>
                  <a:lnTo>
                    <a:pt x="118" y="8"/>
                  </a:lnTo>
                  <a:lnTo>
                    <a:pt x="13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19" name="Freeform 16"/>
            <p:cNvSpPr>
              <a:spLocks noEditPoints="1"/>
            </p:cNvSpPr>
            <p:nvPr/>
          </p:nvSpPr>
          <p:spPr bwMode="auto">
            <a:xfrm>
              <a:off x="3426" y="2736"/>
              <a:ext cx="176" cy="217"/>
            </a:xfrm>
            <a:custGeom>
              <a:avLst/>
              <a:gdLst/>
              <a:ahLst/>
              <a:cxnLst>
                <a:cxn ang="0">
                  <a:pos x="170" y="34"/>
                </a:cxn>
                <a:cxn ang="0">
                  <a:pos x="124" y="55"/>
                </a:cxn>
                <a:cxn ang="0">
                  <a:pos x="93" y="87"/>
                </a:cxn>
                <a:cxn ang="0">
                  <a:pos x="80" y="121"/>
                </a:cxn>
                <a:cxn ang="0">
                  <a:pos x="80" y="124"/>
                </a:cxn>
                <a:cxn ang="0">
                  <a:pos x="83" y="125"/>
                </a:cxn>
                <a:cxn ang="0">
                  <a:pos x="160" y="125"/>
                </a:cxn>
                <a:cxn ang="0">
                  <a:pos x="220" y="124"/>
                </a:cxn>
                <a:cxn ang="0">
                  <a:pos x="253" y="121"/>
                </a:cxn>
                <a:cxn ang="0">
                  <a:pos x="267" y="115"/>
                </a:cxn>
                <a:cxn ang="0">
                  <a:pos x="270" y="112"/>
                </a:cxn>
                <a:cxn ang="0">
                  <a:pos x="273" y="107"/>
                </a:cxn>
                <a:cxn ang="0">
                  <a:pos x="273" y="96"/>
                </a:cxn>
                <a:cxn ang="0">
                  <a:pos x="268" y="71"/>
                </a:cxn>
                <a:cxn ang="0">
                  <a:pos x="250" y="47"/>
                </a:cxn>
                <a:cxn ang="0">
                  <a:pos x="217" y="33"/>
                </a:cxn>
                <a:cxn ang="0">
                  <a:pos x="206" y="0"/>
                </a:cxn>
                <a:cxn ang="0">
                  <a:pos x="266" y="11"/>
                </a:cxn>
                <a:cxn ang="0">
                  <a:pos x="312" y="39"/>
                </a:cxn>
                <a:cxn ang="0">
                  <a:pos x="341" y="78"/>
                </a:cxn>
                <a:cxn ang="0">
                  <a:pos x="352" y="122"/>
                </a:cxn>
                <a:cxn ang="0">
                  <a:pos x="349" y="143"/>
                </a:cxn>
                <a:cxn ang="0">
                  <a:pos x="344" y="153"/>
                </a:cxn>
                <a:cxn ang="0">
                  <a:pos x="325" y="156"/>
                </a:cxn>
                <a:cxn ang="0">
                  <a:pos x="287" y="156"/>
                </a:cxn>
                <a:cxn ang="0">
                  <a:pos x="80" y="157"/>
                </a:cxn>
                <a:cxn ang="0">
                  <a:pos x="69" y="169"/>
                </a:cxn>
                <a:cxn ang="0">
                  <a:pos x="71" y="218"/>
                </a:cxn>
                <a:cxn ang="0">
                  <a:pos x="89" y="279"/>
                </a:cxn>
                <a:cxn ang="0">
                  <a:pos x="124" y="330"/>
                </a:cxn>
                <a:cxn ang="0">
                  <a:pos x="174" y="364"/>
                </a:cxn>
                <a:cxn ang="0">
                  <a:pos x="239" y="376"/>
                </a:cxn>
                <a:cxn ang="0">
                  <a:pos x="278" y="370"/>
                </a:cxn>
                <a:cxn ang="0">
                  <a:pos x="316" y="346"/>
                </a:cxn>
                <a:cxn ang="0">
                  <a:pos x="339" y="325"/>
                </a:cxn>
                <a:cxn ang="0">
                  <a:pos x="346" y="327"/>
                </a:cxn>
                <a:cxn ang="0">
                  <a:pos x="352" y="334"/>
                </a:cxn>
                <a:cxn ang="0">
                  <a:pos x="335" y="366"/>
                </a:cxn>
                <a:cxn ang="0">
                  <a:pos x="292" y="405"/>
                </a:cxn>
                <a:cxn ang="0">
                  <a:pos x="241" y="427"/>
                </a:cxn>
                <a:cxn ang="0">
                  <a:pos x="190" y="434"/>
                </a:cxn>
                <a:cxn ang="0">
                  <a:pos x="118" y="421"/>
                </a:cxn>
                <a:cxn ang="0">
                  <a:pos x="62" y="388"/>
                </a:cxn>
                <a:cxn ang="0">
                  <a:pos x="22" y="334"/>
                </a:cxn>
                <a:cxn ang="0">
                  <a:pos x="1" y="267"/>
                </a:cxn>
                <a:cxn ang="0">
                  <a:pos x="3" y="190"/>
                </a:cxn>
                <a:cxn ang="0">
                  <a:pos x="25" y="117"/>
                </a:cxn>
                <a:cxn ang="0">
                  <a:pos x="69" y="55"/>
                </a:cxn>
                <a:cxn ang="0">
                  <a:pos x="129" y="15"/>
                </a:cxn>
                <a:cxn ang="0">
                  <a:pos x="206" y="0"/>
                </a:cxn>
              </a:cxnLst>
              <a:rect l="0" t="0" r="r" b="b"/>
              <a:pathLst>
                <a:path w="352" h="434">
                  <a:moveTo>
                    <a:pt x="195" y="32"/>
                  </a:moveTo>
                  <a:lnTo>
                    <a:pt x="170" y="34"/>
                  </a:lnTo>
                  <a:lnTo>
                    <a:pt x="146" y="43"/>
                  </a:lnTo>
                  <a:lnTo>
                    <a:pt x="124" y="55"/>
                  </a:lnTo>
                  <a:lnTo>
                    <a:pt x="107" y="71"/>
                  </a:lnTo>
                  <a:lnTo>
                    <a:pt x="93" y="87"/>
                  </a:lnTo>
                  <a:lnTo>
                    <a:pt x="83" y="104"/>
                  </a:lnTo>
                  <a:lnTo>
                    <a:pt x="80" y="121"/>
                  </a:lnTo>
                  <a:lnTo>
                    <a:pt x="80" y="122"/>
                  </a:lnTo>
                  <a:lnTo>
                    <a:pt x="80" y="124"/>
                  </a:lnTo>
                  <a:lnTo>
                    <a:pt x="82" y="124"/>
                  </a:lnTo>
                  <a:lnTo>
                    <a:pt x="83" y="125"/>
                  </a:lnTo>
                  <a:lnTo>
                    <a:pt x="87" y="125"/>
                  </a:lnTo>
                  <a:lnTo>
                    <a:pt x="160" y="125"/>
                  </a:lnTo>
                  <a:lnTo>
                    <a:pt x="195" y="125"/>
                  </a:lnTo>
                  <a:lnTo>
                    <a:pt x="220" y="124"/>
                  </a:lnTo>
                  <a:lnTo>
                    <a:pt x="239" y="122"/>
                  </a:lnTo>
                  <a:lnTo>
                    <a:pt x="253" y="121"/>
                  </a:lnTo>
                  <a:lnTo>
                    <a:pt x="261" y="118"/>
                  </a:lnTo>
                  <a:lnTo>
                    <a:pt x="267" y="115"/>
                  </a:lnTo>
                  <a:lnTo>
                    <a:pt x="268" y="114"/>
                  </a:lnTo>
                  <a:lnTo>
                    <a:pt x="270" y="112"/>
                  </a:lnTo>
                  <a:lnTo>
                    <a:pt x="271" y="110"/>
                  </a:lnTo>
                  <a:lnTo>
                    <a:pt x="273" y="107"/>
                  </a:lnTo>
                  <a:lnTo>
                    <a:pt x="273" y="101"/>
                  </a:lnTo>
                  <a:lnTo>
                    <a:pt x="273" y="96"/>
                  </a:lnTo>
                  <a:lnTo>
                    <a:pt x="273" y="83"/>
                  </a:lnTo>
                  <a:lnTo>
                    <a:pt x="268" y="71"/>
                  </a:lnTo>
                  <a:lnTo>
                    <a:pt x="261" y="58"/>
                  </a:lnTo>
                  <a:lnTo>
                    <a:pt x="250" y="47"/>
                  </a:lnTo>
                  <a:lnTo>
                    <a:pt x="236" y="39"/>
                  </a:lnTo>
                  <a:lnTo>
                    <a:pt x="217" y="33"/>
                  </a:lnTo>
                  <a:lnTo>
                    <a:pt x="195" y="32"/>
                  </a:lnTo>
                  <a:close/>
                  <a:moveTo>
                    <a:pt x="206" y="0"/>
                  </a:moveTo>
                  <a:lnTo>
                    <a:pt x="238" y="2"/>
                  </a:lnTo>
                  <a:lnTo>
                    <a:pt x="266" y="11"/>
                  </a:lnTo>
                  <a:lnTo>
                    <a:pt x="291" y="22"/>
                  </a:lnTo>
                  <a:lnTo>
                    <a:pt x="312" y="39"/>
                  </a:lnTo>
                  <a:lnTo>
                    <a:pt x="328" y="57"/>
                  </a:lnTo>
                  <a:lnTo>
                    <a:pt x="341" y="78"/>
                  </a:lnTo>
                  <a:lnTo>
                    <a:pt x="349" y="100"/>
                  </a:lnTo>
                  <a:lnTo>
                    <a:pt x="352" y="122"/>
                  </a:lnTo>
                  <a:lnTo>
                    <a:pt x="351" y="135"/>
                  </a:lnTo>
                  <a:lnTo>
                    <a:pt x="349" y="143"/>
                  </a:lnTo>
                  <a:lnTo>
                    <a:pt x="348" y="149"/>
                  </a:lnTo>
                  <a:lnTo>
                    <a:pt x="344" y="153"/>
                  </a:lnTo>
                  <a:lnTo>
                    <a:pt x="337" y="154"/>
                  </a:lnTo>
                  <a:lnTo>
                    <a:pt x="325" y="156"/>
                  </a:lnTo>
                  <a:lnTo>
                    <a:pt x="309" y="156"/>
                  </a:lnTo>
                  <a:lnTo>
                    <a:pt x="287" y="156"/>
                  </a:lnTo>
                  <a:lnTo>
                    <a:pt x="97" y="156"/>
                  </a:lnTo>
                  <a:lnTo>
                    <a:pt x="80" y="157"/>
                  </a:lnTo>
                  <a:lnTo>
                    <a:pt x="72" y="161"/>
                  </a:lnTo>
                  <a:lnTo>
                    <a:pt x="69" y="169"/>
                  </a:lnTo>
                  <a:lnTo>
                    <a:pt x="69" y="183"/>
                  </a:lnTo>
                  <a:lnTo>
                    <a:pt x="71" y="218"/>
                  </a:lnTo>
                  <a:lnTo>
                    <a:pt x="78" y="250"/>
                  </a:lnTo>
                  <a:lnTo>
                    <a:pt x="89" y="279"/>
                  </a:lnTo>
                  <a:lnTo>
                    <a:pt x="104" y="307"/>
                  </a:lnTo>
                  <a:lnTo>
                    <a:pt x="124" y="330"/>
                  </a:lnTo>
                  <a:lnTo>
                    <a:pt x="146" y="349"/>
                  </a:lnTo>
                  <a:lnTo>
                    <a:pt x="174" y="364"/>
                  </a:lnTo>
                  <a:lnTo>
                    <a:pt x="204" y="373"/>
                  </a:lnTo>
                  <a:lnTo>
                    <a:pt x="239" y="376"/>
                  </a:lnTo>
                  <a:lnTo>
                    <a:pt x="259" y="374"/>
                  </a:lnTo>
                  <a:lnTo>
                    <a:pt x="278" y="370"/>
                  </a:lnTo>
                  <a:lnTo>
                    <a:pt x="296" y="360"/>
                  </a:lnTo>
                  <a:lnTo>
                    <a:pt x="316" y="346"/>
                  </a:lnTo>
                  <a:lnTo>
                    <a:pt x="334" y="325"/>
                  </a:lnTo>
                  <a:lnTo>
                    <a:pt x="339" y="325"/>
                  </a:lnTo>
                  <a:lnTo>
                    <a:pt x="344" y="325"/>
                  </a:lnTo>
                  <a:lnTo>
                    <a:pt x="346" y="327"/>
                  </a:lnTo>
                  <a:lnTo>
                    <a:pt x="349" y="330"/>
                  </a:lnTo>
                  <a:lnTo>
                    <a:pt x="352" y="334"/>
                  </a:lnTo>
                  <a:lnTo>
                    <a:pt x="352" y="338"/>
                  </a:lnTo>
                  <a:lnTo>
                    <a:pt x="335" y="366"/>
                  </a:lnTo>
                  <a:lnTo>
                    <a:pt x="314" y="388"/>
                  </a:lnTo>
                  <a:lnTo>
                    <a:pt x="292" y="405"/>
                  </a:lnTo>
                  <a:lnTo>
                    <a:pt x="267" y="417"/>
                  </a:lnTo>
                  <a:lnTo>
                    <a:pt x="241" y="427"/>
                  </a:lnTo>
                  <a:lnTo>
                    <a:pt x="216" y="431"/>
                  </a:lnTo>
                  <a:lnTo>
                    <a:pt x="190" y="434"/>
                  </a:lnTo>
                  <a:lnTo>
                    <a:pt x="153" y="430"/>
                  </a:lnTo>
                  <a:lnTo>
                    <a:pt x="118" y="421"/>
                  </a:lnTo>
                  <a:lnTo>
                    <a:pt x="89" y="406"/>
                  </a:lnTo>
                  <a:lnTo>
                    <a:pt x="62" y="388"/>
                  </a:lnTo>
                  <a:lnTo>
                    <a:pt x="43" y="366"/>
                  </a:lnTo>
                  <a:lnTo>
                    <a:pt x="22" y="334"/>
                  </a:lnTo>
                  <a:lnTo>
                    <a:pt x="10" y="300"/>
                  </a:lnTo>
                  <a:lnTo>
                    <a:pt x="1" y="267"/>
                  </a:lnTo>
                  <a:lnTo>
                    <a:pt x="0" y="232"/>
                  </a:lnTo>
                  <a:lnTo>
                    <a:pt x="3" y="190"/>
                  </a:lnTo>
                  <a:lnTo>
                    <a:pt x="11" y="151"/>
                  </a:lnTo>
                  <a:lnTo>
                    <a:pt x="25" y="117"/>
                  </a:lnTo>
                  <a:lnTo>
                    <a:pt x="44" y="83"/>
                  </a:lnTo>
                  <a:lnTo>
                    <a:pt x="69" y="55"/>
                  </a:lnTo>
                  <a:lnTo>
                    <a:pt x="97" y="32"/>
                  </a:lnTo>
                  <a:lnTo>
                    <a:pt x="129" y="15"/>
                  </a:lnTo>
                  <a:lnTo>
                    <a:pt x="165" y="4"/>
                  </a:lnTo>
                  <a:lnTo>
                    <a:pt x="206"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0" name="Freeform 17"/>
            <p:cNvSpPr>
              <a:spLocks/>
            </p:cNvSpPr>
            <p:nvPr/>
          </p:nvSpPr>
          <p:spPr bwMode="auto">
            <a:xfrm>
              <a:off x="1679" y="3018"/>
              <a:ext cx="324" cy="354"/>
            </a:xfrm>
            <a:custGeom>
              <a:avLst/>
              <a:gdLst/>
              <a:ahLst/>
              <a:cxnLst>
                <a:cxn ang="0">
                  <a:pos x="441" y="2"/>
                </a:cxn>
                <a:cxn ang="0">
                  <a:pos x="518" y="10"/>
                </a:cxn>
                <a:cxn ang="0">
                  <a:pos x="587" y="24"/>
                </a:cxn>
                <a:cxn ang="0">
                  <a:pos x="615" y="28"/>
                </a:cxn>
                <a:cxn ang="0">
                  <a:pos x="619" y="74"/>
                </a:cxn>
                <a:cxn ang="0">
                  <a:pos x="626" y="142"/>
                </a:cxn>
                <a:cxn ang="0">
                  <a:pos x="622" y="184"/>
                </a:cxn>
                <a:cxn ang="0">
                  <a:pos x="603" y="181"/>
                </a:cxn>
                <a:cxn ang="0">
                  <a:pos x="589" y="140"/>
                </a:cxn>
                <a:cxn ang="0">
                  <a:pos x="565" y="98"/>
                </a:cxn>
                <a:cxn ang="0">
                  <a:pos x="526" y="64"/>
                </a:cxn>
                <a:cxn ang="0">
                  <a:pos x="470" y="41"/>
                </a:cxn>
                <a:cxn ang="0">
                  <a:pos x="393" y="31"/>
                </a:cxn>
                <a:cxn ang="0">
                  <a:pos x="316" y="39"/>
                </a:cxn>
                <a:cxn ang="0">
                  <a:pos x="248" y="66"/>
                </a:cxn>
                <a:cxn ang="0">
                  <a:pos x="189" y="108"/>
                </a:cxn>
                <a:cxn ang="0">
                  <a:pos x="143" y="169"/>
                </a:cxn>
                <a:cxn ang="0">
                  <a:pos x="113" y="247"/>
                </a:cxn>
                <a:cxn ang="0">
                  <a:pos x="103" y="343"/>
                </a:cxn>
                <a:cxn ang="0">
                  <a:pos x="113" y="443"/>
                </a:cxn>
                <a:cxn ang="0">
                  <a:pos x="143" y="525"/>
                </a:cxn>
                <a:cxn ang="0">
                  <a:pos x="192" y="591"/>
                </a:cxn>
                <a:cxn ang="0">
                  <a:pos x="253" y="638"/>
                </a:cxn>
                <a:cxn ang="0">
                  <a:pos x="326" y="667"/>
                </a:cxn>
                <a:cxn ang="0">
                  <a:pos x="406" y="677"/>
                </a:cxn>
                <a:cxn ang="0">
                  <a:pos x="477" y="669"/>
                </a:cxn>
                <a:cxn ang="0">
                  <a:pos x="533" y="644"/>
                </a:cxn>
                <a:cxn ang="0">
                  <a:pos x="573" y="609"/>
                </a:cxn>
                <a:cxn ang="0">
                  <a:pos x="603" y="570"/>
                </a:cxn>
                <a:cxn ang="0">
                  <a:pos x="621" y="531"/>
                </a:cxn>
                <a:cxn ang="0">
                  <a:pos x="640" y="529"/>
                </a:cxn>
                <a:cxn ang="0">
                  <a:pos x="643" y="563"/>
                </a:cxn>
                <a:cxn ang="0">
                  <a:pos x="626" y="617"/>
                </a:cxn>
                <a:cxn ang="0">
                  <a:pos x="607" y="662"/>
                </a:cxn>
                <a:cxn ang="0">
                  <a:pos x="580" y="680"/>
                </a:cxn>
                <a:cxn ang="0">
                  <a:pos x="547" y="690"/>
                </a:cxn>
                <a:cxn ang="0">
                  <a:pos x="498" y="701"/>
                </a:cxn>
                <a:cxn ang="0">
                  <a:pos x="434" y="708"/>
                </a:cxn>
                <a:cxn ang="0">
                  <a:pos x="347" y="706"/>
                </a:cxn>
                <a:cxn ang="0">
                  <a:pos x="241" y="687"/>
                </a:cxn>
                <a:cxn ang="0">
                  <a:pos x="146" y="641"/>
                </a:cxn>
                <a:cxn ang="0">
                  <a:pos x="88" y="591"/>
                </a:cxn>
                <a:cxn ang="0">
                  <a:pos x="42" y="528"/>
                </a:cxn>
                <a:cxn ang="0">
                  <a:pos x="11" y="450"/>
                </a:cxn>
                <a:cxn ang="0">
                  <a:pos x="0" y="358"/>
                </a:cxn>
                <a:cxn ang="0">
                  <a:pos x="13" y="266"/>
                </a:cxn>
                <a:cxn ang="0">
                  <a:pos x="46" y="184"/>
                </a:cxn>
                <a:cxn ang="0">
                  <a:pos x="97" y="115"/>
                </a:cxn>
                <a:cxn ang="0">
                  <a:pos x="168" y="60"/>
                </a:cxn>
                <a:cxn ang="0">
                  <a:pos x="256" y="21"/>
                </a:cxn>
                <a:cxn ang="0">
                  <a:pos x="354" y="2"/>
                </a:cxn>
              </a:cxnLst>
              <a:rect l="0" t="0" r="r" b="b"/>
              <a:pathLst>
                <a:path w="647" h="709">
                  <a:moveTo>
                    <a:pt x="406" y="0"/>
                  </a:moveTo>
                  <a:lnTo>
                    <a:pt x="441" y="2"/>
                  </a:lnTo>
                  <a:lnTo>
                    <a:pt x="480" y="5"/>
                  </a:lnTo>
                  <a:lnTo>
                    <a:pt x="518" y="10"/>
                  </a:lnTo>
                  <a:lnTo>
                    <a:pt x="555" y="17"/>
                  </a:lnTo>
                  <a:lnTo>
                    <a:pt x="587" y="24"/>
                  </a:lnTo>
                  <a:lnTo>
                    <a:pt x="603" y="28"/>
                  </a:lnTo>
                  <a:lnTo>
                    <a:pt x="615" y="28"/>
                  </a:lnTo>
                  <a:lnTo>
                    <a:pt x="617" y="48"/>
                  </a:lnTo>
                  <a:lnTo>
                    <a:pt x="619" y="74"/>
                  </a:lnTo>
                  <a:lnTo>
                    <a:pt x="622" y="106"/>
                  </a:lnTo>
                  <a:lnTo>
                    <a:pt x="626" y="142"/>
                  </a:lnTo>
                  <a:lnTo>
                    <a:pt x="631" y="179"/>
                  </a:lnTo>
                  <a:lnTo>
                    <a:pt x="622" y="184"/>
                  </a:lnTo>
                  <a:lnTo>
                    <a:pt x="612" y="186"/>
                  </a:lnTo>
                  <a:lnTo>
                    <a:pt x="603" y="181"/>
                  </a:lnTo>
                  <a:lnTo>
                    <a:pt x="597" y="161"/>
                  </a:lnTo>
                  <a:lnTo>
                    <a:pt x="589" y="140"/>
                  </a:lnTo>
                  <a:lnTo>
                    <a:pt x="579" y="119"/>
                  </a:lnTo>
                  <a:lnTo>
                    <a:pt x="565" y="98"/>
                  </a:lnTo>
                  <a:lnTo>
                    <a:pt x="547" y="80"/>
                  </a:lnTo>
                  <a:lnTo>
                    <a:pt x="526" y="64"/>
                  </a:lnTo>
                  <a:lnTo>
                    <a:pt x="501" y="51"/>
                  </a:lnTo>
                  <a:lnTo>
                    <a:pt x="470" y="41"/>
                  </a:lnTo>
                  <a:lnTo>
                    <a:pt x="434" y="34"/>
                  </a:lnTo>
                  <a:lnTo>
                    <a:pt x="393" y="31"/>
                  </a:lnTo>
                  <a:lnTo>
                    <a:pt x="354" y="34"/>
                  </a:lnTo>
                  <a:lnTo>
                    <a:pt x="316" y="39"/>
                  </a:lnTo>
                  <a:lnTo>
                    <a:pt x="281" y="51"/>
                  </a:lnTo>
                  <a:lnTo>
                    <a:pt x="248" y="66"/>
                  </a:lnTo>
                  <a:lnTo>
                    <a:pt x="217" y="84"/>
                  </a:lnTo>
                  <a:lnTo>
                    <a:pt x="189" y="108"/>
                  </a:lnTo>
                  <a:lnTo>
                    <a:pt x="164" y="135"/>
                  </a:lnTo>
                  <a:lnTo>
                    <a:pt x="143" y="169"/>
                  </a:lnTo>
                  <a:lnTo>
                    <a:pt x="125" y="205"/>
                  </a:lnTo>
                  <a:lnTo>
                    <a:pt x="113" y="247"/>
                  </a:lnTo>
                  <a:lnTo>
                    <a:pt x="106" y="293"/>
                  </a:lnTo>
                  <a:lnTo>
                    <a:pt x="103" y="343"/>
                  </a:lnTo>
                  <a:lnTo>
                    <a:pt x="106" y="394"/>
                  </a:lnTo>
                  <a:lnTo>
                    <a:pt x="113" y="443"/>
                  </a:lnTo>
                  <a:lnTo>
                    <a:pt x="127" y="486"/>
                  </a:lnTo>
                  <a:lnTo>
                    <a:pt x="143" y="525"/>
                  </a:lnTo>
                  <a:lnTo>
                    <a:pt x="166" y="560"/>
                  </a:lnTo>
                  <a:lnTo>
                    <a:pt x="192" y="591"/>
                  </a:lnTo>
                  <a:lnTo>
                    <a:pt x="221" y="617"/>
                  </a:lnTo>
                  <a:lnTo>
                    <a:pt x="253" y="638"/>
                  </a:lnTo>
                  <a:lnTo>
                    <a:pt x="288" y="656"/>
                  </a:lnTo>
                  <a:lnTo>
                    <a:pt x="326" y="667"/>
                  </a:lnTo>
                  <a:lnTo>
                    <a:pt x="366" y="676"/>
                  </a:lnTo>
                  <a:lnTo>
                    <a:pt x="406" y="677"/>
                  </a:lnTo>
                  <a:lnTo>
                    <a:pt x="444" y="676"/>
                  </a:lnTo>
                  <a:lnTo>
                    <a:pt x="477" y="669"/>
                  </a:lnTo>
                  <a:lnTo>
                    <a:pt x="507" y="658"/>
                  </a:lnTo>
                  <a:lnTo>
                    <a:pt x="533" y="644"/>
                  </a:lnTo>
                  <a:lnTo>
                    <a:pt x="554" y="627"/>
                  </a:lnTo>
                  <a:lnTo>
                    <a:pt x="573" y="609"/>
                  </a:lnTo>
                  <a:lnTo>
                    <a:pt x="589" y="589"/>
                  </a:lnTo>
                  <a:lnTo>
                    <a:pt x="603" y="570"/>
                  </a:lnTo>
                  <a:lnTo>
                    <a:pt x="612" y="550"/>
                  </a:lnTo>
                  <a:lnTo>
                    <a:pt x="621" y="531"/>
                  </a:lnTo>
                  <a:lnTo>
                    <a:pt x="631" y="528"/>
                  </a:lnTo>
                  <a:lnTo>
                    <a:pt x="640" y="529"/>
                  </a:lnTo>
                  <a:lnTo>
                    <a:pt x="647" y="535"/>
                  </a:lnTo>
                  <a:lnTo>
                    <a:pt x="643" y="563"/>
                  </a:lnTo>
                  <a:lnTo>
                    <a:pt x="635" y="591"/>
                  </a:lnTo>
                  <a:lnTo>
                    <a:pt x="626" y="617"/>
                  </a:lnTo>
                  <a:lnTo>
                    <a:pt x="617" y="642"/>
                  </a:lnTo>
                  <a:lnTo>
                    <a:pt x="607" y="662"/>
                  </a:lnTo>
                  <a:lnTo>
                    <a:pt x="599" y="676"/>
                  </a:lnTo>
                  <a:lnTo>
                    <a:pt x="580" y="680"/>
                  </a:lnTo>
                  <a:lnTo>
                    <a:pt x="562" y="685"/>
                  </a:lnTo>
                  <a:lnTo>
                    <a:pt x="547" y="690"/>
                  </a:lnTo>
                  <a:lnTo>
                    <a:pt x="525" y="695"/>
                  </a:lnTo>
                  <a:lnTo>
                    <a:pt x="498" y="701"/>
                  </a:lnTo>
                  <a:lnTo>
                    <a:pt x="466" y="705"/>
                  </a:lnTo>
                  <a:lnTo>
                    <a:pt x="434" y="708"/>
                  </a:lnTo>
                  <a:lnTo>
                    <a:pt x="401" y="709"/>
                  </a:lnTo>
                  <a:lnTo>
                    <a:pt x="347" y="706"/>
                  </a:lnTo>
                  <a:lnTo>
                    <a:pt x="292" y="699"/>
                  </a:lnTo>
                  <a:lnTo>
                    <a:pt x="241" y="687"/>
                  </a:lnTo>
                  <a:lnTo>
                    <a:pt x="192" y="667"/>
                  </a:lnTo>
                  <a:lnTo>
                    <a:pt x="146" y="641"/>
                  </a:lnTo>
                  <a:lnTo>
                    <a:pt x="116" y="617"/>
                  </a:lnTo>
                  <a:lnTo>
                    <a:pt x="88" y="591"/>
                  </a:lnTo>
                  <a:lnTo>
                    <a:pt x="64" y="561"/>
                  </a:lnTo>
                  <a:lnTo>
                    <a:pt x="42" y="528"/>
                  </a:lnTo>
                  <a:lnTo>
                    <a:pt x="25" y="490"/>
                  </a:lnTo>
                  <a:lnTo>
                    <a:pt x="11" y="450"/>
                  </a:lnTo>
                  <a:lnTo>
                    <a:pt x="3" y="407"/>
                  </a:lnTo>
                  <a:lnTo>
                    <a:pt x="0" y="358"/>
                  </a:lnTo>
                  <a:lnTo>
                    <a:pt x="3" y="311"/>
                  </a:lnTo>
                  <a:lnTo>
                    <a:pt x="13" y="266"/>
                  </a:lnTo>
                  <a:lnTo>
                    <a:pt x="26" y="223"/>
                  </a:lnTo>
                  <a:lnTo>
                    <a:pt x="46" y="184"/>
                  </a:lnTo>
                  <a:lnTo>
                    <a:pt x="70" y="148"/>
                  </a:lnTo>
                  <a:lnTo>
                    <a:pt x="97" y="115"/>
                  </a:lnTo>
                  <a:lnTo>
                    <a:pt x="129" y="87"/>
                  </a:lnTo>
                  <a:lnTo>
                    <a:pt x="168" y="60"/>
                  </a:lnTo>
                  <a:lnTo>
                    <a:pt x="210" y="38"/>
                  </a:lnTo>
                  <a:lnTo>
                    <a:pt x="256" y="21"/>
                  </a:lnTo>
                  <a:lnTo>
                    <a:pt x="303" y="10"/>
                  </a:lnTo>
                  <a:lnTo>
                    <a:pt x="354" y="2"/>
                  </a:lnTo>
                  <a:lnTo>
                    <a:pt x="406"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1" name="Freeform 18"/>
            <p:cNvSpPr>
              <a:spLocks noEditPoints="1"/>
            </p:cNvSpPr>
            <p:nvPr/>
          </p:nvSpPr>
          <p:spPr bwMode="auto">
            <a:xfrm>
              <a:off x="2037" y="3155"/>
              <a:ext cx="213" cy="216"/>
            </a:xfrm>
            <a:custGeom>
              <a:avLst/>
              <a:gdLst/>
              <a:ahLst/>
              <a:cxnLst>
                <a:cxn ang="0">
                  <a:pos x="182" y="33"/>
                </a:cxn>
                <a:cxn ang="0">
                  <a:pos x="139" y="57"/>
                </a:cxn>
                <a:cxn ang="0">
                  <a:pos x="107" y="103"/>
                </a:cxn>
                <a:cxn ang="0">
                  <a:pos x="90" y="168"/>
                </a:cxn>
                <a:cxn ang="0">
                  <a:pos x="90" y="239"/>
                </a:cxn>
                <a:cxn ang="0">
                  <a:pos x="103" y="299"/>
                </a:cxn>
                <a:cxn ang="0">
                  <a:pos x="128" y="352"/>
                </a:cxn>
                <a:cxn ang="0">
                  <a:pos x="167" y="388"/>
                </a:cxn>
                <a:cxn ang="0">
                  <a:pos x="220" y="402"/>
                </a:cxn>
                <a:cxn ang="0">
                  <a:pos x="267" y="391"/>
                </a:cxn>
                <a:cxn ang="0">
                  <a:pos x="301" y="363"/>
                </a:cxn>
                <a:cxn ang="0">
                  <a:pos x="323" y="323"/>
                </a:cxn>
                <a:cxn ang="0">
                  <a:pos x="335" y="277"/>
                </a:cxn>
                <a:cxn ang="0">
                  <a:pos x="338" y="228"/>
                </a:cxn>
                <a:cxn ang="0">
                  <a:pos x="334" y="174"/>
                </a:cxn>
                <a:cxn ang="0">
                  <a:pos x="320" y="121"/>
                </a:cxn>
                <a:cxn ang="0">
                  <a:pos x="295" y="75"/>
                </a:cxn>
                <a:cxn ang="0">
                  <a:pos x="257" y="43"/>
                </a:cxn>
                <a:cxn ang="0">
                  <a:pos x="206" y="30"/>
                </a:cxn>
                <a:cxn ang="0">
                  <a:pos x="256" y="2"/>
                </a:cxn>
                <a:cxn ang="0">
                  <a:pos x="323" y="26"/>
                </a:cxn>
                <a:cxn ang="0">
                  <a:pos x="377" y="72"/>
                </a:cxn>
                <a:cxn ang="0">
                  <a:pos x="413" y="135"/>
                </a:cxn>
                <a:cxn ang="0">
                  <a:pos x="426" y="211"/>
                </a:cxn>
                <a:cxn ang="0">
                  <a:pos x="413" y="291"/>
                </a:cxn>
                <a:cxn ang="0">
                  <a:pos x="378" y="356"/>
                </a:cxn>
                <a:cxn ang="0">
                  <a:pos x="323" y="403"/>
                </a:cxn>
                <a:cxn ang="0">
                  <a:pos x="252" y="428"/>
                </a:cxn>
                <a:cxn ang="0">
                  <a:pos x="172" y="428"/>
                </a:cxn>
                <a:cxn ang="0">
                  <a:pos x="103" y="406"/>
                </a:cxn>
                <a:cxn ang="0">
                  <a:pos x="49" y="362"/>
                </a:cxn>
                <a:cxn ang="0">
                  <a:pos x="12" y="299"/>
                </a:cxn>
                <a:cxn ang="0">
                  <a:pos x="0" y="221"/>
                </a:cxn>
                <a:cxn ang="0">
                  <a:pos x="14" y="142"/>
                </a:cxn>
                <a:cxn ang="0">
                  <a:pos x="51" y="75"/>
                </a:cxn>
                <a:cxn ang="0">
                  <a:pos x="108" y="29"/>
                </a:cxn>
                <a:cxn ang="0">
                  <a:pos x="179" y="2"/>
                </a:cxn>
              </a:cxnLst>
              <a:rect l="0" t="0" r="r" b="b"/>
              <a:pathLst>
                <a:path w="426" h="433">
                  <a:moveTo>
                    <a:pt x="206" y="30"/>
                  </a:moveTo>
                  <a:lnTo>
                    <a:pt x="182" y="33"/>
                  </a:lnTo>
                  <a:lnTo>
                    <a:pt x="159" y="43"/>
                  </a:lnTo>
                  <a:lnTo>
                    <a:pt x="139" y="57"/>
                  </a:lnTo>
                  <a:lnTo>
                    <a:pt x="122" y="76"/>
                  </a:lnTo>
                  <a:lnTo>
                    <a:pt x="107" y="103"/>
                  </a:lnTo>
                  <a:lnTo>
                    <a:pt x="97" y="132"/>
                  </a:lnTo>
                  <a:lnTo>
                    <a:pt x="90" y="168"/>
                  </a:lnTo>
                  <a:lnTo>
                    <a:pt x="89" y="207"/>
                  </a:lnTo>
                  <a:lnTo>
                    <a:pt x="90" y="239"/>
                  </a:lnTo>
                  <a:lnTo>
                    <a:pt x="94" y="270"/>
                  </a:lnTo>
                  <a:lnTo>
                    <a:pt x="103" y="299"/>
                  </a:lnTo>
                  <a:lnTo>
                    <a:pt x="114" y="327"/>
                  </a:lnTo>
                  <a:lnTo>
                    <a:pt x="128" y="352"/>
                  </a:lnTo>
                  <a:lnTo>
                    <a:pt x="146" y="371"/>
                  </a:lnTo>
                  <a:lnTo>
                    <a:pt x="167" y="388"/>
                  </a:lnTo>
                  <a:lnTo>
                    <a:pt x="192" y="398"/>
                  </a:lnTo>
                  <a:lnTo>
                    <a:pt x="220" y="402"/>
                  </a:lnTo>
                  <a:lnTo>
                    <a:pt x="246" y="399"/>
                  </a:lnTo>
                  <a:lnTo>
                    <a:pt x="267" y="391"/>
                  </a:lnTo>
                  <a:lnTo>
                    <a:pt x="285" y="378"/>
                  </a:lnTo>
                  <a:lnTo>
                    <a:pt x="301" y="363"/>
                  </a:lnTo>
                  <a:lnTo>
                    <a:pt x="313" y="345"/>
                  </a:lnTo>
                  <a:lnTo>
                    <a:pt x="323" y="323"/>
                  </a:lnTo>
                  <a:lnTo>
                    <a:pt x="330" y="300"/>
                  </a:lnTo>
                  <a:lnTo>
                    <a:pt x="335" y="277"/>
                  </a:lnTo>
                  <a:lnTo>
                    <a:pt x="338" y="252"/>
                  </a:lnTo>
                  <a:lnTo>
                    <a:pt x="338" y="228"/>
                  </a:lnTo>
                  <a:lnTo>
                    <a:pt x="337" y="202"/>
                  </a:lnTo>
                  <a:lnTo>
                    <a:pt x="334" y="174"/>
                  </a:lnTo>
                  <a:lnTo>
                    <a:pt x="328" y="147"/>
                  </a:lnTo>
                  <a:lnTo>
                    <a:pt x="320" y="121"/>
                  </a:lnTo>
                  <a:lnTo>
                    <a:pt x="309" y="97"/>
                  </a:lnTo>
                  <a:lnTo>
                    <a:pt x="295" y="75"/>
                  </a:lnTo>
                  <a:lnTo>
                    <a:pt x="278" y="57"/>
                  </a:lnTo>
                  <a:lnTo>
                    <a:pt x="257" y="43"/>
                  </a:lnTo>
                  <a:lnTo>
                    <a:pt x="234" y="33"/>
                  </a:lnTo>
                  <a:lnTo>
                    <a:pt x="206" y="30"/>
                  </a:lnTo>
                  <a:close/>
                  <a:moveTo>
                    <a:pt x="218" y="0"/>
                  </a:moveTo>
                  <a:lnTo>
                    <a:pt x="256" y="2"/>
                  </a:lnTo>
                  <a:lnTo>
                    <a:pt x="291" y="12"/>
                  </a:lnTo>
                  <a:lnTo>
                    <a:pt x="323" y="26"/>
                  </a:lnTo>
                  <a:lnTo>
                    <a:pt x="352" y="47"/>
                  </a:lnTo>
                  <a:lnTo>
                    <a:pt x="377" y="72"/>
                  </a:lnTo>
                  <a:lnTo>
                    <a:pt x="398" y="100"/>
                  </a:lnTo>
                  <a:lnTo>
                    <a:pt x="413" y="135"/>
                  </a:lnTo>
                  <a:lnTo>
                    <a:pt x="423" y="171"/>
                  </a:lnTo>
                  <a:lnTo>
                    <a:pt x="426" y="211"/>
                  </a:lnTo>
                  <a:lnTo>
                    <a:pt x="423" y="253"/>
                  </a:lnTo>
                  <a:lnTo>
                    <a:pt x="413" y="291"/>
                  </a:lnTo>
                  <a:lnTo>
                    <a:pt x="399" y="325"/>
                  </a:lnTo>
                  <a:lnTo>
                    <a:pt x="378" y="356"/>
                  </a:lnTo>
                  <a:lnTo>
                    <a:pt x="353" y="383"/>
                  </a:lnTo>
                  <a:lnTo>
                    <a:pt x="323" y="403"/>
                  </a:lnTo>
                  <a:lnTo>
                    <a:pt x="289" y="419"/>
                  </a:lnTo>
                  <a:lnTo>
                    <a:pt x="252" y="428"/>
                  </a:lnTo>
                  <a:lnTo>
                    <a:pt x="210" y="433"/>
                  </a:lnTo>
                  <a:lnTo>
                    <a:pt x="172" y="428"/>
                  </a:lnTo>
                  <a:lnTo>
                    <a:pt x="136" y="420"/>
                  </a:lnTo>
                  <a:lnTo>
                    <a:pt x="103" y="406"/>
                  </a:lnTo>
                  <a:lnTo>
                    <a:pt x="74" y="387"/>
                  </a:lnTo>
                  <a:lnTo>
                    <a:pt x="49" y="362"/>
                  </a:lnTo>
                  <a:lnTo>
                    <a:pt x="28" y="332"/>
                  </a:lnTo>
                  <a:lnTo>
                    <a:pt x="12" y="299"/>
                  </a:lnTo>
                  <a:lnTo>
                    <a:pt x="4" y="261"/>
                  </a:lnTo>
                  <a:lnTo>
                    <a:pt x="0" y="221"/>
                  </a:lnTo>
                  <a:lnTo>
                    <a:pt x="4" y="179"/>
                  </a:lnTo>
                  <a:lnTo>
                    <a:pt x="14" y="142"/>
                  </a:lnTo>
                  <a:lnTo>
                    <a:pt x="30" y="107"/>
                  </a:lnTo>
                  <a:lnTo>
                    <a:pt x="51" y="75"/>
                  </a:lnTo>
                  <a:lnTo>
                    <a:pt x="78" y="50"/>
                  </a:lnTo>
                  <a:lnTo>
                    <a:pt x="108" y="29"/>
                  </a:lnTo>
                  <a:lnTo>
                    <a:pt x="142" y="12"/>
                  </a:lnTo>
                  <a:lnTo>
                    <a:pt x="179" y="2"/>
                  </a:lnTo>
                  <a:lnTo>
                    <a:pt x="21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2" name="Freeform 19"/>
            <p:cNvSpPr>
              <a:spLocks/>
            </p:cNvSpPr>
            <p:nvPr/>
          </p:nvSpPr>
          <p:spPr bwMode="auto">
            <a:xfrm>
              <a:off x="2260" y="3148"/>
              <a:ext cx="241" cy="218"/>
            </a:xfrm>
            <a:custGeom>
              <a:avLst/>
              <a:gdLst/>
              <a:ahLst/>
              <a:cxnLst>
                <a:cxn ang="0">
                  <a:pos x="135" y="0"/>
                </a:cxn>
                <a:cxn ang="0">
                  <a:pos x="141" y="3"/>
                </a:cxn>
                <a:cxn ang="0">
                  <a:pos x="142" y="28"/>
                </a:cxn>
                <a:cxn ang="0">
                  <a:pos x="141" y="54"/>
                </a:cxn>
                <a:cxn ang="0">
                  <a:pos x="144" y="61"/>
                </a:cxn>
                <a:cxn ang="0">
                  <a:pos x="149" y="65"/>
                </a:cxn>
                <a:cxn ang="0">
                  <a:pos x="178" y="50"/>
                </a:cxn>
                <a:cxn ang="0">
                  <a:pos x="236" y="25"/>
                </a:cxn>
                <a:cxn ang="0">
                  <a:pos x="297" y="14"/>
                </a:cxn>
                <a:cxn ang="0">
                  <a:pos x="351" y="23"/>
                </a:cxn>
                <a:cxn ang="0">
                  <a:pos x="389" y="51"/>
                </a:cxn>
                <a:cxn ang="0">
                  <a:pos x="409" y="92"/>
                </a:cxn>
                <a:cxn ang="0">
                  <a:pos x="416" y="140"/>
                </a:cxn>
                <a:cxn ang="0">
                  <a:pos x="416" y="349"/>
                </a:cxn>
                <a:cxn ang="0">
                  <a:pos x="422" y="387"/>
                </a:cxn>
                <a:cxn ang="0">
                  <a:pos x="439" y="403"/>
                </a:cxn>
                <a:cxn ang="0">
                  <a:pos x="478" y="409"/>
                </a:cxn>
                <a:cxn ang="0">
                  <a:pos x="482" y="423"/>
                </a:cxn>
                <a:cxn ang="0">
                  <a:pos x="475" y="435"/>
                </a:cxn>
                <a:cxn ang="0">
                  <a:pos x="379" y="431"/>
                </a:cxn>
                <a:cxn ang="0">
                  <a:pos x="284" y="435"/>
                </a:cxn>
                <a:cxn ang="0">
                  <a:pos x="277" y="423"/>
                </a:cxn>
                <a:cxn ang="0">
                  <a:pos x="281" y="409"/>
                </a:cxn>
                <a:cxn ang="0">
                  <a:pos x="318" y="402"/>
                </a:cxn>
                <a:cxn ang="0">
                  <a:pos x="334" y="387"/>
                </a:cxn>
                <a:cxn ang="0">
                  <a:pos x="340" y="349"/>
                </a:cxn>
                <a:cxn ang="0">
                  <a:pos x="340" y="164"/>
                </a:cxn>
                <a:cxn ang="0">
                  <a:pos x="333" y="118"/>
                </a:cxn>
                <a:cxn ang="0">
                  <a:pos x="311" y="85"/>
                </a:cxn>
                <a:cxn ang="0">
                  <a:pos x="272" y="65"/>
                </a:cxn>
                <a:cxn ang="0">
                  <a:pos x="216" y="65"/>
                </a:cxn>
                <a:cxn ang="0">
                  <a:pos x="171" y="85"/>
                </a:cxn>
                <a:cxn ang="0">
                  <a:pos x="149" y="111"/>
                </a:cxn>
                <a:cxn ang="0">
                  <a:pos x="142" y="140"/>
                </a:cxn>
                <a:cxn ang="0">
                  <a:pos x="141" y="317"/>
                </a:cxn>
                <a:cxn ang="0">
                  <a:pos x="144" y="371"/>
                </a:cxn>
                <a:cxn ang="0">
                  <a:pos x="153" y="397"/>
                </a:cxn>
                <a:cxn ang="0">
                  <a:pos x="180" y="406"/>
                </a:cxn>
                <a:cxn ang="0">
                  <a:pos x="202" y="415"/>
                </a:cxn>
                <a:cxn ang="0">
                  <a:pos x="201" y="430"/>
                </a:cxn>
                <a:cxn ang="0">
                  <a:pos x="153" y="433"/>
                </a:cxn>
                <a:cxn ang="0">
                  <a:pos x="52" y="433"/>
                </a:cxn>
                <a:cxn ang="0">
                  <a:pos x="3" y="430"/>
                </a:cxn>
                <a:cxn ang="0">
                  <a:pos x="2" y="415"/>
                </a:cxn>
                <a:cxn ang="0">
                  <a:pos x="27" y="406"/>
                </a:cxn>
                <a:cxn ang="0">
                  <a:pos x="53" y="397"/>
                </a:cxn>
                <a:cxn ang="0">
                  <a:pos x="64" y="371"/>
                </a:cxn>
                <a:cxn ang="0">
                  <a:pos x="66" y="317"/>
                </a:cxn>
                <a:cxn ang="0">
                  <a:pos x="66" y="118"/>
                </a:cxn>
                <a:cxn ang="0">
                  <a:pos x="60" y="93"/>
                </a:cxn>
                <a:cxn ang="0">
                  <a:pos x="38" y="74"/>
                </a:cxn>
                <a:cxn ang="0">
                  <a:pos x="27" y="65"/>
                </a:cxn>
                <a:cxn ang="0">
                  <a:pos x="25" y="58"/>
                </a:cxn>
                <a:cxn ang="0">
                  <a:pos x="28" y="51"/>
                </a:cxn>
                <a:cxn ang="0">
                  <a:pos x="43" y="44"/>
                </a:cxn>
                <a:cxn ang="0">
                  <a:pos x="82" y="28"/>
                </a:cxn>
                <a:cxn ang="0">
                  <a:pos x="119" y="8"/>
                </a:cxn>
              </a:cxnLst>
              <a:rect l="0" t="0" r="r" b="b"/>
              <a:pathLst>
                <a:path w="482" h="435">
                  <a:moveTo>
                    <a:pt x="133" y="0"/>
                  </a:moveTo>
                  <a:lnTo>
                    <a:pt x="135" y="0"/>
                  </a:lnTo>
                  <a:lnTo>
                    <a:pt x="138" y="1"/>
                  </a:lnTo>
                  <a:lnTo>
                    <a:pt x="141" y="3"/>
                  </a:lnTo>
                  <a:lnTo>
                    <a:pt x="144" y="7"/>
                  </a:lnTo>
                  <a:lnTo>
                    <a:pt x="142" y="28"/>
                  </a:lnTo>
                  <a:lnTo>
                    <a:pt x="141" y="43"/>
                  </a:lnTo>
                  <a:lnTo>
                    <a:pt x="141" y="54"/>
                  </a:lnTo>
                  <a:lnTo>
                    <a:pt x="142" y="58"/>
                  </a:lnTo>
                  <a:lnTo>
                    <a:pt x="144" y="61"/>
                  </a:lnTo>
                  <a:lnTo>
                    <a:pt x="145" y="64"/>
                  </a:lnTo>
                  <a:lnTo>
                    <a:pt x="149" y="65"/>
                  </a:lnTo>
                  <a:lnTo>
                    <a:pt x="152" y="67"/>
                  </a:lnTo>
                  <a:lnTo>
                    <a:pt x="178" y="50"/>
                  </a:lnTo>
                  <a:lnTo>
                    <a:pt x="206" y="36"/>
                  </a:lnTo>
                  <a:lnTo>
                    <a:pt x="236" y="25"/>
                  </a:lnTo>
                  <a:lnTo>
                    <a:pt x="265" y="16"/>
                  </a:lnTo>
                  <a:lnTo>
                    <a:pt x="297" y="14"/>
                  </a:lnTo>
                  <a:lnTo>
                    <a:pt x="326" y="16"/>
                  </a:lnTo>
                  <a:lnTo>
                    <a:pt x="351" y="23"/>
                  </a:lnTo>
                  <a:lnTo>
                    <a:pt x="372" y="36"/>
                  </a:lnTo>
                  <a:lnTo>
                    <a:pt x="389" y="51"/>
                  </a:lnTo>
                  <a:lnTo>
                    <a:pt x="401" y="71"/>
                  </a:lnTo>
                  <a:lnTo>
                    <a:pt x="409" y="92"/>
                  </a:lnTo>
                  <a:lnTo>
                    <a:pt x="414" y="115"/>
                  </a:lnTo>
                  <a:lnTo>
                    <a:pt x="416" y="140"/>
                  </a:lnTo>
                  <a:lnTo>
                    <a:pt x="416" y="317"/>
                  </a:lnTo>
                  <a:lnTo>
                    <a:pt x="416" y="349"/>
                  </a:lnTo>
                  <a:lnTo>
                    <a:pt x="418" y="371"/>
                  </a:lnTo>
                  <a:lnTo>
                    <a:pt x="422" y="387"/>
                  </a:lnTo>
                  <a:lnTo>
                    <a:pt x="429" y="397"/>
                  </a:lnTo>
                  <a:lnTo>
                    <a:pt x="439" y="403"/>
                  </a:lnTo>
                  <a:lnTo>
                    <a:pt x="455" y="406"/>
                  </a:lnTo>
                  <a:lnTo>
                    <a:pt x="478" y="409"/>
                  </a:lnTo>
                  <a:lnTo>
                    <a:pt x="482" y="415"/>
                  </a:lnTo>
                  <a:lnTo>
                    <a:pt x="482" y="423"/>
                  </a:lnTo>
                  <a:lnTo>
                    <a:pt x="480" y="430"/>
                  </a:lnTo>
                  <a:lnTo>
                    <a:pt x="475" y="435"/>
                  </a:lnTo>
                  <a:lnTo>
                    <a:pt x="429" y="433"/>
                  </a:lnTo>
                  <a:lnTo>
                    <a:pt x="379" y="431"/>
                  </a:lnTo>
                  <a:lnTo>
                    <a:pt x="327" y="433"/>
                  </a:lnTo>
                  <a:lnTo>
                    <a:pt x="284" y="435"/>
                  </a:lnTo>
                  <a:lnTo>
                    <a:pt x="280" y="430"/>
                  </a:lnTo>
                  <a:lnTo>
                    <a:pt x="277" y="423"/>
                  </a:lnTo>
                  <a:lnTo>
                    <a:pt x="279" y="415"/>
                  </a:lnTo>
                  <a:lnTo>
                    <a:pt x="281" y="409"/>
                  </a:lnTo>
                  <a:lnTo>
                    <a:pt x="301" y="406"/>
                  </a:lnTo>
                  <a:lnTo>
                    <a:pt x="318" y="402"/>
                  </a:lnTo>
                  <a:lnTo>
                    <a:pt x="329" y="397"/>
                  </a:lnTo>
                  <a:lnTo>
                    <a:pt x="334" y="387"/>
                  </a:lnTo>
                  <a:lnTo>
                    <a:pt x="339" y="371"/>
                  </a:lnTo>
                  <a:lnTo>
                    <a:pt x="340" y="349"/>
                  </a:lnTo>
                  <a:lnTo>
                    <a:pt x="340" y="317"/>
                  </a:lnTo>
                  <a:lnTo>
                    <a:pt x="340" y="164"/>
                  </a:lnTo>
                  <a:lnTo>
                    <a:pt x="339" y="140"/>
                  </a:lnTo>
                  <a:lnTo>
                    <a:pt x="333" y="118"/>
                  </a:lnTo>
                  <a:lnTo>
                    <a:pt x="325" y="100"/>
                  </a:lnTo>
                  <a:lnTo>
                    <a:pt x="311" y="85"/>
                  </a:lnTo>
                  <a:lnTo>
                    <a:pt x="294" y="72"/>
                  </a:lnTo>
                  <a:lnTo>
                    <a:pt x="272" y="65"/>
                  </a:lnTo>
                  <a:lnTo>
                    <a:pt x="244" y="62"/>
                  </a:lnTo>
                  <a:lnTo>
                    <a:pt x="216" y="65"/>
                  </a:lnTo>
                  <a:lnTo>
                    <a:pt x="191" y="74"/>
                  </a:lnTo>
                  <a:lnTo>
                    <a:pt x="171" y="85"/>
                  </a:lnTo>
                  <a:lnTo>
                    <a:pt x="156" y="99"/>
                  </a:lnTo>
                  <a:lnTo>
                    <a:pt x="149" y="111"/>
                  </a:lnTo>
                  <a:lnTo>
                    <a:pt x="144" y="125"/>
                  </a:lnTo>
                  <a:lnTo>
                    <a:pt x="142" y="140"/>
                  </a:lnTo>
                  <a:lnTo>
                    <a:pt x="141" y="160"/>
                  </a:lnTo>
                  <a:lnTo>
                    <a:pt x="141" y="317"/>
                  </a:lnTo>
                  <a:lnTo>
                    <a:pt x="142" y="349"/>
                  </a:lnTo>
                  <a:lnTo>
                    <a:pt x="144" y="371"/>
                  </a:lnTo>
                  <a:lnTo>
                    <a:pt x="146" y="387"/>
                  </a:lnTo>
                  <a:lnTo>
                    <a:pt x="153" y="397"/>
                  </a:lnTo>
                  <a:lnTo>
                    <a:pt x="165" y="402"/>
                  </a:lnTo>
                  <a:lnTo>
                    <a:pt x="180" y="406"/>
                  </a:lnTo>
                  <a:lnTo>
                    <a:pt x="199" y="409"/>
                  </a:lnTo>
                  <a:lnTo>
                    <a:pt x="202" y="415"/>
                  </a:lnTo>
                  <a:lnTo>
                    <a:pt x="203" y="423"/>
                  </a:lnTo>
                  <a:lnTo>
                    <a:pt x="201" y="430"/>
                  </a:lnTo>
                  <a:lnTo>
                    <a:pt x="197" y="435"/>
                  </a:lnTo>
                  <a:lnTo>
                    <a:pt x="153" y="433"/>
                  </a:lnTo>
                  <a:lnTo>
                    <a:pt x="103" y="431"/>
                  </a:lnTo>
                  <a:lnTo>
                    <a:pt x="52" y="433"/>
                  </a:lnTo>
                  <a:lnTo>
                    <a:pt x="7" y="435"/>
                  </a:lnTo>
                  <a:lnTo>
                    <a:pt x="3" y="430"/>
                  </a:lnTo>
                  <a:lnTo>
                    <a:pt x="0" y="423"/>
                  </a:lnTo>
                  <a:lnTo>
                    <a:pt x="2" y="415"/>
                  </a:lnTo>
                  <a:lnTo>
                    <a:pt x="4" y="409"/>
                  </a:lnTo>
                  <a:lnTo>
                    <a:pt x="27" y="406"/>
                  </a:lnTo>
                  <a:lnTo>
                    <a:pt x="42" y="403"/>
                  </a:lnTo>
                  <a:lnTo>
                    <a:pt x="53" y="397"/>
                  </a:lnTo>
                  <a:lnTo>
                    <a:pt x="60" y="387"/>
                  </a:lnTo>
                  <a:lnTo>
                    <a:pt x="64" y="371"/>
                  </a:lnTo>
                  <a:lnTo>
                    <a:pt x="66" y="349"/>
                  </a:lnTo>
                  <a:lnTo>
                    <a:pt x="66" y="317"/>
                  </a:lnTo>
                  <a:lnTo>
                    <a:pt x="66" y="138"/>
                  </a:lnTo>
                  <a:lnTo>
                    <a:pt x="66" y="118"/>
                  </a:lnTo>
                  <a:lnTo>
                    <a:pt x="64" y="103"/>
                  </a:lnTo>
                  <a:lnTo>
                    <a:pt x="60" y="93"/>
                  </a:lnTo>
                  <a:lnTo>
                    <a:pt x="52" y="83"/>
                  </a:lnTo>
                  <a:lnTo>
                    <a:pt x="38" y="74"/>
                  </a:lnTo>
                  <a:lnTo>
                    <a:pt x="28" y="68"/>
                  </a:lnTo>
                  <a:lnTo>
                    <a:pt x="27" y="65"/>
                  </a:lnTo>
                  <a:lnTo>
                    <a:pt x="25" y="62"/>
                  </a:lnTo>
                  <a:lnTo>
                    <a:pt x="25" y="58"/>
                  </a:lnTo>
                  <a:lnTo>
                    <a:pt x="27" y="54"/>
                  </a:lnTo>
                  <a:lnTo>
                    <a:pt x="28" y="51"/>
                  </a:lnTo>
                  <a:lnTo>
                    <a:pt x="29" y="50"/>
                  </a:lnTo>
                  <a:lnTo>
                    <a:pt x="43" y="44"/>
                  </a:lnTo>
                  <a:lnTo>
                    <a:pt x="62" y="36"/>
                  </a:lnTo>
                  <a:lnTo>
                    <a:pt x="82" y="28"/>
                  </a:lnTo>
                  <a:lnTo>
                    <a:pt x="102" y="18"/>
                  </a:lnTo>
                  <a:lnTo>
                    <a:pt x="119" y="8"/>
                  </a:lnTo>
                  <a:lnTo>
                    <a:pt x="133"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3" name="Freeform 20"/>
            <p:cNvSpPr>
              <a:spLocks/>
            </p:cNvSpPr>
            <p:nvPr/>
          </p:nvSpPr>
          <p:spPr bwMode="auto">
            <a:xfrm>
              <a:off x="2520" y="3155"/>
              <a:ext cx="134" cy="216"/>
            </a:xfrm>
            <a:custGeom>
              <a:avLst/>
              <a:gdLst/>
              <a:ahLst/>
              <a:cxnLst>
                <a:cxn ang="0">
                  <a:pos x="186" y="1"/>
                </a:cxn>
                <a:cxn ang="0">
                  <a:pos x="227" y="8"/>
                </a:cxn>
                <a:cxn ang="0">
                  <a:pos x="250" y="18"/>
                </a:cxn>
                <a:cxn ang="0">
                  <a:pos x="265" y="72"/>
                </a:cxn>
                <a:cxn ang="0">
                  <a:pos x="262" y="105"/>
                </a:cxn>
                <a:cxn ang="0">
                  <a:pos x="247" y="107"/>
                </a:cxn>
                <a:cxn ang="0">
                  <a:pos x="230" y="79"/>
                </a:cxn>
                <a:cxn ang="0">
                  <a:pos x="197" y="43"/>
                </a:cxn>
                <a:cxn ang="0">
                  <a:pos x="152" y="29"/>
                </a:cxn>
                <a:cxn ang="0">
                  <a:pos x="112" y="40"/>
                </a:cxn>
                <a:cxn ang="0">
                  <a:pos x="90" y="71"/>
                </a:cxn>
                <a:cxn ang="0">
                  <a:pos x="90" y="111"/>
                </a:cxn>
                <a:cxn ang="0">
                  <a:pos x="112" y="143"/>
                </a:cxn>
                <a:cxn ang="0">
                  <a:pos x="147" y="167"/>
                </a:cxn>
                <a:cxn ang="0">
                  <a:pos x="188" y="190"/>
                </a:cxn>
                <a:cxn ang="0">
                  <a:pos x="229" y="221"/>
                </a:cxn>
                <a:cxn ang="0">
                  <a:pos x="258" y="261"/>
                </a:cxn>
                <a:cxn ang="0">
                  <a:pos x="269" y="316"/>
                </a:cxn>
                <a:cxn ang="0">
                  <a:pos x="258" y="366"/>
                </a:cxn>
                <a:cxn ang="0">
                  <a:pos x="225" y="403"/>
                </a:cxn>
                <a:cxn ang="0">
                  <a:pos x="177" y="424"/>
                </a:cxn>
                <a:cxn ang="0">
                  <a:pos x="122" y="433"/>
                </a:cxn>
                <a:cxn ang="0">
                  <a:pos x="59" y="424"/>
                </a:cxn>
                <a:cxn ang="0">
                  <a:pos x="13" y="402"/>
                </a:cxn>
                <a:cxn ang="0">
                  <a:pos x="5" y="366"/>
                </a:cxn>
                <a:cxn ang="0">
                  <a:pos x="0" y="320"/>
                </a:cxn>
                <a:cxn ang="0">
                  <a:pos x="7" y="293"/>
                </a:cxn>
                <a:cxn ang="0">
                  <a:pos x="24" y="296"/>
                </a:cxn>
                <a:cxn ang="0">
                  <a:pos x="42" y="342"/>
                </a:cxn>
                <a:cxn ang="0">
                  <a:pos x="70" y="378"/>
                </a:cxn>
                <a:cxn ang="0">
                  <a:pos x="109" y="399"/>
                </a:cxn>
                <a:cxn ang="0">
                  <a:pos x="151" y="401"/>
                </a:cxn>
                <a:cxn ang="0">
                  <a:pos x="180" y="387"/>
                </a:cxn>
                <a:cxn ang="0">
                  <a:pos x="198" y="357"/>
                </a:cxn>
                <a:cxn ang="0">
                  <a:pos x="198" y="314"/>
                </a:cxn>
                <a:cxn ang="0">
                  <a:pos x="176" y="279"/>
                </a:cxn>
                <a:cxn ang="0">
                  <a:pos x="141" y="253"/>
                </a:cxn>
                <a:cxn ang="0">
                  <a:pos x="94" y="225"/>
                </a:cxn>
                <a:cxn ang="0">
                  <a:pos x="49" y="188"/>
                </a:cxn>
                <a:cxn ang="0">
                  <a:pos x="24" y="143"/>
                </a:cxn>
                <a:cxn ang="0">
                  <a:pos x="24" y="90"/>
                </a:cxn>
                <a:cxn ang="0">
                  <a:pos x="44" y="47"/>
                </a:cxn>
                <a:cxn ang="0">
                  <a:pos x="81" y="16"/>
                </a:cxn>
                <a:cxn ang="0">
                  <a:pos x="131" y="1"/>
                </a:cxn>
              </a:cxnLst>
              <a:rect l="0" t="0" r="r" b="b"/>
              <a:pathLst>
                <a:path w="269" h="433">
                  <a:moveTo>
                    <a:pt x="161" y="0"/>
                  </a:moveTo>
                  <a:lnTo>
                    <a:pt x="186" y="1"/>
                  </a:lnTo>
                  <a:lnTo>
                    <a:pt x="208" y="4"/>
                  </a:lnTo>
                  <a:lnTo>
                    <a:pt x="227" y="8"/>
                  </a:lnTo>
                  <a:lnTo>
                    <a:pt x="241" y="14"/>
                  </a:lnTo>
                  <a:lnTo>
                    <a:pt x="250" y="18"/>
                  </a:lnTo>
                  <a:lnTo>
                    <a:pt x="258" y="43"/>
                  </a:lnTo>
                  <a:lnTo>
                    <a:pt x="265" y="72"/>
                  </a:lnTo>
                  <a:lnTo>
                    <a:pt x="266" y="100"/>
                  </a:lnTo>
                  <a:lnTo>
                    <a:pt x="262" y="105"/>
                  </a:lnTo>
                  <a:lnTo>
                    <a:pt x="255" y="108"/>
                  </a:lnTo>
                  <a:lnTo>
                    <a:pt x="247" y="107"/>
                  </a:lnTo>
                  <a:lnTo>
                    <a:pt x="243" y="104"/>
                  </a:lnTo>
                  <a:lnTo>
                    <a:pt x="230" y="79"/>
                  </a:lnTo>
                  <a:lnTo>
                    <a:pt x="215" y="58"/>
                  </a:lnTo>
                  <a:lnTo>
                    <a:pt x="197" y="43"/>
                  </a:lnTo>
                  <a:lnTo>
                    <a:pt x="176" y="33"/>
                  </a:lnTo>
                  <a:lnTo>
                    <a:pt x="152" y="29"/>
                  </a:lnTo>
                  <a:lnTo>
                    <a:pt x="130" y="32"/>
                  </a:lnTo>
                  <a:lnTo>
                    <a:pt x="112" y="40"/>
                  </a:lnTo>
                  <a:lnTo>
                    <a:pt x="98" y="54"/>
                  </a:lnTo>
                  <a:lnTo>
                    <a:pt x="90" y="71"/>
                  </a:lnTo>
                  <a:lnTo>
                    <a:pt x="87" y="92"/>
                  </a:lnTo>
                  <a:lnTo>
                    <a:pt x="90" y="111"/>
                  </a:lnTo>
                  <a:lnTo>
                    <a:pt x="99" y="128"/>
                  </a:lnTo>
                  <a:lnTo>
                    <a:pt x="112" y="143"/>
                  </a:lnTo>
                  <a:lnTo>
                    <a:pt x="129" y="156"/>
                  </a:lnTo>
                  <a:lnTo>
                    <a:pt x="147" y="167"/>
                  </a:lnTo>
                  <a:lnTo>
                    <a:pt x="165" y="176"/>
                  </a:lnTo>
                  <a:lnTo>
                    <a:pt x="188" y="190"/>
                  </a:lnTo>
                  <a:lnTo>
                    <a:pt x="209" y="206"/>
                  </a:lnTo>
                  <a:lnTo>
                    <a:pt x="229" y="221"/>
                  </a:lnTo>
                  <a:lnTo>
                    <a:pt x="245" y="241"/>
                  </a:lnTo>
                  <a:lnTo>
                    <a:pt x="258" y="261"/>
                  </a:lnTo>
                  <a:lnTo>
                    <a:pt x="266" y="286"/>
                  </a:lnTo>
                  <a:lnTo>
                    <a:pt x="269" y="316"/>
                  </a:lnTo>
                  <a:lnTo>
                    <a:pt x="266" y="342"/>
                  </a:lnTo>
                  <a:lnTo>
                    <a:pt x="258" y="366"/>
                  </a:lnTo>
                  <a:lnTo>
                    <a:pt x="243" y="387"/>
                  </a:lnTo>
                  <a:lnTo>
                    <a:pt x="225" y="403"/>
                  </a:lnTo>
                  <a:lnTo>
                    <a:pt x="202" y="416"/>
                  </a:lnTo>
                  <a:lnTo>
                    <a:pt x="177" y="424"/>
                  </a:lnTo>
                  <a:lnTo>
                    <a:pt x="151" y="430"/>
                  </a:lnTo>
                  <a:lnTo>
                    <a:pt x="122" y="433"/>
                  </a:lnTo>
                  <a:lnTo>
                    <a:pt x="88" y="430"/>
                  </a:lnTo>
                  <a:lnTo>
                    <a:pt x="59" y="424"/>
                  </a:lnTo>
                  <a:lnTo>
                    <a:pt x="34" y="415"/>
                  </a:lnTo>
                  <a:lnTo>
                    <a:pt x="13" y="402"/>
                  </a:lnTo>
                  <a:lnTo>
                    <a:pt x="7" y="387"/>
                  </a:lnTo>
                  <a:lnTo>
                    <a:pt x="5" y="366"/>
                  </a:lnTo>
                  <a:lnTo>
                    <a:pt x="2" y="344"/>
                  </a:lnTo>
                  <a:lnTo>
                    <a:pt x="0" y="320"/>
                  </a:lnTo>
                  <a:lnTo>
                    <a:pt x="0" y="298"/>
                  </a:lnTo>
                  <a:lnTo>
                    <a:pt x="7" y="293"/>
                  </a:lnTo>
                  <a:lnTo>
                    <a:pt x="17" y="293"/>
                  </a:lnTo>
                  <a:lnTo>
                    <a:pt x="24" y="296"/>
                  </a:lnTo>
                  <a:lnTo>
                    <a:pt x="32" y="320"/>
                  </a:lnTo>
                  <a:lnTo>
                    <a:pt x="42" y="342"/>
                  </a:lnTo>
                  <a:lnTo>
                    <a:pt x="56" y="362"/>
                  </a:lnTo>
                  <a:lnTo>
                    <a:pt x="70" y="378"/>
                  </a:lnTo>
                  <a:lnTo>
                    <a:pt x="88" y="391"/>
                  </a:lnTo>
                  <a:lnTo>
                    <a:pt x="109" y="399"/>
                  </a:lnTo>
                  <a:lnTo>
                    <a:pt x="133" y="402"/>
                  </a:lnTo>
                  <a:lnTo>
                    <a:pt x="151" y="401"/>
                  </a:lnTo>
                  <a:lnTo>
                    <a:pt x="166" y="395"/>
                  </a:lnTo>
                  <a:lnTo>
                    <a:pt x="180" y="387"/>
                  </a:lnTo>
                  <a:lnTo>
                    <a:pt x="191" y="373"/>
                  </a:lnTo>
                  <a:lnTo>
                    <a:pt x="198" y="357"/>
                  </a:lnTo>
                  <a:lnTo>
                    <a:pt x="201" y="337"/>
                  </a:lnTo>
                  <a:lnTo>
                    <a:pt x="198" y="314"/>
                  </a:lnTo>
                  <a:lnTo>
                    <a:pt x="188" y="296"/>
                  </a:lnTo>
                  <a:lnTo>
                    <a:pt x="176" y="279"/>
                  </a:lnTo>
                  <a:lnTo>
                    <a:pt x="159" y="266"/>
                  </a:lnTo>
                  <a:lnTo>
                    <a:pt x="141" y="253"/>
                  </a:lnTo>
                  <a:lnTo>
                    <a:pt x="122" y="242"/>
                  </a:lnTo>
                  <a:lnTo>
                    <a:pt x="94" y="225"/>
                  </a:lnTo>
                  <a:lnTo>
                    <a:pt x="70" y="207"/>
                  </a:lnTo>
                  <a:lnTo>
                    <a:pt x="49" y="188"/>
                  </a:lnTo>
                  <a:lnTo>
                    <a:pt x="34" y="167"/>
                  </a:lnTo>
                  <a:lnTo>
                    <a:pt x="24" y="143"/>
                  </a:lnTo>
                  <a:lnTo>
                    <a:pt x="21" y="117"/>
                  </a:lnTo>
                  <a:lnTo>
                    <a:pt x="24" y="90"/>
                  </a:lnTo>
                  <a:lnTo>
                    <a:pt x="31" y="67"/>
                  </a:lnTo>
                  <a:lnTo>
                    <a:pt x="44" y="47"/>
                  </a:lnTo>
                  <a:lnTo>
                    <a:pt x="62" y="30"/>
                  </a:lnTo>
                  <a:lnTo>
                    <a:pt x="81" y="16"/>
                  </a:lnTo>
                  <a:lnTo>
                    <a:pt x="105" y="8"/>
                  </a:lnTo>
                  <a:lnTo>
                    <a:pt x="131" y="1"/>
                  </a:lnTo>
                  <a:lnTo>
                    <a:pt x="16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4" name="Freeform 21"/>
            <p:cNvSpPr>
              <a:spLocks/>
            </p:cNvSpPr>
            <p:nvPr/>
          </p:nvSpPr>
          <p:spPr bwMode="auto">
            <a:xfrm>
              <a:off x="2683" y="3155"/>
              <a:ext cx="236" cy="221"/>
            </a:xfrm>
            <a:custGeom>
              <a:avLst/>
              <a:gdLst/>
              <a:ahLst/>
              <a:cxnLst>
                <a:cxn ang="0">
                  <a:pos x="121" y="1"/>
                </a:cxn>
                <a:cxn ang="0">
                  <a:pos x="125" y="7"/>
                </a:cxn>
                <a:cxn ang="0">
                  <a:pos x="124" y="32"/>
                </a:cxn>
                <a:cxn ang="0">
                  <a:pos x="123" y="69"/>
                </a:cxn>
                <a:cxn ang="0">
                  <a:pos x="123" y="267"/>
                </a:cxn>
                <a:cxn ang="0">
                  <a:pos x="127" y="316"/>
                </a:cxn>
                <a:cxn ang="0">
                  <a:pos x="141" y="352"/>
                </a:cxn>
                <a:cxn ang="0">
                  <a:pos x="170" y="377"/>
                </a:cxn>
                <a:cxn ang="0">
                  <a:pos x="217" y="385"/>
                </a:cxn>
                <a:cxn ang="0">
                  <a:pos x="262" y="377"/>
                </a:cxn>
                <a:cxn ang="0">
                  <a:pos x="301" y="355"/>
                </a:cxn>
                <a:cxn ang="0">
                  <a:pos x="316" y="332"/>
                </a:cxn>
                <a:cxn ang="0">
                  <a:pos x="322" y="295"/>
                </a:cxn>
                <a:cxn ang="0">
                  <a:pos x="322" y="101"/>
                </a:cxn>
                <a:cxn ang="0">
                  <a:pos x="316" y="71"/>
                </a:cxn>
                <a:cxn ang="0">
                  <a:pos x="305" y="55"/>
                </a:cxn>
                <a:cxn ang="0">
                  <a:pos x="284" y="46"/>
                </a:cxn>
                <a:cxn ang="0">
                  <a:pos x="266" y="36"/>
                </a:cxn>
                <a:cxn ang="0">
                  <a:pos x="266" y="23"/>
                </a:cxn>
                <a:cxn ang="0">
                  <a:pos x="298" y="16"/>
                </a:cxn>
                <a:cxn ang="0">
                  <a:pos x="351" y="11"/>
                </a:cxn>
                <a:cxn ang="0">
                  <a:pos x="391" y="0"/>
                </a:cxn>
                <a:cxn ang="0">
                  <a:pos x="398" y="4"/>
                </a:cxn>
                <a:cxn ang="0">
                  <a:pos x="398" y="30"/>
                </a:cxn>
                <a:cxn ang="0">
                  <a:pos x="397" y="96"/>
                </a:cxn>
                <a:cxn ang="0">
                  <a:pos x="398" y="305"/>
                </a:cxn>
                <a:cxn ang="0">
                  <a:pos x="402" y="355"/>
                </a:cxn>
                <a:cxn ang="0">
                  <a:pos x="416" y="377"/>
                </a:cxn>
                <a:cxn ang="0">
                  <a:pos x="448" y="378"/>
                </a:cxn>
                <a:cxn ang="0">
                  <a:pos x="472" y="381"/>
                </a:cxn>
                <a:cxn ang="0">
                  <a:pos x="472" y="399"/>
                </a:cxn>
                <a:cxn ang="0">
                  <a:pos x="441" y="410"/>
                </a:cxn>
                <a:cxn ang="0">
                  <a:pos x="384" y="423"/>
                </a:cxn>
                <a:cxn ang="0">
                  <a:pos x="334" y="442"/>
                </a:cxn>
                <a:cxn ang="0">
                  <a:pos x="324" y="438"/>
                </a:cxn>
                <a:cxn ang="0">
                  <a:pos x="322" y="394"/>
                </a:cxn>
                <a:cxn ang="0">
                  <a:pos x="320" y="384"/>
                </a:cxn>
                <a:cxn ang="0">
                  <a:pos x="316" y="380"/>
                </a:cxn>
                <a:cxn ang="0">
                  <a:pos x="291" y="392"/>
                </a:cxn>
                <a:cxn ang="0">
                  <a:pos x="238" y="419"/>
                </a:cxn>
                <a:cxn ang="0">
                  <a:pos x="171" y="433"/>
                </a:cxn>
                <a:cxn ang="0">
                  <a:pos x="113" y="424"/>
                </a:cxn>
                <a:cxn ang="0">
                  <a:pos x="75" y="399"/>
                </a:cxn>
                <a:cxn ang="0">
                  <a:pos x="53" y="359"/>
                </a:cxn>
                <a:cxn ang="0">
                  <a:pos x="47" y="305"/>
                </a:cxn>
                <a:cxn ang="0">
                  <a:pos x="46" y="105"/>
                </a:cxn>
                <a:cxn ang="0">
                  <a:pos x="43" y="71"/>
                </a:cxn>
                <a:cxn ang="0">
                  <a:pos x="29" y="53"/>
                </a:cxn>
                <a:cxn ang="0">
                  <a:pos x="4" y="40"/>
                </a:cxn>
                <a:cxn ang="0">
                  <a:pos x="0" y="29"/>
                </a:cxn>
                <a:cxn ang="0">
                  <a:pos x="6" y="18"/>
                </a:cxn>
                <a:cxn ang="0">
                  <a:pos x="70" y="12"/>
                </a:cxn>
                <a:cxn ang="0">
                  <a:pos x="116" y="0"/>
                </a:cxn>
              </a:cxnLst>
              <a:rect l="0" t="0" r="r" b="b"/>
              <a:pathLst>
                <a:path w="473" h="442">
                  <a:moveTo>
                    <a:pt x="116" y="0"/>
                  </a:moveTo>
                  <a:lnTo>
                    <a:pt x="121" y="1"/>
                  </a:lnTo>
                  <a:lnTo>
                    <a:pt x="124" y="4"/>
                  </a:lnTo>
                  <a:lnTo>
                    <a:pt x="125" y="7"/>
                  </a:lnTo>
                  <a:lnTo>
                    <a:pt x="124" y="18"/>
                  </a:lnTo>
                  <a:lnTo>
                    <a:pt x="124" y="32"/>
                  </a:lnTo>
                  <a:lnTo>
                    <a:pt x="123" y="48"/>
                  </a:lnTo>
                  <a:lnTo>
                    <a:pt x="123" y="69"/>
                  </a:lnTo>
                  <a:lnTo>
                    <a:pt x="123" y="96"/>
                  </a:lnTo>
                  <a:lnTo>
                    <a:pt x="123" y="267"/>
                  </a:lnTo>
                  <a:lnTo>
                    <a:pt x="124" y="292"/>
                  </a:lnTo>
                  <a:lnTo>
                    <a:pt x="127" y="316"/>
                  </a:lnTo>
                  <a:lnTo>
                    <a:pt x="132" y="335"/>
                  </a:lnTo>
                  <a:lnTo>
                    <a:pt x="141" y="352"/>
                  </a:lnTo>
                  <a:lnTo>
                    <a:pt x="153" y="366"/>
                  </a:lnTo>
                  <a:lnTo>
                    <a:pt x="170" y="377"/>
                  </a:lnTo>
                  <a:lnTo>
                    <a:pt x="191" y="383"/>
                  </a:lnTo>
                  <a:lnTo>
                    <a:pt x="217" y="385"/>
                  </a:lnTo>
                  <a:lnTo>
                    <a:pt x="240" y="383"/>
                  </a:lnTo>
                  <a:lnTo>
                    <a:pt x="262" y="377"/>
                  </a:lnTo>
                  <a:lnTo>
                    <a:pt x="283" y="367"/>
                  </a:lnTo>
                  <a:lnTo>
                    <a:pt x="301" y="355"/>
                  </a:lnTo>
                  <a:lnTo>
                    <a:pt x="309" y="345"/>
                  </a:lnTo>
                  <a:lnTo>
                    <a:pt x="316" y="332"/>
                  </a:lnTo>
                  <a:lnTo>
                    <a:pt x="320" y="316"/>
                  </a:lnTo>
                  <a:lnTo>
                    <a:pt x="322" y="295"/>
                  </a:lnTo>
                  <a:lnTo>
                    <a:pt x="322" y="126"/>
                  </a:lnTo>
                  <a:lnTo>
                    <a:pt x="322" y="101"/>
                  </a:lnTo>
                  <a:lnTo>
                    <a:pt x="319" y="83"/>
                  </a:lnTo>
                  <a:lnTo>
                    <a:pt x="316" y="71"/>
                  </a:lnTo>
                  <a:lnTo>
                    <a:pt x="312" y="62"/>
                  </a:lnTo>
                  <a:lnTo>
                    <a:pt x="305" y="55"/>
                  </a:lnTo>
                  <a:lnTo>
                    <a:pt x="295" y="51"/>
                  </a:lnTo>
                  <a:lnTo>
                    <a:pt x="284" y="46"/>
                  </a:lnTo>
                  <a:lnTo>
                    <a:pt x="270" y="40"/>
                  </a:lnTo>
                  <a:lnTo>
                    <a:pt x="266" y="36"/>
                  </a:lnTo>
                  <a:lnTo>
                    <a:pt x="265" y="29"/>
                  </a:lnTo>
                  <a:lnTo>
                    <a:pt x="266" y="23"/>
                  </a:lnTo>
                  <a:lnTo>
                    <a:pt x="272" y="18"/>
                  </a:lnTo>
                  <a:lnTo>
                    <a:pt x="298" y="16"/>
                  </a:lnTo>
                  <a:lnTo>
                    <a:pt x="324" y="14"/>
                  </a:lnTo>
                  <a:lnTo>
                    <a:pt x="351" y="11"/>
                  </a:lnTo>
                  <a:lnTo>
                    <a:pt x="375" y="5"/>
                  </a:lnTo>
                  <a:lnTo>
                    <a:pt x="391" y="0"/>
                  </a:lnTo>
                  <a:lnTo>
                    <a:pt x="395" y="1"/>
                  </a:lnTo>
                  <a:lnTo>
                    <a:pt x="398" y="4"/>
                  </a:lnTo>
                  <a:lnTo>
                    <a:pt x="401" y="7"/>
                  </a:lnTo>
                  <a:lnTo>
                    <a:pt x="398" y="30"/>
                  </a:lnTo>
                  <a:lnTo>
                    <a:pt x="398" y="61"/>
                  </a:lnTo>
                  <a:lnTo>
                    <a:pt x="397" y="96"/>
                  </a:lnTo>
                  <a:lnTo>
                    <a:pt x="397" y="268"/>
                  </a:lnTo>
                  <a:lnTo>
                    <a:pt x="398" y="305"/>
                  </a:lnTo>
                  <a:lnTo>
                    <a:pt x="400" y="334"/>
                  </a:lnTo>
                  <a:lnTo>
                    <a:pt x="402" y="355"/>
                  </a:lnTo>
                  <a:lnTo>
                    <a:pt x="408" y="369"/>
                  </a:lnTo>
                  <a:lnTo>
                    <a:pt x="416" y="377"/>
                  </a:lnTo>
                  <a:lnTo>
                    <a:pt x="429" y="380"/>
                  </a:lnTo>
                  <a:lnTo>
                    <a:pt x="448" y="378"/>
                  </a:lnTo>
                  <a:lnTo>
                    <a:pt x="469" y="374"/>
                  </a:lnTo>
                  <a:lnTo>
                    <a:pt x="472" y="381"/>
                  </a:lnTo>
                  <a:lnTo>
                    <a:pt x="473" y="389"/>
                  </a:lnTo>
                  <a:lnTo>
                    <a:pt x="472" y="399"/>
                  </a:lnTo>
                  <a:lnTo>
                    <a:pt x="468" y="405"/>
                  </a:lnTo>
                  <a:lnTo>
                    <a:pt x="441" y="410"/>
                  </a:lnTo>
                  <a:lnTo>
                    <a:pt x="414" y="416"/>
                  </a:lnTo>
                  <a:lnTo>
                    <a:pt x="384" y="423"/>
                  </a:lnTo>
                  <a:lnTo>
                    <a:pt x="358" y="431"/>
                  </a:lnTo>
                  <a:lnTo>
                    <a:pt x="334" y="442"/>
                  </a:lnTo>
                  <a:lnTo>
                    <a:pt x="329" y="441"/>
                  </a:lnTo>
                  <a:lnTo>
                    <a:pt x="324" y="438"/>
                  </a:lnTo>
                  <a:lnTo>
                    <a:pt x="322" y="435"/>
                  </a:lnTo>
                  <a:lnTo>
                    <a:pt x="322" y="394"/>
                  </a:lnTo>
                  <a:lnTo>
                    <a:pt x="322" y="388"/>
                  </a:lnTo>
                  <a:lnTo>
                    <a:pt x="320" y="384"/>
                  </a:lnTo>
                  <a:lnTo>
                    <a:pt x="318" y="381"/>
                  </a:lnTo>
                  <a:lnTo>
                    <a:pt x="316" y="380"/>
                  </a:lnTo>
                  <a:lnTo>
                    <a:pt x="312" y="378"/>
                  </a:lnTo>
                  <a:lnTo>
                    <a:pt x="291" y="392"/>
                  </a:lnTo>
                  <a:lnTo>
                    <a:pt x="266" y="406"/>
                  </a:lnTo>
                  <a:lnTo>
                    <a:pt x="238" y="419"/>
                  </a:lnTo>
                  <a:lnTo>
                    <a:pt x="206" y="428"/>
                  </a:lnTo>
                  <a:lnTo>
                    <a:pt x="171" y="433"/>
                  </a:lnTo>
                  <a:lnTo>
                    <a:pt x="139" y="430"/>
                  </a:lnTo>
                  <a:lnTo>
                    <a:pt x="113" y="424"/>
                  </a:lnTo>
                  <a:lnTo>
                    <a:pt x="92" y="413"/>
                  </a:lnTo>
                  <a:lnTo>
                    <a:pt x="75" y="399"/>
                  </a:lnTo>
                  <a:lnTo>
                    <a:pt x="63" y="381"/>
                  </a:lnTo>
                  <a:lnTo>
                    <a:pt x="53" y="359"/>
                  </a:lnTo>
                  <a:lnTo>
                    <a:pt x="49" y="334"/>
                  </a:lnTo>
                  <a:lnTo>
                    <a:pt x="47" y="305"/>
                  </a:lnTo>
                  <a:lnTo>
                    <a:pt x="47" y="133"/>
                  </a:lnTo>
                  <a:lnTo>
                    <a:pt x="46" y="105"/>
                  </a:lnTo>
                  <a:lnTo>
                    <a:pt x="46" y="85"/>
                  </a:lnTo>
                  <a:lnTo>
                    <a:pt x="43" y="71"/>
                  </a:lnTo>
                  <a:lnTo>
                    <a:pt x="38" y="60"/>
                  </a:lnTo>
                  <a:lnTo>
                    <a:pt x="29" y="53"/>
                  </a:lnTo>
                  <a:lnTo>
                    <a:pt x="15" y="46"/>
                  </a:lnTo>
                  <a:lnTo>
                    <a:pt x="4" y="40"/>
                  </a:lnTo>
                  <a:lnTo>
                    <a:pt x="0" y="36"/>
                  </a:lnTo>
                  <a:lnTo>
                    <a:pt x="0" y="29"/>
                  </a:lnTo>
                  <a:lnTo>
                    <a:pt x="2" y="22"/>
                  </a:lnTo>
                  <a:lnTo>
                    <a:pt x="6" y="18"/>
                  </a:lnTo>
                  <a:lnTo>
                    <a:pt x="39" y="16"/>
                  </a:lnTo>
                  <a:lnTo>
                    <a:pt x="70" y="12"/>
                  </a:lnTo>
                  <a:lnTo>
                    <a:pt x="96" y="5"/>
                  </a:lnTo>
                  <a:lnTo>
                    <a:pt x="116"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5" name="Freeform 22"/>
            <p:cNvSpPr>
              <a:spLocks/>
            </p:cNvSpPr>
            <p:nvPr/>
          </p:nvSpPr>
          <p:spPr bwMode="auto">
            <a:xfrm>
              <a:off x="2937" y="2998"/>
              <a:ext cx="105" cy="368"/>
            </a:xfrm>
            <a:custGeom>
              <a:avLst/>
              <a:gdLst/>
              <a:ahLst/>
              <a:cxnLst>
                <a:cxn ang="0">
                  <a:pos x="135" y="0"/>
                </a:cxn>
                <a:cxn ang="0">
                  <a:pos x="139" y="0"/>
                </a:cxn>
                <a:cxn ang="0">
                  <a:pos x="144" y="3"/>
                </a:cxn>
                <a:cxn ang="0">
                  <a:pos x="145" y="6"/>
                </a:cxn>
                <a:cxn ang="0">
                  <a:pos x="145" y="32"/>
                </a:cxn>
                <a:cxn ang="0">
                  <a:pos x="144" y="64"/>
                </a:cxn>
                <a:cxn ang="0">
                  <a:pos x="142" y="99"/>
                </a:cxn>
                <a:cxn ang="0">
                  <a:pos x="142" y="134"/>
                </a:cxn>
                <a:cxn ang="0">
                  <a:pos x="142" y="618"/>
                </a:cxn>
                <a:cxn ang="0">
                  <a:pos x="142" y="650"/>
                </a:cxn>
                <a:cxn ang="0">
                  <a:pos x="145" y="672"/>
                </a:cxn>
                <a:cxn ang="0">
                  <a:pos x="148" y="688"/>
                </a:cxn>
                <a:cxn ang="0">
                  <a:pos x="155" y="698"/>
                </a:cxn>
                <a:cxn ang="0">
                  <a:pos x="166" y="704"/>
                </a:cxn>
                <a:cxn ang="0">
                  <a:pos x="181" y="707"/>
                </a:cxn>
                <a:cxn ang="0">
                  <a:pos x="206" y="710"/>
                </a:cxn>
                <a:cxn ang="0">
                  <a:pos x="210" y="716"/>
                </a:cxn>
                <a:cxn ang="0">
                  <a:pos x="210" y="724"/>
                </a:cxn>
                <a:cxn ang="0">
                  <a:pos x="209" y="731"/>
                </a:cxn>
                <a:cxn ang="0">
                  <a:pos x="203" y="736"/>
                </a:cxn>
                <a:cxn ang="0">
                  <a:pos x="155" y="734"/>
                </a:cxn>
                <a:cxn ang="0">
                  <a:pos x="105" y="732"/>
                </a:cxn>
                <a:cxn ang="0">
                  <a:pos x="53" y="734"/>
                </a:cxn>
                <a:cxn ang="0">
                  <a:pos x="6" y="736"/>
                </a:cxn>
                <a:cxn ang="0">
                  <a:pos x="2" y="731"/>
                </a:cxn>
                <a:cxn ang="0">
                  <a:pos x="0" y="724"/>
                </a:cxn>
                <a:cxn ang="0">
                  <a:pos x="0" y="716"/>
                </a:cxn>
                <a:cxn ang="0">
                  <a:pos x="4" y="710"/>
                </a:cxn>
                <a:cxn ang="0">
                  <a:pos x="28" y="707"/>
                </a:cxn>
                <a:cxn ang="0">
                  <a:pos x="43" y="704"/>
                </a:cxn>
                <a:cxn ang="0">
                  <a:pos x="55" y="698"/>
                </a:cxn>
                <a:cxn ang="0">
                  <a:pos x="61" y="688"/>
                </a:cxn>
                <a:cxn ang="0">
                  <a:pos x="66" y="672"/>
                </a:cxn>
                <a:cxn ang="0">
                  <a:pos x="67" y="650"/>
                </a:cxn>
                <a:cxn ang="0">
                  <a:pos x="67" y="618"/>
                </a:cxn>
                <a:cxn ang="0">
                  <a:pos x="67" y="155"/>
                </a:cxn>
                <a:cxn ang="0">
                  <a:pos x="67" y="128"/>
                </a:cxn>
                <a:cxn ang="0">
                  <a:pos x="66" y="110"/>
                </a:cxn>
                <a:cxn ang="0">
                  <a:pos x="63" y="96"/>
                </a:cxn>
                <a:cxn ang="0">
                  <a:pos x="57" y="86"/>
                </a:cxn>
                <a:cxn ang="0">
                  <a:pos x="48" y="78"/>
                </a:cxn>
                <a:cxn ang="0">
                  <a:pos x="35" y="70"/>
                </a:cxn>
                <a:cxn ang="0">
                  <a:pos x="25" y="64"/>
                </a:cxn>
                <a:cxn ang="0">
                  <a:pos x="23" y="61"/>
                </a:cxn>
                <a:cxn ang="0">
                  <a:pos x="21" y="57"/>
                </a:cxn>
                <a:cxn ang="0">
                  <a:pos x="21" y="53"/>
                </a:cxn>
                <a:cxn ang="0">
                  <a:pos x="21" y="49"/>
                </a:cxn>
                <a:cxn ang="0">
                  <a:pos x="23" y="46"/>
                </a:cxn>
                <a:cxn ang="0">
                  <a:pos x="25" y="43"/>
                </a:cxn>
                <a:cxn ang="0">
                  <a:pos x="42" y="38"/>
                </a:cxn>
                <a:cxn ang="0">
                  <a:pos x="64" y="29"/>
                </a:cxn>
                <a:cxn ang="0">
                  <a:pos x="88" y="21"/>
                </a:cxn>
                <a:cxn ang="0">
                  <a:pos x="112" y="11"/>
                </a:cxn>
                <a:cxn ang="0">
                  <a:pos x="135" y="0"/>
                </a:cxn>
              </a:cxnLst>
              <a:rect l="0" t="0" r="r" b="b"/>
              <a:pathLst>
                <a:path w="210" h="736">
                  <a:moveTo>
                    <a:pt x="135" y="0"/>
                  </a:moveTo>
                  <a:lnTo>
                    <a:pt x="139" y="0"/>
                  </a:lnTo>
                  <a:lnTo>
                    <a:pt x="144" y="3"/>
                  </a:lnTo>
                  <a:lnTo>
                    <a:pt x="145" y="6"/>
                  </a:lnTo>
                  <a:lnTo>
                    <a:pt x="145" y="32"/>
                  </a:lnTo>
                  <a:lnTo>
                    <a:pt x="144" y="64"/>
                  </a:lnTo>
                  <a:lnTo>
                    <a:pt x="142" y="99"/>
                  </a:lnTo>
                  <a:lnTo>
                    <a:pt x="142" y="134"/>
                  </a:lnTo>
                  <a:lnTo>
                    <a:pt x="142" y="618"/>
                  </a:lnTo>
                  <a:lnTo>
                    <a:pt x="142" y="650"/>
                  </a:lnTo>
                  <a:lnTo>
                    <a:pt x="145" y="672"/>
                  </a:lnTo>
                  <a:lnTo>
                    <a:pt x="148" y="688"/>
                  </a:lnTo>
                  <a:lnTo>
                    <a:pt x="155" y="698"/>
                  </a:lnTo>
                  <a:lnTo>
                    <a:pt x="166" y="704"/>
                  </a:lnTo>
                  <a:lnTo>
                    <a:pt x="181" y="707"/>
                  </a:lnTo>
                  <a:lnTo>
                    <a:pt x="206" y="710"/>
                  </a:lnTo>
                  <a:lnTo>
                    <a:pt x="210" y="716"/>
                  </a:lnTo>
                  <a:lnTo>
                    <a:pt x="210" y="724"/>
                  </a:lnTo>
                  <a:lnTo>
                    <a:pt x="209" y="731"/>
                  </a:lnTo>
                  <a:lnTo>
                    <a:pt x="203" y="736"/>
                  </a:lnTo>
                  <a:lnTo>
                    <a:pt x="155" y="734"/>
                  </a:lnTo>
                  <a:lnTo>
                    <a:pt x="105" y="732"/>
                  </a:lnTo>
                  <a:lnTo>
                    <a:pt x="53" y="734"/>
                  </a:lnTo>
                  <a:lnTo>
                    <a:pt x="6" y="736"/>
                  </a:lnTo>
                  <a:lnTo>
                    <a:pt x="2" y="731"/>
                  </a:lnTo>
                  <a:lnTo>
                    <a:pt x="0" y="724"/>
                  </a:lnTo>
                  <a:lnTo>
                    <a:pt x="0" y="716"/>
                  </a:lnTo>
                  <a:lnTo>
                    <a:pt x="4" y="710"/>
                  </a:lnTo>
                  <a:lnTo>
                    <a:pt x="28" y="707"/>
                  </a:lnTo>
                  <a:lnTo>
                    <a:pt x="43" y="704"/>
                  </a:lnTo>
                  <a:lnTo>
                    <a:pt x="55" y="698"/>
                  </a:lnTo>
                  <a:lnTo>
                    <a:pt x="61" y="688"/>
                  </a:lnTo>
                  <a:lnTo>
                    <a:pt x="66" y="672"/>
                  </a:lnTo>
                  <a:lnTo>
                    <a:pt x="67" y="650"/>
                  </a:lnTo>
                  <a:lnTo>
                    <a:pt x="67" y="618"/>
                  </a:lnTo>
                  <a:lnTo>
                    <a:pt x="67" y="155"/>
                  </a:lnTo>
                  <a:lnTo>
                    <a:pt x="67" y="128"/>
                  </a:lnTo>
                  <a:lnTo>
                    <a:pt x="66" y="110"/>
                  </a:lnTo>
                  <a:lnTo>
                    <a:pt x="63" y="96"/>
                  </a:lnTo>
                  <a:lnTo>
                    <a:pt x="57" y="86"/>
                  </a:lnTo>
                  <a:lnTo>
                    <a:pt x="48" y="78"/>
                  </a:lnTo>
                  <a:lnTo>
                    <a:pt x="35" y="70"/>
                  </a:lnTo>
                  <a:lnTo>
                    <a:pt x="25" y="64"/>
                  </a:lnTo>
                  <a:lnTo>
                    <a:pt x="23" y="61"/>
                  </a:lnTo>
                  <a:lnTo>
                    <a:pt x="21" y="57"/>
                  </a:lnTo>
                  <a:lnTo>
                    <a:pt x="21" y="53"/>
                  </a:lnTo>
                  <a:lnTo>
                    <a:pt x="21" y="49"/>
                  </a:lnTo>
                  <a:lnTo>
                    <a:pt x="23" y="46"/>
                  </a:lnTo>
                  <a:lnTo>
                    <a:pt x="25" y="43"/>
                  </a:lnTo>
                  <a:lnTo>
                    <a:pt x="42" y="38"/>
                  </a:lnTo>
                  <a:lnTo>
                    <a:pt x="64" y="29"/>
                  </a:lnTo>
                  <a:lnTo>
                    <a:pt x="88" y="21"/>
                  </a:lnTo>
                  <a:lnTo>
                    <a:pt x="112" y="11"/>
                  </a:lnTo>
                  <a:lnTo>
                    <a:pt x="135"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6" name="Freeform 23"/>
            <p:cNvSpPr>
              <a:spLocks/>
            </p:cNvSpPr>
            <p:nvPr/>
          </p:nvSpPr>
          <p:spPr bwMode="auto">
            <a:xfrm>
              <a:off x="3047" y="3126"/>
              <a:ext cx="136" cy="245"/>
            </a:xfrm>
            <a:custGeom>
              <a:avLst/>
              <a:gdLst/>
              <a:ahLst/>
              <a:cxnLst>
                <a:cxn ang="0">
                  <a:pos x="123" y="0"/>
                </a:cxn>
                <a:cxn ang="0">
                  <a:pos x="130" y="2"/>
                </a:cxn>
                <a:cxn ang="0">
                  <a:pos x="132" y="51"/>
                </a:cxn>
                <a:cxn ang="0">
                  <a:pos x="134" y="64"/>
                </a:cxn>
                <a:cxn ang="0">
                  <a:pos x="137" y="69"/>
                </a:cxn>
                <a:cxn ang="0">
                  <a:pos x="145" y="71"/>
                </a:cxn>
                <a:cxn ang="0">
                  <a:pos x="265" y="71"/>
                </a:cxn>
                <a:cxn ang="0">
                  <a:pos x="273" y="89"/>
                </a:cxn>
                <a:cxn ang="0">
                  <a:pos x="270" y="108"/>
                </a:cxn>
                <a:cxn ang="0">
                  <a:pos x="150" y="114"/>
                </a:cxn>
                <a:cxn ang="0">
                  <a:pos x="134" y="118"/>
                </a:cxn>
                <a:cxn ang="0">
                  <a:pos x="131" y="139"/>
                </a:cxn>
                <a:cxn ang="0">
                  <a:pos x="132" y="352"/>
                </a:cxn>
                <a:cxn ang="0">
                  <a:pos x="138" y="392"/>
                </a:cxn>
                <a:cxn ang="0">
                  <a:pos x="153" y="424"/>
                </a:cxn>
                <a:cxn ang="0">
                  <a:pos x="184" y="441"/>
                </a:cxn>
                <a:cxn ang="0">
                  <a:pos x="221" y="442"/>
                </a:cxn>
                <a:cxn ang="0">
                  <a:pos x="241" y="435"/>
                </a:cxn>
                <a:cxn ang="0">
                  <a:pos x="256" y="427"/>
                </a:cxn>
                <a:cxn ang="0">
                  <a:pos x="263" y="426"/>
                </a:cxn>
                <a:cxn ang="0">
                  <a:pos x="269" y="431"/>
                </a:cxn>
                <a:cxn ang="0">
                  <a:pos x="270" y="438"/>
                </a:cxn>
                <a:cxn ang="0">
                  <a:pos x="256" y="455"/>
                </a:cxn>
                <a:cxn ang="0">
                  <a:pos x="217" y="478"/>
                </a:cxn>
                <a:cxn ang="0">
                  <a:pos x="163" y="490"/>
                </a:cxn>
                <a:cxn ang="0">
                  <a:pos x="113" y="483"/>
                </a:cxn>
                <a:cxn ang="0">
                  <a:pos x="82" y="463"/>
                </a:cxn>
                <a:cxn ang="0">
                  <a:pos x="64" y="434"/>
                </a:cxn>
                <a:cxn ang="0">
                  <a:pos x="56" y="398"/>
                </a:cxn>
                <a:cxn ang="0">
                  <a:pos x="56" y="144"/>
                </a:cxn>
                <a:cxn ang="0">
                  <a:pos x="53" y="118"/>
                </a:cxn>
                <a:cxn ang="0">
                  <a:pos x="35" y="114"/>
                </a:cxn>
                <a:cxn ang="0">
                  <a:pos x="3" y="111"/>
                </a:cxn>
                <a:cxn ang="0">
                  <a:pos x="0" y="104"/>
                </a:cxn>
                <a:cxn ang="0">
                  <a:pos x="2" y="96"/>
                </a:cxn>
                <a:cxn ang="0">
                  <a:pos x="24" y="85"/>
                </a:cxn>
                <a:cxn ang="0">
                  <a:pos x="57" y="68"/>
                </a:cxn>
                <a:cxn ang="0">
                  <a:pos x="79" y="48"/>
                </a:cxn>
                <a:cxn ang="0">
                  <a:pos x="102" y="16"/>
                </a:cxn>
                <a:cxn ang="0">
                  <a:pos x="114" y="0"/>
                </a:cxn>
              </a:cxnLst>
              <a:rect l="0" t="0" r="r" b="b"/>
              <a:pathLst>
                <a:path w="273" h="490">
                  <a:moveTo>
                    <a:pt x="118" y="0"/>
                  </a:moveTo>
                  <a:lnTo>
                    <a:pt x="123" y="0"/>
                  </a:lnTo>
                  <a:lnTo>
                    <a:pt x="127" y="1"/>
                  </a:lnTo>
                  <a:lnTo>
                    <a:pt x="130" y="2"/>
                  </a:lnTo>
                  <a:lnTo>
                    <a:pt x="132" y="5"/>
                  </a:lnTo>
                  <a:lnTo>
                    <a:pt x="132" y="51"/>
                  </a:lnTo>
                  <a:lnTo>
                    <a:pt x="132" y="58"/>
                  </a:lnTo>
                  <a:lnTo>
                    <a:pt x="134" y="64"/>
                  </a:lnTo>
                  <a:lnTo>
                    <a:pt x="134" y="66"/>
                  </a:lnTo>
                  <a:lnTo>
                    <a:pt x="137" y="69"/>
                  </a:lnTo>
                  <a:lnTo>
                    <a:pt x="139" y="71"/>
                  </a:lnTo>
                  <a:lnTo>
                    <a:pt x="145" y="71"/>
                  </a:lnTo>
                  <a:lnTo>
                    <a:pt x="150" y="71"/>
                  </a:lnTo>
                  <a:lnTo>
                    <a:pt x="265" y="71"/>
                  </a:lnTo>
                  <a:lnTo>
                    <a:pt x="270" y="79"/>
                  </a:lnTo>
                  <a:lnTo>
                    <a:pt x="273" y="89"/>
                  </a:lnTo>
                  <a:lnTo>
                    <a:pt x="273" y="98"/>
                  </a:lnTo>
                  <a:lnTo>
                    <a:pt x="270" y="108"/>
                  </a:lnTo>
                  <a:lnTo>
                    <a:pt x="266" y="114"/>
                  </a:lnTo>
                  <a:lnTo>
                    <a:pt x="150" y="114"/>
                  </a:lnTo>
                  <a:lnTo>
                    <a:pt x="139" y="115"/>
                  </a:lnTo>
                  <a:lnTo>
                    <a:pt x="134" y="118"/>
                  </a:lnTo>
                  <a:lnTo>
                    <a:pt x="132" y="126"/>
                  </a:lnTo>
                  <a:lnTo>
                    <a:pt x="131" y="139"/>
                  </a:lnTo>
                  <a:lnTo>
                    <a:pt x="131" y="331"/>
                  </a:lnTo>
                  <a:lnTo>
                    <a:pt x="132" y="352"/>
                  </a:lnTo>
                  <a:lnTo>
                    <a:pt x="134" y="373"/>
                  </a:lnTo>
                  <a:lnTo>
                    <a:pt x="138" y="392"/>
                  </a:lnTo>
                  <a:lnTo>
                    <a:pt x="144" y="409"/>
                  </a:lnTo>
                  <a:lnTo>
                    <a:pt x="153" y="424"/>
                  </a:lnTo>
                  <a:lnTo>
                    <a:pt x="166" y="434"/>
                  </a:lnTo>
                  <a:lnTo>
                    <a:pt x="184" y="441"/>
                  </a:lnTo>
                  <a:lnTo>
                    <a:pt x="206" y="444"/>
                  </a:lnTo>
                  <a:lnTo>
                    <a:pt x="221" y="442"/>
                  </a:lnTo>
                  <a:lnTo>
                    <a:pt x="234" y="440"/>
                  </a:lnTo>
                  <a:lnTo>
                    <a:pt x="241" y="435"/>
                  </a:lnTo>
                  <a:lnTo>
                    <a:pt x="249" y="431"/>
                  </a:lnTo>
                  <a:lnTo>
                    <a:pt x="256" y="427"/>
                  </a:lnTo>
                  <a:lnTo>
                    <a:pt x="259" y="424"/>
                  </a:lnTo>
                  <a:lnTo>
                    <a:pt x="263" y="426"/>
                  </a:lnTo>
                  <a:lnTo>
                    <a:pt x="266" y="428"/>
                  </a:lnTo>
                  <a:lnTo>
                    <a:pt x="269" y="431"/>
                  </a:lnTo>
                  <a:lnTo>
                    <a:pt x="270" y="435"/>
                  </a:lnTo>
                  <a:lnTo>
                    <a:pt x="270" y="438"/>
                  </a:lnTo>
                  <a:lnTo>
                    <a:pt x="270" y="442"/>
                  </a:lnTo>
                  <a:lnTo>
                    <a:pt x="256" y="455"/>
                  </a:lnTo>
                  <a:lnTo>
                    <a:pt x="240" y="467"/>
                  </a:lnTo>
                  <a:lnTo>
                    <a:pt x="217" y="478"/>
                  </a:lnTo>
                  <a:lnTo>
                    <a:pt x="192" y="487"/>
                  </a:lnTo>
                  <a:lnTo>
                    <a:pt x="163" y="490"/>
                  </a:lnTo>
                  <a:lnTo>
                    <a:pt x="135" y="487"/>
                  </a:lnTo>
                  <a:lnTo>
                    <a:pt x="113" y="483"/>
                  </a:lnTo>
                  <a:lnTo>
                    <a:pt x="96" y="474"/>
                  </a:lnTo>
                  <a:lnTo>
                    <a:pt x="82" y="463"/>
                  </a:lnTo>
                  <a:lnTo>
                    <a:pt x="71" y="449"/>
                  </a:lnTo>
                  <a:lnTo>
                    <a:pt x="64" y="434"/>
                  </a:lnTo>
                  <a:lnTo>
                    <a:pt x="59" y="417"/>
                  </a:lnTo>
                  <a:lnTo>
                    <a:pt x="56" y="398"/>
                  </a:lnTo>
                  <a:lnTo>
                    <a:pt x="56" y="378"/>
                  </a:lnTo>
                  <a:lnTo>
                    <a:pt x="56" y="144"/>
                  </a:lnTo>
                  <a:lnTo>
                    <a:pt x="56" y="128"/>
                  </a:lnTo>
                  <a:lnTo>
                    <a:pt x="53" y="118"/>
                  </a:lnTo>
                  <a:lnTo>
                    <a:pt x="46" y="115"/>
                  </a:lnTo>
                  <a:lnTo>
                    <a:pt x="35" y="114"/>
                  </a:lnTo>
                  <a:lnTo>
                    <a:pt x="6" y="114"/>
                  </a:lnTo>
                  <a:lnTo>
                    <a:pt x="3" y="111"/>
                  </a:lnTo>
                  <a:lnTo>
                    <a:pt x="2" y="108"/>
                  </a:lnTo>
                  <a:lnTo>
                    <a:pt x="0" y="104"/>
                  </a:lnTo>
                  <a:lnTo>
                    <a:pt x="0" y="100"/>
                  </a:lnTo>
                  <a:lnTo>
                    <a:pt x="2" y="96"/>
                  </a:lnTo>
                  <a:lnTo>
                    <a:pt x="3" y="93"/>
                  </a:lnTo>
                  <a:lnTo>
                    <a:pt x="24" y="85"/>
                  </a:lnTo>
                  <a:lnTo>
                    <a:pt x="42" y="76"/>
                  </a:lnTo>
                  <a:lnTo>
                    <a:pt x="57" y="68"/>
                  </a:lnTo>
                  <a:lnTo>
                    <a:pt x="68" y="61"/>
                  </a:lnTo>
                  <a:lnTo>
                    <a:pt x="79" y="48"/>
                  </a:lnTo>
                  <a:lnTo>
                    <a:pt x="91" y="33"/>
                  </a:lnTo>
                  <a:lnTo>
                    <a:pt x="102" y="16"/>
                  </a:lnTo>
                  <a:lnTo>
                    <a:pt x="112" y="0"/>
                  </a:lnTo>
                  <a:lnTo>
                    <a:pt x="114" y="0"/>
                  </a:lnTo>
                  <a:lnTo>
                    <a:pt x="11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7" name="Freeform 24"/>
            <p:cNvSpPr>
              <a:spLocks noEditPoints="1"/>
            </p:cNvSpPr>
            <p:nvPr/>
          </p:nvSpPr>
          <p:spPr bwMode="auto">
            <a:xfrm>
              <a:off x="3207" y="3044"/>
              <a:ext cx="103" cy="322"/>
            </a:xfrm>
            <a:custGeom>
              <a:avLst/>
              <a:gdLst/>
              <a:ahLst/>
              <a:cxnLst>
                <a:cxn ang="0">
                  <a:pos x="139" y="208"/>
                </a:cxn>
                <a:cxn ang="0">
                  <a:pos x="144" y="211"/>
                </a:cxn>
                <a:cxn ang="0">
                  <a:pos x="144" y="252"/>
                </a:cxn>
                <a:cxn ang="0">
                  <a:pos x="141" y="340"/>
                </a:cxn>
                <a:cxn ang="0">
                  <a:pos x="142" y="557"/>
                </a:cxn>
                <a:cxn ang="0">
                  <a:pos x="146" y="595"/>
                </a:cxn>
                <a:cxn ang="0">
                  <a:pos x="165" y="611"/>
                </a:cxn>
                <a:cxn ang="0">
                  <a:pos x="202" y="617"/>
                </a:cxn>
                <a:cxn ang="0">
                  <a:pos x="206" y="631"/>
                </a:cxn>
                <a:cxn ang="0">
                  <a:pos x="199" y="643"/>
                </a:cxn>
                <a:cxn ang="0">
                  <a:pos x="103" y="639"/>
                </a:cxn>
                <a:cxn ang="0">
                  <a:pos x="7" y="643"/>
                </a:cxn>
                <a:cxn ang="0">
                  <a:pos x="0" y="631"/>
                </a:cxn>
                <a:cxn ang="0">
                  <a:pos x="4" y="617"/>
                </a:cxn>
                <a:cxn ang="0">
                  <a:pos x="42" y="611"/>
                </a:cxn>
                <a:cxn ang="0">
                  <a:pos x="60" y="595"/>
                </a:cxn>
                <a:cxn ang="0">
                  <a:pos x="66" y="557"/>
                </a:cxn>
                <a:cxn ang="0">
                  <a:pos x="66" y="346"/>
                </a:cxn>
                <a:cxn ang="0">
                  <a:pos x="64" y="311"/>
                </a:cxn>
                <a:cxn ang="0">
                  <a:pos x="52" y="291"/>
                </a:cxn>
                <a:cxn ang="0">
                  <a:pos x="28" y="276"/>
                </a:cxn>
                <a:cxn ang="0">
                  <a:pos x="25" y="270"/>
                </a:cxn>
                <a:cxn ang="0">
                  <a:pos x="27" y="262"/>
                </a:cxn>
                <a:cxn ang="0">
                  <a:pos x="30" y="258"/>
                </a:cxn>
                <a:cxn ang="0">
                  <a:pos x="63" y="244"/>
                </a:cxn>
                <a:cxn ang="0">
                  <a:pos x="103" y="226"/>
                </a:cxn>
                <a:cxn ang="0">
                  <a:pos x="135" y="208"/>
                </a:cxn>
                <a:cxn ang="0">
                  <a:pos x="116" y="3"/>
                </a:cxn>
                <a:cxn ang="0">
                  <a:pos x="141" y="23"/>
                </a:cxn>
                <a:cxn ang="0">
                  <a:pos x="151" y="53"/>
                </a:cxn>
                <a:cxn ang="0">
                  <a:pos x="139" y="88"/>
                </a:cxn>
                <a:cxn ang="0">
                  <a:pos x="113" y="105"/>
                </a:cxn>
                <a:cxn ang="0">
                  <a:pos x="78" y="105"/>
                </a:cxn>
                <a:cxn ang="0">
                  <a:pos x="53" y="85"/>
                </a:cxn>
                <a:cxn ang="0">
                  <a:pos x="43" y="56"/>
                </a:cxn>
                <a:cxn ang="0">
                  <a:pos x="55" y="21"/>
                </a:cxn>
                <a:cxn ang="0">
                  <a:pos x="82" y="3"/>
                </a:cxn>
              </a:cxnLst>
              <a:rect l="0" t="0" r="r" b="b"/>
              <a:pathLst>
                <a:path w="206" h="643">
                  <a:moveTo>
                    <a:pt x="135" y="208"/>
                  </a:moveTo>
                  <a:lnTo>
                    <a:pt x="139" y="208"/>
                  </a:lnTo>
                  <a:lnTo>
                    <a:pt x="142" y="209"/>
                  </a:lnTo>
                  <a:lnTo>
                    <a:pt x="144" y="211"/>
                  </a:lnTo>
                  <a:lnTo>
                    <a:pt x="145" y="213"/>
                  </a:lnTo>
                  <a:lnTo>
                    <a:pt x="144" y="252"/>
                  </a:lnTo>
                  <a:lnTo>
                    <a:pt x="142" y="297"/>
                  </a:lnTo>
                  <a:lnTo>
                    <a:pt x="141" y="340"/>
                  </a:lnTo>
                  <a:lnTo>
                    <a:pt x="141" y="525"/>
                  </a:lnTo>
                  <a:lnTo>
                    <a:pt x="142" y="557"/>
                  </a:lnTo>
                  <a:lnTo>
                    <a:pt x="144" y="579"/>
                  </a:lnTo>
                  <a:lnTo>
                    <a:pt x="146" y="595"/>
                  </a:lnTo>
                  <a:lnTo>
                    <a:pt x="153" y="605"/>
                  </a:lnTo>
                  <a:lnTo>
                    <a:pt x="165" y="611"/>
                  </a:lnTo>
                  <a:lnTo>
                    <a:pt x="180" y="614"/>
                  </a:lnTo>
                  <a:lnTo>
                    <a:pt x="202" y="617"/>
                  </a:lnTo>
                  <a:lnTo>
                    <a:pt x="205" y="623"/>
                  </a:lnTo>
                  <a:lnTo>
                    <a:pt x="206" y="631"/>
                  </a:lnTo>
                  <a:lnTo>
                    <a:pt x="204" y="638"/>
                  </a:lnTo>
                  <a:lnTo>
                    <a:pt x="199" y="643"/>
                  </a:lnTo>
                  <a:lnTo>
                    <a:pt x="153" y="641"/>
                  </a:lnTo>
                  <a:lnTo>
                    <a:pt x="103" y="639"/>
                  </a:lnTo>
                  <a:lnTo>
                    <a:pt x="52" y="641"/>
                  </a:lnTo>
                  <a:lnTo>
                    <a:pt x="7" y="643"/>
                  </a:lnTo>
                  <a:lnTo>
                    <a:pt x="3" y="638"/>
                  </a:lnTo>
                  <a:lnTo>
                    <a:pt x="0" y="631"/>
                  </a:lnTo>
                  <a:lnTo>
                    <a:pt x="2" y="623"/>
                  </a:lnTo>
                  <a:lnTo>
                    <a:pt x="4" y="617"/>
                  </a:lnTo>
                  <a:lnTo>
                    <a:pt x="27" y="614"/>
                  </a:lnTo>
                  <a:lnTo>
                    <a:pt x="42" y="611"/>
                  </a:lnTo>
                  <a:lnTo>
                    <a:pt x="53" y="605"/>
                  </a:lnTo>
                  <a:lnTo>
                    <a:pt x="60" y="595"/>
                  </a:lnTo>
                  <a:lnTo>
                    <a:pt x="64" y="579"/>
                  </a:lnTo>
                  <a:lnTo>
                    <a:pt x="66" y="557"/>
                  </a:lnTo>
                  <a:lnTo>
                    <a:pt x="66" y="525"/>
                  </a:lnTo>
                  <a:lnTo>
                    <a:pt x="66" y="346"/>
                  </a:lnTo>
                  <a:lnTo>
                    <a:pt x="66" y="326"/>
                  </a:lnTo>
                  <a:lnTo>
                    <a:pt x="64" y="311"/>
                  </a:lnTo>
                  <a:lnTo>
                    <a:pt x="60" y="301"/>
                  </a:lnTo>
                  <a:lnTo>
                    <a:pt x="52" y="291"/>
                  </a:lnTo>
                  <a:lnTo>
                    <a:pt x="38" y="282"/>
                  </a:lnTo>
                  <a:lnTo>
                    <a:pt x="28" y="276"/>
                  </a:lnTo>
                  <a:lnTo>
                    <a:pt x="27" y="273"/>
                  </a:lnTo>
                  <a:lnTo>
                    <a:pt x="25" y="270"/>
                  </a:lnTo>
                  <a:lnTo>
                    <a:pt x="25" y="266"/>
                  </a:lnTo>
                  <a:lnTo>
                    <a:pt x="27" y="262"/>
                  </a:lnTo>
                  <a:lnTo>
                    <a:pt x="28" y="259"/>
                  </a:lnTo>
                  <a:lnTo>
                    <a:pt x="30" y="258"/>
                  </a:lnTo>
                  <a:lnTo>
                    <a:pt x="43" y="252"/>
                  </a:lnTo>
                  <a:lnTo>
                    <a:pt x="63" y="244"/>
                  </a:lnTo>
                  <a:lnTo>
                    <a:pt x="82" y="236"/>
                  </a:lnTo>
                  <a:lnTo>
                    <a:pt x="103" y="226"/>
                  </a:lnTo>
                  <a:lnTo>
                    <a:pt x="121" y="216"/>
                  </a:lnTo>
                  <a:lnTo>
                    <a:pt x="135" y="208"/>
                  </a:lnTo>
                  <a:close/>
                  <a:moveTo>
                    <a:pt x="99" y="0"/>
                  </a:moveTo>
                  <a:lnTo>
                    <a:pt x="116" y="3"/>
                  </a:lnTo>
                  <a:lnTo>
                    <a:pt x="131" y="10"/>
                  </a:lnTo>
                  <a:lnTo>
                    <a:pt x="141" y="23"/>
                  </a:lnTo>
                  <a:lnTo>
                    <a:pt x="148" y="37"/>
                  </a:lnTo>
                  <a:lnTo>
                    <a:pt x="151" y="53"/>
                  </a:lnTo>
                  <a:lnTo>
                    <a:pt x="148" y="73"/>
                  </a:lnTo>
                  <a:lnTo>
                    <a:pt x="139" y="88"/>
                  </a:lnTo>
                  <a:lnTo>
                    <a:pt x="128" y="99"/>
                  </a:lnTo>
                  <a:lnTo>
                    <a:pt x="113" y="105"/>
                  </a:lnTo>
                  <a:lnTo>
                    <a:pt x="96" y="108"/>
                  </a:lnTo>
                  <a:lnTo>
                    <a:pt x="78" y="105"/>
                  </a:lnTo>
                  <a:lnTo>
                    <a:pt x="64" y="96"/>
                  </a:lnTo>
                  <a:lnTo>
                    <a:pt x="53" y="85"/>
                  </a:lnTo>
                  <a:lnTo>
                    <a:pt x="46" y="71"/>
                  </a:lnTo>
                  <a:lnTo>
                    <a:pt x="43" y="56"/>
                  </a:lnTo>
                  <a:lnTo>
                    <a:pt x="46" y="37"/>
                  </a:lnTo>
                  <a:lnTo>
                    <a:pt x="55" y="21"/>
                  </a:lnTo>
                  <a:lnTo>
                    <a:pt x="67" y="10"/>
                  </a:lnTo>
                  <a:lnTo>
                    <a:pt x="82" y="3"/>
                  </a:lnTo>
                  <a:lnTo>
                    <a:pt x="99"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8" name="Freeform 25"/>
            <p:cNvSpPr>
              <a:spLocks/>
            </p:cNvSpPr>
            <p:nvPr/>
          </p:nvSpPr>
          <p:spPr bwMode="auto">
            <a:xfrm>
              <a:off x="3331" y="3148"/>
              <a:ext cx="241" cy="218"/>
            </a:xfrm>
            <a:custGeom>
              <a:avLst/>
              <a:gdLst/>
              <a:ahLst/>
              <a:cxnLst>
                <a:cxn ang="0">
                  <a:pos x="135" y="0"/>
                </a:cxn>
                <a:cxn ang="0">
                  <a:pos x="141" y="3"/>
                </a:cxn>
                <a:cxn ang="0">
                  <a:pos x="141" y="28"/>
                </a:cxn>
                <a:cxn ang="0">
                  <a:pos x="141" y="54"/>
                </a:cxn>
                <a:cxn ang="0">
                  <a:pos x="142" y="61"/>
                </a:cxn>
                <a:cxn ang="0">
                  <a:pos x="148" y="65"/>
                </a:cxn>
                <a:cxn ang="0">
                  <a:pos x="179" y="50"/>
                </a:cxn>
                <a:cxn ang="0">
                  <a:pos x="236" y="25"/>
                </a:cxn>
                <a:cxn ang="0">
                  <a:pos x="296" y="14"/>
                </a:cxn>
                <a:cxn ang="0">
                  <a:pos x="350" y="23"/>
                </a:cxn>
                <a:cxn ang="0">
                  <a:pos x="387" y="51"/>
                </a:cxn>
                <a:cxn ang="0">
                  <a:pos x="408" y="92"/>
                </a:cxn>
                <a:cxn ang="0">
                  <a:pos x="415" y="140"/>
                </a:cxn>
                <a:cxn ang="0">
                  <a:pos x="417" y="349"/>
                </a:cxn>
                <a:cxn ang="0">
                  <a:pos x="421" y="387"/>
                </a:cxn>
                <a:cxn ang="0">
                  <a:pos x="439" y="403"/>
                </a:cxn>
                <a:cxn ang="0">
                  <a:pos x="478" y="409"/>
                </a:cxn>
                <a:cxn ang="0">
                  <a:pos x="482" y="423"/>
                </a:cxn>
                <a:cxn ang="0">
                  <a:pos x="475" y="435"/>
                </a:cxn>
                <a:cxn ang="0">
                  <a:pos x="379" y="431"/>
                </a:cxn>
                <a:cxn ang="0">
                  <a:pos x="283" y="435"/>
                </a:cxn>
                <a:cxn ang="0">
                  <a:pos x="277" y="423"/>
                </a:cxn>
                <a:cxn ang="0">
                  <a:pos x="282" y="409"/>
                </a:cxn>
                <a:cxn ang="0">
                  <a:pos x="316" y="402"/>
                </a:cxn>
                <a:cxn ang="0">
                  <a:pos x="335" y="387"/>
                </a:cxn>
                <a:cxn ang="0">
                  <a:pos x="340" y="349"/>
                </a:cxn>
                <a:cxn ang="0">
                  <a:pos x="340" y="164"/>
                </a:cxn>
                <a:cxn ang="0">
                  <a:pos x="333" y="118"/>
                </a:cxn>
                <a:cxn ang="0">
                  <a:pos x="311" y="85"/>
                </a:cxn>
                <a:cxn ang="0">
                  <a:pos x="270" y="65"/>
                </a:cxn>
                <a:cxn ang="0">
                  <a:pos x="216" y="65"/>
                </a:cxn>
                <a:cxn ang="0">
                  <a:pos x="170" y="85"/>
                </a:cxn>
                <a:cxn ang="0">
                  <a:pos x="148" y="111"/>
                </a:cxn>
                <a:cxn ang="0">
                  <a:pos x="141" y="140"/>
                </a:cxn>
                <a:cxn ang="0">
                  <a:pos x="141" y="317"/>
                </a:cxn>
                <a:cxn ang="0">
                  <a:pos x="142" y="371"/>
                </a:cxn>
                <a:cxn ang="0">
                  <a:pos x="154" y="397"/>
                </a:cxn>
                <a:cxn ang="0">
                  <a:pos x="180" y="406"/>
                </a:cxn>
                <a:cxn ang="0">
                  <a:pos x="202" y="415"/>
                </a:cxn>
                <a:cxn ang="0">
                  <a:pos x="201" y="430"/>
                </a:cxn>
                <a:cxn ang="0">
                  <a:pos x="152" y="433"/>
                </a:cxn>
                <a:cxn ang="0">
                  <a:pos x="52" y="433"/>
                </a:cxn>
                <a:cxn ang="0">
                  <a:pos x="2" y="430"/>
                </a:cxn>
                <a:cxn ang="0">
                  <a:pos x="0" y="415"/>
                </a:cxn>
                <a:cxn ang="0">
                  <a:pos x="27" y="406"/>
                </a:cxn>
                <a:cxn ang="0">
                  <a:pos x="53" y="397"/>
                </a:cxn>
                <a:cxn ang="0">
                  <a:pos x="63" y="371"/>
                </a:cxn>
                <a:cxn ang="0">
                  <a:pos x="66" y="317"/>
                </a:cxn>
                <a:cxn ang="0">
                  <a:pos x="64" y="118"/>
                </a:cxn>
                <a:cxn ang="0">
                  <a:pos x="59" y="93"/>
                </a:cxn>
                <a:cxn ang="0">
                  <a:pos x="38" y="74"/>
                </a:cxn>
                <a:cxn ang="0">
                  <a:pos x="27" y="65"/>
                </a:cxn>
                <a:cxn ang="0">
                  <a:pos x="26" y="58"/>
                </a:cxn>
                <a:cxn ang="0">
                  <a:pos x="27" y="51"/>
                </a:cxn>
                <a:cxn ang="0">
                  <a:pos x="44" y="44"/>
                </a:cxn>
                <a:cxn ang="0">
                  <a:pos x="81" y="28"/>
                </a:cxn>
                <a:cxn ang="0">
                  <a:pos x="119" y="8"/>
                </a:cxn>
              </a:cxnLst>
              <a:rect l="0" t="0" r="r" b="b"/>
              <a:pathLst>
                <a:path w="482" h="435">
                  <a:moveTo>
                    <a:pt x="131" y="0"/>
                  </a:moveTo>
                  <a:lnTo>
                    <a:pt x="135" y="0"/>
                  </a:lnTo>
                  <a:lnTo>
                    <a:pt x="138" y="1"/>
                  </a:lnTo>
                  <a:lnTo>
                    <a:pt x="141" y="3"/>
                  </a:lnTo>
                  <a:lnTo>
                    <a:pt x="142" y="7"/>
                  </a:lnTo>
                  <a:lnTo>
                    <a:pt x="141" y="28"/>
                  </a:lnTo>
                  <a:lnTo>
                    <a:pt x="141" y="43"/>
                  </a:lnTo>
                  <a:lnTo>
                    <a:pt x="141" y="54"/>
                  </a:lnTo>
                  <a:lnTo>
                    <a:pt x="141" y="58"/>
                  </a:lnTo>
                  <a:lnTo>
                    <a:pt x="142" y="61"/>
                  </a:lnTo>
                  <a:lnTo>
                    <a:pt x="145" y="64"/>
                  </a:lnTo>
                  <a:lnTo>
                    <a:pt x="148" y="65"/>
                  </a:lnTo>
                  <a:lnTo>
                    <a:pt x="152" y="67"/>
                  </a:lnTo>
                  <a:lnTo>
                    <a:pt x="179" y="50"/>
                  </a:lnTo>
                  <a:lnTo>
                    <a:pt x="206" y="36"/>
                  </a:lnTo>
                  <a:lnTo>
                    <a:pt x="236" y="25"/>
                  </a:lnTo>
                  <a:lnTo>
                    <a:pt x="265" y="16"/>
                  </a:lnTo>
                  <a:lnTo>
                    <a:pt x="296" y="14"/>
                  </a:lnTo>
                  <a:lnTo>
                    <a:pt x="325" y="16"/>
                  </a:lnTo>
                  <a:lnTo>
                    <a:pt x="350" y="23"/>
                  </a:lnTo>
                  <a:lnTo>
                    <a:pt x="371" y="36"/>
                  </a:lnTo>
                  <a:lnTo>
                    <a:pt x="387" y="51"/>
                  </a:lnTo>
                  <a:lnTo>
                    <a:pt x="400" y="71"/>
                  </a:lnTo>
                  <a:lnTo>
                    <a:pt x="408" y="92"/>
                  </a:lnTo>
                  <a:lnTo>
                    <a:pt x="414" y="115"/>
                  </a:lnTo>
                  <a:lnTo>
                    <a:pt x="415" y="140"/>
                  </a:lnTo>
                  <a:lnTo>
                    <a:pt x="415" y="317"/>
                  </a:lnTo>
                  <a:lnTo>
                    <a:pt x="417" y="349"/>
                  </a:lnTo>
                  <a:lnTo>
                    <a:pt x="418" y="371"/>
                  </a:lnTo>
                  <a:lnTo>
                    <a:pt x="421" y="387"/>
                  </a:lnTo>
                  <a:lnTo>
                    <a:pt x="428" y="397"/>
                  </a:lnTo>
                  <a:lnTo>
                    <a:pt x="439" y="403"/>
                  </a:lnTo>
                  <a:lnTo>
                    <a:pt x="454" y="406"/>
                  </a:lnTo>
                  <a:lnTo>
                    <a:pt x="478" y="409"/>
                  </a:lnTo>
                  <a:lnTo>
                    <a:pt x="481" y="415"/>
                  </a:lnTo>
                  <a:lnTo>
                    <a:pt x="482" y="423"/>
                  </a:lnTo>
                  <a:lnTo>
                    <a:pt x="479" y="430"/>
                  </a:lnTo>
                  <a:lnTo>
                    <a:pt x="475" y="435"/>
                  </a:lnTo>
                  <a:lnTo>
                    <a:pt x="429" y="433"/>
                  </a:lnTo>
                  <a:lnTo>
                    <a:pt x="379" y="431"/>
                  </a:lnTo>
                  <a:lnTo>
                    <a:pt x="328" y="433"/>
                  </a:lnTo>
                  <a:lnTo>
                    <a:pt x="283" y="435"/>
                  </a:lnTo>
                  <a:lnTo>
                    <a:pt x="279" y="430"/>
                  </a:lnTo>
                  <a:lnTo>
                    <a:pt x="277" y="423"/>
                  </a:lnTo>
                  <a:lnTo>
                    <a:pt x="277" y="415"/>
                  </a:lnTo>
                  <a:lnTo>
                    <a:pt x="282" y="409"/>
                  </a:lnTo>
                  <a:lnTo>
                    <a:pt x="301" y="406"/>
                  </a:lnTo>
                  <a:lnTo>
                    <a:pt x="316" y="402"/>
                  </a:lnTo>
                  <a:lnTo>
                    <a:pt x="328" y="397"/>
                  </a:lnTo>
                  <a:lnTo>
                    <a:pt x="335" y="387"/>
                  </a:lnTo>
                  <a:lnTo>
                    <a:pt x="339" y="371"/>
                  </a:lnTo>
                  <a:lnTo>
                    <a:pt x="340" y="349"/>
                  </a:lnTo>
                  <a:lnTo>
                    <a:pt x="340" y="317"/>
                  </a:lnTo>
                  <a:lnTo>
                    <a:pt x="340" y="164"/>
                  </a:lnTo>
                  <a:lnTo>
                    <a:pt x="339" y="140"/>
                  </a:lnTo>
                  <a:lnTo>
                    <a:pt x="333" y="118"/>
                  </a:lnTo>
                  <a:lnTo>
                    <a:pt x="323" y="100"/>
                  </a:lnTo>
                  <a:lnTo>
                    <a:pt x="311" y="85"/>
                  </a:lnTo>
                  <a:lnTo>
                    <a:pt x="293" y="72"/>
                  </a:lnTo>
                  <a:lnTo>
                    <a:pt x="270" y="65"/>
                  </a:lnTo>
                  <a:lnTo>
                    <a:pt x="244" y="62"/>
                  </a:lnTo>
                  <a:lnTo>
                    <a:pt x="216" y="65"/>
                  </a:lnTo>
                  <a:lnTo>
                    <a:pt x="191" y="74"/>
                  </a:lnTo>
                  <a:lnTo>
                    <a:pt x="170" y="85"/>
                  </a:lnTo>
                  <a:lnTo>
                    <a:pt x="156" y="99"/>
                  </a:lnTo>
                  <a:lnTo>
                    <a:pt x="148" y="111"/>
                  </a:lnTo>
                  <a:lnTo>
                    <a:pt x="144" y="125"/>
                  </a:lnTo>
                  <a:lnTo>
                    <a:pt x="141" y="140"/>
                  </a:lnTo>
                  <a:lnTo>
                    <a:pt x="141" y="160"/>
                  </a:lnTo>
                  <a:lnTo>
                    <a:pt x="141" y="317"/>
                  </a:lnTo>
                  <a:lnTo>
                    <a:pt x="141" y="349"/>
                  </a:lnTo>
                  <a:lnTo>
                    <a:pt x="142" y="371"/>
                  </a:lnTo>
                  <a:lnTo>
                    <a:pt x="147" y="387"/>
                  </a:lnTo>
                  <a:lnTo>
                    <a:pt x="154" y="397"/>
                  </a:lnTo>
                  <a:lnTo>
                    <a:pt x="165" y="402"/>
                  </a:lnTo>
                  <a:lnTo>
                    <a:pt x="180" y="406"/>
                  </a:lnTo>
                  <a:lnTo>
                    <a:pt x="198" y="409"/>
                  </a:lnTo>
                  <a:lnTo>
                    <a:pt x="202" y="415"/>
                  </a:lnTo>
                  <a:lnTo>
                    <a:pt x="202" y="423"/>
                  </a:lnTo>
                  <a:lnTo>
                    <a:pt x="201" y="430"/>
                  </a:lnTo>
                  <a:lnTo>
                    <a:pt x="197" y="435"/>
                  </a:lnTo>
                  <a:lnTo>
                    <a:pt x="152" y="433"/>
                  </a:lnTo>
                  <a:lnTo>
                    <a:pt x="103" y="431"/>
                  </a:lnTo>
                  <a:lnTo>
                    <a:pt x="52" y="433"/>
                  </a:lnTo>
                  <a:lnTo>
                    <a:pt x="7" y="435"/>
                  </a:lnTo>
                  <a:lnTo>
                    <a:pt x="2" y="430"/>
                  </a:lnTo>
                  <a:lnTo>
                    <a:pt x="0" y="423"/>
                  </a:lnTo>
                  <a:lnTo>
                    <a:pt x="0" y="415"/>
                  </a:lnTo>
                  <a:lnTo>
                    <a:pt x="5" y="409"/>
                  </a:lnTo>
                  <a:lnTo>
                    <a:pt x="27" y="406"/>
                  </a:lnTo>
                  <a:lnTo>
                    <a:pt x="42" y="403"/>
                  </a:lnTo>
                  <a:lnTo>
                    <a:pt x="53" y="397"/>
                  </a:lnTo>
                  <a:lnTo>
                    <a:pt x="60" y="387"/>
                  </a:lnTo>
                  <a:lnTo>
                    <a:pt x="63" y="371"/>
                  </a:lnTo>
                  <a:lnTo>
                    <a:pt x="64" y="349"/>
                  </a:lnTo>
                  <a:lnTo>
                    <a:pt x="66" y="317"/>
                  </a:lnTo>
                  <a:lnTo>
                    <a:pt x="66" y="138"/>
                  </a:lnTo>
                  <a:lnTo>
                    <a:pt x="64" y="118"/>
                  </a:lnTo>
                  <a:lnTo>
                    <a:pt x="63" y="103"/>
                  </a:lnTo>
                  <a:lnTo>
                    <a:pt x="59" y="93"/>
                  </a:lnTo>
                  <a:lnTo>
                    <a:pt x="51" y="83"/>
                  </a:lnTo>
                  <a:lnTo>
                    <a:pt x="38" y="74"/>
                  </a:lnTo>
                  <a:lnTo>
                    <a:pt x="28" y="68"/>
                  </a:lnTo>
                  <a:lnTo>
                    <a:pt x="27" y="65"/>
                  </a:lnTo>
                  <a:lnTo>
                    <a:pt x="26" y="62"/>
                  </a:lnTo>
                  <a:lnTo>
                    <a:pt x="26" y="58"/>
                  </a:lnTo>
                  <a:lnTo>
                    <a:pt x="26" y="54"/>
                  </a:lnTo>
                  <a:lnTo>
                    <a:pt x="27" y="51"/>
                  </a:lnTo>
                  <a:lnTo>
                    <a:pt x="30" y="50"/>
                  </a:lnTo>
                  <a:lnTo>
                    <a:pt x="44" y="44"/>
                  </a:lnTo>
                  <a:lnTo>
                    <a:pt x="62" y="36"/>
                  </a:lnTo>
                  <a:lnTo>
                    <a:pt x="81" y="28"/>
                  </a:lnTo>
                  <a:lnTo>
                    <a:pt x="102" y="18"/>
                  </a:lnTo>
                  <a:lnTo>
                    <a:pt x="119" y="8"/>
                  </a:lnTo>
                  <a:lnTo>
                    <a:pt x="13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29" name="Freeform 26"/>
            <p:cNvSpPr>
              <a:spLocks noEditPoints="1"/>
            </p:cNvSpPr>
            <p:nvPr/>
          </p:nvSpPr>
          <p:spPr bwMode="auto">
            <a:xfrm>
              <a:off x="3587" y="3155"/>
              <a:ext cx="217" cy="346"/>
            </a:xfrm>
            <a:custGeom>
              <a:avLst/>
              <a:gdLst/>
              <a:ahLst/>
              <a:cxnLst>
                <a:cxn ang="0">
                  <a:pos x="174" y="452"/>
                </a:cxn>
                <a:cxn ang="0">
                  <a:pos x="127" y="462"/>
                </a:cxn>
                <a:cxn ang="0">
                  <a:pos x="88" y="505"/>
                </a:cxn>
                <a:cxn ang="0">
                  <a:pos x="80" y="568"/>
                </a:cxn>
                <a:cxn ang="0">
                  <a:pos x="112" y="619"/>
                </a:cxn>
                <a:cxn ang="0">
                  <a:pos x="183" y="647"/>
                </a:cxn>
                <a:cxn ang="0">
                  <a:pos x="286" y="637"/>
                </a:cxn>
                <a:cxn ang="0">
                  <a:pos x="352" y="587"/>
                </a:cxn>
                <a:cxn ang="0">
                  <a:pos x="364" y="515"/>
                </a:cxn>
                <a:cxn ang="0">
                  <a:pos x="327" y="466"/>
                </a:cxn>
                <a:cxn ang="0">
                  <a:pos x="249" y="451"/>
                </a:cxn>
                <a:cxn ang="0">
                  <a:pos x="165" y="33"/>
                </a:cxn>
                <a:cxn ang="0">
                  <a:pos x="113" y="83"/>
                </a:cxn>
                <a:cxn ang="0">
                  <a:pos x="103" y="174"/>
                </a:cxn>
                <a:cxn ang="0">
                  <a:pos x="137" y="239"/>
                </a:cxn>
                <a:cxn ang="0">
                  <a:pos x="195" y="264"/>
                </a:cxn>
                <a:cxn ang="0">
                  <a:pos x="251" y="242"/>
                </a:cxn>
                <a:cxn ang="0">
                  <a:pos x="277" y="183"/>
                </a:cxn>
                <a:cxn ang="0">
                  <a:pos x="273" y="108"/>
                </a:cxn>
                <a:cxn ang="0">
                  <a:pos x="244" y="51"/>
                </a:cxn>
                <a:cxn ang="0">
                  <a:pos x="187" y="29"/>
                </a:cxn>
                <a:cxn ang="0">
                  <a:pos x="256" y="11"/>
                </a:cxn>
                <a:cxn ang="0">
                  <a:pos x="313" y="32"/>
                </a:cxn>
                <a:cxn ang="0">
                  <a:pos x="347" y="36"/>
                </a:cxn>
                <a:cxn ang="0">
                  <a:pos x="436" y="53"/>
                </a:cxn>
                <a:cxn ang="0">
                  <a:pos x="423" y="79"/>
                </a:cxn>
                <a:cxn ang="0">
                  <a:pos x="351" y="131"/>
                </a:cxn>
                <a:cxn ang="0">
                  <a:pos x="339" y="197"/>
                </a:cxn>
                <a:cxn ang="0">
                  <a:pos x="297" y="257"/>
                </a:cxn>
                <a:cxn ang="0">
                  <a:pos x="216" y="291"/>
                </a:cxn>
                <a:cxn ang="0">
                  <a:pos x="134" y="291"/>
                </a:cxn>
                <a:cxn ang="0">
                  <a:pos x="102" y="317"/>
                </a:cxn>
                <a:cxn ang="0">
                  <a:pos x="92" y="360"/>
                </a:cxn>
                <a:cxn ang="0">
                  <a:pos x="135" y="388"/>
                </a:cxn>
                <a:cxn ang="0">
                  <a:pos x="238" y="388"/>
                </a:cxn>
                <a:cxn ang="0">
                  <a:pos x="319" y="389"/>
                </a:cxn>
                <a:cxn ang="0">
                  <a:pos x="376" y="405"/>
                </a:cxn>
                <a:cxn ang="0">
                  <a:pos x="416" y="449"/>
                </a:cxn>
                <a:cxn ang="0">
                  <a:pos x="422" y="533"/>
                </a:cxn>
                <a:cxn ang="0">
                  <a:pos x="375" y="616"/>
                </a:cxn>
                <a:cxn ang="0">
                  <a:pos x="284" y="672"/>
                </a:cxn>
                <a:cxn ang="0">
                  <a:pos x="172" y="693"/>
                </a:cxn>
                <a:cxn ang="0">
                  <a:pos x="71" y="673"/>
                </a:cxn>
                <a:cxn ang="0">
                  <a:pos x="17" y="628"/>
                </a:cxn>
                <a:cxn ang="0">
                  <a:pos x="0" y="575"/>
                </a:cxn>
                <a:cxn ang="0">
                  <a:pos x="13" y="537"/>
                </a:cxn>
                <a:cxn ang="0">
                  <a:pos x="63" y="486"/>
                </a:cxn>
                <a:cxn ang="0">
                  <a:pos x="94" y="455"/>
                </a:cxn>
                <a:cxn ang="0">
                  <a:pos x="67" y="434"/>
                </a:cxn>
                <a:cxn ang="0">
                  <a:pos x="20" y="384"/>
                </a:cxn>
                <a:cxn ang="0">
                  <a:pos x="17" y="356"/>
                </a:cxn>
                <a:cxn ang="0">
                  <a:pos x="31" y="345"/>
                </a:cxn>
                <a:cxn ang="0">
                  <a:pos x="85" y="298"/>
                </a:cxn>
                <a:cxn ang="0">
                  <a:pos x="94" y="285"/>
                </a:cxn>
                <a:cxn ang="0">
                  <a:pos x="80" y="270"/>
                </a:cxn>
                <a:cxn ang="0">
                  <a:pos x="38" y="225"/>
                </a:cxn>
                <a:cxn ang="0">
                  <a:pos x="18" y="154"/>
                </a:cxn>
                <a:cxn ang="0">
                  <a:pos x="48" y="67"/>
                </a:cxn>
                <a:cxn ang="0">
                  <a:pos x="121" y="11"/>
                </a:cxn>
              </a:cxnLst>
              <a:rect l="0" t="0" r="r" b="b"/>
              <a:pathLst>
                <a:path w="436" h="693">
                  <a:moveTo>
                    <a:pt x="215" y="451"/>
                  </a:moveTo>
                  <a:lnTo>
                    <a:pt x="195" y="451"/>
                  </a:lnTo>
                  <a:lnTo>
                    <a:pt x="174" y="452"/>
                  </a:lnTo>
                  <a:lnTo>
                    <a:pt x="155" y="454"/>
                  </a:lnTo>
                  <a:lnTo>
                    <a:pt x="138" y="458"/>
                  </a:lnTo>
                  <a:lnTo>
                    <a:pt x="127" y="462"/>
                  </a:lnTo>
                  <a:lnTo>
                    <a:pt x="113" y="473"/>
                  </a:lnTo>
                  <a:lnTo>
                    <a:pt x="99" y="487"/>
                  </a:lnTo>
                  <a:lnTo>
                    <a:pt x="88" y="505"/>
                  </a:lnTo>
                  <a:lnTo>
                    <a:pt x="81" y="526"/>
                  </a:lnTo>
                  <a:lnTo>
                    <a:pt x="78" y="548"/>
                  </a:lnTo>
                  <a:lnTo>
                    <a:pt x="80" y="568"/>
                  </a:lnTo>
                  <a:lnTo>
                    <a:pt x="87" y="587"/>
                  </a:lnTo>
                  <a:lnTo>
                    <a:pt x="96" y="604"/>
                  </a:lnTo>
                  <a:lnTo>
                    <a:pt x="112" y="619"/>
                  </a:lnTo>
                  <a:lnTo>
                    <a:pt x="131" y="632"/>
                  </a:lnTo>
                  <a:lnTo>
                    <a:pt x="155" y="641"/>
                  </a:lnTo>
                  <a:lnTo>
                    <a:pt x="183" y="647"/>
                  </a:lnTo>
                  <a:lnTo>
                    <a:pt x="215" y="650"/>
                  </a:lnTo>
                  <a:lnTo>
                    <a:pt x="252" y="647"/>
                  </a:lnTo>
                  <a:lnTo>
                    <a:pt x="286" y="637"/>
                  </a:lnTo>
                  <a:lnTo>
                    <a:pt x="313" y="625"/>
                  </a:lnTo>
                  <a:lnTo>
                    <a:pt x="336" y="608"/>
                  </a:lnTo>
                  <a:lnTo>
                    <a:pt x="352" y="587"/>
                  </a:lnTo>
                  <a:lnTo>
                    <a:pt x="364" y="565"/>
                  </a:lnTo>
                  <a:lnTo>
                    <a:pt x="366" y="540"/>
                  </a:lnTo>
                  <a:lnTo>
                    <a:pt x="364" y="515"/>
                  </a:lnTo>
                  <a:lnTo>
                    <a:pt x="357" y="495"/>
                  </a:lnTo>
                  <a:lnTo>
                    <a:pt x="344" y="479"/>
                  </a:lnTo>
                  <a:lnTo>
                    <a:pt x="327" y="466"/>
                  </a:lnTo>
                  <a:lnTo>
                    <a:pt x="305" y="458"/>
                  </a:lnTo>
                  <a:lnTo>
                    <a:pt x="280" y="452"/>
                  </a:lnTo>
                  <a:lnTo>
                    <a:pt x="249" y="451"/>
                  </a:lnTo>
                  <a:lnTo>
                    <a:pt x="215" y="451"/>
                  </a:lnTo>
                  <a:close/>
                  <a:moveTo>
                    <a:pt x="187" y="29"/>
                  </a:moveTo>
                  <a:lnTo>
                    <a:pt x="165" y="33"/>
                  </a:lnTo>
                  <a:lnTo>
                    <a:pt x="144" y="44"/>
                  </a:lnTo>
                  <a:lnTo>
                    <a:pt x="126" y="61"/>
                  </a:lnTo>
                  <a:lnTo>
                    <a:pt x="113" y="83"/>
                  </a:lnTo>
                  <a:lnTo>
                    <a:pt x="105" y="111"/>
                  </a:lnTo>
                  <a:lnTo>
                    <a:pt x="102" y="144"/>
                  </a:lnTo>
                  <a:lnTo>
                    <a:pt x="103" y="174"/>
                  </a:lnTo>
                  <a:lnTo>
                    <a:pt x="112" y="200"/>
                  </a:lnTo>
                  <a:lnTo>
                    <a:pt x="123" y="222"/>
                  </a:lnTo>
                  <a:lnTo>
                    <a:pt x="137" y="239"/>
                  </a:lnTo>
                  <a:lnTo>
                    <a:pt x="155" y="253"/>
                  </a:lnTo>
                  <a:lnTo>
                    <a:pt x="174" y="261"/>
                  </a:lnTo>
                  <a:lnTo>
                    <a:pt x="195" y="264"/>
                  </a:lnTo>
                  <a:lnTo>
                    <a:pt x="216" y="261"/>
                  </a:lnTo>
                  <a:lnTo>
                    <a:pt x="236" y="254"/>
                  </a:lnTo>
                  <a:lnTo>
                    <a:pt x="251" y="242"/>
                  </a:lnTo>
                  <a:lnTo>
                    <a:pt x="263" y="225"/>
                  </a:lnTo>
                  <a:lnTo>
                    <a:pt x="272" y="206"/>
                  </a:lnTo>
                  <a:lnTo>
                    <a:pt x="277" y="183"/>
                  </a:lnTo>
                  <a:lnTo>
                    <a:pt x="279" y="157"/>
                  </a:lnTo>
                  <a:lnTo>
                    <a:pt x="277" y="132"/>
                  </a:lnTo>
                  <a:lnTo>
                    <a:pt x="273" y="108"/>
                  </a:lnTo>
                  <a:lnTo>
                    <a:pt x="266" y="86"/>
                  </a:lnTo>
                  <a:lnTo>
                    <a:pt x="256" y="68"/>
                  </a:lnTo>
                  <a:lnTo>
                    <a:pt x="244" y="51"/>
                  </a:lnTo>
                  <a:lnTo>
                    <a:pt x="229" y="40"/>
                  </a:lnTo>
                  <a:lnTo>
                    <a:pt x="209" y="32"/>
                  </a:lnTo>
                  <a:lnTo>
                    <a:pt x="187" y="29"/>
                  </a:lnTo>
                  <a:close/>
                  <a:moveTo>
                    <a:pt x="185" y="0"/>
                  </a:moveTo>
                  <a:lnTo>
                    <a:pt x="223" y="2"/>
                  </a:lnTo>
                  <a:lnTo>
                    <a:pt x="256" y="11"/>
                  </a:lnTo>
                  <a:lnTo>
                    <a:pt x="284" y="21"/>
                  </a:lnTo>
                  <a:lnTo>
                    <a:pt x="301" y="28"/>
                  </a:lnTo>
                  <a:lnTo>
                    <a:pt x="313" y="32"/>
                  </a:lnTo>
                  <a:lnTo>
                    <a:pt x="325" y="34"/>
                  </a:lnTo>
                  <a:lnTo>
                    <a:pt x="334" y="36"/>
                  </a:lnTo>
                  <a:lnTo>
                    <a:pt x="347" y="36"/>
                  </a:lnTo>
                  <a:lnTo>
                    <a:pt x="429" y="36"/>
                  </a:lnTo>
                  <a:lnTo>
                    <a:pt x="435" y="43"/>
                  </a:lnTo>
                  <a:lnTo>
                    <a:pt x="436" y="53"/>
                  </a:lnTo>
                  <a:lnTo>
                    <a:pt x="435" y="64"/>
                  </a:lnTo>
                  <a:lnTo>
                    <a:pt x="430" y="73"/>
                  </a:lnTo>
                  <a:lnTo>
                    <a:pt x="423" y="79"/>
                  </a:lnTo>
                  <a:lnTo>
                    <a:pt x="350" y="79"/>
                  </a:lnTo>
                  <a:lnTo>
                    <a:pt x="351" y="104"/>
                  </a:lnTo>
                  <a:lnTo>
                    <a:pt x="351" y="131"/>
                  </a:lnTo>
                  <a:lnTo>
                    <a:pt x="350" y="153"/>
                  </a:lnTo>
                  <a:lnTo>
                    <a:pt x="345" y="175"/>
                  </a:lnTo>
                  <a:lnTo>
                    <a:pt x="339" y="197"/>
                  </a:lnTo>
                  <a:lnTo>
                    <a:pt x="329" y="218"/>
                  </a:lnTo>
                  <a:lnTo>
                    <a:pt x="313" y="239"/>
                  </a:lnTo>
                  <a:lnTo>
                    <a:pt x="297" y="257"/>
                  </a:lnTo>
                  <a:lnTo>
                    <a:pt x="275" y="273"/>
                  </a:lnTo>
                  <a:lnTo>
                    <a:pt x="247" y="284"/>
                  </a:lnTo>
                  <a:lnTo>
                    <a:pt x="216" y="291"/>
                  </a:lnTo>
                  <a:lnTo>
                    <a:pt x="180" y="293"/>
                  </a:lnTo>
                  <a:lnTo>
                    <a:pt x="155" y="292"/>
                  </a:lnTo>
                  <a:lnTo>
                    <a:pt x="134" y="291"/>
                  </a:lnTo>
                  <a:lnTo>
                    <a:pt x="124" y="296"/>
                  </a:lnTo>
                  <a:lnTo>
                    <a:pt x="113" y="305"/>
                  </a:lnTo>
                  <a:lnTo>
                    <a:pt x="102" y="317"/>
                  </a:lnTo>
                  <a:lnTo>
                    <a:pt x="92" y="331"/>
                  </a:lnTo>
                  <a:lnTo>
                    <a:pt x="89" y="348"/>
                  </a:lnTo>
                  <a:lnTo>
                    <a:pt x="92" y="360"/>
                  </a:lnTo>
                  <a:lnTo>
                    <a:pt x="101" y="373"/>
                  </a:lnTo>
                  <a:lnTo>
                    <a:pt x="114" y="381"/>
                  </a:lnTo>
                  <a:lnTo>
                    <a:pt x="135" y="388"/>
                  </a:lnTo>
                  <a:lnTo>
                    <a:pt x="160" y="389"/>
                  </a:lnTo>
                  <a:lnTo>
                    <a:pt x="198" y="389"/>
                  </a:lnTo>
                  <a:lnTo>
                    <a:pt x="238" y="388"/>
                  </a:lnTo>
                  <a:lnTo>
                    <a:pt x="283" y="387"/>
                  </a:lnTo>
                  <a:lnTo>
                    <a:pt x="301" y="388"/>
                  </a:lnTo>
                  <a:lnTo>
                    <a:pt x="319" y="389"/>
                  </a:lnTo>
                  <a:lnTo>
                    <a:pt x="339" y="392"/>
                  </a:lnTo>
                  <a:lnTo>
                    <a:pt x="358" y="398"/>
                  </a:lnTo>
                  <a:lnTo>
                    <a:pt x="376" y="405"/>
                  </a:lnTo>
                  <a:lnTo>
                    <a:pt x="393" y="416"/>
                  </a:lnTo>
                  <a:lnTo>
                    <a:pt x="407" y="430"/>
                  </a:lnTo>
                  <a:lnTo>
                    <a:pt x="416" y="449"/>
                  </a:lnTo>
                  <a:lnTo>
                    <a:pt x="423" y="472"/>
                  </a:lnTo>
                  <a:lnTo>
                    <a:pt x="426" y="499"/>
                  </a:lnTo>
                  <a:lnTo>
                    <a:pt x="422" y="533"/>
                  </a:lnTo>
                  <a:lnTo>
                    <a:pt x="412" y="563"/>
                  </a:lnTo>
                  <a:lnTo>
                    <a:pt x="396" y="591"/>
                  </a:lnTo>
                  <a:lnTo>
                    <a:pt x="375" y="616"/>
                  </a:lnTo>
                  <a:lnTo>
                    <a:pt x="348" y="639"/>
                  </a:lnTo>
                  <a:lnTo>
                    <a:pt x="319" y="658"/>
                  </a:lnTo>
                  <a:lnTo>
                    <a:pt x="284" y="672"/>
                  </a:lnTo>
                  <a:lnTo>
                    <a:pt x="249" y="685"/>
                  </a:lnTo>
                  <a:lnTo>
                    <a:pt x="210" y="692"/>
                  </a:lnTo>
                  <a:lnTo>
                    <a:pt x="172" y="693"/>
                  </a:lnTo>
                  <a:lnTo>
                    <a:pt x="133" y="692"/>
                  </a:lnTo>
                  <a:lnTo>
                    <a:pt x="99" y="685"/>
                  </a:lnTo>
                  <a:lnTo>
                    <a:pt x="71" y="673"/>
                  </a:lnTo>
                  <a:lnTo>
                    <a:pt x="48" y="661"/>
                  </a:lnTo>
                  <a:lnTo>
                    <a:pt x="31" y="646"/>
                  </a:lnTo>
                  <a:lnTo>
                    <a:pt x="17" y="628"/>
                  </a:lnTo>
                  <a:lnTo>
                    <a:pt x="7" y="611"/>
                  </a:lnTo>
                  <a:lnTo>
                    <a:pt x="3" y="593"/>
                  </a:lnTo>
                  <a:lnTo>
                    <a:pt x="0" y="575"/>
                  </a:lnTo>
                  <a:lnTo>
                    <a:pt x="2" y="559"/>
                  </a:lnTo>
                  <a:lnTo>
                    <a:pt x="6" y="547"/>
                  </a:lnTo>
                  <a:lnTo>
                    <a:pt x="13" y="537"/>
                  </a:lnTo>
                  <a:lnTo>
                    <a:pt x="27" y="522"/>
                  </a:lnTo>
                  <a:lnTo>
                    <a:pt x="45" y="504"/>
                  </a:lnTo>
                  <a:lnTo>
                    <a:pt x="63" y="486"/>
                  </a:lnTo>
                  <a:lnTo>
                    <a:pt x="82" y="467"/>
                  </a:lnTo>
                  <a:lnTo>
                    <a:pt x="88" y="460"/>
                  </a:lnTo>
                  <a:lnTo>
                    <a:pt x="94" y="455"/>
                  </a:lnTo>
                  <a:lnTo>
                    <a:pt x="94" y="448"/>
                  </a:lnTo>
                  <a:lnTo>
                    <a:pt x="91" y="444"/>
                  </a:lnTo>
                  <a:lnTo>
                    <a:pt x="67" y="434"/>
                  </a:lnTo>
                  <a:lnTo>
                    <a:pt x="46" y="421"/>
                  </a:lnTo>
                  <a:lnTo>
                    <a:pt x="30" y="403"/>
                  </a:lnTo>
                  <a:lnTo>
                    <a:pt x="20" y="384"/>
                  </a:lnTo>
                  <a:lnTo>
                    <a:pt x="16" y="363"/>
                  </a:lnTo>
                  <a:lnTo>
                    <a:pt x="16" y="359"/>
                  </a:lnTo>
                  <a:lnTo>
                    <a:pt x="17" y="356"/>
                  </a:lnTo>
                  <a:lnTo>
                    <a:pt x="20" y="353"/>
                  </a:lnTo>
                  <a:lnTo>
                    <a:pt x="25" y="349"/>
                  </a:lnTo>
                  <a:lnTo>
                    <a:pt x="31" y="345"/>
                  </a:lnTo>
                  <a:lnTo>
                    <a:pt x="49" y="332"/>
                  </a:lnTo>
                  <a:lnTo>
                    <a:pt x="67" y="316"/>
                  </a:lnTo>
                  <a:lnTo>
                    <a:pt x="85" y="298"/>
                  </a:lnTo>
                  <a:lnTo>
                    <a:pt x="88" y="293"/>
                  </a:lnTo>
                  <a:lnTo>
                    <a:pt x="91" y="289"/>
                  </a:lnTo>
                  <a:lnTo>
                    <a:pt x="94" y="285"/>
                  </a:lnTo>
                  <a:lnTo>
                    <a:pt x="95" y="282"/>
                  </a:lnTo>
                  <a:lnTo>
                    <a:pt x="95" y="278"/>
                  </a:lnTo>
                  <a:lnTo>
                    <a:pt x="80" y="270"/>
                  </a:lnTo>
                  <a:lnTo>
                    <a:pt x="64" y="257"/>
                  </a:lnTo>
                  <a:lnTo>
                    <a:pt x="50" y="242"/>
                  </a:lnTo>
                  <a:lnTo>
                    <a:pt x="38" y="225"/>
                  </a:lnTo>
                  <a:lnTo>
                    <a:pt x="28" y="204"/>
                  </a:lnTo>
                  <a:lnTo>
                    <a:pt x="21" y="181"/>
                  </a:lnTo>
                  <a:lnTo>
                    <a:pt x="18" y="154"/>
                  </a:lnTo>
                  <a:lnTo>
                    <a:pt x="21" y="122"/>
                  </a:lnTo>
                  <a:lnTo>
                    <a:pt x="32" y="93"/>
                  </a:lnTo>
                  <a:lnTo>
                    <a:pt x="48" y="67"/>
                  </a:lnTo>
                  <a:lnTo>
                    <a:pt x="67" y="44"/>
                  </a:lnTo>
                  <a:lnTo>
                    <a:pt x="92" y="25"/>
                  </a:lnTo>
                  <a:lnTo>
                    <a:pt x="121" y="11"/>
                  </a:lnTo>
                  <a:lnTo>
                    <a:pt x="152" y="2"/>
                  </a:lnTo>
                  <a:lnTo>
                    <a:pt x="185"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0" name="Freeform 27"/>
            <p:cNvSpPr>
              <a:spLocks noEditPoints="1"/>
            </p:cNvSpPr>
            <p:nvPr/>
          </p:nvSpPr>
          <p:spPr bwMode="auto">
            <a:xfrm>
              <a:off x="1683" y="3674"/>
              <a:ext cx="86" cy="112"/>
            </a:xfrm>
            <a:custGeom>
              <a:avLst/>
              <a:gdLst/>
              <a:ahLst/>
              <a:cxnLst>
                <a:cxn ang="0">
                  <a:pos x="85" y="16"/>
                </a:cxn>
                <a:cxn ang="0">
                  <a:pos x="53" y="132"/>
                </a:cxn>
                <a:cxn ang="0">
                  <a:pos x="119" y="132"/>
                </a:cxn>
                <a:cxn ang="0">
                  <a:pos x="85" y="16"/>
                </a:cxn>
                <a:cxn ang="0">
                  <a:pos x="85" y="16"/>
                </a:cxn>
                <a:cxn ang="0">
                  <a:pos x="67" y="0"/>
                </a:cxn>
                <a:cxn ang="0">
                  <a:pos x="103" y="0"/>
                </a:cxn>
                <a:cxn ang="0">
                  <a:pos x="173" y="224"/>
                </a:cxn>
                <a:cxn ang="0">
                  <a:pos x="147" y="224"/>
                </a:cxn>
                <a:cxn ang="0">
                  <a:pos x="126" y="153"/>
                </a:cxn>
                <a:cxn ang="0">
                  <a:pos x="46" y="153"/>
                </a:cxn>
                <a:cxn ang="0">
                  <a:pos x="25" y="224"/>
                </a:cxn>
                <a:cxn ang="0">
                  <a:pos x="0" y="224"/>
                </a:cxn>
                <a:cxn ang="0">
                  <a:pos x="67" y="0"/>
                </a:cxn>
              </a:cxnLst>
              <a:rect l="0" t="0" r="r" b="b"/>
              <a:pathLst>
                <a:path w="173" h="224">
                  <a:moveTo>
                    <a:pt x="85" y="16"/>
                  </a:moveTo>
                  <a:lnTo>
                    <a:pt x="53" y="132"/>
                  </a:lnTo>
                  <a:lnTo>
                    <a:pt x="119" y="132"/>
                  </a:lnTo>
                  <a:lnTo>
                    <a:pt x="85" y="16"/>
                  </a:lnTo>
                  <a:lnTo>
                    <a:pt x="85" y="16"/>
                  </a:lnTo>
                  <a:close/>
                  <a:moveTo>
                    <a:pt x="67" y="0"/>
                  </a:moveTo>
                  <a:lnTo>
                    <a:pt x="103" y="0"/>
                  </a:lnTo>
                  <a:lnTo>
                    <a:pt x="173" y="224"/>
                  </a:lnTo>
                  <a:lnTo>
                    <a:pt x="147" y="224"/>
                  </a:lnTo>
                  <a:lnTo>
                    <a:pt x="126" y="153"/>
                  </a:lnTo>
                  <a:lnTo>
                    <a:pt x="46" y="153"/>
                  </a:lnTo>
                  <a:lnTo>
                    <a:pt x="25" y="224"/>
                  </a:lnTo>
                  <a:lnTo>
                    <a:pt x="0" y="224"/>
                  </a:lnTo>
                  <a:lnTo>
                    <a:pt x="67"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1" name="Freeform 28"/>
            <p:cNvSpPr>
              <a:spLocks noEditPoints="1"/>
            </p:cNvSpPr>
            <p:nvPr/>
          </p:nvSpPr>
          <p:spPr bwMode="auto">
            <a:xfrm>
              <a:off x="1824" y="3674"/>
              <a:ext cx="65" cy="115"/>
            </a:xfrm>
            <a:custGeom>
              <a:avLst/>
              <a:gdLst/>
              <a:ahLst/>
              <a:cxnLst>
                <a:cxn ang="0">
                  <a:pos x="64" y="80"/>
                </a:cxn>
                <a:cxn ang="0">
                  <a:pos x="47" y="84"/>
                </a:cxn>
                <a:cxn ang="0">
                  <a:pos x="33" y="93"/>
                </a:cxn>
                <a:cxn ang="0">
                  <a:pos x="23" y="106"/>
                </a:cxn>
                <a:cxn ang="0">
                  <a:pos x="23" y="180"/>
                </a:cxn>
                <a:cxn ang="0">
                  <a:pos x="30" y="190"/>
                </a:cxn>
                <a:cxn ang="0">
                  <a:pos x="40" y="199"/>
                </a:cxn>
                <a:cxn ang="0">
                  <a:pos x="51" y="206"/>
                </a:cxn>
                <a:cxn ang="0">
                  <a:pos x="64" y="209"/>
                </a:cxn>
                <a:cxn ang="0">
                  <a:pos x="73" y="208"/>
                </a:cxn>
                <a:cxn ang="0">
                  <a:pos x="82" y="203"/>
                </a:cxn>
                <a:cxn ang="0">
                  <a:pos x="91" y="196"/>
                </a:cxn>
                <a:cxn ang="0">
                  <a:pos x="98" y="184"/>
                </a:cxn>
                <a:cxn ang="0">
                  <a:pos x="103" y="169"/>
                </a:cxn>
                <a:cxn ang="0">
                  <a:pos x="105" y="148"/>
                </a:cxn>
                <a:cxn ang="0">
                  <a:pos x="104" y="137"/>
                </a:cxn>
                <a:cxn ang="0">
                  <a:pos x="103" y="124"/>
                </a:cxn>
                <a:cxn ang="0">
                  <a:pos x="100" y="112"/>
                </a:cxn>
                <a:cxn ang="0">
                  <a:pos x="94" y="99"/>
                </a:cxn>
                <a:cxn ang="0">
                  <a:pos x="87" y="89"/>
                </a:cxn>
                <a:cxn ang="0">
                  <a:pos x="76" y="82"/>
                </a:cxn>
                <a:cxn ang="0">
                  <a:pos x="64" y="80"/>
                </a:cxn>
                <a:cxn ang="0">
                  <a:pos x="0" y="0"/>
                </a:cxn>
                <a:cxn ang="0">
                  <a:pos x="23" y="0"/>
                </a:cxn>
                <a:cxn ang="0">
                  <a:pos x="23" y="81"/>
                </a:cxn>
                <a:cxn ang="0">
                  <a:pos x="36" y="71"/>
                </a:cxn>
                <a:cxn ang="0">
                  <a:pos x="51" y="63"/>
                </a:cxn>
                <a:cxn ang="0">
                  <a:pos x="66" y="60"/>
                </a:cxn>
                <a:cxn ang="0">
                  <a:pos x="79" y="61"/>
                </a:cxn>
                <a:cxn ang="0">
                  <a:pos x="93" y="67"/>
                </a:cxn>
                <a:cxn ang="0">
                  <a:pos x="104" y="75"/>
                </a:cxn>
                <a:cxn ang="0">
                  <a:pos x="115" y="88"/>
                </a:cxn>
                <a:cxn ang="0">
                  <a:pos x="123" y="103"/>
                </a:cxn>
                <a:cxn ang="0">
                  <a:pos x="128" y="124"/>
                </a:cxn>
                <a:cxn ang="0">
                  <a:pos x="130" y="148"/>
                </a:cxn>
                <a:cxn ang="0">
                  <a:pos x="128" y="171"/>
                </a:cxn>
                <a:cxn ang="0">
                  <a:pos x="122" y="191"/>
                </a:cxn>
                <a:cxn ang="0">
                  <a:pos x="112" y="206"/>
                </a:cxn>
                <a:cxn ang="0">
                  <a:pos x="103" y="216"/>
                </a:cxn>
                <a:cxn ang="0">
                  <a:pos x="90" y="224"/>
                </a:cxn>
                <a:cxn ang="0">
                  <a:pos x="79" y="228"/>
                </a:cxn>
                <a:cxn ang="0">
                  <a:pos x="68" y="230"/>
                </a:cxn>
                <a:cxn ang="0">
                  <a:pos x="51" y="226"/>
                </a:cxn>
                <a:cxn ang="0">
                  <a:pos x="36" y="219"/>
                </a:cxn>
                <a:cxn ang="0">
                  <a:pos x="23" y="206"/>
                </a:cxn>
                <a:cxn ang="0">
                  <a:pos x="23" y="224"/>
                </a:cxn>
                <a:cxn ang="0">
                  <a:pos x="0" y="224"/>
                </a:cxn>
                <a:cxn ang="0">
                  <a:pos x="0" y="0"/>
                </a:cxn>
              </a:cxnLst>
              <a:rect l="0" t="0" r="r" b="b"/>
              <a:pathLst>
                <a:path w="130" h="230">
                  <a:moveTo>
                    <a:pt x="64" y="80"/>
                  </a:moveTo>
                  <a:lnTo>
                    <a:pt x="47" y="84"/>
                  </a:lnTo>
                  <a:lnTo>
                    <a:pt x="33" y="93"/>
                  </a:lnTo>
                  <a:lnTo>
                    <a:pt x="23" y="106"/>
                  </a:lnTo>
                  <a:lnTo>
                    <a:pt x="23" y="180"/>
                  </a:lnTo>
                  <a:lnTo>
                    <a:pt x="30" y="190"/>
                  </a:lnTo>
                  <a:lnTo>
                    <a:pt x="40" y="199"/>
                  </a:lnTo>
                  <a:lnTo>
                    <a:pt x="51" y="206"/>
                  </a:lnTo>
                  <a:lnTo>
                    <a:pt x="64" y="209"/>
                  </a:lnTo>
                  <a:lnTo>
                    <a:pt x="73" y="208"/>
                  </a:lnTo>
                  <a:lnTo>
                    <a:pt x="82" y="203"/>
                  </a:lnTo>
                  <a:lnTo>
                    <a:pt x="91" y="196"/>
                  </a:lnTo>
                  <a:lnTo>
                    <a:pt x="98" y="184"/>
                  </a:lnTo>
                  <a:lnTo>
                    <a:pt x="103" y="169"/>
                  </a:lnTo>
                  <a:lnTo>
                    <a:pt x="105" y="148"/>
                  </a:lnTo>
                  <a:lnTo>
                    <a:pt x="104" y="137"/>
                  </a:lnTo>
                  <a:lnTo>
                    <a:pt x="103" y="124"/>
                  </a:lnTo>
                  <a:lnTo>
                    <a:pt x="100" y="112"/>
                  </a:lnTo>
                  <a:lnTo>
                    <a:pt x="94" y="99"/>
                  </a:lnTo>
                  <a:lnTo>
                    <a:pt x="87" y="89"/>
                  </a:lnTo>
                  <a:lnTo>
                    <a:pt x="76" y="82"/>
                  </a:lnTo>
                  <a:lnTo>
                    <a:pt x="64" y="80"/>
                  </a:lnTo>
                  <a:close/>
                  <a:moveTo>
                    <a:pt x="0" y="0"/>
                  </a:moveTo>
                  <a:lnTo>
                    <a:pt x="23" y="0"/>
                  </a:lnTo>
                  <a:lnTo>
                    <a:pt x="23" y="81"/>
                  </a:lnTo>
                  <a:lnTo>
                    <a:pt x="36" y="71"/>
                  </a:lnTo>
                  <a:lnTo>
                    <a:pt x="51" y="63"/>
                  </a:lnTo>
                  <a:lnTo>
                    <a:pt x="66" y="60"/>
                  </a:lnTo>
                  <a:lnTo>
                    <a:pt x="79" y="61"/>
                  </a:lnTo>
                  <a:lnTo>
                    <a:pt x="93" y="67"/>
                  </a:lnTo>
                  <a:lnTo>
                    <a:pt x="104" y="75"/>
                  </a:lnTo>
                  <a:lnTo>
                    <a:pt x="115" y="88"/>
                  </a:lnTo>
                  <a:lnTo>
                    <a:pt x="123" y="103"/>
                  </a:lnTo>
                  <a:lnTo>
                    <a:pt x="128" y="124"/>
                  </a:lnTo>
                  <a:lnTo>
                    <a:pt x="130" y="148"/>
                  </a:lnTo>
                  <a:lnTo>
                    <a:pt x="128" y="171"/>
                  </a:lnTo>
                  <a:lnTo>
                    <a:pt x="122" y="191"/>
                  </a:lnTo>
                  <a:lnTo>
                    <a:pt x="112" y="206"/>
                  </a:lnTo>
                  <a:lnTo>
                    <a:pt x="103" y="216"/>
                  </a:lnTo>
                  <a:lnTo>
                    <a:pt x="90" y="224"/>
                  </a:lnTo>
                  <a:lnTo>
                    <a:pt x="79" y="228"/>
                  </a:lnTo>
                  <a:lnTo>
                    <a:pt x="68" y="230"/>
                  </a:lnTo>
                  <a:lnTo>
                    <a:pt x="51" y="226"/>
                  </a:lnTo>
                  <a:lnTo>
                    <a:pt x="36" y="219"/>
                  </a:lnTo>
                  <a:lnTo>
                    <a:pt x="23" y="206"/>
                  </a:lnTo>
                  <a:lnTo>
                    <a:pt x="23" y="224"/>
                  </a:lnTo>
                  <a:lnTo>
                    <a:pt x="0" y="224"/>
                  </a:lnTo>
                  <a:lnTo>
                    <a:pt x="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2" name="Freeform 29"/>
            <p:cNvSpPr>
              <a:spLocks/>
            </p:cNvSpPr>
            <p:nvPr/>
          </p:nvSpPr>
          <p:spPr bwMode="auto">
            <a:xfrm>
              <a:off x="1906" y="3707"/>
              <a:ext cx="57" cy="82"/>
            </a:xfrm>
            <a:custGeom>
              <a:avLst/>
              <a:gdLst/>
              <a:ahLst/>
              <a:cxnLst>
                <a:cxn ang="0">
                  <a:pos x="0" y="0"/>
                </a:cxn>
                <a:cxn ang="0">
                  <a:pos x="23" y="0"/>
                </a:cxn>
                <a:cxn ang="0">
                  <a:pos x="23" y="104"/>
                </a:cxn>
                <a:cxn ang="0">
                  <a:pos x="23" y="114"/>
                </a:cxn>
                <a:cxn ang="0">
                  <a:pos x="26" y="125"/>
                </a:cxn>
                <a:cxn ang="0">
                  <a:pos x="30" y="135"/>
                </a:cxn>
                <a:cxn ang="0">
                  <a:pos x="36" y="142"/>
                </a:cxn>
                <a:cxn ang="0">
                  <a:pos x="46" y="144"/>
                </a:cxn>
                <a:cxn ang="0">
                  <a:pos x="58" y="143"/>
                </a:cxn>
                <a:cxn ang="0">
                  <a:pos x="71" y="136"/>
                </a:cxn>
                <a:cxn ang="0">
                  <a:pos x="82" y="129"/>
                </a:cxn>
                <a:cxn ang="0">
                  <a:pos x="90" y="121"/>
                </a:cxn>
                <a:cxn ang="0">
                  <a:pos x="90" y="0"/>
                </a:cxn>
                <a:cxn ang="0">
                  <a:pos x="114" y="0"/>
                </a:cxn>
                <a:cxn ang="0">
                  <a:pos x="114" y="158"/>
                </a:cxn>
                <a:cxn ang="0">
                  <a:pos x="90" y="158"/>
                </a:cxn>
                <a:cxn ang="0">
                  <a:pos x="90" y="142"/>
                </a:cxn>
                <a:cxn ang="0">
                  <a:pos x="76" y="153"/>
                </a:cxn>
                <a:cxn ang="0">
                  <a:pos x="61" y="160"/>
                </a:cxn>
                <a:cxn ang="0">
                  <a:pos x="43" y="164"/>
                </a:cxn>
                <a:cxn ang="0">
                  <a:pos x="32" y="162"/>
                </a:cxn>
                <a:cxn ang="0">
                  <a:pos x="21" y="158"/>
                </a:cxn>
                <a:cxn ang="0">
                  <a:pos x="12" y="151"/>
                </a:cxn>
                <a:cxn ang="0">
                  <a:pos x="5" y="142"/>
                </a:cxn>
                <a:cxn ang="0">
                  <a:pos x="1" y="128"/>
                </a:cxn>
                <a:cxn ang="0">
                  <a:pos x="0" y="110"/>
                </a:cxn>
                <a:cxn ang="0">
                  <a:pos x="0" y="0"/>
                </a:cxn>
              </a:cxnLst>
              <a:rect l="0" t="0" r="r" b="b"/>
              <a:pathLst>
                <a:path w="114" h="164">
                  <a:moveTo>
                    <a:pt x="0" y="0"/>
                  </a:moveTo>
                  <a:lnTo>
                    <a:pt x="23" y="0"/>
                  </a:lnTo>
                  <a:lnTo>
                    <a:pt x="23" y="104"/>
                  </a:lnTo>
                  <a:lnTo>
                    <a:pt x="23" y="114"/>
                  </a:lnTo>
                  <a:lnTo>
                    <a:pt x="26" y="125"/>
                  </a:lnTo>
                  <a:lnTo>
                    <a:pt x="30" y="135"/>
                  </a:lnTo>
                  <a:lnTo>
                    <a:pt x="36" y="142"/>
                  </a:lnTo>
                  <a:lnTo>
                    <a:pt x="46" y="144"/>
                  </a:lnTo>
                  <a:lnTo>
                    <a:pt x="58" y="143"/>
                  </a:lnTo>
                  <a:lnTo>
                    <a:pt x="71" y="136"/>
                  </a:lnTo>
                  <a:lnTo>
                    <a:pt x="82" y="129"/>
                  </a:lnTo>
                  <a:lnTo>
                    <a:pt x="90" y="121"/>
                  </a:lnTo>
                  <a:lnTo>
                    <a:pt x="90" y="0"/>
                  </a:lnTo>
                  <a:lnTo>
                    <a:pt x="114" y="0"/>
                  </a:lnTo>
                  <a:lnTo>
                    <a:pt x="114" y="158"/>
                  </a:lnTo>
                  <a:lnTo>
                    <a:pt x="90" y="158"/>
                  </a:lnTo>
                  <a:lnTo>
                    <a:pt x="90" y="142"/>
                  </a:lnTo>
                  <a:lnTo>
                    <a:pt x="76" y="153"/>
                  </a:lnTo>
                  <a:lnTo>
                    <a:pt x="61" y="160"/>
                  </a:lnTo>
                  <a:lnTo>
                    <a:pt x="43" y="164"/>
                  </a:lnTo>
                  <a:lnTo>
                    <a:pt x="32" y="162"/>
                  </a:lnTo>
                  <a:lnTo>
                    <a:pt x="21" y="158"/>
                  </a:lnTo>
                  <a:lnTo>
                    <a:pt x="12" y="151"/>
                  </a:lnTo>
                  <a:lnTo>
                    <a:pt x="5" y="142"/>
                  </a:lnTo>
                  <a:lnTo>
                    <a:pt x="1" y="128"/>
                  </a:lnTo>
                  <a:lnTo>
                    <a:pt x="0" y="110"/>
                  </a:lnTo>
                  <a:lnTo>
                    <a:pt x="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3" name="Freeform 30"/>
            <p:cNvSpPr>
              <a:spLocks/>
            </p:cNvSpPr>
            <p:nvPr/>
          </p:nvSpPr>
          <p:spPr bwMode="auto">
            <a:xfrm>
              <a:off x="1980" y="3704"/>
              <a:ext cx="60" cy="85"/>
            </a:xfrm>
            <a:custGeom>
              <a:avLst/>
              <a:gdLst/>
              <a:ahLst/>
              <a:cxnLst>
                <a:cxn ang="0">
                  <a:pos x="60" y="0"/>
                </a:cxn>
                <a:cxn ang="0">
                  <a:pos x="82" y="4"/>
                </a:cxn>
                <a:cxn ang="0">
                  <a:pos x="102" y="13"/>
                </a:cxn>
                <a:cxn ang="0">
                  <a:pos x="117" y="28"/>
                </a:cxn>
                <a:cxn ang="0">
                  <a:pos x="101" y="40"/>
                </a:cxn>
                <a:cxn ang="0">
                  <a:pos x="89" y="29"/>
                </a:cxn>
                <a:cxn ang="0">
                  <a:pos x="77" y="22"/>
                </a:cxn>
                <a:cxn ang="0">
                  <a:pos x="62" y="20"/>
                </a:cxn>
                <a:cxn ang="0">
                  <a:pos x="49" y="21"/>
                </a:cxn>
                <a:cxn ang="0">
                  <a:pos x="39" y="25"/>
                </a:cxn>
                <a:cxn ang="0">
                  <a:pos x="32" y="32"/>
                </a:cxn>
                <a:cxn ang="0">
                  <a:pos x="31" y="43"/>
                </a:cxn>
                <a:cxn ang="0">
                  <a:pos x="32" y="53"/>
                </a:cxn>
                <a:cxn ang="0">
                  <a:pos x="39" y="61"/>
                </a:cxn>
                <a:cxn ang="0">
                  <a:pos x="50" y="67"/>
                </a:cxn>
                <a:cxn ang="0">
                  <a:pos x="62" y="71"/>
                </a:cxn>
                <a:cxn ang="0">
                  <a:pos x="75" y="75"/>
                </a:cxn>
                <a:cxn ang="0">
                  <a:pos x="89" y="81"/>
                </a:cxn>
                <a:cxn ang="0">
                  <a:pos x="101" y="86"/>
                </a:cxn>
                <a:cxn ang="0">
                  <a:pos x="112" y="95"/>
                </a:cxn>
                <a:cxn ang="0">
                  <a:pos x="119" y="104"/>
                </a:cxn>
                <a:cxn ang="0">
                  <a:pos x="120" y="118"/>
                </a:cxn>
                <a:cxn ang="0">
                  <a:pos x="117" y="136"/>
                </a:cxn>
                <a:cxn ang="0">
                  <a:pos x="110" y="150"/>
                </a:cxn>
                <a:cxn ang="0">
                  <a:pos x="98" y="160"/>
                </a:cxn>
                <a:cxn ang="0">
                  <a:pos x="82" y="167"/>
                </a:cxn>
                <a:cxn ang="0">
                  <a:pos x="64" y="170"/>
                </a:cxn>
                <a:cxn ang="0">
                  <a:pos x="45" y="167"/>
                </a:cxn>
                <a:cxn ang="0">
                  <a:pos x="27" y="160"/>
                </a:cxn>
                <a:cxn ang="0">
                  <a:pos x="13" y="150"/>
                </a:cxn>
                <a:cxn ang="0">
                  <a:pos x="0" y="135"/>
                </a:cxn>
                <a:cxn ang="0">
                  <a:pos x="20" y="124"/>
                </a:cxn>
                <a:cxn ang="0">
                  <a:pos x="31" y="138"/>
                </a:cxn>
                <a:cxn ang="0">
                  <a:pos x="46" y="148"/>
                </a:cxn>
                <a:cxn ang="0">
                  <a:pos x="64" y="150"/>
                </a:cxn>
                <a:cxn ang="0">
                  <a:pos x="77" y="149"/>
                </a:cxn>
                <a:cxn ang="0">
                  <a:pos x="88" y="143"/>
                </a:cxn>
                <a:cxn ang="0">
                  <a:pos x="95" y="135"/>
                </a:cxn>
                <a:cxn ang="0">
                  <a:pos x="98" y="123"/>
                </a:cxn>
                <a:cxn ang="0">
                  <a:pos x="95" y="113"/>
                </a:cxn>
                <a:cxn ang="0">
                  <a:pos x="88" y="104"/>
                </a:cxn>
                <a:cxn ang="0">
                  <a:pos x="78" y="99"/>
                </a:cxn>
                <a:cxn ang="0">
                  <a:pos x="66" y="95"/>
                </a:cxn>
                <a:cxn ang="0">
                  <a:pos x="53" y="91"/>
                </a:cxn>
                <a:cxn ang="0">
                  <a:pos x="39" y="85"/>
                </a:cxn>
                <a:cxn ang="0">
                  <a:pos x="27" y="79"/>
                </a:cxn>
                <a:cxn ang="0">
                  <a:pos x="17" y="71"/>
                </a:cxn>
                <a:cxn ang="0">
                  <a:pos x="10" y="60"/>
                </a:cxn>
                <a:cxn ang="0">
                  <a:pos x="7" y="45"/>
                </a:cxn>
                <a:cxn ang="0">
                  <a:pos x="10" y="29"/>
                </a:cxn>
                <a:cxn ang="0">
                  <a:pos x="18" y="17"/>
                </a:cxn>
                <a:cxn ang="0">
                  <a:pos x="30" y="8"/>
                </a:cxn>
                <a:cxn ang="0">
                  <a:pos x="43" y="3"/>
                </a:cxn>
                <a:cxn ang="0">
                  <a:pos x="60" y="0"/>
                </a:cxn>
              </a:cxnLst>
              <a:rect l="0" t="0" r="r" b="b"/>
              <a:pathLst>
                <a:path w="120" h="170">
                  <a:moveTo>
                    <a:pt x="60" y="0"/>
                  </a:moveTo>
                  <a:lnTo>
                    <a:pt x="82" y="4"/>
                  </a:lnTo>
                  <a:lnTo>
                    <a:pt x="102" y="13"/>
                  </a:lnTo>
                  <a:lnTo>
                    <a:pt x="117" y="28"/>
                  </a:lnTo>
                  <a:lnTo>
                    <a:pt x="101" y="40"/>
                  </a:lnTo>
                  <a:lnTo>
                    <a:pt x="89" y="29"/>
                  </a:lnTo>
                  <a:lnTo>
                    <a:pt x="77" y="22"/>
                  </a:lnTo>
                  <a:lnTo>
                    <a:pt x="62" y="20"/>
                  </a:lnTo>
                  <a:lnTo>
                    <a:pt x="49" y="21"/>
                  </a:lnTo>
                  <a:lnTo>
                    <a:pt x="39" y="25"/>
                  </a:lnTo>
                  <a:lnTo>
                    <a:pt x="32" y="32"/>
                  </a:lnTo>
                  <a:lnTo>
                    <a:pt x="31" y="43"/>
                  </a:lnTo>
                  <a:lnTo>
                    <a:pt x="32" y="53"/>
                  </a:lnTo>
                  <a:lnTo>
                    <a:pt x="39" y="61"/>
                  </a:lnTo>
                  <a:lnTo>
                    <a:pt x="50" y="67"/>
                  </a:lnTo>
                  <a:lnTo>
                    <a:pt x="62" y="71"/>
                  </a:lnTo>
                  <a:lnTo>
                    <a:pt x="75" y="75"/>
                  </a:lnTo>
                  <a:lnTo>
                    <a:pt x="89" y="81"/>
                  </a:lnTo>
                  <a:lnTo>
                    <a:pt x="101" y="86"/>
                  </a:lnTo>
                  <a:lnTo>
                    <a:pt x="112" y="95"/>
                  </a:lnTo>
                  <a:lnTo>
                    <a:pt x="119" y="104"/>
                  </a:lnTo>
                  <a:lnTo>
                    <a:pt x="120" y="118"/>
                  </a:lnTo>
                  <a:lnTo>
                    <a:pt x="117" y="136"/>
                  </a:lnTo>
                  <a:lnTo>
                    <a:pt x="110" y="150"/>
                  </a:lnTo>
                  <a:lnTo>
                    <a:pt x="98" y="160"/>
                  </a:lnTo>
                  <a:lnTo>
                    <a:pt x="82" y="167"/>
                  </a:lnTo>
                  <a:lnTo>
                    <a:pt x="64" y="170"/>
                  </a:lnTo>
                  <a:lnTo>
                    <a:pt x="45" y="167"/>
                  </a:lnTo>
                  <a:lnTo>
                    <a:pt x="27" y="160"/>
                  </a:lnTo>
                  <a:lnTo>
                    <a:pt x="13" y="150"/>
                  </a:lnTo>
                  <a:lnTo>
                    <a:pt x="0" y="135"/>
                  </a:lnTo>
                  <a:lnTo>
                    <a:pt x="20" y="124"/>
                  </a:lnTo>
                  <a:lnTo>
                    <a:pt x="31" y="138"/>
                  </a:lnTo>
                  <a:lnTo>
                    <a:pt x="46" y="148"/>
                  </a:lnTo>
                  <a:lnTo>
                    <a:pt x="64" y="150"/>
                  </a:lnTo>
                  <a:lnTo>
                    <a:pt x="77" y="149"/>
                  </a:lnTo>
                  <a:lnTo>
                    <a:pt x="88" y="143"/>
                  </a:lnTo>
                  <a:lnTo>
                    <a:pt x="95" y="135"/>
                  </a:lnTo>
                  <a:lnTo>
                    <a:pt x="98" y="123"/>
                  </a:lnTo>
                  <a:lnTo>
                    <a:pt x="95" y="113"/>
                  </a:lnTo>
                  <a:lnTo>
                    <a:pt x="88" y="104"/>
                  </a:lnTo>
                  <a:lnTo>
                    <a:pt x="78" y="99"/>
                  </a:lnTo>
                  <a:lnTo>
                    <a:pt x="66" y="95"/>
                  </a:lnTo>
                  <a:lnTo>
                    <a:pt x="53" y="91"/>
                  </a:lnTo>
                  <a:lnTo>
                    <a:pt x="39" y="85"/>
                  </a:lnTo>
                  <a:lnTo>
                    <a:pt x="27" y="79"/>
                  </a:lnTo>
                  <a:lnTo>
                    <a:pt x="17" y="71"/>
                  </a:lnTo>
                  <a:lnTo>
                    <a:pt x="10" y="60"/>
                  </a:lnTo>
                  <a:lnTo>
                    <a:pt x="7" y="45"/>
                  </a:lnTo>
                  <a:lnTo>
                    <a:pt x="10" y="29"/>
                  </a:lnTo>
                  <a:lnTo>
                    <a:pt x="18" y="17"/>
                  </a:lnTo>
                  <a:lnTo>
                    <a:pt x="30" y="8"/>
                  </a:lnTo>
                  <a:lnTo>
                    <a:pt x="43" y="3"/>
                  </a:lnTo>
                  <a:lnTo>
                    <a:pt x="6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4" name="Freeform 31"/>
            <p:cNvSpPr>
              <a:spLocks noEditPoints="1"/>
            </p:cNvSpPr>
            <p:nvPr/>
          </p:nvSpPr>
          <p:spPr bwMode="auto">
            <a:xfrm>
              <a:off x="2057" y="3674"/>
              <a:ext cx="12" cy="112"/>
            </a:xfrm>
            <a:custGeom>
              <a:avLst/>
              <a:gdLst/>
              <a:ahLst/>
              <a:cxnLst>
                <a:cxn ang="0">
                  <a:pos x="0" y="66"/>
                </a:cxn>
                <a:cxn ang="0">
                  <a:pos x="23" y="66"/>
                </a:cxn>
                <a:cxn ang="0">
                  <a:pos x="23" y="224"/>
                </a:cxn>
                <a:cxn ang="0">
                  <a:pos x="0" y="224"/>
                </a:cxn>
                <a:cxn ang="0">
                  <a:pos x="0" y="66"/>
                </a:cxn>
                <a:cxn ang="0">
                  <a:pos x="0" y="0"/>
                </a:cxn>
                <a:cxn ang="0">
                  <a:pos x="23" y="0"/>
                </a:cxn>
                <a:cxn ang="0">
                  <a:pos x="23" y="25"/>
                </a:cxn>
                <a:cxn ang="0">
                  <a:pos x="0" y="25"/>
                </a:cxn>
                <a:cxn ang="0">
                  <a:pos x="0" y="0"/>
                </a:cxn>
              </a:cxnLst>
              <a:rect l="0" t="0" r="r" b="b"/>
              <a:pathLst>
                <a:path w="23" h="224">
                  <a:moveTo>
                    <a:pt x="0" y="66"/>
                  </a:moveTo>
                  <a:lnTo>
                    <a:pt x="23" y="66"/>
                  </a:lnTo>
                  <a:lnTo>
                    <a:pt x="23" y="224"/>
                  </a:lnTo>
                  <a:lnTo>
                    <a:pt x="0" y="224"/>
                  </a:lnTo>
                  <a:lnTo>
                    <a:pt x="0" y="66"/>
                  </a:lnTo>
                  <a:close/>
                  <a:moveTo>
                    <a:pt x="0" y="0"/>
                  </a:moveTo>
                  <a:lnTo>
                    <a:pt x="23" y="0"/>
                  </a:lnTo>
                  <a:lnTo>
                    <a:pt x="23" y="25"/>
                  </a:lnTo>
                  <a:lnTo>
                    <a:pt x="0" y="25"/>
                  </a:lnTo>
                  <a:lnTo>
                    <a:pt x="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5" name="Freeform 32"/>
            <p:cNvSpPr>
              <a:spLocks/>
            </p:cNvSpPr>
            <p:nvPr/>
          </p:nvSpPr>
          <p:spPr bwMode="auto">
            <a:xfrm>
              <a:off x="2088" y="3704"/>
              <a:ext cx="57" cy="82"/>
            </a:xfrm>
            <a:custGeom>
              <a:avLst/>
              <a:gdLst/>
              <a:ahLst/>
              <a:cxnLst>
                <a:cxn ang="0">
                  <a:pos x="71" y="0"/>
                </a:cxn>
                <a:cxn ang="0">
                  <a:pos x="84" y="1"/>
                </a:cxn>
                <a:cxn ang="0">
                  <a:pos x="93" y="6"/>
                </a:cxn>
                <a:cxn ang="0">
                  <a:pos x="102" y="11"/>
                </a:cxn>
                <a:cxn ang="0">
                  <a:pos x="109" y="22"/>
                </a:cxn>
                <a:cxn ang="0">
                  <a:pos x="114" y="36"/>
                </a:cxn>
                <a:cxn ang="0">
                  <a:pos x="116" y="54"/>
                </a:cxn>
                <a:cxn ang="0">
                  <a:pos x="116" y="164"/>
                </a:cxn>
                <a:cxn ang="0">
                  <a:pos x="91" y="164"/>
                </a:cxn>
                <a:cxn ang="0">
                  <a:pos x="91" y="60"/>
                </a:cxn>
                <a:cxn ang="0">
                  <a:pos x="91" y="52"/>
                </a:cxn>
                <a:cxn ang="0">
                  <a:pos x="91" y="42"/>
                </a:cxn>
                <a:cxn ang="0">
                  <a:pos x="89" y="33"/>
                </a:cxn>
                <a:cxn ang="0">
                  <a:pos x="85" y="26"/>
                </a:cxn>
                <a:cxn ang="0">
                  <a:pos x="79" y="21"/>
                </a:cxn>
                <a:cxn ang="0">
                  <a:pos x="68" y="20"/>
                </a:cxn>
                <a:cxn ang="0">
                  <a:pos x="57" y="21"/>
                </a:cxn>
                <a:cxn ang="0">
                  <a:pos x="45" y="26"/>
                </a:cxn>
                <a:cxn ang="0">
                  <a:pos x="33" y="35"/>
                </a:cxn>
                <a:cxn ang="0">
                  <a:pos x="24" y="43"/>
                </a:cxn>
                <a:cxn ang="0">
                  <a:pos x="24" y="164"/>
                </a:cxn>
                <a:cxn ang="0">
                  <a:pos x="0" y="164"/>
                </a:cxn>
                <a:cxn ang="0">
                  <a:pos x="0" y="6"/>
                </a:cxn>
                <a:cxn ang="0">
                  <a:pos x="24" y="6"/>
                </a:cxn>
                <a:cxn ang="0">
                  <a:pos x="24" y="21"/>
                </a:cxn>
                <a:cxn ang="0">
                  <a:pos x="39" y="11"/>
                </a:cxn>
                <a:cxn ang="0">
                  <a:pos x="54" y="4"/>
                </a:cxn>
                <a:cxn ang="0">
                  <a:pos x="71" y="0"/>
                </a:cxn>
              </a:cxnLst>
              <a:rect l="0" t="0" r="r" b="b"/>
              <a:pathLst>
                <a:path w="116" h="164">
                  <a:moveTo>
                    <a:pt x="71" y="0"/>
                  </a:moveTo>
                  <a:lnTo>
                    <a:pt x="84" y="1"/>
                  </a:lnTo>
                  <a:lnTo>
                    <a:pt x="93" y="6"/>
                  </a:lnTo>
                  <a:lnTo>
                    <a:pt x="102" y="11"/>
                  </a:lnTo>
                  <a:lnTo>
                    <a:pt x="109" y="22"/>
                  </a:lnTo>
                  <a:lnTo>
                    <a:pt x="114" y="36"/>
                  </a:lnTo>
                  <a:lnTo>
                    <a:pt x="116" y="54"/>
                  </a:lnTo>
                  <a:lnTo>
                    <a:pt x="116" y="164"/>
                  </a:lnTo>
                  <a:lnTo>
                    <a:pt x="91" y="164"/>
                  </a:lnTo>
                  <a:lnTo>
                    <a:pt x="91" y="60"/>
                  </a:lnTo>
                  <a:lnTo>
                    <a:pt x="91" y="52"/>
                  </a:lnTo>
                  <a:lnTo>
                    <a:pt x="91" y="42"/>
                  </a:lnTo>
                  <a:lnTo>
                    <a:pt x="89" y="33"/>
                  </a:lnTo>
                  <a:lnTo>
                    <a:pt x="85" y="26"/>
                  </a:lnTo>
                  <a:lnTo>
                    <a:pt x="79" y="21"/>
                  </a:lnTo>
                  <a:lnTo>
                    <a:pt x="68" y="20"/>
                  </a:lnTo>
                  <a:lnTo>
                    <a:pt x="57" y="21"/>
                  </a:lnTo>
                  <a:lnTo>
                    <a:pt x="45" y="26"/>
                  </a:lnTo>
                  <a:lnTo>
                    <a:pt x="33" y="35"/>
                  </a:lnTo>
                  <a:lnTo>
                    <a:pt x="24" y="43"/>
                  </a:lnTo>
                  <a:lnTo>
                    <a:pt x="24" y="164"/>
                  </a:lnTo>
                  <a:lnTo>
                    <a:pt x="0" y="164"/>
                  </a:lnTo>
                  <a:lnTo>
                    <a:pt x="0" y="6"/>
                  </a:lnTo>
                  <a:lnTo>
                    <a:pt x="24" y="6"/>
                  </a:lnTo>
                  <a:lnTo>
                    <a:pt x="24" y="21"/>
                  </a:lnTo>
                  <a:lnTo>
                    <a:pt x="39" y="11"/>
                  </a:lnTo>
                  <a:lnTo>
                    <a:pt x="54" y="4"/>
                  </a:lnTo>
                  <a:lnTo>
                    <a:pt x="7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6" name="Freeform 33"/>
            <p:cNvSpPr>
              <a:spLocks noEditPoints="1"/>
            </p:cNvSpPr>
            <p:nvPr/>
          </p:nvSpPr>
          <p:spPr bwMode="auto">
            <a:xfrm>
              <a:off x="2161" y="3704"/>
              <a:ext cx="66" cy="85"/>
            </a:xfrm>
            <a:custGeom>
              <a:avLst/>
              <a:gdLst/>
              <a:ahLst/>
              <a:cxnLst>
                <a:cxn ang="0">
                  <a:pos x="66" y="20"/>
                </a:cxn>
                <a:cxn ang="0">
                  <a:pos x="53" y="22"/>
                </a:cxn>
                <a:cxn ang="0">
                  <a:pos x="41" y="31"/>
                </a:cxn>
                <a:cxn ang="0">
                  <a:pos x="33" y="42"/>
                </a:cxn>
                <a:cxn ang="0">
                  <a:pos x="27" y="56"/>
                </a:cxn>
                <a:cxn ang="0">
                  <a:pos x="26" y="70"/>
                </a:cxn>
                <a:cxn ang="0">
                  <a:pos x="103" y="70"/>
                </a:cxn>
                <a:cxn ang="0">
                  <a:pos x="103" y="57"/>
                </a:cxn>
                <a:cxn ang="0">
                  <a:pos x="98" y="43"/>
                </a:cxn>
                <a:cxn ang="0">
                  <a:pos x="90" y="31"/>
                </a:cxn>
                <a:cxn ang="0">
                  <a:pos x="80" y="22"/>
                </a:cxn>
                <a:cxn ang="0">
                  <a:pos x="66" y="20"/>
                </a:cxn>
                <a:cxn ang="0">
                  <a:pos x="69" y="0"/>
                </a:cxn>
                <a:cxn ang="0">
                  <a:pos x="87" y="3"/>
                </a:cxn>
                <a:cxn ang="0">
                  <a:pos x="103" y="11"/>
                </a:cxn>
                <a:cxn ang="0">
                  <a:pos x="114" y="22"/>
                </a:cxn>
                <a:cxn ang="0">
                  <a:pos x="122" y="38"/>
                </a:cxn>
                <a:cxn ang="0">
                  <a:pos x="126" y="54"/>
                </a:cxn>
                <a:cxn ang="0">
                  <a:pos x="129" y="71"/>
                </a:cxn>
                <a:cxn ang="0">
                  <a:pos x="129" y="89"/>
                </a:cxn>
                <a:cxn ang="0">
                  <a:pos x="26" y="89"/>
                </a:cxn>
                <a:cxn ang="0">
                  <a:pos x="27" y="109"/>
                </a:cxn>
                <a:cxn ang="0">
                  <a:pos x="32" y="125"/>
                </a:cxn>
                <a:cxn ang="0">
                  <a:pos x="39" y="136"/>
                </a:cxn>
                <a:cxn ang="0">
                  <a:pos x="48" y="145"/>
                </a:cxn>
                <a:cxn ang="0">
                  <a:pos x="59" y="149"/>
                </a:cxn>
                <a:cxn ang="0">
                  <a:pos x="71" y="150"/>
                </a:cxn>
                <a:cxn ang="0">
                  <a:pos x="87" y="146"/>
                </a:cxn>
                <a:cxn ang="0">
                  <a:pos x="103" y="136"/>
                </a:cxn>
                <a:cxn ang="0">
                  <a:pos x="112" y="123"/>
                </a:cxn>
                <a:cxn ang="0">
                  <a:pos x="130" y="134"/>
                </a:cxn>
                <a:cxn ang="0">
                  <a:pos x="121" y="148"/>
                </a:cxn>
                <a:cxn ang="0">
                  <a:pos x="107" y="159"/>
                </a:cxn>
                <a:cxn ang="0">
                  <a:pos x="89" y="167"/>
                </a:cxn>
                <a:cxn ang="0">
                  <a:pos x="69" y="170"/>
                </a:cxn>
                <a:cxn ang="0">
                  <a:pos x="50" y="167"/>
                </a:cxn>
                <a:cxn ang="0">
                  <a:pos x="34" y="160"/>
                </a:cxn>
                <a:cxn ang="0">
                  <a:pos x="20" y="149"/>
                </a:cxn>
                <a:cxn ang="0">
                  <a:pos x="9" y="134"/>
                </a:cxn>
                <a:cxn ang="0">
                  <a:pos x="2" y="111"/>
                </a:cxn>
                <a:cxn ang="0">
                  <a:pos x="0" y="85"/>
                </a:cxn>
                <a:cxn ang="0">
                  <a:pos x="2" y="57"/>
                </a:cxn>
                <a:cxn ang="0">
                  <a:pos x="9" y="36"/>
                </a:cxn>
                <a:cxn ang="0">
                  <a:pos x="20" y="20"/>
                </a:cxn>
                <a:cxn ang="0">
                  <a:pos x="34" y="8"/>
                </a:cxn>
                <a:cxn ang="0">
                  <a:pos x="50" y="3"/>
                </a:cxn>
                <a:cxn ang="0">
                  <a:pos x="69" y="0"/>
                </a:cxn>
              </a:cxnLst>
              <a:rect l="0" t="0" r="r" b="b"/>
              <a:pathLst>
                <a:path w="130" h="170">
                  <a:moveTo>
                    <a:pt x="66" y="20"/>
                  </a:moveTo>
                  <a:lnTo>
                    <a:pt x="53" y="22"/>
                  </a:lnTo>
                  <a:lnTo>
                    <a:pt x="41" y="31"/>
                  </a:lnTo>
                  <a:lnTo>
                    <a:pt x="33" y="42"/>
                  </a:lnTo>
                  <a:lnTo>
                    <a:pt x="27" y="56"/>
                  </a:lnTo>
                  <a:lnTo>
                    <a:pt x="26" y="70"/>
                  </a:lnTo>
                  <a:lnTo>
                    <a:pt x="103" y="70"/>
                  </a:lnTo>
                  <a:lnTo>
                    <a:pt x="103" y="57"/>
                  </a:lnTo>
                  <a:lnTo>
                    <a:pt x="98" y="43"/>
                  </a:lnTo>
                  <a:lnTo>
                    <a:pt x="90" y="31"/>
                  </a:lnTo>
                  <a:lnTo>
                    <a:pt x="80" y="22"/>
                  </a:lnTo>
                  <a:lnTo>
                    <a:pt x="66" y="20"/>
                  </a:lnTo>
                  <a:close/>
                  <a:moveTo>
                    <a:pt x="69" y="0"/>
                  </a:moveTo>
                  <a:lnTo>
                    <a:pt x="87" y="3"/>
                  </a:lnTo>
                  <a:lnTo>
                    <a:pt x="103" y="11"/>
                  </a:lnTo>
                  <a:lnTo>
                    <a:pt x="114" y="22"/>
                  </a:lnTo>
                  <a:lnTo>
                    <a:pt x="122" y="38"/>
                  </a:lnTo>
                  <a:lnTo>
                    <a:pt x="126" y="54"/>
                  </a:lnTo>
                  <a:lnTo>
                    <a:pt x="129" y="71"/>
                  </a:lnTo>
                  <a:lnTo>
                    <a:pt x="129" y="89"/>
                  </a:lnTo>
                  <a:lnTo>
                    <a:pt x="26" y="89"/>
                  </a:lnTo>
                  <a:lnTo>
                    <a:pt x="27" y="109"/>
                  </a:lnTo>
                  <a:lnTo>
                    <a:pt x="32" y="125"/>
                  </a:lnTo>
                  <a:lnTo>
                    <a:pt x="39" y="136"/>
                  </a:lnTo>
                  <a:lnTo>
                    <a:pt x="48" y="145"/>
                  </a:lnTo>
                  <a:lnTo>
                    <a:pt x="59" y="149"/>
                  </a:lnTo>
                  <a:lnTo>
                    <a:pt x="71" y="150"/>
                  </a:lnTo>
                  <a:lnTo>
                    <a:pt x="87" y="146"/>
                  </a:lnTo>
                  <a:lnTo>
                    <a:pt x="103" y="136"/>
                  </a:lnTo>
                  <a:lnTo>
                    <a:pt x="112" y="123"/>
                  </a:lnTo>
                  <a:lnTo>
                    <a:pt x="130" y="134"/>
                  </a:lnTo>
                  <a:lnTo>
                    <a:pt x="121" y="148"/>
                  </a:lnTo>
                  <a:lnTo>
                    <a:pt x="107" y="159"/>
                  </a:lnTo>
                  <a:lnTo>
                    <a:pt x="89" y="167"/>
                  </a:lnTo>
                  <a:lnTo>
                    <a:pt x="69" y="170"/>
                  </a:lnTo>
                  <a:lnTo>
                    <a:pt x="50" y="167"/>
                  </a:lnTo>
                  <a:lnTo>
                    <a:pt x="34" y="160"/>
                  </a:lnTo>
                  <a:lnTo>
                    <a:pt x="20" y="149"/>
                  </a:lnTo>
                  <a:lnTo>
                    <a:pt x="9" y="134"/>
                  </a:lnTo>
                  <a:lnTo>
                    <a:pt x="2" y="111"/>
                  </a:lnTo>
                  <a:lnTo>
                    <a:pt x="0" y="85"/>
                  </a:lnTo>
                  <a:lnTo>
                    <a:pt x="2" y="57"/>
                  </a:lnTo>
                  <a:lnTo>
                    <a:pt x="9" y="36"/>
                  </a:lnTo>
                  <a:lnTo>
                    <a:pt x="20" y="20"/>
                  </a:lnTo>
                  <a:lnTo>
                    <a:pt x="34" y="8"/>
                  </a:lnTo>
                  <a:lnTo>
                    <a:pt x="50" y="3"/>
                  </a:lnTo>
                  <a:lnTo>
                    <a:pt x="69"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7" name="Freeform 34"/>
            <p:cNvSpPr>
              <a:spLocks/>
            </p:cNvSpPr>
            <p:nvPr/>
          </p:nvSpPr>
          <p:spPr bwMode="auto">
            <a:xfrm>
              <a:off x="2241" y="3704"/>
              <a:ext cx="60" cy="85"/>
            </a:xfrm>
            <a:custGeom>
              <a:avLst/>
              <a:gdLst/>
              <a:ahLst/>
              <a:cxnLst>
                <a:cxn ang="0">
                  <a:pos x="58" y="0"/>
                </a:cxn>
                <a:cxn ang="0">
                  <a:pos x="80" y="4"/>
                </a:cxn>
                <a:cxn ang="0">
                  <a:pos x="100" y="13"/>
                </a:cxn>
                <a:cxn ang="0">
                  <a:pos x="115" y="28"/>
                </a:cxn>
                <a:cxn ang="0">
                  <a:pos x="99" y="40"/>
                </a:cxn>
                <a:cxn ang="0">
                  <a:pos x="89" y="29"/>
                </a:cxn>
                <a:cxn ang="0">
                  <a:pos x="76" y="22"/>
                </a:cxn>
                <a:cxn ang="0">
                  <a:pos x="60" y="20"/>
                </a:cxn>
                <a:cxn ang="0">
                  <a:pos x="48" y="21"/>
                </a:cxn>
                <a:cxn ang="0">
                  <a:pos x="39" y="25"/>
                </a:cxn>
                <a:cxn ang="0">
                  <a:pos x="32" y="32"/>
                </a:cxn>
                <a:cxn ang="0">
                  <a:pos x="29" y="43"/>
                </a:cxn>
                <a:cxn ang="0">
                  <a:pos x="32" y="53"/>
                </a:cxn>
                <a:cxn ang="0">
                  <a:pos x="39" y="61"/>
                </a:cxn>
                <a:cxn ang="0">
                  <a:pos x="48" y="67"/>
                </a:cxn>
                <a:cxn ang="0">
                  <a:pos x="61" y="71"/>
                </a:cxn>
                <a:cxn ang="0">
                  <a:pos x="73" y="75"/>
                </a:cxn>
                <a:cxn ang="0">
                  <a:pos x="87" y="81"/>
                </a:cxn>
                <a:cxn ang="0">
                  <a:pos x="100" y="86"/>
                </a:cxn>
                <a:cxn ang="0">
                  <a:pos x="110" y="95"/>
                </a:cxn>
                <a:cxn ang="0">
                  <a:pos x="117" y="104"/>
                </a:cxn>
                <a:cxn ang="0">
                  <a:pos x="119" y="118"/>
                </a:cxn>
                <a:cxn ang="0">
                  <a:pos x="117" y="136"/>
                </a:cxn>
                <a:cxn ang="0">
                  <a:pos x="108" y="150"/>
                </a:cxn>
                <a:cxn ang="0">
                  <a:pos x="97" y="160"/>
                </a:cxn>
                <a:cxn ang="0">
                  <a:pos x="82" y="167"/>
                </a:cxn>
                <a:cxn ang="0">
                  <a:pos x="62" y="170"/>
                </a:cxn>
                <a:cxn ang="0">
                  <a:pos x="43" y="167"/>
                </a:cxn>
                <a:cxn ang="0">
                  <a:pos x="26" y="160"/>
                </a:cxn>
                <a:cxn ang="0">
                  <a:pos x="11" y="150"/>
                </a:cxn>
                <a:cxn ang="0">
                  <a:pos x="0" y="135"/>
                </a:cxn>
                <a:cxn ang="0">
                  <a:pos x="18" y="124"/>
                </a:cxn>
                <a:cxn ang="0">
                  <a:pos x="29" y="138"/>
                </a:cxn>
                <a:cxn ang="0">
                  <a:pos x="44" y="148"/>
                </a:cxn>
                <a:cxn ang="0">
                  <a:pos x="62" y="150"/>
                </a:cxn>
                <a:cxn ang="0">
                  <a:pos x="76" y="149"/>
                </a:cxn>
                <a:cxn ang="0">
                  <a:pos x="86" y="143"/>
                </a:cxn>
                <a:cxn ang="0">
                  <a:pos x="94" y="135"/>
                </a:cxn>
                <a:cxn ang="0">
                  <a:pos x="97" y="123"/>
                </a:cxn>
                <a:cxn ang="0">
                  <a:pos x="94" y="113"/>
                </a:cxn>
                <a:cxn ang="0">
                  <a:pos x="87" y="104"/>
                </a:cxn>
                <a:cxn ang="0">
                  <a:pos x="78" y="99"/>
                </a:cxn>
                <a:cxn ang="0">
                  <a:pos x="65" y="95"/>
                </a:cxn>
                <a:cxn ang="0">
                  <a:pos x="51" y="91"/>
                </a:cxn>
                <a:cxn ang="0">
                  <a:pos x="39" y="85"/>
                </a:cxn>
                <a:cxn ang="0">
                  <a:pos x="26" y="79"/>
                </a:cxn>
                <a:cxn ang="0">
                  <a:pos x="15" y="71"/>
                </a:cxn>
                <a:cxn ang="0">
                  <a:pos x="9" y="60"/>
                </a:cxn>
                <a:cxn ang="0">
                  <a:pos x="7" y="45"/>
                </a:cxn>
                <a:cxn ang="0">
                  <a:pos x="9" y="29"/>
                </a:cxn>
                <a:cxn ang="0">
                  <a:pos x="16" y="17"/>
                </a:cxn>
                <a:cxn ang="0">
                  <a:pos x="28" y="8"/>
                </a:cxn>
                <a:cxn ang="0">
                  <a:pos x="43" y="3"/>
                </a:cxn>
                <a:cxn ang="0">
                  <a:pos x="58" y="0"/>
                </a:cxn>
              </a:cxnLst>
              <a:rect l="0" t="0" r="r" b="b"/>
              <a:pathLst>
                <a:path w="119" h="170">
                  <a:moveTo>
                    <a:pt x="58" y="0"/>
                  </a:moveTo>
                  <a:lnTo>
                    <a:pt x="80" y="4"/>
                  </a:lnTo>
                  <a:lnTo>
                    <a:pt x="100" y="13"/>
                  </a:lnTo>
                  <a:lnTo>
                    <a:pt x="115" y="28"/>
                  </a:lnTo>
                  <a:lnTo>
                    <a:pt x="99" y="40"/>
                  </a:lnTo>
                  <a:lnTo>
                    <a:pt x="89" y="29"/>
                  </a:lnTo>
                  <a:lnTo>
                    <a:pt x="76" y="22"/>
                  </a:lnTo>
                  <a:lnTo>
                    <a:pt x="60" y="20"/>
                  </a:lnTo>
                  <a:lnTo>
                    <a:pt x="48" y="21"/>
                  </a:lnTo>
                  <a:lnTo>
                    <a:pt x="39" y="25"/>
                  </a:lnTo>
                  <a:lnTo>
                    <a:pt x="32" y="32"/>
                  </a:lnTo>
                  <a:lnTo>
                    <a:pt x="29" y="43"/>
                  </a:lnTo>
                  <a:lnTo>
                    <a:pt x="32" y="53"/>
                  </a:lnTo>
                  <a:lnTo>
                    <a:pt x="39" y="61"/>
                  </a:lnTo>
                  <a:lnTo>
                    <a:pt x="48" y="67"/>
                  </a:lnTo>
                  <a:lnTo>
                    <a:pt x="61" y="71"/>
                  </a:lnTo>
                  <a:lnTo>
                    <a:pt x="73" y="75"/>
                  </a:lnTo>
                  <a:lnTo>
                    <a:pt x="87" y="81"/>
                  </a:lnTo>
                  <a:lnTo>
                    <a:pt x="100" y="86"/>
                  </a:lnTo>
                  <a:lnTo>
                    <a:pt x="110" y="95"/>
                  </a:lnTo>
                  <a:lnTo>
                    <a:pt x="117" y="104"/>
                  </a:lnTo>
                  <a:lnTo>
                    <a:pt x="119" y="118"/>
                  </a:lnTo>
                  <a:lnTo>
                    <a:pt x="117" y="136"/>
                  </a:lnTo>
                  <a:lnTo>
                    <a:pt x="108" y="150"/>
                  </a:lnTo>
                  <a:lnTo>
                    <a:pt x="97" y="160"/>
                  </a:lnTo>
                  <a:lnTo>
                    <a:pt x="82" y="167"/>
                  </a:lnTo>
                  <a:lnTo>
                    <a:pt x="62" y="170"/>
                  </a:lnTo>
                  <a:lnTo>
                    <a:pt x="43" y="167"/>
                  </a:lnTo>
                  <a:lnTo>
                    <a:pt x="26" y="160"/>
                  </a:lnTo>
                  <a:lnTo>
                    <a:pt x="11" y="150"/>
                  </a:lnTo>
                  <a:lnTo>
                    <a:pt x="0" y="135"/>
                  </a:lnTo>
                  <a:lnTo>
                    <a:pt x="18" y="124"/>
                  </a:lnTo>
                  <a:lnTo>
                    <a:pt x="29" y="138"/>
                  </a:lnTo>
                  <a:lnTo>
                    <a:pt x="44" y="148"/>
                  </a:lnTo>
                  <a:lnTo>
                    <a:pt x="62" y="150"/>
                  </a:lnTo>
                  <a:lnTo>
                    <a:pt x="76" y="149"/>
                  </a:lnTo>
                  <a:lnTo>
                    <a:pt x="86" y="143"/>
                  </a:lnTo>
                  <a:lnTo>
                    <a:pt x="94" y="135"/>
                  </a:lnTo>
                  <a:lnTo>
                    <a:pt x="97" y="123"/>
                  </a:lnTo>
                  <a:lnTo>
                    <a:pt x="94" y="113"/>
                  </a:lnTo>
                  <a:lnTo>
                    <a:pt x="87" y="104"/>
                  </a:lnTo>
                  <a:lnTo>
                    <a:pt x="78" y="99"/>
                  </a:lnTo>
                  <a:lnTo>
                    <a:pt x="65" y="95"/>
                  </a:lnTo>
                  <a:lnTo>
                    <a:pt x="51" y="91"/>
                  </a:lnTo>
                  <a:lnTo>
                    <a:pt x="39" y="85"/>
                  </a:lnTo>
                  <a:lnTo>
                    <a:pt x="26" y="79"/>
                  </a:lnTo>
                  <a:lnTo>
                    <a:pt x="15" y="71"/>
                  </a:lnTo>
                  <a:lnTo>
                    <a:pt x="9" y="60"/>
                  </a:lnTo>
                  <a:lnTo>
                    <a:pt x="7" y="45"/>
                  </a:lnTo>
                  <a:lnTo>
                    <a:pt x="9" y="29"/>
                  </a:lnTo>
                  <a:lnTo>
                    <a:pt x="16" y="17"/>
                  </a:lnTo>
                  <a:lnTo>
                    <a:pt x="28" y="8"/>
                  </a:lnTo>
                  <a:lnTo>
                    <a:pt x="43" y="3"/>
                  </a:lnTo>
                  <a:lnTo>
                    <a:pt x="5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8" name="Freeform 35"/>
            <p:cNvSpPr>
              <a:spLocks/>
            </p:cNvSpPr>
            <p:nvPr/>
          </p:nvSpPr>
          <p:spPr bwMode="auto">
            <a:xfrm>
              <a:off x="2316" y="3704"/>
              <a:ext cx="60" cy="85"/>
            </a:xfrm>
            <a:custGeom>
              <a:avLst/>
              <a:gdLst/>
              <a:ahLst/>
              <a:cxnLst>
                <a:cxn ang="0">
                  <a:pos x="58" y="0"/>
                </a:cxn>
                <a:cxn ang="0">
                  <a:pos x="80" y="4"/>
                </a:cxn>
                <a:cxn ang="0">
                  <a:pos x="100" y="13"/>
                </a:cxn>
                <a:cxn ang="0">
                  <a:pos x="115" y="28"/>
                </a:cxn>
                <a:cxn ang="0">
                  <a:pos x="98" y="40"/>
                </a:cxn>
                <a:cxn ang="0">
                  <a:pos x="89" y="29"/>
                </a:cxn>
                <a:cxn ang="0">
                  <a:pos x="75" y="22"/>
                </a:cxn>
                <a:cxn ang="0">
                  <a:pos x="59" y="20"/>
                </a:cxn>
                <a:cxn ang="0">
                  <a:pos x="48" y="21"/>
                </a:cxn>
                <a:cxn ang="0">
                  <a:pos x="39" y="25"/>
                </a:cxn>
                <a:cxn ang="0">
                  <a:pos x="32" y="32"/>
                </a:cxn>
                <a:cxn ang="0">
                  <a:pos x="29" y="43"/>
                </a:cxn>
                <a:cxn ang="0">
                  <a:pos x="32" y="53"/>
                </a:cxn>
                <a:cxn ang="0">
                  <a:pos x="39" y="61"/>
                </a:cxn>
                <a:cxn ang="0">
                  <a:pos x="48" y="67"/>
                </a:cxn>
                <a:cxn ang="0">
                  <a:pos x="61" y="71"/>
                </a:cxn>
                <a:cxn ang="0">
                  <a:pos x="73" y="75"/>
                </a:cxn>
                <a:cxn ang="0">
                  <a:pos x="87" y="81"/>
                </a:cxn>
                <a:cxn ang="0">
                  <a:pos x="100" y="86"/>
                </a:cxn>
                <a:cxn ang="0">
                  <a:pos x="110" y="95"/>
                </a:cxn>
                <a:cxn ang="0">
                  <a:pos x="117" y="104"/>
                </a:cxn>
                <a:cxn ang="0">
                  <a:pos x="119" y="118"/>
                </a:cxn>
                <a:cxn ang="0">
                  <a:pos x="117" y="136"/>
                </a:cxn>
                <a:cxn ang="0">
                  <a:pos x="108" y="150"/>
                </a:cxn>
                <a:cxn ang="0">
                  <a:pos x="97" y="160"/>
                </a:cxn>
                <a:cxn ang="0">
                  <a:pos x="82" y="167"/>
                </a:cxn>
                <a:cxn ang="0">
                  <a:pos x="62" y="170"/>
                </a:cxn>
                <a:cxn ang="0">
                  <a:pos x="43" y="167"/>
                </a:cxn>
                <a:cxn ang="0">
                  <a:pos x="26" y="160"/>
                </a:cxn>
                <a:cxn ang="0">
                  <a:pos x="11" y="150"/>
                </a:cxn>
                <a:cxn ang="0">
                  <a:pos x="0" y="135"/>
                </a:cxn>
                <a:cxn ang="0">
                  <a:pos x="18" y="124"/>
                </a:cxn>
                <a:cxn ang="0">
                  <a:pos x="29" y="138"/>
                </a:cxn>
                <a:cxn ang="0">
                  <a:pos x="44" y="148"/>
                </a:cxn>
                <a:cxn ang="0">
                  <a:pos x="62" y="150"/>
                </a:cxn>
                <a:cxn ang="0">
                  <a:pos x="76" y="149"/>
                </a:cxn>
                <a:cxn ang="0">
                  <a:pos x="86" y="143"/>
                </a:cxn>
                <a:cxn ang="0">
                  <a:pos x="94" y="135"/>
                </a:cxn>
                <a:cxn ang="0">
                  <a:pos x="96" y="123"/>
                </a:cxn>
                <a:cxn ang="0">
                  <a:pos x="94" y="113"/>
                </a:cxn>
                <a:cxn ang="0">
                  <a:pos x="87" y="104"/>
                </a:cxn>
                <a:cxn ang="0">
                  <a:pos x="76" y="99"/>
                </a:cxn>
                <a:cxn ang="0">
                  <a:pos x="65" y="95"/>
                </a:cxn>
                <a:cxn ang="0">
                  <a:pos x="51" y="91"/>
                </a:cxn>
                <a:cxn ang="0">
                  <a:pos x="37" y="85"/>
                </a:cxn>
                <a:cxn ang="0">
                  <a:pos x="26" y="79"/>
                </a:cxn>
                <a:cxn ang="0">
                  <a:pos x="15" y="71"/>
                </a:cxn>
                <a:cxn ang="0">
                  <a:pos x="8" y="60"/>
                </a:cxn>
                <a:cxn ang="0">
                  <a:pos x="7" y="45"/>
                </a:cxn>
                <a:cxn ang="0">
                  <a:pos x="9" y="29"/>
                </a:cxn>
                <a:cxn ang="0">
                  <a:pos x="16" y="17"/>
                </a:cxn>
                <a:cxn ang="0">
                  <a:pos x="27" y="8"/>
                </a:cxn>
                <a:cxn ang="0">
                  <a:pos x="43" y="3"/>
                </a:cxn>
                <a:cxn ang="0">
                  <a:pos x="58" y="0"/>
                </a:cxn>
              </a:cxnLst>
              <a:rect l="0" t="0" r="r" b="b"/>
              <a:pathLst>
                <a:path w="119" h="170">
                  <a:moveTo>
                    <a:pt x="58" y="0"/>
                  </a:moveTo>
                  <a:lnTo>
                    <a:pt x="80" y="4"/>
                  </a:lnTo>
                  <a:lnTo>
                    <a:pt x="100" y="13"/>
                  </a:lnTo>
                  <a:lnTo>
                    <a:pt x="115" y="28"/>
                  </a:lnTo>
                  <a:lnTo>
                    <a:pt x="98" y="40"/>
                  </a:lnTo>
                  <a:lnTo>
                    <a:pt x="89" y="29"/>
                  </a:lnTo>
                  <a:lnTo>
                    <a:pt x="75" y="22"/>
                  </a:lnTo>
                  <a:lnTo>
                    <a:pt x="59" y="20"/>
                  </a:lnTo>
                  <a:lnTo>
                    <a:pt x="48" y="21"/>
                  </a:lnTo>
                  <a:lnTo>
                    <a:pt x="39" y="25"/>
                  </a:lnTo>
                  <a:lnTo>
                    <a:pt x="32" y="32"/>
                  </a:lnTo>
                  <a:lnTo>
                    <a:pt x="29" y="43"/>
                  </a:lnTo>
                  <a:lnTo>
                    <a:pt x="32" y="53"/>
                  </a:lnTo>
                  <a:lnTo>
                    <a:pt x="39" y="61"/>
                  </a:lnTo>
                  <a:lnTo>
                    <a:pt x="48" y="67"/>
                  </a:lnTo>
                  <a:lnTo>
                    <a:pt x="61" y="71"/>
                  </a:lnTo>
                  <a:lnTo>
                    <a:pt x="73" y="75"/>
                  </a:lnTo>
                  <a:lnTo>
                    <a:pt x="87" y="81"/>
                  </a:lnTo>
                  <a:lnTo>
                    <a:pt x="100" y="86"/>
                  </a:lnTo>
                  <a:lnTo>
                    <a:pt x="110" y="95"/>
                  </a:lnTo>
                  <a:lnTo>
                    <a:pt x="117" y="104"/>
                  </a:lnTo>
                  <a:lnTo>
                    <a:pt x="119" y="118"/>
                  </a:lnTo>
                  <a:lnTo>
                    <a:pt x="117" y="136"/>
                  </a:lnTo>
                  <a:lnTo>
                    <a:pt x="108" y="150"/>
                  </a:lnTo>
                  <a:lnTo>
                    <a:pt x="97" y="160"/>
                  </a:lnTo>
                  <a:lnTo>
                    <a:pt x="82" y="167"/>
                  </a:lnTo>
                  <a:lnTo>
                    <a:pt x="62" y="170"/>
                  </a:lnTo>
                  <a:lnTo>
                    <a:pt x="43" y="167"/>
                  </a:lnTo>
                  <a:lnTo>
                    <a:pt x="26" y="160"/>
                  </a:lnTo>
                  <a:lnTo>
                    <a:pt x="11" y="150"/>
                  </a:lnTo>
                  <a:lnTo>
                    <a:pt x="0" y="135"/>
                  </a:lnTo>
                  <a:lnTo>
                    <a:pt x="18" y="124"/>
                  </a:lnTo>
                  <a:lnTo>
                    <a:pt x="29" y="138"/>
                  </a:lnTo>
                  <a:lnTo>
                    <a:pt x="44" y="148"/>
                  </a:lnTo>
                  <a:lnTo>
                    <a:pt x="62" y="150"/>
                  </a:lnTo>
                  <a:lnTo>
                    <a:pt x="76" y="149"/>
                  </a:lnTo>
                  <a:lnTo>
                    <a:pt x="86" y="143"/>
                  </a:lnTo>
                  <a:lnTo>
                    <a:pt x="94" y="135"/>
                  </a:lnTo>
                  <a:lnTo>
                    <a:pt x="96" y="123"/>
                  </a:lnTo>
                  <a:lnTo>
                    <a:pt x="94" y="113"/>
                  </a:lnTo>
                  <a:lnTo>
                    <a:pt x="87" y="104"/>
                  </a:lnTo>
                  <a:lnTo>
                    <a:pt x="76" y="99"/>
                  </a:lnTo>
                  <a:lnTo>
                    <a:pt x="65" y="95"/>
                  </a:lnTo>
                  <a:lnTo>
                    <a:pt x="51" y="91"/>
                  </a:lnTo>
                  <a:lnTo>
                    <a:pt x="37" y="85"/>
                  </a:lnTo>
                  <a:lnTo>
                    <a:pt x="26" y="79"/>
                  </a:lnTo>
                  <a:lnTo>
                    <a:pt x="15" y="71"/>
                  </a:lnTo>
                  <a:lnTo>
                    <a:pt x="8" y="60"/>
                  </a:lnTo>
                  <a:lnTo>
                    <a:pt x="7" y="45"/>
                  </a:lnTo>
                  <a:lnTo>
                    <a:pt x="9" y="29"/>
                  </a:lnTo>
                  <a:lnTo>
                    <a:pt x="16" y="17"/>
                  </a:lnTo>
                  <a:lnTo>
                    <a:pt x="27" y="8"/>
                  </a:lnTo>
                  <a:lnTo>
                    <a:pt x="43" y="3"/>
                  </a:lnTo>
                  <a:lnTo>
                    <a:pt x="5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39" name="Freeform 36"/>
            <p:cNvSpPr>
              <a:spLocks noEditPoints="1"/>
            </p:cNvSpPr>
            <p:nvPr/>
          </p:nvSpPr>
          <p:spPr bwMode="auto">
            <a:xfrm>
              <a:off x="2434" y="3704"/>
              <a:ext cx="69" cy="85"/>
            </a:xfrm>
            <a:custGeom>
              <a:avLst/>
              <a:gdLst/>
              <a:ahLst/>
              <a:cxnLst>
                <a:cxn ang="0">
                  <a:pos x="70" y="20"/>
                </a:cxn>
                <a:cxn ang="0">
                  <a:pos x="55" y="22"/>
                </a:cxn>
                <a:cxn ang="0">
                  <a:pos x="45" y="28"/>
                </a:cxn>
                <a:cxn ang="0">
                  <a:pos x="36" y="36"/>
                </a:cxn>
                <a:cxn ang="0">
                  <a:pos x="31" y="47"/>
                </a:cxn>
                <a:cxn ang="0">
                  <a:pos x="27" y="60"/>
                </a:cxn>
                <a:cxn ang="0">
                  <a:pos x="25" y="72"/>
                </a:cxn>
                <a:cxn ang="0">
                  <a:pos x="25" y="85"/>
                </a:cxn>
                <a:cxn ang="0">
                  <a:pos x="25" y="97"/>
                </a:cxn>
                <a:cxn ang="0">
                  <a:pos x="27" y="110"/>
                </a:cxn>
                <a:cxn ang="0">
                  <a:pos x="31" y="123"/>
                </a:cxn>
                <a:cxn ang="0">
                  <a:pos x="36" y="134"/>
                </a:cxn>
                <a:cxn ang="0">
                  <a:pos x="45" y="142"/>
                </a:cxn>
                <a:cxn ang="0">
                  <a:pos x="55" y="148"/>
                </a:cxn>
                <a:cxn ang="0">
                  <a:pos x="70" y="150"/>
                </a:cxn>
                <a:cxn ang="0">
                  <a:pos x="84" y="148"/>
                </a:cxn>
                <a:cxn ang="0">
                  <a:pos x="95" y="142"/>
                </a:cxn>
                <a:cxn ang="0">
                  <a:pos x="102" y="134"/>
                </a:cxn>
                <a:cxn ang="0">
                  <a:pos x="107" y="123"/>
                </a:cxn>
                <a:cxn ang="0">
                  <a:pos x="112" y="110"/>
                </a:cxn>
                <a:cxn ang="0">
                  <a:pos x="113" y="97"/>
                </a:cxn>
                <a:cxn ang="0">
                  <a:pos x="113" y="85"/>
                </a:cxn>
                <a:cxn ang="0">
                  <a:pos x="113" y="72"/>
                </a:cxn>
                <a:cxn ang="0">
                  <a:pos x="112" y="60"/>
                </a:cxn>
                <a:cxn ang="0">
                  <a:pos x="107" y="47"/>
                </a:cxn>
                <a:cxn ang="0">
                  <a:pos x="102" y="36"/>
                </a:cxn>
                <a:cxn ang="0">
                  <a:pos x="95" y="28"/>
                </a:cxn>
                <a:cxn ang="0">
                  <a:pos x="84" y="22"/>
                </a:cxn>
                <a:cxn ang="0">
                  <a:pos x="70" y="20"/>
                </a:cxn>
                <a:cxn ang="0">
                  <a:pos x="70" y="0"/>
                </a:cxn>
                <a:cxn ang="0">
                  <a:pos x="88" y="3"/>
                </a:cxn>
                <a:cxn ang="0">
                  <a:pos x="105" y="8"/>
                </a:cxn>
                <a:cxn ang="0">
                  <a:pos x="119" y="20"/>
                </a:cxn>
                <a:cxn ang="0">
                  <a:pos x="128" y="36"/>
                </a:cxn>
                <a:cxn ang="0">
                  <a:pos x="135" y="57"/>
                </a:cxn>
                <a:cxn ang="0">
                  <a:pos x="138" y="85"/>
                </a:cxn>
                <a:cxn ang="0">
                  <a:pos x="135" y="111"/>
                </a:cxn>
                <a:cxn ang="0">
                  <a:pos x="128" y="134"/>
                </a:cxn>
                <a:cxn ang="0">
                  <a:pos x="119" y="149"/>
                </a:cxn>
                <a:cxn ang="0">
                  <a:pos x="105" y="160"/>
                </a:cxn>
                <a:cxn ang="0">
                  <a:pos x="88" y="167"/>
                </a:cxn>
                <a:cxn ang="0">
                  <a:pos x="70" y="170"/>
                </a:cxn>
                <a:cxn ang="0">
                  <a:pos x="50" y="167"/>
                </a:cxn>
                <a:cxn ang="0">
                  <a:pos x="35" y="160"/>
                </a:cxn>
                <a:cxn ang="0">
                  <a:pos x="21" y="149"/>
                </a:cxn>
                <a:cxn ang="0">
                  <a:pos x="10" y="134"/>
                </a:cxn>
                <a:cxn ang="0">
                  <a:pos x="3" y="111"/>
                </a:cxn>
                <a:cxn ang="0">
                  <a:pos x="0" y="85"/>
                </a:cxn>
                <a:cxn ang="0">
                  <a:pos x="3" y="57"/>
                </a:cxn>
                <a:cxn ang="0">
                  <a:pos x="10" y="36"/>
                </a:cxn>
                <a:cxn ang="0">
                  <a:pos x="21" y="20"/>
                </a:cxn>
                <a:cxn ang="0">
                  <a:pos x="35" y="8"/>
                </a:cxn>
                <a:cxn ang="0">
                  <a:pos x="50" y="3"/>
                </a:cxn>
                <a:cxn ang="0">
                  <a:pos x="70" y="0"/>
                </a:cxn>
              </a:cxnLst>
              <a:rect l="0" t="0" r="r" b="b"/>
              <a:pathLst>
                <a:path w="138" h="170">
                  <a:moveTo>
                    <a:pt x="70" y="20"/>
                  </a:moveTo>
                  <a:lnTo>
                    <a:pt x="55" y="22"/>
                  </a:lnTo>
                  <a:lnTo>
                    <a:pt x="45" y="28"/>
                  </a:lnTo>
                  <a:lnTo>
                    <a:pt x="36" y="36"/>
                  </a:lnTo>
                  <a:lnTo>
                    <a:pt x="31" y="47"/>
                  </a:lnTo>
                  <a:lnTo>
                    <a:pt x="27" y="60"/>
                  </a:lnTo>
                  <a:lnTo>
                    <a:pt x="25" y="72"/>
                  </a:lnTo>
                  <a:lnTo>
                    <a:pt x="25" y="85"/>
                  </a:lnTo>
                  <a:lnTo>
                    <a:pt x="25" y="97"/>
                  </a:lnTo>
                  <a:lnTo>
                    <a:pt x="27" y="110"/>
                  </a:lnTo>
                  <a:lnTo>
                    <a:pt x="31" y="123"/>
                  </a:lnTo>
                  <a:lnTo>
                    <a:pt x="36" y="134"/>
                  </a:lnTo>
                  <a:lnTo>
                    <a:pt x="45" y="142"/>
                  </a:lnTo>
                  <a:lnTo>
                    <a:pt x="55" y="148"/>
                  </a:lnTo>
                  <a:lnTo>
                    <a:pt x="70" y="150"/>
                  </a:lnTo>
                  <a:lnTo>
                    <a:pt x="84" y="148"/>
                  </a:lnTo>
                  <a:lnTo>
                    <a:pt x="95" y="142"/>
                  </a:lnTo>
                  <a:lnTo>
                    <a:pt x="102" y="134"/>
                  </a:lnTo>
                  <a:lnTo>
                    <a:pt x="107" y="123"/>
                  </a:lnTo>
                  <a:lnTo>
                    <a:pt x="112" y="110"/>
                  </a:lnTo>
                  <a:lnTo>
                    <a:pt x="113" y="97"/>
                  </a:lnTo>
                  <a:lnTo>
                    <a:pt x="113" y="85"/>
                  </a:lnTo>
                  <a:lnTo>
                    <a:pt x="113" y="72"/>
                  </a:lnTo>
                  <a:lnTo>
                    <a:pt x="112" y="60"/>
                  </a:lnTo>
                  <a:lnTo>
                    <a:pt x="107" y="47"/>
                  </a:lnTo>
                  <a:lnTo>
                    <a:pt x="102" y="36"/>
                  </a:lnTo>
                  <a:lnTo>
                    <a:pt x="95" y="28"/>
                  </a:lnTo>
                  <a:lnTo>
                    <a:pt x="84" y="22"/>
                  </a:lnTo>
                  <a:lnTo>
                    <a:pt x="70" y="20"/>
                  </a:lnTo>
                  <a:close/>
                  <a:moveTo>
                    <a:pt x="70" y="0"/>
                  </a:moveTo>
                  <a:lnTo>
                    <a:pt x="88" y="3"/>
                  </a:lnTo>
                  <a:lnTo>
                    <a:pt x="105" y="8"/>
                  </a:lnTo>
                  <a:lnTo>
                    <a:pt x="119" y="20"/>
                  </a:lnTo>
                  <a:lnTo>
                    <a:pt x="128" y="36"/>
                  </a:lnTo>
                  <a:lnTo>
                    <a:pt x="135" y="57"/>
                  </a:lnTo>
                  <a:lnTo>
                    <a:pt x="138" y="85"/>
                  </a:lnTo>
                  <a:lnTo>
                    <a:pt x="135" y="111"/>
                  </a:lnTo>
                  <a:lnTo>
                    <a:pt x="128" y="134"/>
                  </a:lnTo>
                  <a:lnTo>
                    <a:pt x="119" y="149"/>
                  </a:lnTo>
                  <a:lnTo>
                    <a:pt x="105" y="160"/>
                  </a:lnTo>
                  <a:lnTo>
                    <a:pt x="88" y="167"/>
                  </a:lnTo>
                  <a:lnTo>
                    <a:pt x="70" y="170"/>
                  </a:lnTo>
                  <a:lnTo>
                    <a:pt x="50" y="167"/>
                  </a:lnTo>
                  <a:lnTo>
                    <a:pt x="35" y="160"/>
                  </a:lnTo>
                  <a:lnTo>
                    <a:pt x="21" y="149"/>
                  </a:lnTo>
                  <a:lnTo>
                    <a:pt x="10" y="134"/>
                  </a:lnTo>
                  <a:lnTo>
                    <a:pt x="3" y="111"/>
                  </a:lnTo>
                  <a:lnTo>
                    <a:pt x="0" y="85"/>
                  </a:lnTo>
                  <a:lnTo>
                    <a:pt x="3" y="57"/>
                  </a:lnTo>
                  <a:lnTo>
                    <a:pt x="10" y="36"/>
                  </a:lnTo>
                  <a:lnTo>
                    <a:pt x="21" y="20"/>
                  </a:lnTo>
                  <a:lnTo>
                    <a:pt x="35" y="8"/>
                  </a:lnTo>
                  <a:lnTo>
                    <a:pt x="50" y="3"/>
                  </a:lnTo>
                  <a:lnTo>
                    <a:pt x="7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0" name="Freeform 37"/>
            <p:cNvSpPr>
              <a:spLocks/>
            </p:cNvSpPr>
            <p:nvPr/>
          </p:nvSpPr>
          <p:spPr bwMode="auto">
            <a:xfrm>
              <a:off x="2511" y="3671"/>
              <a:ext cx="42" cy="115"/>
            </a:xfrm>
            <a:custGeom>
              <a:avLst/>
              <a:gdLst/>
              <a:ahLst/>
              <a:cxnLst>
                <a:cxn ang="0">
                  <a:pos x="71" y="0"/>
                </a:cxn>
                <a:cxn ang="0">
                  <a:pos x="83" y="2"/>
                </a:cxn>
                <a:cxn ang="0">
                  <a:pos x="83" y="22"/>
                </a:cxn>
                <a:cxn ang="0">
                  <a:pos x="78" y="21"/>
                </a:cxn>
                <a:cxn ang="0">
                  <a:pos x="72" y="19"/>
                </a:cxn>
                <a:cxn ang="0">
                  <a:pos x="65" y="19"/>
                </a:cxn>
                <a:cxn ang="0">
                  <a:pos x="61" y="21"/>
                </a:cxn>
                <a:cxn ang="0">
                  <a:pos x="57" y="23"/>
                </a:cxn>
                <a:cxn ang="0">
                  <a:pos x="54" y="25"/>
                </a:cxn>
                <a:cxn ang="0">
                  <a:pos x="53" y="29"/>
                </a:cxn>
                <a:cxn ang="0">
                  <a:pos x="51" y="32"/>
                </a:cxn>
                <a:cxn ang="0">
                  <a:pos x="50" y="36"/>
                </a:cxn>
                <a:cxn ang="0">
                  <a:pos x="50" y="41"/>
                </a:cxn>
                <a:cxn ang="0">
                  <a:pos x="50" y="71"/>
                </a:cxn>
                <a:cxn ang="0">
                  <a:pos x="82" y="71"/>
                </a:cxn>
                <a:cxn ang="0">
                  <a:pos x="82" y="89"/>
                </a:cxn>
                <a:cxn ang="0">
                  <a:pos x="50" y="89"/>
                </a:cxn>
                <a:cxn ang="0">
                  <a:pos x="50" y="229"/>
                </a:cxn>
                <a:cxn ang="0">
                  <a:pos x="26" y="229"/>
                </a:cxn>
                <a:cxn ang="0">
                  <a:pos x="26" y="89"/>
                </a:cxn>
                <a:cxn ang="0">
                  <a:pos x="0" y="89"/>
                </a:cxn>
                <a:cxn ang="0">
                  <a:pos x="0" y="71"/>
                </a:cxn>
                <a:cxn ang="0">
                  <a:pos x="26" y="71"/>
                </a:cxn>
                <a:cxn ang="0">
                  <a:pos x="26" y="41"/>
                </a:cxn>
                <a:cxn ang="0">
                  <a:pos x="29" y="23"/>
                </a:cxn>
                <a:cxn ang="0">
                  <a:pos x="37" y="11"/>
                </a:cxn>
                <a:cxn ang="0">
                  <a:pos x="51" y="2"/>
                </a:cxn>
                <a:cxn ang="0">
                  <a:pos x="71" y="0"/>
                </a:cxn>
              </a:cxnLst>
              <a:rect l="0" t="0" r="r" b="b"/>
              <a:pathLst>
                <a:path w="83" h="229">
                  <a:moveTo>
                    <a:pt x="71" y="0"/>
                  </a:moveTo>
                  <a:lnTo>
                    <a:pt x="83" y="2"/>
                  </a:lnTo>
                  <a:lnTo>
                    <a:pt x="83" y="22"/>
                  </a:lnTo>
                  <a:lnTo>
                    <a:pt x="78" y="21"/>
                  </a:lnTo>
                  <a:lnTo>
                    <a:pt x="72" y="19"/>
                  </a:lnTo>
                  <a:lnTo>
                    <a:pt x="65" y="19"/>
                  </a:lnTo>
                  <a:lnTo>
                    <a:pt x="61" y="21"/>
                  </a:lnTo>
                  <a:lnTo>
                    <a:pt x="57" y="23"/>
                  </a:lnTo>
                  <a:lnTo>
                    <a:pt x="54" y="25"/>
                  </a:lnTo>
                  <a:lnTo>
                    <a:pt x="53" y="29"/>
                  </a:lnTo>
                  <a:lnTo>
                    <a:pt x="51" y="32"/>
                  </a:lnTo>
                  <a:lnTo>
                    <a:pt x="50" y="36"/>
                  </a:lnTo>
                  <a:lnTo>
                    <a:pt x="50" y="41"/>
                  </a:lnTo>
                  <a:lnTo>
                    <a:pt x="50" y="71"/>
                  </a:lnTo>
                  <a:lnTo>
                    <a:pt x="82" y="71"/>
                  </a:lnTo>
                  <a:lnTo>
                    <a:pt x="82" y="89"/>
                  </a:lnTo>
                  <a:lnTo>
                    <a:pt x="50" y="89"/>
                  </a:lnTo>
                  <a:lnTo>
                    <a:pt x="50" y="229"/>
                  </a:lnTo>
                  <a:lnTo>
                    <a:pt x="26" y="229"/>
                  </a:lnTo>
                  <a:lnTo>
                    <a:pt x="26" y="89"/>
                  </a:lnTo>
                  <a:lnTo>
                    <a:pt x="0" y="89"/>
                  </a:lnTo>
                  <a:lnTo>
                    <a:pt x="0" y="71"/>
                  </a:lnTo>
                  <a:lnTo>
                    <a:pt x="26" y="71"/>
                  </a:lnTo>
                  <a:lnTo>
                    <a:pt x="26" y="41"/>
                  </a:lnTo>
                  <a:lnTo>
                    <a:pt x="29" y="23"/>
                  </a:lnTo>
                  <a:lnTo>
                    <a:pt x="37" y="11"/>
                  </a:lnTo>
                  <a:lnTo>
                    <a:pt x="51" y="2"/>
                  </a:lnTo>
                  <a:lnTo>
                    <a:pt x="7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1" name="Freeform 38"/>
            <p:cNvSpPr>
              <a:spLocks/>
            </p:cNvSpPr>
            <p:nvPr/>
          </p:nvSpPr>
          <p:spPr bwMode="auto">
            <a:xfrm>
              <a:off x="2609" y="3674"/>
              <a:ext cx="95" cy="112"/>
            </a:xfrm>
            <a:custGeom>
              <a:avLst/>
              <a:gdLst/>
              <a:ahLst/>
              <a:cxnLst>
                <a:cxn ang="0">
                  <a:pos x="0" y="0"/>
                </a:cxn>
                <a:cxn ang="0">
                  <a:pos x="41" y="0"/>
                </a:cxn>
                <a:cxn ang="0">
                  <a:pos x="94" y="185"/>
                </a:cxn>
                <a:cxn ang="0">
                  <a:pos x="96" y="185"/>
                </a:cxn>
                <a:cxn ang="0">
                  <a:pos x="147" y="0"/>
                </a:cxn>
                <a:cxn ang="0">
                  <a:pos x="190" y="0"/>
                </a:cxn>
                <a:cxn ang="0">
                  <a:pos x="190" y="224"/>
                </a:cxn>
                <a:cxn ang="0">
                  <a:pos x="165" y="224"/>
                </a:cxn>
                <a:cxn ang="0">
                  <a:pos x="165" y="21"/>
                </a:cxn>
                <a:cxn ang="0">
                  <a:pos x="164" y="21"/>
                </a:cxn>
                <a:cxn ang="0">
                  <a:pos x="105" y="224"/>
                </a:cxn>
                <a:cxn ang="0">
                  <a:pos x="85" y="224"/>
                </a:cxn>
                <a:cxn ang="0">
                  <a:pos x="26" y="21"/>
                </a:cxn>
                <a:cxn ang="0">
                  <a:pos x="25" y="21"/>
                </a:cxn>
                <a:cxn ang="0">
                  <a:pos x="25" y="224"/>
                </a:cxn>
                <a:cxn ang="0">
                  <a:pos x="0" y="224"/>
                </a:cxn>
                <a:cxn ang="0">
                  <a:pos x="0" y="0"/>
                </a:cxn>
              </a:cxnLst>
              <a:rect l="0" t="0" r="r" b="b"/>
              <a:pathLst>
                <a:path w="190" h="224">
                  <a:moveTo>
                    <a:pt x="0" y="0"/>
                  </a:moveTo>
                  <a:lnTo>
                    <a:pt x="41" y="0"/>
                  </a:lnTo>
                  <a:lnTo>
                    <a:pt x="94" y="185"/>
                  </a:lnTo>
                  <a:lnTo>
                    <a:pt x="96" y="185"/>
                  </a:lnTo>
                  <a:lnTo>
                    <a:pt x="147" y="0"/>
                  </a:lnTo>
                  <a:lnTo>
                    <a:pt x="190" y="0"/>
                  </a:lnTo>
                  <a:lnTo>
                    <a:pt x="190" y="224"/>
                  </a:lnTo>
                  <a:lnTo>
                    <a:pt x="165" y="224"/>
                  </a:lnTo>
                  <a:lnTo>
                    <a:pt x="165" y="21"/>
                  </a:lnTo>
                  <a:lnTo>
                    <a:pt x="164" y="21"/>
                  </a:lnTo>
                  <a:lnTo>
                    <a:pt x="105" y="224"/>
                  </a:lnTo>
                  <a:lnTo>
                    <a:pt x="85" y="224"/>
                  </a:lnTo>
                  <a:lnTo>
                    <a:pt x="26" y="21"/>
                  </a:lnTo>
                  <a:lnTo>
                    <a:pt x="25" y="21"/>
                  </a:lnTo>
                  <a:lnTo>
                    <a:pt x="25" y="224"/>
                  </a:lnTo>
                  <a:lnTo>
                    <a:pt x="0" y="224"/>
                  </a:lnTo>
                  <a:lnTo>
                    <a:pt x="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2" name="Freeform 39"/>
            <p:cNvSpPr>
              <a:spLocks noEditPoints="1"/>
            </p:cNvSpPr>
            <p:nvPr/>
          </p:nvSpPr>
          <p:spPr bwMode="auto">
            <a:xfrm>
              <a:off x="2721" y="3704"/>
              <a:ext cx="69" cy="85"/>
            </a:xfrm>
            <a:custGeom>
              <a:avLst/>
              <a:gdLst/>
              <a:ahLst/>
              <a:cxnLst>
                <a:cxn ang="0">
                  <a:pos x="68" y="20"/>
                </a:cxn>
                <a:cxn ang="0">
                  <a:pos x="54" y="22"/>
                </a:cxn>
                <a:cxn ang="0">
                  <a:pos x="43" y="28"/>
                </a:cxn>
                <a:cxn ang="0">
                  <a:pos x="36" y="36"/>
                </a:cxn>
                <a:cxn ang="0">
                  <a:pos x="30" y="47"/>
                </a:cxn>
                <a:cxn ang="0">
                  <a:pos x="26" y="60"/>
                </a:cxn>
                <a:cxn ang="0">
                  <a:pos x="25" y="72"/>
                </a:cxn>
                <a:cxn ang="0">
                  <a:pos x="23" y="85"/>
                </a:cxn>
                <a:cxn ang="0">
                  <a:pos x="25" y="97"/>
                </a:cxn>
                <a:cxn ang="0">
                  <a:pos x="26" y="110"/>
                </a:cxn>
                <a:cxn ang="0">
                  <a:pos x="30" y="123"/>
                </a:cxn>
                <a:cxn ang="0">
                  <a:pos x="36" y="134"/>
                </a:cxn>
                <a:cxn ang="0">
                  <a:pos x="43" y="142"/>
                </a:cxn>
                <a:cxn ang="0">
                  <a:pos x="54" y="148"/>
                </a:cxn>
                <a:cxn ang="0">
                  <a:pos x="68" y="150"/>
                </a:cxn>
                <a:cxn ang="0">
                  <a:pos x="83" y="148"/>
                </a:cxn>
                <a:cxn ang="0">
                  <a:pos x="93" y="142"/>
                </a:cxn>
                <a:cxn ang="0">
                  <a:pos x="101" y="134"/>
                </a:cxn>
                <a:cxn ang="0">
                  <a:pos x="107" y="123"/>
                </a:cxn>
                <a:cxn ang="0">
                  <a:pos x="111" y="110"/>
                </a:cxn>
                <a:cxn ang="0">
                  <a:pos x="112" y="97"/>
                </a:cxn>
                <a:cxn ang="0">
                  <a:pos x="112" y="85"/>
                </a:cxn>
                <a:cxn ang="0">
                  <a:pos x="112" y="72"/>
                </a:cxn>
                <a:cxn ang="0">
                  <a:pos x="111" y="60"/>
                </a:cxn>
                <a:cxn ang="0">
                  <a:pos x="107" y="47"/>
                </a:cxn>
                <a:cxn ang="0">
                  <a:pos x="101" y="36"/>
                </a:cxn>
                <a:cxn ang="0">
                  <a:pos x="93" y="28"/>
                </a:cxn>
                <a:cxn ang="0">
                  <a:pos x="83" y="22"/>
                </a:cxn>
                <a:cxn ang="0">
                  <a:pos x="68" y="20"/>
                </a:cxn>
                <a:cxn ang="0">
                  <a:pos x="68" y="0"/>
                </a:cxn>
                <a:cxn ang="0">
                  <a:pos x="86" y="3"/>
                </a:cxn>
                <a:cxn ang="0">
                  <a:pos x="103" y="8"/>
                </a:cxn>
                <a:cxn ang="0">
                  <a:pos x="117" y="20"/>
                </a:cxn>
                <a:cxn ang="0">
                  <a:pos x="128" y="36"/>
                </a:cxn>
                <a:cxn ang="0">
                  <a:pos x="135" y="57"/>
                </a:cxn>
                <a:cxn ang="0">
                  <a:pos x="138" y="85"/>
                </a:cxn>
                <a:cxn ang="0">
                  <a:pos x="135" y="111"/>
                </a:cxn>
                <a:cxn ang="0">
                  <a:pos x="128" y="134"/>
                </a:cxn>
                <a:cxn ang="0">
                  <a:pos x="117" y="149"/>
                </a:cxn>
                <a:cxn ang="0">
                  <a:pos x="103" y="160"/>
                </a:cxn>
                <a:cxn ang="0">
                  <a:pos x="86" y="167"/>
                </a:cxn>
                <a:cxn ang="0">
                  <a:pos x="68" y="170"/>
                </a:cxn>
                <a:cxn ang="0">
                  <a:pos x="50" y="167"/>
                </a:cxn>
                <a:cxn ang="0">
                  <a:pos x="33" y="160"/>
                </a:cxn>
                <a:cxn ang="0">
                  <a:pos x="19" y="149"/>
                </a:cxn>
                <a:cxn ang="0">
                  <a:pos x="9" y="134"/>
                </a:cxn>
                <a:cxn ang="0">
                  <a:pos x="3" y="111"/>
                </a:cxn>
                <a:cxn ang="0">
                  <a:pos x="0" y="85"/>
                </a:cxn>
                <a:cxn ang="0">
                  <a:pos x="3" y="57"/>
                </a:cxn>
                <a:cxn ang="0">
                  <a:pos x="9" y="36"/>
                </a:cxn>
                <a:cxn ang="0">
                  <a:pos x="19" y="20"/>
                </a:cxn>
                <a:cxn ang="0">
                  <a:pos x="33" y="8"/>
                </a:cxn>
                <a:cxn ang="0">
                  <a:pos x="50" y="3"/>
                </a:cxn>
                <a:cxn ang="0">
                  <a:pos x="68" y="0"/>
                </a:cxn>
              </a:cxnLst>
              <a:rect l="0" t="0" r="r" b="b"/>
              <a:pathLst>
                <a:path w="138" h="170">
                  <a:moveTo>
                    <a:pt x="68" y="20"/>
                  </a:moveTo>
                  <a:lnTo>
                    <a:pt x="54" y="22"/>
                  </a:lnTo>
                  <a:lnTo>
                    <a:pt x="43" y="28"/>
                  </a:lnTo>
                  <a:lnTo>
                    <a:pt x="36" y="36"/>
                  </a:lnTo>
                  <a:lnTo>
                    <a:pt x="30" y="47"/>
                  </a:lnTo>
                  <a:lnTo>
                    <a:pt x="26" y="60"/>
                  </a:lnTo>
                  <a:lnTo>
                    <a:pt x="25" y="72"/>
                  </a:lnTo>
                  <a:lnTo>
                    <a:pt x="23" y="85"/>
                  </a:lnTo>
                  <a:lnTo>
                    <a:pt x="25" y="97"/>
                  </a:lnTo>
                  <a:lnTo>
                    <a:pt x="26" y="110"/>
                  </a:lnTo>
                  <a:lnTo>
                    <a:pt x="30" y="123"/>
                  </a:lnTo>
                  <a:lnTo>
                    <a:pt x="36" y="134"/>
                  </a:lnTo>
                  <a:lnTo>
                    <a:pt x="43" y="142"/>
                  </a:lnTo>
                  <a:lnTo>
                    <a:pt x="54" y="148"/>
                  </a:lnTo>
                  <a:lnTo>
                    <a:pt x="68" y="150"/>
                  </a:lnTo>
                  <a:lnTo>
                    <a:pt x="83" y="148"/>
                  </a:lnTo>
                  <a:lnTo>
                    <a:pt x="93" y="142"/>
                  </a:lnTo>
                  <a:lnTo>
                    <a:pt x="101" y="134"/>
                  </a:lnTo>
                  <a:lnTo>
                    <a:pt x="107" y="123"/>
                  </a:lnTo>
                  <a:lnTo>
                    <a:pt x="111" y="110"/>
                  </a:lnTo>
                  <a:lnTo>
                    <a:pt x="112" y="97"/>
                  </a:lnTo>
                  <a:lnTo>
                    <a:pt x="112" y="85"/>
                  </a:lnTo>
                  <a:lnTo>
                    <a:pt x="112" y="72"/>
                  </a:lnTo>
                  <a:lnTo>
                    <a:pt x="111" y="60"/>
                  </a:lnTo>
                  <a:lnTo>
                    <a:pt x="107" y="47"/>
                  </a:lnTo>
                  <a:lnTo>
                    <a:pt x="101" y="36"/>
                  </a:lnTo>
                  <a:lnTo>
                    <a:pt x="93" y="28"/>
                  </a:lnTo>
                  <a:lnTo>
                    <a:pt x="83" y="22"/>
                  </a:lnTo>
                  <a:lnTo>
                    <a:pt x="68" y="20"/>
                  </a:lnTo>
                  <a:close/>
                  <a:moveTo>
                    <a:pt x="68" y="0"/>
                  </a:moveTo>
                  <a:lnTo>
                    <a:pt x="86" y="3"/>
                  </a:lnTo>
                  <a:lnTo>
                    <a:pt x="103" y="8"/>
                  </a:lnTo>
                  <a:lnTo>
                    <a:pt x="117" y="20"/>
                  </a:lnTo>
                  <a:lnTo>
                    <a:pt x="128" y="36"/>
                  </a:lnTo>
                  <a:lnTo>
                    <a:pt x="135" y="57"/>
                  </a:lnTo>
                  <a:lnTo>
                    <a:pt x="138" y="85"/>
                  </a:lnTo>
                  <a:lnTo>
                    <a:pt x="135" y="111"/>
                  </a:lnTo>
                  <a:lnTo>
                    <a:pt x="128" y="134"/>
                  </a:lnTo>
                  <a:lnTo>
                    <a:pt x="117" y="149"/>
                  </a:lnTo>
                  <a:lnTo>
                    <a:pt x="103" y="160"/>
                  </a:lnTo>
                  <a:lnTo>
                    <a:pt x="86" y="167"/>
                  </a:lnTo>
                  <a:lnTo>
                    <a:pt x="68" y="170"/>
                  </a:lnTo>
                  <a:lnTo>
                    <a:pt x="50" y="167"/>
                  </a:lnTo>
                  <a:lnTo>
                    <a:pt x="33" y="160"/>
                  </a:lnTo>
                  <a:lnTo>
                    <a:pt x="19" y="149"/>
                  </a:lnTo>
                  <a:lnTo>
                    <a:pt x="9" y="134"/>
                  </a:lnTo>
                  <a:lnTo>
                    <a:pt x="3" y="111"/>
                  </a:lnTo>
                  <a:lnTo>
                    <a:pt x="0" y="85"/>
                  </a:lnTo>
                  <a:lnTo>
                    <a:pt x="3" y="57"/>
                  </a:lnTo>
                  <a:lnTo>
                    <a:pt x="9" y="36"/>
                  </a:lnTo>
                  <a:lnTo>
                    <a:pt x="19" y="20"/>
                  </a:lnTo>
                  <a:lnTo>
                    <a:pt x="33" y="8"/>
                  </a:lnTo>
                  <a:lnTo>
                    <a:pt x="50" y="3"/>
                  </a:lnTo>
                  <a:lnTo>
                    <a:pt x="6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3" name="Freeform 40"/>
            <p:cNvSpPr>
              <a:spLocks/>
            </p:cNvSpPr>
            <p:nvPr/>
          </p:nvSpPr>
          <p:spPr bwMode="auto">
            <a:xfrm>
              <a:off x="2806" y="3705"/>
              <a:ext cx="41" cy="81"/>
            </a:xfrm>
            <a:custGeom>
              <a:avLst/>
              <a:gdLst/>
              <a:ahLst/>
              <a:cxnLst>
                <a:cxn ang="0">
                  <a:pos x="72" y="0"/>
                </a:cxn>
                <a:cxn ang="0">
                  <a:pos x="81" y="0"/>
                </a:cxn>
                <a:cxn ang="0">
                  <a:pos x="81" y="21"/>
                </a:cxn>
                <a:cxn ang="0">
                  <a:pos x="67" y="21"/>
                </a:cxn>
                <a:cxn ang="0">
                  <a:pos x="54" y="26"/>
                </a:cxn>
                <a:cxn ang="0">
                  <a:pos x="44" y="36"/>
                </a:cxn>
                <a:cxn ang="0">
                  <a:pos x="36" y="47"/>
                </a:cxn>
                <a:cxn ang="0">
                  <a:pos x="29" y="60"/>
                </a:cxn>
                <a:cxn ang="0">
                  <a:pos x="24" y="71"/>
                </a:cxn>
                <a:cxn ang="0">
                  <a:pos x="24" y="161"/>
                </a:cxn>
                <a:cxn ang="0">
                  <a:pos x="0" y="161"/>
                </a:cxn>
                <a:cxn ang="0">
                  <a:pos x="0" y="3"/>
                </a:cxn>
                <a:cxn ang="0">
                  <a:pos x="24" y="3"/>
                </a:cxn>
                <a:cxn ang="0">
                  <a:pos x="24" y="36"/>
                </a:cxn>
                <a:cxn ang="0">
                  <a:pos x="24" y="36"/>
                </a:cxn>
                <a:cxn ang="0">
                  <a:pos x="31" y="25"/>
                </a:cxn>
                <a:cxn ang="0">
                  <a:pos x="38" y="15"/>
                </a:cxn>
                <a:cxn ang="0">
                  <a:pos x="47" y="7"/>
                </a:cxn>
                <a:cxn ang="0">
                  <a:pos x="58" y="1"/>
                </a:cxn>
                <a:cxn ang="0">
                  <a:pos x="72" y="0"/>
                </a:cxn>
              </a:cxnLst>
              <a:rect l="0" t="0" r="r" b="b"/>
              <a:pathLst>
                <a:path w="81" h="161">
                  <a:moveTo>
                    <a:pt x="72" y="0"/>
                  </a:moveTo>
                  <a:lnTo>
                    <a:pt x="81" y="0"/>
                  </a:lnTo>
                  <a:lnTo>
                    <a:pt x="81" y="21"/>
                  </a:lnTo>
                  <a:lnTo>
                    <a:pt x="67" y="21"/>
                  </a:lnTo>
                  <a:lnTo>
                    <a:pt x="54" y="26"/>
                  </a:lnTo>
                  <a:lnTo>
                    <a:pt x="44" y="36"/>
                  </a:lnTo>
                  <a:lnTo>
                    <a:pt x="36" y="47"/>
                  </a:lnTo>
                  <a:lnTo>
                    <a:pt x="29" y="60"/>
                  </a:lnTo>
                  <a:lnTo>
                    <a:pt x="24" y="71"/>
                  </a:lnTo>
                  <a:lnTo>
                    <a:pt x="24" y="161"/>
                  </a:lnTo>
                  <a:lnTo>
                    <a:pt x="0" y="161"/>
                  </a:lnTo>
                  <a:lnTo>
                    <a:pt x="0" y="3"/>
                  </a:lnTo>
                  <a:lnTo>
                    <a:pt x="24" y="3"/>
                  </a:lnTo>
                  <a:lnTo>
                    <a:pt x="24" y="36"/>
                  </a:lnTo>
                  <a:lnTo>
                    <a:pt x="24" y="36"/>
                  </a:lnTo>
                  <a:lnTo>
                    <a:pt x="31" y="25"/>
                  </a:lnTo>
                  <a:lnTo>
                    <a:pt x="38" y="15"/>
                  </a:lnTo>
                  <a:lnTo>
                    <a:pt x="47" y="7"/>
                  </a:lnTo>
                  <a:lnTo>
                    <a:pt x="58" y="1"/>
                  </a:lnTo>
                  <a:lnTo>
                    <a:pt x="72"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4" name="Freeform 41"/>
            <p:cNvSpPr>
              <a:spLocks noEditPoints="1"/>
            </p:cNvSpPr>
            <p:nvPr/>
          </p:nvSpPr>
          <p:spPr bwMode="auto">
            <a:xfrm>
              <a:off x="2848" y="3704"/>
              <a:ext cx="74" cy="110"/>
            </a:xfrm>
            <a:custGeom>
              <a:avLst/>
              <a:gdLst/>
              <a:ahLst/>
              <a:cxnLst>
                <a:cxn ang="0">
                  <a:pos x="46" y="157"/>
                </a:cxn>
                <a:cxn ang="0">
                  <a:pos x="27" y="170"/>
                </a:cxn>
                <a:cxn ang="0">
                  <a:pos x="27" y="188"/>
                </a:cxn>
                <a:cxn ang="0">
                  <a:pos x="44" y="199"/>
                </a:cxn>
                <a:cxn ang="0">
                  <a:pos x="66" y="202"/>
                </a:cxn>
                <a:cxn ang="0">
                  <a:pos x="85" y="202"/>
                </a:cxn>
                <a:cxn ang="0">
                  <a:pos x="106" y="198"/>
                </a:cxn>
                <a:cxn ang="0">
                  <a:pos x="122" y="187"/>
                </a:cxn>
                <a:cxn ang="0">
                  <a:pos x="120" y="168"/>
                </a:cxn>
                <a:cxn ang="0">
                  <a:pos x="102" y="160"/>
                </a:cxn>
                <a:cxn ang="0">
                  <a:pos x="81" y="157"/>
                </a:cxn>
                <a:cxn ang="0">
                  <a:pos x="73" y="18"/>
                </a:cxn>
                <a:cxn ang="0">
                  <a:pos x="45" y="29"/>
                </a:cxn>
                <a:cxn ang="0">
                  <a:pos x="35" y="56"/>
                </a:cxn>
                <a:cxn ang="0">
                  <a:pos x="45" y="82"/>
                </a:cxn>
                <a:cxn ang="0">
                  <a:pos x="70" y="93"/>
                </a:cxn>
                <a:cxn ang="0">
                  <a:pos x="99" y="84"/>
                </a:cxn>
                <a:cxn ang="0">
                  <a:pos x="109" y="56"/>
                </a:cxn>
                <a:cxn ang="0">
                  <a:pos x="103" y="33"/>
                </a:cxn>
                <a:cxn ang="0">
                  <a:pos x="85" y="20"/>
                </a:cxn>
                <a:cxn ang="0">
                  <a:pos x="148" y="0"/>
                </a:cxn>
                <a:cxn ang="0">
                  <a:pos x="140" y="20"/>
                </a:cxn>
                <a:cxn ang="0">
                  <a:pos x="130" y="20"/>
                </a:cxn>
                <a:cxn ang="0">
                  <a:pos x="122" y="22"/>
                </a:cxn>
                <a:cxn ang="0">
                  <a:pos x="133" y="56"/>
                </a:cxn>
                <a:cxn ang="0">
                  <a:pos x="122" y="89"/>
                </a:cxn>
                <a:cxn ang="0">
                  <a:pos x="94" y="109"/>
                </a:cxn>
                <a:cxn ang="0">
                  <a:pos x="60" y="110"/>
                </a:cxn>
                <a:cxn ang="0">
                  <a:pos x="44" y="109"/>
                </a:cxn>
                <a:cxn ang="0">
                  <a:pos x="38" y="113"/>
                </a:cxn>
                <a:cxn ang="0">
                  <a:pos x="34" y="120"/>
                </a:cxn>
                <a:cxn ang="0">
                  <a:pos x="35" y="128"/>
                </a:cxn>
                <a:cxn ang="0">
                  <a:pos x="53" y="132"/>
                </a:cxn>
                <a:cxn ang="0">
                  <a:pos x="81" y="135"/>
                </a:cxn>
                <a:cxn ang="0">
                  <a:pos x="112" y="141"/>
                </a:cxn>
                <a:cxn ang="0">
                  <a:pos x="137" y="153"/>
                </a:cxn>
                <a:cxn ang="0">
                  <a:pos x="147" y="178"/>
                </a:cxn>
                <a:cxn ang="0">
                  <a:pos x="145" y="189"/>
                </a:cxn>
                <a:cxn ang="0">
                  <a:pos x="135" y="203"/>
                </a:cxn>
                <a:cxn ang="0">
                  <a:pos x="115" y="214"/>
                </a:cxn>
                <a:cxn ang="0">
                  <a:pos x="74" y="220"/>
                </a:cxn>
                <a:cxn ang="0">
                  <a:pos x="30" y="214"/>
                </a:cxn>
                <a:cxn ang="0">
                  <a:pos x="7" y="199"/>
                </a:cxn>
                <a:cxn ang="0">
                  <a:pos x="0" y="180"/>
                </a:cxn>
                <a:cxn ang="0">
                  <a:pos x="10" y="160"/>
                </a:cxn>
                <a:cxn ang="0">
                  <a:pos x="31" y="149"/>
                </a:cxn>
                <a:cxn ang="0">
                  <a:pos x="20" y="143"/>
                </a:cxn>
                <a:cxn ang="0">
                  <a:pos x="13" y="136"/>
                </a:cxn>
                <a:cxn ang="0">
                  <a:pos x="9" y="127"/>
                </a:cxn>
                <a:cxn ang="0">
                  <a:pos x="16" y="110"/>
                </a:cxn>
                <a:cxn ang="0">
                  <a:pos x="31" y="97"/>
                </a:cxn>
                <a:cxn ang="0">
                  <a:pos x="14" y="71"/>
                </a:cxn>
                <a:cxn ang="0">
                  <a:pos x="14" y="38"/>
                </a:cxn>
                <a:cxn ang="0">
                  <a:pos x="37" y="10"/>
                </a:cxn>
                <a:cxn ang="0">
                  <a:pos x="73" y="0"/>
                </a:cxn>
                <a:cxn ang="0">
                  <a:pos x="109" y="11"/>
                </a:cxn>
                <a:cxn ang="0">
                  <a:pos x="134" y="0"/>
                </a:cxn>
              </a:cxnLst>
              <a:rect l="0" t="0" r="r" b="b"/>
              <a:pathLst>
                <a:path w="148" h="220">
                  <a:moveTo>
                    <a:pt x="56" y="155"/>
                  </a:moveTo>
                  <a:lnTo>
                    <a:pt x="46" y="157"/>
                  </a:lnTo>
                  <a:lnTo>
                    <a:pt x="35" y="163"/>
                  </a:lnTo>
                  <a:lnTo>
                    <a:pt x="27" y="170"/>
                  </a:lnTo>
                  <a:lnTo>
                    <a:pt x="24" y="178"/>
                  </a:lnTo>
                  <a:lnTo>
                    <a:pt x="27" y="188"/>
                  </a:lnTo>
                  <a:lnTo>
                    <a:pt x="34" y="195"/>
                  </a:lnTo>
                  <a:lnTo>
                    <a:pt x="44" y="199"/>
                  </a:lnTo>
                  <a:lnTo>
                    <a:pt x="55" y="201"/>
                  </a:lnTo>
                  <a:lnTo>
                    <a:pt x="66" y="202"/>
                  </a:lnTo>
                  <a:lnTo>
                    <a:pt x="76" y="202"/>
                  </a:lnTo>
                  <a:lnTo>
                    <a:pt x="85" y="202"/>
                  </a:lnTo>
                  <a:lnTo>
                    <a:pt x="95" y="201"/>
                  </a:lnTo>
                  <a:lnTo>
                    <a:pt x="106" y="198"/>
                  </a:lnTo>
                  <a:lnTo>
                    <a:pt x="115" y="194"/>
                  </a:lnTo>
                  <a:lnTo>
                    <a:pt x="122" y="187"/>
                  </a:lnTo>
                  <a:lnTo>
                    <a:pt x="123" y="177"/>
                  </a:lnTo>
                  <a:lnTo>
                    <a:pt x="120" y="168"/>
                  </a:lnTo>
                  <a:lnTo>
                    <a:pt x="112" y="163"/>
                  </a:lnTo>
                  <a:lnTo>
                    <a:pt x="102" y="160"/>
                  </a:lnTo>
                  <a:lnTo>
                    <a:pt x="91" y="157"/>
                  </a:lnTo>
                  <a:lnTo>
                    <a:pt x="81" y="157"/>
                  </a:lnTo>
                  <a:lnTo>
                    <a:pt x="56" y="155"/>
                  </a:lnTo>
                  <a:close/>
                  <a:moveTo>
                    <a:pt x="73" y="18"/>
                  </a:moveTo>
                  <a:lnTo>
                    <a:pt x="58" y="21"/>
                  </a:lnTo>
                  <a:lnTo>
                    <a:pt x="45" y="29"/>
                  </a:lnTo>
                  <a:lnTo>
                    <a:pt x="38" y="42"/>
                  </a:lnTo>
                  <a:lnTo>
                    <a:pt x="35" y="56"/>
                  </a:lnTo>
                  <a:lnTo>
                    <a:pt x="38" y="71"/>
                  </a:lnTo>
                  <a:lnTo>
                    <a:pt x="45" y="82"/>
                  </a:lnTo>
                  <a:lnTo>
                    <a:pt x="56" y="91"/>
                  </a:lnTo>
                  <a:lnTo>
                    <a:pt x="70" y="93"/>
                  </a:lnTo>
                  <a:lnTo>
                    <a:pt x="87" y="91"/>
                  </a:lnTo>
                  <a:lnTo>
                    <a:pt x="99" y="84"/>
                  </a:lnTo>
                  <a:lnTo>
                    <a:pt x="106" y="71"/>
                  </a:lnTo>
                  <a:lnTo>
                    <a:pt x="109" y="56"/>
                  </a:lnTo>
                  <a:lnTo>
                    <a:pt x="108" y="45"/>
                  </a:lnTo>
                  <a:lnTo>
                    <a:pt x="103" y="33"/>
                  </a:lnTo>
                  <a:lnTo>
                    <a:pt x="96" y="25"/>
                  </a:lnTo>
                  <a:lnTo>
                    <a:pt x="85" y="20"/>
                  </a:lnTo>
                  <a:lnTo>
                    <a:pt x="73" y="18"/>
                  </a:lnTo>
                  <a:close/>
                  <a:moveTo>
                    <a:pt x="148" y="0"/>
                  </a:moveTo>
                  <a:lnTo>
                    <a:pt x="148" y="20"/>
                  </a:lnTo>
                  <a:lnTo>
                    <a:pt x="140" y="20"/>
                  </a:lnTo>
                  <a:lnTo>
                    <a:pt x="134" y="20"/>
                  </a:lnTo>
                  <a:lnTo>
                    <a:pt x="130" y="20"/>
                  </a:lnTo>
                  <a:lnTo>
                    <a:pt x="126" y="21"/>
                  </a:lnTo>
                  <a:lnTo>
                    <a:pt x="122" y="22"/>
                  </a:lnTo>
                  <a:lnTo>
                    <a:pt x="130" y="39"/>
                  </a:lnTo>
                  <a:lnTo>
                    <a:pt x="133" y="56"/>
                  </a:lnTo>
                  <a:lnTo>
                    <a:pt x="130" y="74"/>
                  </a:lnTo>
                  <a:lnTo>
                    <a:pt x="122" y="89"/>
                  </a:lnTo>
                  <a:lnTo>
                    <a:pt x="109" y="100"/>
                  </a:lnTo>
                  <a:lnTo>
                    <a:pt x="94" y="109"/>
                  </a:lnTo>
                  <a:lnTo>
                    <a:pt x="74" y="111"/>
                  </a:lnTo>
                  <a:lnTo>
                    <a:pt x="60" y="110"/>
                  </a:lnTo>
                  <a:lnTo>
                    <a:pt x="46" y="106"/>
                  </a:lnTo>
                  <a:lnTo>
                    <a:pt x="44" y="109"/>
                  </a:lnTo>
                  <a:lnTo>
                    <a:pt x="41" y="110"/>
                  </a:lnTo>
                  <a:lnTo>
                    <a:pt x="38" y="113"/>
                  </a:lnTo>
                  <a:lnTo>
                    <a:pt x="35" y="116"/>
                  </a:lnTo>
                  <a:lnTo>
                    <a:pt x="34" y="120"/>
                  </a:lnTo>
                  <a:lnTo>
                    <a:pt x="32" y="123"/>
                  </a:lnTo>
                  <a:lnTo>
                    <a:pt x="35" y="128"/>
                  </a:lnTo>
                  <a:lnTo>
                    <a:pt x="42" y="131"/>
                  </a:lnTo>
                  <a:lnTo>
                    <a:pt x="53" y="132"/>
                  </a:lnTo>
                  <a:lnTo>
                    <a:pt x="67" y="134"/>
                  </a:lnTo>
                  <a:lnTo>
                    <a:pt x="81" y="135"/>
                  </a:lnTo>
                  <a:lnTo>
                    <a:pt x="98" y="136"/>
                  </a:lnTo>
                  <a:lnTo>
                    <a:pt x="112" y="141"/>
                  </a:lnTo>
                  <a:lnTo>
                    <a:pt x="126" y="145"/>
                  </a:lnTo>
                  <a:lnTo>
                    <a:pt x="137" y="153"/>
                  </a:lnTo>
                  <a:lnTo>
                    <a:pt x="144" y="164"/>
                  </a:lnTo>
                  <a:lnTo>
                    <a:pt x="147" y="178"/>
                  </a:lnTo>
                  <a:lnTo>
                    <a:pt x="147" y="184"/>
                  </a:lnTo>
                  <a:lnTo>
                    <a:pt x="145" y="189"/>
                  </a:lnTo>
                  <a:lnTo>
                    <a:pt x="141" y="196"/>
                  </a:lnTo>
                  <a:lnTo>
                    <a:pt x="135" y="203"/>
                  </a:lnTo>
                  <a:lnTo>
                    <a:pt x="127" y="210"/>
                  </a:lnTo>
                  <a:lnTo>
                    <a:pt x="115" y="214"/>
                  </a:lnTo>
                  <a:lnTo>
                    <a:pt x="96" y="219"/>
                  </a:lnTo>
                  <a:lnTo>
                    <a:pt x="74" y="220"/>
                  </a:lnTo>
                  <a:lnTo>
                    <a:pt x="49" y="219"/>
                  </a:lnTo>
                  <a:lnTo>
                    <a:pt x="30" y="214"/>
                  </a:lnTo>
                  <a:lnTo>
                    <a:pt x="17" y="207"/>
                  </a:lnTo>
                  <a:lnTo>
                    <a:pt x="7" y="199"/>
                  </a:lnTo>
                  <a:lnTo>
                    <a:pt x="2" y="189"/>
                  </a:lnTo>
                  <a:lnTo>
                    <a:pt x="0" y="180"/>
                  </a:lnTo>
                  <a:lnTo>
                    <a:pt x="3" y="168"/>
                  </a:lnTo>
                  <a:lnTo>
                    <a:pt x="10" y="160"/>
                  </a:lnTo>
                  <a:lnTo>
                    <a:pt x="20" y="153"/>
                  </a:lnTo>
                  <a:lnTo>
                    <a:pt x="31" y="149"/>
                  </a:lnTo>
                  <a:lnTo>
                    <a:pt x="26" y="146"/>
                  </a:lnTo>
                  <a:lnTo>
                    <a:pt x="20" y="143"/>
                  </a:lnTo>
                  <a:lnTo>
                    <a:pt x="16" y="141"/>
                  </a:lnTo>
                  <a:lnTo>
                    <a:pt x="13" y="136"/>
                  </a:lnTo>
                  <a:lnTo>
                    <a:pt x="10" y="132"/>
                  </a:lnTo>
                  <a:lnTo>
                    <a:pt x="9" y="127"/>
                  </a:lnTo>
                  <a:lnTo>
                    <a:pt x="12" y="117"/>
                  </a:lnTo>
                  <a:lnTo>
                    <a:pt x="16" y="110"/>
                  </a:lnTo>
                  <a:lnTo>
                    <a:pt x="23" y="104"/>
                  </a:lnTo>
                  <a:lnTo>
                    <a:pt x="31" y="97"/>
                  </a:lnTo>
                  <a:lnTo>
                    <a:pt x="20" y="85"/>
                  </a:lnTo>
                  <a:lnTo>
                    <a:pt x="14" y="71"/>
                  </a:lnTo>
                  <a:lnTo>
                    <a:pt x="12" y="56"/>
                  </a:lnTo>
                  <a:lnTo>
                    <a:pt x="14" y="38"/>
                  </a:lnTo>
                  <a:lnTo>
                    <a:pt x="23" y="22"/>
                  </a:lnTo>
                  <a:lnTo>
                    <a:pt x="37" y="10"/>
                  </a:lnTo>
                  <a:lnTo>
                    <a:pt x="53" y="3"/>
                  </a:lnTo>
                  <a:lnTo>
                    <a:pt x="73" y="0"/>
                  </a:lnTo>
                  <a:lnTo>
                    <a:pt x="92" y="3"/>
                  </a:lnTo>
                  <a:lnTo>
                    <a:pt x="109" y="11"/>
                  </a:lnTo>
                  <a:lnTo>
                    <a:pt x="122" y="4"/>
                  </a:lnTo>
                  <a:lnTo>
                    <a:pt x="134" y="0"/>
                  </a:lnTo>
                  <a:lnTo>
                    <a:pt x="14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5" name="Freeform 42"/>
            <p:cNvSpPr>
              <a:spLocks noEditPoints="1"/>
            </p:cNvSpPr>
            <p:nvPr/>
          </p:nvSpPr>
          <p:spPr bwMode="auto">
            <a:xfrm>
              <a:off x="2936" y="3704"/>
              <a:ext cx="63" cy="85"/>
            </a:xfrm>
            <a:custGeom>
              <a:avLst/>
              <a:gdLst/>
              <a:ahLst/>
              <a:cxnLst>
                <a:cxn ang="0">
                  <a:pos x="97" y="75"/>
                </a:cxn>
                <a:cxn ang="0">
                  <a:pos x="88" y="78"/>
                </a:cxn>
                <a:cxn ang="0">
                  <a:pos x="75" y="81"/>
                </a:cxn>
                <a:cxn ang="0">
                  <a:pos x="60" y="85"/>
                </a:cxn>
                <a:cxn ang="0">
                  <a:pos x="46" y="91"/>
                </a:cxn>
                <a:cxn ang="0">
                  <a:pos x="35" y="99"/>
                </a:cxn>
                <a:cxn ang="0">
                  <a:pos x="26" y="109"/>
                </a:cxn>
                <a:cxn ang="0">
                  <a:pos x="22" y="121"/>
                </a:cxn>
                <a:cxn ang="0">
                  <a:pos x="26" y="134"/>
                </a:cxn>
                <a:cxn ang="0">
                  <a:pos x="35" y="143"/>
                </a:cxn>
                <a:cxn ang="0">
                  <a:pos x="49" y="148"/>
                </a:cxn>
                <a:cxn ang="0">
                  <a:pos x="67" y="143"/>
                </a:cxn>
                <a:cxn ang="0">
                  <a:pos x="83" y="135"/>
                </a:cxn>
                <a:cxn ang="0">
                  <a:pos x="97" y="121"/>
                </a:cxn>
                <a:cxn ang="0">
                  <a:pos x="97" y="75"/>
                </a:cxn>
                <a:cxn ang="0">
                  <a:pos x="64" y="0"/>
                </a:cxn>
                <a:cxn ang="0">
                  <a:pos x="76" y="1"/>
                </a:cxn>
                <a:cxn ang="0">
                  <a:pos x="89" y="6"/>
                </a:cxn>
                <a:cxn ang="0">
                  <a:pos x="101" y="11"/>
                </a:cxn>
                <a:cxn ang="0">
                  <a:pos x="111" y="21"/>
                </a:cxn>
                <a:cxn ang="0">
                  <a:pos x="118" y="33"/>
                </a:cxn>
                <a:cxn ang="0">
                  <a:pos x="121" y="50"/>
                </a:cxn>
                <a:cxn ang="0">
                  <a:pos x="121" y="130"/>
                </a:cxn>
                <a:cxn ang="0">
                  <a:pos x="121" y="148"/>
                </a:cxn>
                <a:cxn ang="0">
                  <a:pos x="125" y="164"/>
                </a:cxn>
                <a:cxn ang="0">
                  <a:pos x="99" y="164"/>
                </a:cxn>
                <a:cxn ang="0">
                  <a:pos x="97" y="145"/>
                </a:cxn>
                <a:cxn ang="0">
                  <a:pos x="86" y="153"/>
                </a:cxn>
                <a:cxn ang="0">
                  <a:pos x="75" y="162"/>
                </a:cxn>
                <a:cxn ang="0">
                  <a:pos x="61" y="167"/>
                </a:cxn>
                <a:cxn ang="0">
                  <a:pos x="47" y="170"/>
                </a:cxn>
                <a:cxn ang="0">
                  <a:pos x="29" y="166"/>
                </a:cxn>
                <a:cxn ang="0">
                  <a:pos x="14" y="156"/>
                </a:cxn>
                <a:cxn ang="0">
                  <a:pos x="4" y="141"/>
                </a:cxn>
                <a:cxn ang="0">
                  <a:pos x="0" y="124"/>
                </a:cxn>
                <a:cxn ang="0">
                  <a:pos x="3" y="106"/>
                </a:cxn>
                <a:cxn ang="0">
                  <a:pos x="11" y="92"/>
                </a:cxn>
                <a:cxn ang="0">
                  <a:pos x="24" y="82"/>
                </a:cxn>
                <a:cxn ang="0">
                  <a:pos x="37" y="74"/>
                </a:cxn>
                <a:cxn ang="0">
                  <a:pos x="54" y="68"/>
                </a:cxn>
                <a:cxn ang="0">
                  <a:pos x="72" y="63"/>
                </a:cxn>
                <a:cxn ang="0">
                  <a:pos x="89" y="59"/>
                </a:cxn>
                <a:cxn ang="0">
                  <a:pos x="97" y="57"/>
                </a:cxn>
                <a:cxn ang="0">
                  <a:pos x="97" y="47"/>
                </a:cxn>
                <a:cxn ang="0">
                  <a:pos x="94" y="35"/>
                </a:cxn>
                <a:cxn ang="0">
                  <a:pos x="88" y="26"/>
                </a:cxn>
                <a:cxn ang="0">
                  <a:pos x="78" y="21"/>
                </a:cxn>
                <a:cxn ang="0">
                  <a:pos x="64" y="20"/>
                </a:cxn>
                <a:cxn ang="0">
                  <a:pos x="51" y="21"/>
                </a:cxn>
                <a:cxn ang="0">
                  <a:pos x="40" y="26"/>
                </a:cxn>
                <a:cxn ang="0">
                  <a:pos x="30" y="35"/>
                </a:cxn>
                <a:cxn ang="0">
                  <a:pos x="22" y="45"/>
                </a:cxn>
                <a:cxn ang="0">
                  <a:pos x="5" y="33"/>
                </a:cxn>
                <a:cxn ang="0">
                  <a:pos x="17" y="20"/>
                </a:cxn>
                <a:cxn ang="0">
                  <a:pos x="30" y="10"/>
                </a:cxn>
                <a:cxn ang="0">
                  <a:pos x="46" y="3"/>
                </a:cxn>
                <a:cxn ang="0">
                  <a:pos x="64" y="0"/>
                </a:cxn>
              </a:cxnLst>
              <a:rect l="0" t="0" r="r" b="b"/>
              <a:pathLst>
                <a:path w="125" h="170">
                  <a:moveTo>
                    <a:pt x="97" y="75"/>
                  </a:moveTo>
                  <a:lnTo>
                    <a:pt x="88" y="78"/>
                  </a:lnTo>
                  <a:lnTo>
                    <a:pt x="75" y="81"/>
                  </a:lnTo>
                  <a:lnTo>
                    <a:pt x="60" y="85"/>
                  </a:lnTo>
                  <a:lnTo>
                    <a:pt x="46" y="91"/>
                  </a:lnTo>
                  <a:lnTo>
                    <a:pt x="35" y="99"/>
                  </a:lnTo>
                  <a:lnTo>
                    <a:pt x="26" y="109"/>
                  </a:lnTo>
                  <a:lnTo>
                    <a:pt x="22" y="121"/>
                  </a:lnTo>
                  <a:lnTo>
                    <a:pt x="26" y="134"/>
                  </a:lnTo>
                  <a:lnTo>
                    <a:pt x="35" y="143"/>
                  </a:lnTo>
                  <a:lnTo>
                    <a:pt x="49" y="148"/>
                  </a:lnTo>
                  <a:lnTo>
                    <a:pt x="67" y="143"/>
                  </a:lnTo>
                  <a:lnTo>
                    <a:pt x="83" y="135"/>
                  </a:lnTo>
                  <a:lnTo>
                    <a:pt x="97" y="121"/>
                  </a:lnTo>
                  <a:lnTo>
                    <a:pt x="97" y="75"/>
                  </a:lnTo>
                  <a:close/>
                  <a:moveTo>
                    <a:pt x="64" y="0"/>
                  </a:moveTo>
                  <a:lnTo>
                    <a:pt x="76" y="1"/>
                  </a:lnTo>
                  <a:lnTo>
                    <a:pt x="89" y="6"/>
                  </a:lnTo>
                  <a:lnTo>
                    <a:pt x="101" y="11"/>
                  </a:lnTo>
                  <a:lnTo>
                    <a:pt x="111" y="21"/>
                  </a:lnTo>
                  <a:lnTo>
                    <a:pt x="118" y="33"/>
                  </a:lnTo>
                  <a:lnTo>
                    <a:pt x="121" y="50"/>
                  </a:lnTo>
                  <a:lnTo>
                    <a:pt x="121" y="130"/>
                  </a:lnTo>
                  <a:lnTo>
                    <a:pt x="121" y="148"/>
                  </a:lnTo>
                  <a:lnTo>
                    <a:pt x="125" y="164"/>
                  </a:lnTo>
                  <a:lnTo>
                    <a:pt x="99" y="164"/>
                  </a:lnTo>
                  <a:lnTo>
                    <a:pt x="97" y="145"/>
                  </a:lnTo>
                  <a:lnTo>
                    <a:pt x="86" y="153"/>
                  </a:lnTo>
                  <a:lnTo>
                    <a:pt x="75" y="162"/>
                  </a:lnTo>
                  <a:lnTo>
                    <a:pt x="61" y="167"/>
                  </a:lnTo>
                  <a:lnTo>
                    <a:pt x="47" y="170"/>
                  </a:lnTo>
                  <a:lnTo>
                    <a:pt x="29" y="166"/>
                  </a:lnTo>
                  <a:lnTo>
                    <a:pt x="14" y="156"/>
                  </a:lnTo>
                  <a:lnTo>
                    <a:pt x="4" y="141"/>
                  </a:lnTo>
                  <a:lnTo>
                    <a:pt x="0" y="124"/>
                  </a:lnTo>
                  <a:lnTo>
                    <a:pt x="3" y="106"/>
                  </a:lnTo>
                  <a:lnTo>
                    <a:pt x="11" y="92"/>
                  </a:lnTo>
                  <a:lnTo>
                    <a:pt x="24" y="82"/>
                  </a:lnTo>
                  <a:lnTo>
                    <a:pt x="37" y="74"/>
                  </a:lnTo>
                  <a:lnTo>
                    <a:pt x="54" y="68"/>
                  </a:lnTo>
                  <a:lnTo>
                    <a:pt x="72" y="63"/>
                  </a:lnTo>
                  <a:lnTo>
                    <a:pt x="89" y="59"/>
                  </a:lnTo>
                  <a:lnTo>
                    <a:pt x="97" y="57"/>
                  </a:lnTo>
                  <a:lnTo>
                    <a:pt x="97" y="47"/>
                  </a:lnTo>
                  <a:lnTo>
                    <a:pt x="94" y="35"/>
                  </a:lnTo>
                  <a:lnTo>
                    <a:pt x="88" y="26"/>
                  </a:lnTo>
                  <a:lnTo>
                    <a:pt x="78" y="21"/>
                  </a:lnTo>
                  <a:lnTo>
                    <a:pt x="64" y="20"/>
                  </a:lnTo>
                  <a:lnTo>
                    <a:pt x="51" y="21"/>
                  </a:lnTo>
                  <a:lnTo>
                    <a:pt x="40" y="26"/>
                  </a:lnTo>
                  <a:lnTo>
                    <a:pt x="30" y="35"/>
                  </a:lnTo>
                  <a:lnTo>
                    <a:pt x="22" y="45"/>
                  </a:lnTo>
                  <a:lnTo>
                    <a:pt x="5" y="33"/>
                  </a:lnTo>
                  <a:lnTo>
                    <a:pt x="17" y="20"/>
                  </a:lnTo>
                  <a:lnTo>
                    <a:pt x="30" y="10"/>
                  </a:lnTo>
                  <a:lnTo>
                    <a:pt x="46" y="3"/>
                  </a:lnTo>
                  <a:lnTo>
                    <a:pt x="64"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6" name="Freeform 43"/>
            <p:cNvSpPr>
              <a:spLocks/>
            </p:cNvSpPr>
            <p:nvPr/>
          </p:nvSpPr>
          <p:spPr bwMode="auto">
            <a:xfrm>
              <a:off x="3015" y="3704"/>
              <a:ext cx="58" cy="82"/>
            </a:xfrm>
            <a:custGeom>
              <a:avLst/>
              <a:gdLst/>
              <a:ahLst/>
              <a:cxnLst>
                <a:cxn ang="0">
                  <a:pos x="71" y="0"/>
                </a:cxn>
                <a:cxn ang="0">
                  <a:pos x="83" y="1"/>
                </a:cxn>
                <a:cxn ang="0">
                  <a:pos x="93" y="6"/>
                </a:cxn>
                <a:cxn ang="0">
                  <a:pos x="103" y="11"/>
                </a:cxn>
                <a:cxn ang="0">
                  <a:pos x="109" y="22"/>
                </a:cxn>
                <a:cxn ang="0">
                  <a:pos x="114" y="36"/>
                </a:cxn>
                <a:cxn ang="0">
                  <a:pos x="115" y="54"/>
                </a:cxn>
                <a:cxn ang="0">
                  <a:pos x="115" y="164"/>
                </a:cxn>
                <a:cxn ang="0">
                  <a:pos x="90" y="164"/>
                </a:cxn>
                <a:cxn ang="0">
                  <a:pos x="90" y="60"/>
                </a:cxn>
                <a:cxn ang="0">
                  <a:pos x="91" y="52"/>
                </a:cxn>
                <a:cxn ang="0">
                  <a:pos x="90" y="42"/>
                </a:cxn>
                <a:cxn ang="0">
                  <a:pos x="89" y="33"/>
                </a:cxn>
                <a:cxn ang="0">
                  <a:pos x="86" y="26"/>
                </a:cxn>
                <a:cxn ang="0">
                  <a:pos x="79" y="21"/>
                </a:cxn>
                <a:cxn ang="0">
                  <a:pos x="68" y="20"/>
                </a:cxn>
                <a:cxn ang="0">
                  <a:pos x="57" y="21"/>
                </a:cxn>
                <a:cxn ang="0">
                  <a:pos x="44" y="26"/>
                </a:cxn>
                <a:cxn ang="0">
                  <a:pos x="33" y="35"/>
                </a:cxn>
                <a:cxn ang="0">
                  <a:pos x="25" y="43"/>
                </a:cxn>
                <a:cxn ang="0">
                  <a:pos x="25" y="164"/>
                </a:cxn>
                <a:cxn ang="0">
                  <a:pos x="0" y="164"/>
                </a:cxn>
                <a:cxn ang="0">
                  <a:pos x="0" y="6"/>
                </a:cxn>
                <a:cxn ang="0">
                  <a:pos x="25" y="6"/>
                </a:cxn>
                <a:cxn ang="0">
                  <a:pos x="25" y="21"/>
                </a:cxn>
                <a:cxn ang="0">
                  <a:pos x="38" y="11"/>
                </a:cxn>
                <a:cxn ang="0">
                  <a:pos x="54" y="4"/>
                </a:cxn>
                <a:cxn ang="0">
                  <a:pos x="71" y="0"/>
                </a:cxn>
              </a:cxnLst>
              <a:rect l="0" t="0" r="r" b="b"/>
              <a:pathLst>
                <a:path w="115" h="164">
                  <a:moveTo>
                    <a:pt x="71" y="0"/>
                  </a:moveTo>
                  <a:lnTo>
                    <a:pt x="83" y="1"/>
                  </a:lnTo>
                  <a:lnTo>
                    <a:pt x="93" y="6"/>
                  </a:lnTo>
                  <a:lnTo>
                    <a:pt x="103" y="11"/>
                  </a:lnTo>
                  <a:lnTo>
                    <a:pt x="109" y="22"/>
                  </a:lnTo>
                  <a:lnTo>
                    <a:pt x="114" y="36"/>
                  </a:lnTo>
                  <a:lnTo>
                    <a:pt x="115" y="54"/>
                  </a:lnTo>
                  <a:lnTo>
                    <a:pt x="115" y="164"/>
                  </a:lnTo>
                  <a:lnTo>
                    <a:pt x="90" y="164"/>
                  </a:lnTo>
                  <a:lnTo>
                    <a:pt x="90" y="60"/>
                  </a:lnTo>
                  <a:lnTo>
                    <a:pt x="91" y="52"/>
                  </a:lnTo>
                  <a:lnTo>
                    <a:pt x="90" y="42"/>
                  </a:lnTo>
                  <a:lnTo>
                    <a:pt x="89" y="33"/>
                  </a:lnTo>
                  <a:lnTo>
                    <a:pt x="86" y="26"/>
                  </a:lnTo>
                  <a:lnTo>
                    <a:pt x="79" y="21"/>
                  </a:lnTo>
                  <a:lnTo>
                    <a:pt x="68" y="20"/>
                  </a:lnTo>
                  <a:lnTo>
                    <a:pt x="57" y="21"/>
                  </a:lnTo>
                  <a:lnTo>
                    <a:pt x="44" y="26"/>
                  </a:lnTo>
                  <a:lnTo>
                    <a:pt x="33" y="35"/>
                  </a:lnTo>
                  <a:lnTo>
                    <a:pt x="25" y="43"/>
                  </a:lnTo>
                  <a:lnTo>
                    <a:pt x="25" y="164"/>
                  </a:lnTo>
                  <a:lnTo>
                    <a:pt x="0" y="164"/>
                  </a:lnTo>
                  <a:lnTo>
                    <a:pt x="0" y="6"/>
                  </a:lnTo>
                  <a:lnTo>
                    <a:pt x="25" y="6"/>
                  </a:lnTo>
                  <a:lnTo>
                    <a:pt x="25" y="21"/>
                  </a:lnTo>
                  <a:lnTo>
                    <a:pt x="38" y="11"/>
                  </a:lnTo>
                  <a:lnTo>
                    <a:pt x="54" y="4"/>
                  </a:lnTo>
                  <a:lnTo>
                    <a:pt x="71"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7" name="Freeform 44"/>
            <p:cNvSpPr>
              <a:spLocks/>
            </p:cNvSpPr>
            <p:nvPr/>
          </p:nvSpPr>
          <p:spPr bwMode="auto">
            <a:xfrm>
              <a:off x="3134" y="3671"/>
              <a:ext cx="78" cy="118"/>
            </a:xfrm>
            <a:custGeom>
              <a:avLst/>
              <a:gdLst/>
              <a:ahLst/>
              <a:cxnLst>
                <a:cxn ang="0">
                  <a:pos x="80" y="0"/>
                </a:cxn>
                <a:cxn ang="0">
                  <a:pos x="101" y="4"/>
                </a:cxn>
                <a:cxn ang="0">
                  <a:pos x="119" y="12"/>
                </a:cxn>
                <a:cxn ang="0">
                  <a:pos x="133" y="25"/>
                </a:cxn>
                <a:cxn ang="0">
                  <a:pos x="144" y="40"/>
                </a:cxn>
                <a:cxn ang="0">
                  <a:pos x="151" y="59"/>
                </a:cxn>
                <a:cxn ang="0">
                  <a:pos x="129" y="65"/>
                </a:cxn>
                <a:cxn ang="0">
                  <a:pos x="123" y="51"/>
                </a:cxn>
                <a:cxn ang="0">
                  <a:pos x="116" y="39"/>
                </a:cxn>
                <a:cxn ang="0">
                  <a:pos x="107" y="29"/>
                </a:cxn>
                <a:cxn ang="0">
                  <a:pos x="94" y="22"/>
                </a:cxn>
                <a:cxn ang="0">
                  <a:pos x="79" y="19"/>
                </a:cxn>
                <a:cxn ang="0">
                  <a:pos x="62" y="22"/>
                </a:cxn>
                <a:cxn ang="0">
                  <a:pos x="48" y="30"/>
                </a:cxn>
                <a:cxn ang="0">
                  <a:pos x="40" y="43"/>
                </a:cxn>
                <a:cxn ang="0">
                  <a:pos x="36" y="58"/>
                </a:cxn>
                <a:cxn ang="0">
                  <a:pos x="39" y="72"/>
                </a:cxn>
                <a:cxn ang="0">
                  <a:pos x="47" y="82"/>
                </a:cxn>
                <a:cxn ang="0">
                  <a:pos x="58" y="90"/>
                </a:cxn>
                <a:cxn ang="0">
                  <a:pos x="72" y="97"/>
                </a:cxn>
                <a:cxn ang="0">
                  <a:pos x="87" y="103"/>
                </a:cxn>
                <a:cxn ang="0">
                  <a:pos x="103" y="110"/>
                </a:cxn>
                <a:cxn ang="0">
                  <a:pos x="118" y="117"/>
                </a:cxn>
                <a:cxn ang="0">
                  <a:pos x="132" y="125"/>
                </a:cxn>
                <a:cxn ang="0">
                  <a:pos x="143" y="136"/>
                </a:cxn>
                <a:cxn ang="0">
                  <a:pos x="151" y="151"/>
                </a:cxn>
                <a:cxn ang="0">
                  <a:pos x="154" y="171"/>
                </a:cxn>
                <a:cxn ang="0">
                  <a:pos x="150" y="192"/>
                </a:cxn>
                <a:cxn ang="0">
                  <a:pos x="140" y="210"/>
                </a:cxn>
                <a:cxn ang="0">
                  <a:pos x="125" y="224"/>
                </a:cxn>
                <a:cxn ang="0">
                  <a:pos x="104" y="232"/>
                </a:cxn>
                <a:cxn ang="0">
                  <a:pos x="82" y="235"/>
                </a:cxn>
                <a:cxn ang="0">
                  <a:pos x="57" y="231"/>
                </a:cxn>
                <a:cxn ang="0">
                  <a:pos x="36" y="224"/>
                </a:cxn>
                <a:cxn ang="0">
                  <a:pos x="19" y="210"/>
                </a:cxn>
                <a:cxn ang="0">
                  <a:pos x="6" y="192"/>
                </a:cxn>
                <a:cxn ang="0">
                  <a:pos x="0" y="171"/>
                </a:cxn>
                <a:cxn ang="0">
                  <a:pos x="23" y="165"/>
                </a:cxn>
                <a:cxn ang="0">
                  <a:pos x="29" y="181"/>
                </a:cxn>
                <a:cxn ang="0">
                  <a:pos x="39" y="195"/>
                </a:cxn>
                <a:cxn ang="0">
                  <a:pos x="50" y="206"/>
                </a:cxn>
                <a:cxn ang="0">
                  <a:pos x="65" y="213"/>
                </a:cxn>
                <a:cxn ang="0">
                  <a:pos x="82" y="215"/>
                </a:cxn>
                <a:cxn ang="0">
                  <a:pos x="100" y="211"/>
                </a:cxn>
                <a:cxn ang="0">
                  <a:pos x="114" y="203"/>
                </a:cxn>
                <a:cxn ang="0">
                  <a:pos x="125" y="190"/>
                </a:cxn>
                <a:cxn ang="0">
                  <a:pos x="128" y="174"/>
                </a:cxn>
                <a:cxn ang="0">
                  <a:pos x="125" y="158"/>
                </a:cxn>
                <a:cxn ang="0">
                  <a:pos x="118" y="147"/>
                </a:cxn>
                <a:cxn ang="0">
                  <a:pos x="107" y="137"/>
                </a:cxn>
                <a:cxn ang="0">
                  <a:pos x="93" y="130"/>
                </a:cxn>
                <a:cxn ang="0">
                  <a:pos x="77" y="125"/>
                </a:cxn>
                <a:cxn ang="0">
                  <a:pos x="61" y="119"/>
                </a:cxn>
                <a:cxn ang="0">
                  <a:pos x="45" y="112"/>
                </a:cxn>
                <a:cxn ang="0">
                  <a:pos x="32" y="104"/>
                </a:cxn>
                <a:cxn ang="0">
                  <a:pos x="20" y="94"/>
                </a:cxn>
                <a:cxn ang="0">
                  <a:pos x="13" y="79"/>
                </a:cxn>
                <a:cxn ang="0">
                  <a:pos x="11" y="61"/>
                </a:cxn>
                <a:cxn ang="0">
                  <a:pos x="13" y="41"/>
                </a:cxn>
                <a:cxn ang="0">
                  <a:pos x="25" y="23"/>
                </a:cxn>
                <a:cxn ang="0">
                  <a:pos x="39" y="11"/>
                </a:cxn>
                <a:cxn ang="0">
                  <a:pos x="58" y="2"/>
                </a:cxn>
                <a:cxn ang="0">
                  <a:pos x="80" y="0"/>
                </a:cxn>
              </a:cxnLst>
              <a:rect l="0" t="0" r="r" b="b"/>
              <a:pathLst>
                <a:path w="154" h="235">
                  <a:moveTo>
                    <a:pt x="80" y="0"/>
                  </a:moveTo>
                  <a:lnTo>
                    <a:pt x="101" y="4"/>
                  </a:lnTo>
                  <a:lnTo>
                    <a:pt x="119" y="12"/>
                  </a:lnTo>
                  <a:lnTo>
                    <a:pt x="133" y="25"/>
                  </a:lnTo>
                  <a:lnTo>
                    <a:pt x="144" y="40"/>
                  </a:lnTo>
                  <a:lnTo>
                    <a:pt x="151" y="59"/>
                  </a:lnTo>
                  <a:lnTo>
                    <a:pt x="129" y="65"/>
                  </a:lnTo>
                  <a:lnTo>
                    <a:pt x="123" y="51"/>
                  </a:lnTo>
                  <a:lnTo>
                    <a:pt x="116" y="39"/>
                  </a:lnTo>
                  <a:lnTo>
                    <a:pt x="107" y="29"/>
                  </a:lnTo>
                  <a:lnTo>
                    <a:pt x="94" y="22"/>
                  </a:lnTo>
                  <a:lnTo>
                    <a:pt x="79" y="19"/>
                  </a:lnTo>
                  <a:lnTo>
                    <a:pt x="62" y="22"/>
                  </a:lnTo>
                  <a:lnTo>
                    <a:pt x="48" y="30"/>
                  </a:lnTo>
                  <a:lnTo>
                    <a:pt x="40" y="43"/>
                  </a:lnTo>
                  <a:lnTo>
                    <a:pt x="36" y="58"/>
                  </a:lnTo>
                  <a:lnTo>
                    <a:pt x="39" y="72"/>
                  </a:lnTo>
                  <a:lnTo>
                    <a:pt x="47" y="82"/>
                  </a:lnTo>
                  <a:lnTo>
                    <a:pt x="58" y="90"/>
                  </a:lnTo>
                  <a:lnTo>
                    <a:pt x="72" y="97"/>
                  </a:lnTo>
                  <a:lnTo>
                    <a:pt x="87" y="103"/>
                  </a:lnTo>
                  <a:lnTo>
                    <a:pt x="103" y="110"/>
                  </a:lnTo>
                  <a:lnTo>
                    <a:pt x="118" y="117"/>
                  </a:lnTo>
                  <a:lnTo>
                    <a:pt x="132" y="125"/>
                  </a:lnTo>
                  <a:lnTo>
                    <a:pt x="143" y="136"/>
                  </a:lnTo>
                  <a:lnTo>
                    <a:pt x="151" y="151"/>
                  </a:lnTo>
                  <a:lnTo>
                    <a:pt x="154" y="171"/>
                  </a:lnTo>
                  <a:lnTo>
                    <a:pt x="150" y="192"/>
                  </a:lnTo>
                  <a:lnTo>
                    <a:pt x="140" y="210"/>
                  </a:lnTo>
                  <a:lnTo>
                    <a:pt x="125" y="224"/>
                  </a:lnTo>
                  <a:lnTo>
                    <a:pt x="104" y="232"/>
                  </a:lnTo>
                  <a:lnTo>
                    <a:pt x="82" y="235"/>
                  </a:lnTo>
                  <a:lnTo>
                    <a:pt x="57" y="231"/>
                  </a:lnTo>
                  <a:lnTo>
                    <a:pt x="36" y="224"/>
                  </a:lnTo>
                  <a:lnTo>
                    <a:pt x="19" y="210"/>
                  </a:lnTo>
                  <a:lnTo>
                    <a:pt x="6" y="192"/>
                  </a:lnTo>
                  <a:lnTo>
                    <a:pt x="0" y="171"/>
                  </a:lnTo>
                  <a:lnTo>
                    <a:pt x="23" y="165"/>
                  </a:lnTo>
                  <a:lnTo>
                    <a:pt x="29" y="181"/>
                  </a:lnTo>
                  <a:lnTo>
                    <a:pt x="39" y="195"/>
                  </a:lnTo>
                  <a:lnTo>
                    <a:pt x="50" y="206"/>
                  </a:lnTo>
                  <a:lnTo>
                    <a:pt x="65" y="213"/>
                  </a:lnTo>
                  <a:lnTo>
                    <a:pt x="82" y="215"/>
                  </a:lnTo>
                  <a:lnTo>
                    <a:pt x="100" y="211"/>
                  </a:lnTo>
                  <a:lnTo>
                    <a:pt x="114" y="203"/>
                  </a:lnTo>
                  <a:lnTo>
                    <a:pt x="125" y="190"/>
                  </a:lnTo>
                  <a:lnTo>
                    <a:pt x="128" y="174"/>
                  </a:lnTo>
                  <a:lnTo>
                    <a:pt x="125" y="158"/>
                  </a:lnTo>
                  <a:lnTo>
                    <a:pt x="118" y="147"/>
                  </a:lnTo>
                  <a:lnTo>
                    <a:pt x="107" y="137"/>
                  </a:lnTo>
                  <a:lnTo>
                    <a:pt x="93" y="130"/>
                  </a:lnTo>
                  <a:lnTo>
                    <a:pt x="77" y="125"/>
                  </a:lnTo>
                  <a:lnTo>
                    <a:pt x="61" y="119"/>
                  </a:lnTo>
                  <a:lnTo>
                    <a:pt x="45" y="112"/>
                  </a:lnTo>
                  <a:lnTo>
                    <a:pt x="32" y="104"/>
                  </a:lnTo>
                  <a:lnTo>
                    <a:pt x="20" y="94"/>
                  </a:lnTo>
                  <a:lnTo>
                    <a:pt x="13" y="79"/>
                  </a:lnTo>
                  <a:lnTo>
                    <a:pt x="11" y="61"/>
                  </a:lnTo>
                  <a:lnTo>
                    <a:pt x="13" y="41"/>
                  </a:lnTo>
                  <a:lnTo>
                    <a:pt x="25" y="23"/>
                  </a:lnTo>
                  <a:lnTo>
                    <a:pt x="39" y="11"/>
                  </a:lnTo>
                  <a:lnTo>
                    <a:pt x="58" y="2"/>
                  </a:lnTo>
                  <a:lnTo>
                    <a:pt x="8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8" name="Freeform 45"/>
            <p:cNvSpPr>
              <a:spLocks/>
            </p:cNvSpPr>
            <p:nvPr/>
          </p:nvSpPr>
          <p:spPr bwMode="auto">
            <a:xfrm>
              <a:off x="3220" y="3680"/>
              <a:ext cx="44" cy="109"/>
            </a:xfrm>
            <a:custGeom>
              <a:avLst/>
              <a:gdLst/>
              <a:ahLst/>
              <a:cxnLst>
                <a:cxn ang="0">
                  <a:pos x="26" y="0"/>
                </a:cxn>
                <a:cxn ang="0">
                  <a:pos x="50" y="0"/>
                </a:cxn>
                <a:cxn ang="0">
                  <a:pos x="50" y="53"/>
                </a:cxn>
                <a:cxn ang="0">
                  <a:pos x="89" y="53"/>
                </a:cxn>
                <a:cxn ang="0">
                  <a:pos x="89" y="71"/>
                </a:cxn>
                <a:cxn ang="0">
                  <a:pos x="50" y="71"/>
                </a:cxn>
                <a:cxn ang="0">
                  <a:pos x="50" y="171"/>
                </a:cxn>
                <a:cxn ang="0">
                  <a:pos x="50" y="181"/>
                </a:cxn>
                <a:cxn ang="0">
                  <a:pos x="51" y="188"/>
                </a:cxn>
                <a:cxn ang="0">
                  <a:pos x="54" y="193"/>
                </a:cxn>
                <a:cxn ang="0">
                  <a:pos x="60" y="196"/>
                </a:cxn>
                <a:cxn ang="0">
                  <a:pos x="69" y="197"/>
                </a:cxn>
                <a:cxn ang="0">
                  <a:pos x="79" y="196"/>
                </a:cxn>
                <a:cxn ang="0">
                  <a:pos x="89" y="195"/>
                </a:cxn>
                <a:cxn ang="0">
                  <a:pos x="89" y="211"/>
                </a:cxn>
                <a:cxn ang="0">
                  <a:pos x="76" y="215"/>
                </a:cxn>
                <a:cxn ang="0">
                  <a:pos x="64" y="217"/>
                </a:cxn>
                <a:cxn ang="0">
                  <a:pos x="50" y="214"/>
                </a:cxn>
                <a:cxn ang="0">
                  <a:pos x="39" y="210"/>
                </a:cxn>
                <a:cxn ang="0">
                  <a:pos x="32" y="204"/>
                </a:cxn>
                <a:cxn ang="0">
                  <a:pos x="28" y="195"/>
                </a:cxn>
                <a:cxn ang="0">
                  <a:pos x="26" y="185"/>
                </a:cxn>
                <a:cxn ang="0">
                  <a:pos x="26" y="174"/>
                </a:cxn>
                <a:cxn ang="0">
                  <a:pos x="26" y="161"/>
                </a:cxn>
                <a:cxn ang="0">
                  <a:pos x="26" y="71"/>
                </a:cxn>
                <a:cxn ang="0">
                  <a:pos x="0" y="71"/>
                </a:cxn>
                <a:cxn ang="0">
                  <a:pos x="0" y="53"/>
                </a:cxn>
                <a:cxn ang="0">
                  <a:pos x="26" y="53"/>
                </a:cxn>
                <a:cxn ang="0">
                  <a:pos x="26" y="0"/>
                </a:cxn>
              </a:cxnLst>
              <a:rect l="0" t="0" r="r" b="b"/>
              <a:pathLst>
                <a:path w="89" h="217">
                  <a:moveTo>
                    <a:pt x="26" y="0"/>
                  </a:moveTo>
                  <a:lnTo>
                    <a:pt x="50" y="0"/>
                  </a:lnTo>
                  <a:lnTo>
                    <a:pt x="50" y="53"/>
                  </a:lnTo>
                  <a:lnTo>
                    <a:pt x="89" y="53"/>
                  </a:lnTo>
                  <a:lnTo>
                    <a:pt x="89" y="71"/>
                  </a:lnTo>
                  <a:lnTo>
                    <a:pt x="50" y="71"/>
                  </a:lnTo>
                  <a:lnTo>
                    <a:pt x="50" y="171"/>
                  </a:lnTo>
                  <a:lnTo>
                    <a:pt x="50" y="181"/>
                  </a:lnTo>
                  <a:lnTo>
                    <a:pt x="51" y="188"/>
                  </a:lnTo>
                  <a:lnTo>
                    <a:pt x="54" y="193"/>
                  </a:lnTo>
                  <a:lnTo>
                    <a:pt x="60" y="196"/>
                  </a:lnTo>
                  <a:lnTo>
                    <a:pt x="69" y="197"/>
                  </a:lnTo>
                  <a:lnTo>
                    <a:pt x="79" y="196"/>
                  </a:lnTo>
                  <a:lnTo>
                    <a:pt x="89" y="195"/>
                  </a:lnTo>
                  <a:lnTo>
                    <a:pt x="89" y="211"/>
                  </a:lnTo>
                  <a:lnTo>
                    <a:pt x="76" y="215"/>
                  </a:lnTo>
                  <a:lnTo>
                    <a:pt x="64" y="217"/>
                  </a:lnTo>
                  <a:lnTo>
                    <a:pt x="50" y="214"/>
                  </a:lnTo>
                  <a:lnTo>
                    <a:pt x="39" y="210"/>
                  </a:lnTo>
                  <a:lnTo>
                    <a:pt x="32" y="204"/>
                  </a:lnTo>
                  <a:lnTo>
                    <a:pt x="28" y="195"/>
                  </a:lnTo>
                  <a:lnTo>
                    <a:pt x="26" y="185"/>
                  </a:lnTo>
                  <a:lnTo>
                    <a:pt x="26" y="174"/>
                  </a:lnTo>
                  <a:lnTo>
                    <a:pt x="26" y="161"/>
                  </a:lnTo>
                  <a:lnTo>
                    <a:pt x="26" y="71"/>
                  </a:lnTo>
                  <a:lnTo>
                    <a:pt x="0" y="71"/>
                  </a:lnTo>
                  <a:lnTo>
                    <a:pt x="0" y="53"/>
                  </a:lnTo>
                  <a:lnTo>
                    <a:pt x="26" y="53"/>
                  </a:lnTo>
                  <a:lnTo>
                    <a:pt x="26"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49" name="Freeform 46"/>
            <p:cNvSpPr>
              <a:spLocks noEditPoints="1"/>
            </p:cNvSpPr>
            <p:nvPr/>
          </p:nvSpPr>
          <p:spPr bwMode="auto">
            <a:xfrm>
              <a:off x="3273" y="3704"/>
              <a:ext cx="62" cy="85"/>
            </a:xfrm>
            <a:custGeom>
              <a:avLst/>
              <a:gdLst/>
              <a:ahLst/>
              <a:cxnLst>
                <a:cxn ang="0">
                  <a:pos x="97" y="75"/>
                </a:cxn>
                <a:cxn ang="0">
                  <a:pos x="87" y="78"/>
                </a:cxn>
                <a:cxn ang="0">
                  <a:pos x="75" y="81"/>
                </a:cxn>
                <a:cxn ang="0">
                  <a:pos x="59" y="85"/>
                </a:cxn>
                <a:cxn ang="0">
                  <a:pos x="45" y="91"/>
                </a:cxn>
                <a:cxn ang="0">
                  <a:pos x="34" y="99"/>
                </a:cxn>
                <a:cxn ang="0">
                  <a:pos x="26" y="109"/>
                </a:cxn>
                <a:cxn ang="0">
                  <a:pos x="22" y="121"/>
                </a:cxn>
                <a:cxn ang="0">
                  <a:pos x="26" y="134"/>
                </a:cxn>
                <a:cxn ang="0">
                  <a:pos x="34" y="143"/>
                </a:cxn>
                <a:cxn ang="0">
                  <a:pos x="48" y="148"/>
                </a:cxn>
                <a:cxn ang="0">
                  <a:pos x="66" y="143"/>
                </a:cxn>
                <a:cxn ang="0">
                  <a:pos x="83" y="135"/>
                </a:cxn>
                <a:cxn ang="0">
                  <a:pos x="97" y="121"/>
                </a:cxn>
                <a:cxn ang="0">
                  <a:pos x="97" y="75"/>
                </a:cxn>
                <a:cxn ang="0">
                  <a:pos x="64" y="0"/>
                </a:cxn>
                <a:cxn ang="0">
                  <a:pos x="76" y="1"/>
                </a:cxn>
                <a:cxn ang="0">
                  <a:pos x="89" y="6"/>
                </a:cxn>
                <a:cxn ang="0">
                  <a:pos x="101" y="11"/>
                </a:cxn>
                <a:cxn ang="0">
                  <a:pos x="111" y="21"/>
                </a:cxn>
                <a:cxn ang="0">
                  <a:pos x="118" y="33"/>
                </a:cxn>
                <a:cxn ang="0">
                  <a:pos x="121" y="50"/>
                </a:cxn>
                <a:cxn ang="0">
                  <a:pos x="121" y="130"/>
                </a:cxn>
                <a:cxn ang="0">
                  <a:pos x="122" y="148"/>
                </a:cxn>
                <a:cxn ang="0">
                  <a:pos x="125" y="164"/>
                </a:cxn>
                <a:cxn ang="0">
                  <a:pos x="100" y="164"/>
                </a:cxn>
                <a:cxn ang="0">
                  <a:pos x="97" y="145"/>
                </a:cxn>
                <a:cxn ang="0">
                  <a:pos x="86" y="153"/>
                </a:cxn>
                <a:cxn ang="0">
                  <a:pos x="75" y="162"/>
                </a:cxn>
                <a:cxn ang="0">
                  <a:pos x="61" y="167"/>
                </a:cxn>
                <a:cxn ang="0">
                  <a:pos x="47" y="170"/>
                </a:cxn>
                <a:cxn ang="0">
                  <a:pos x="29" y="166"/>
                </a:cxn>
                <a:cxn ang="0">
                  <a:pos x="13" y="156"/>
                </a:cxn>
                <a:cxn ang="0">
                  <a:pos x="4" y="141"/>
                </a:cxn>
                <a:cxn ang="0">
                  <a:pos x="0" y="124"/>
                </a:cxn>
                <a:cxn ang="0">
                  <a:pos x="2" y="106"/>
                </a:cxn>
                <a:cxn ang="0">
                  <a:pos x="11" y="92"/>
                </a:cxn>
                <a:cxn ang="0">
                  <a:pos x="23" y="82"/>
                </a:cxn>
                <a:cxn ang="0">
                  <a:pos x="39" y="74"/>
                </a:cxn>
                <a:cxn ang="0">
                  <a:pos x="55" y="68"/>
                </a:cxn>
                <a:cxn ang="0">
                  <a:pos x="72" y="63"/>
                </a:cxn>
                <a:cxn ang="0">
                  <a:pos x="89" y="59"/>
                </a:cxn>
                <a:cxn ang="0">
                  <a:pos x="97" y="57"/>
                </a:cxn>
                <a:cxn ang="0">
                  <a:pos x="97" y="47"/>
                </a:cxn>
                <a:cxn ang="0">
                  <a:pos x="94" y="35"/>
                </a:cxn>
                <a:cxn ang="0">
                  <a:pos x="87" y="26"/>
                </a:cxn>
                <a:cxn ang="0">
                  <a:pos x="77" y="21"/>
                </a:cxn>
                <a:cxn ang="0">
                  <a:pos x="64" y="20"/>
                </a:cxn>
                <a:cxn ang="0">
                  <a:pos x="51" y="21"/>
                </a:cxn>
                <a:cxn ang="0">
                  <a:pos x="40" y="26"/>
                </a:cxn>
                <a:cxn ang="0">
                  <a:pos x="30" y="35"/>
                </a:cxn>
                <a:cxn ang="0">
                  <a:pos x="22" y="45"/>
                </a:cxn>
                <a:cxn ang="0">
                  <a:pos x="5" y="33"/>
                </a:cxn>
                <a:cxn ang="0">
                  <a:pos x="16" y="20"/>
                </a:cxn>
                <a:cxn ang="0">
                  <a:pos x="30" y="10"/>
                </a:cxn>
                <a:cxn ang="0">
                  <a:pos x="45" y="3"/>
                </a:cxn>
                <a:cxn ang="0">
                  <a:pos x="64" y="0"/>
                </a:cxn>
              </a:cxnLst>
              <a:rect l="0" t="0" r="r" b="b"/>
              <a:pathLst>
                <a:path w="125" h="170">
                  <a:moveTo>
                    <a:pt x="97" y="75"/>
                  </a:moveTo>
                  <a:lnTo>
                    <a:pt x="87" y="78"/>
                  </a:lnTo>
                  <a:lnTo>
                    <a:pt x="75" y="81"/>
                  </a:lnTo>
                  <a:lnTo>
                    <a:pt x="59" y="85"/>
                  </a:lnTo>
                  <a:lnTo>
                    <a:pt x="45" y="91"/>
                  </a:lnTo>
                  <a:lnTo>
                    <a:pt x="34" y="99"/>
                  </a:lnTo>
                  <a:lnTo>
                    <a:pt x="26" y="109"/>
                  </a:lnTo>
                  <a:lnTo>
                    <a:pt x="22" y="121"/>
                  </a:lnTo>
                  <a:lnTo>
                    <a:pt x="26" y="134"/>
                  </a:lnTo>
                  <a:lnTo>
                    <a:pt x="34" y="143"/>
                  </a:lnTo>
                  <a:lnTo>
                    <a:pt x="48" y="148"/>
                  </a:lnTo>
                  <a:lnTo>
                    <a:pt x="66" y="143"/>
                  </a:lnTo>
                  <a:lnTo>
                    <a:pt x="83" y="135"/>
                  </a:lnTo>
                  <a:lnTo>
                    <a:pt x="97" y="121"/>
                  </a:lnTo>
                  <a:lnTo>
                    <a:pt x="97" y="75"/>
                  </a:lnTo>
                  <a:close/>
                  <a:moveTo>
                    <a:pt x="64" y="0"/>
                  </a:moveTo>
                  <a:lnTo>
                    <a:pt x="76" y="1"/>
                  </a:lnTo>
                  <a:lnTo>
                    <a:pt x="89" y="6"/>
                  </a:lnTo>
                  <a:lnTo>
                    <a:pt x="101" y="11"/>
                  </a:lnTo>
                  <a:lnTo>
                    <a:pt x="111" y="21"/>
                  </a:lnTo>
                  <a:lnTo>
                    <a:pt x="118" y="33"/>
                  </a:lnTo>
                  <a:lnTo>
                    <a:pt x="121" y="50"/>
                  </a:lnTo>
                  <a:lnTo>
                    <a:pt x="121" y="130"/>
                  </a:lnTo>
                  <a:lnTo>
                    <a:pt x="122" y="148"/>
                  </a:lnTo>
                  <a:lnTo>
                    <a:pt x="125" y="164"/>
                  </a:lnTo>
                  <a:lnTo>
                    <a:pt x="100" y="164"/>
                  </a:lnTo>
                  <a:lnTo>
                    <a:pt x="97" y="145"/>
                  </a:lnTo>
                  <a:lnTo>
                    <a:pt x="86" y="153"/>
                  </a:lnTo>
                  <a:lnTo>
                    <a:pt x="75" y="162"/>
                  </a:lnTo>
                  <a:lnTo>
                    <a:pt x="61" y="167"/>
                  </a:lnTo>
                  <a:lnTo>
                    <a:pt x="47" y="170"/>
                  </a:lnTo>
                  <a:lnTo>
                    <a:pt x="29" y="166"/>
                  </a:lnTo>
                  <a:lnTo>
                    <a:pt x="13" y="156"/>
                  </a:lnTo>
                  <a:lnTo>
                    <a:pt x="4" y="141"/>
                  </a:lnTo>
                  <a:lnTo>
                    <a:pt x="0" y="124"/>
                  </a:lnTo>
                  <a:lnTo>
                    <a:pt x="2" y="106"/>
                  </a:lnTo>
                  <a:lnTo>
                    <a:pt x="11" y="92"/>
                  </a:lnTo>
                  <a:lnTo>
                    <a:pt x="23" y="82"/>
                  </a:lnTo>
                  <a:lnTo>
                    <a:pt x="39" y="74"/>
                  </a:lnTo>
                  <a:lnTo>
                    <a:pt x="55" y="68"/>
                  </a:lnTo>
                  <a:lnTo>
                    <a:pt x="72" y="63"/>
                  </a:lnTo>
                  <a:lnTo>
                    <a:pt x="89" y="59"/>
                  </a:lnTo>
                  <a:lnTo>
                    <a:pt x="97" y="57"/>
                  </a:lnTo>
                  <a:lnTo>
                    <a:pt x="97" y="47"/>
                  </a:lnTo>
                  <a:lnTo>
                    <a:pt x="94" y="35"/>
                  </a:lnTo>
                  <a:lnTo>
                    <a:pt x="87" y="26"/>
                  </a:lnTo>
                  <a:lnTo>
                    <a:pt x="77" y="21"/>
                  </a:lnTo>
                  <a:lnTo>
                    <a:pt x="64" y="20"/>
                  </a:lnTo>
                  <a:lnTo>
                    <a:pt x="51" y="21"/>
                  </a:lnTo>
                  <a:lnTo>
                    <a:pt x="40" y="26"/>
                  </a:lnTo>
                  <a:lnTo>
                    <a:pt x="30" y="35"/>
                  </a:lnTo>
                  <a:lnTo>
                    <a:pt x="22" y="45"/>
                  </a:lnTo>
                  <a:lnTo>
                    <a:pt x="5" y="33"/>
                  </a:lnTo>
                  <a:lnTo>
                    <a:pt x="16" y="20"/>
                  </a:lnTo>
                  <a:lnTo>
                    <a:pt x="30" y="10"/>
                  </a:lnTo>
                  <a:lnTo>
                    <a:pt x="45" y="3"/>
                  </a:lnTo>
                  <a:lnTo>
                    <a:pt x="64"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0" name="Freeform 47"/>
            <p:cNvSpPr>
              <a:spLocks/>
            </p:cNvSpPr>
            <p:nvPr/>
          </p:nvSpPr>
          <p:spPr bwMode="auto">
            <a:xfrm>
              <a:off x="3352" y="3704"/>
              <a:ext cx="58" cy="82"/>
            </a:xfrm>
            <a:custGeom>
              <a:avLst/>
              <a:gdLst/>
              <a:ahLst/>
              <a:cxnLst>
                <a:cxn ang="0">
                  <a:pos x="73" y="0"/>
                </a:cxn>
                <a:cxn ang="0">
                  <a:pos x="84" y="1"/>
                </a:cxn>
                <a:cxn ang="0">
                  <a:pos x="93" y="6"/>
                </a:cxn>
                <a:cxn ang="0">
                  <a:pos x="103" y="11"/>
                </a:cxn>
                <a:cxn ang="0">
                  <a:pos x="110" y="22"/>
                </a:cxn>
                <a:cxn ang="0">
                  <a:pos x="114" y="36"/>
                </a:cxn>
                <a:cxn ang="0">
                  <a:pos x="116" y="54"/>
                </a:cxn>
                <a:cxn ang="0">
                  <a:pos x="116" y="164"/>
                </a:cxn>
                <a:cxn ang="0">
                  <a:pos x="92" y="164"/>
                </a:cxn>
                <a:cxn ang="0">
                  <a:pos x="92" y="60"/>
                </a:cxn>
                <a:cxn ang="0">
                  <a:pos x="92" y="52"/>
                </a:cxn>
                <a:cxn ang="0">
                  <a:pos x="91" y="42"/>
                </a:cxn>
                <a:cxn ang="0">
                  <a:pos x="89" y="33"/>
                </a:cxn>
                <a:cxn ang="0">
                  <a:pos x="87" y="26"/>
                </a:cxn>
                <a:cxn ang="0">
                  <a:pos x="80" y="21"/>
                </a:cxn>
                <a:cxn ang="0">
                  <a:pos x="68" y="20"/>
                </a:cxn>
                <a:cxn ang="0">
                  <a:pos x="57" y="21"/>
                </a:cxn>
                <a:cxn ang="0">
                  <a:pos x="45" y="26"/>
                </a:cxn>
                <a:cxn ang="0">
                  <a:pos x="34" y="35"/>
                </a:cxn>
                <a:cxn ang="0">
                  <a:pos x="25" y="43"/>
                </a:cxn>
                <a:cxn ang="0">
                  <a:pos x="25" y="164"/>
                </a:cxn>
                <a:cxn ang="0">
                  <a:pos x="0" y="164"/>
                </a:cxn>
                <a:cxn ang="0">
                  <a:pos x="0" y="6"/>
                </a:cxn>
                <a:cxn ang="0">
                  <a:pos x="25" y="6"/>
                </a:cxn>
                <a:cxn ang="0">
                  <a:pos x="25" y="21"/>
                </a:cxn>
                <a:cxn ang="0">
                  <a:pos x="39" y="11"/>
                </a:cxn>
                <a:cxn ang="0">
                  <a:pos x="55" y="4"/>
                </a:cxn>
                <a:cxn ang="0">
                  <a:pos x="73" y="0"/>
                </a:cxn>
              </a:cxnLst>
              <a:rect l="0" t="0" r="r" b="b"/>
              <a:pathLst>
                <a:path w="116" h="164">
                  <a:moveTo>
                    <a:pt x="73" y="0"/>
                  </a:moveTo>
                  <a:lnTo>
                    <a:pt x="84" y="1"/>
                  </a:lnTo>
                  <a:lnTo>
                    <a:pt x="93" y="6"/>
                  </a:lnTo>
                  <a:lnTo>
                    <a:pt x="103" y="11"/>
                  </a:lnTo>
                  <a:lnTo>
                    <a:pt x="110" y="22"/>
                  </a:lnTo>
                  <a:lnTo>
                    <a:pt x="114" y="36"/>
                  </a:lnTo>
                  <a:lnTo>
                    <a:pt x="116" y="54"/>
                  </a:lnTo>
                  <a:lnTo>
                    <a:pt x="116" y="164"/>
                  </a:lnTo>
                  <a:lnTo>
                    <a:pt x="92" y="164"/>
                  </a:lnTo>
                  <a:lnTo>
                    <a:pt x="92" y="60"/>
                  </a:lnTo>
                  <a:lnTo>
                    <a:pt x="92" y="52"/>
                  </a:lnTo>
                  <a:lnTo>
                    <a:pt x="91" y="42"/>
                  </a:lnTo>
                  <a:lnTo>
                    <a:pt x="89" y="33"/>
                  </a:lnTo>
                  <a:lnTo>
                    <a:pt x="87" y="26"/>
                  </a:lnTo>
                  <a:lnTo>
                    <a:pt x="80" y="21"/>
                  </a:lnTo>
                  <a:lnTo>
                    <a:pt x="68" y="20"/>
                  </a:lnTo>
                  <a:lnTo>
                    <a:pt x="57" y="21"/>
                  </a:lnTo>
                  <a:lnTo>
                    <a:pt x="45" y="26"/>
                  </a:lnTo>
                  <a:lnTo>
                    <a:pt x="34" y="35"/>
                  </a:lnTo>
                  <a:lnTo>
                    <a:pt x="25" y="43"/>
                  </a:lnTo>
                  <a:lnTo>
                    <a:pt x="25" y="164"/>
                  </a:lnTo>
                  <a:lnTo>
                    <a:pt x="0" y="164"/>
                  </a:lnTo>
                  <a:lnTo>
                    <a:pt x="0" y="6"/>
                  </a:lnTo>
                  <a:lnTo>
                    <a:pt x="25" y="6"/>
                  </a:lnTo>
                  <a:lnTo>
                    <a:pt x="25" y="21"/>
                  </a:lnTo>
                  <a:lnTo>
                    <a:pt x="39" y="11"/>
                  </a:lnTo>
                  <a:lnTo>
                    <a:pt x="55" y="4"/>
                  </a:lnTo>
                  <a:lnTo>
                    <a:pt x="73"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1" name="Rectangle 48"/>
            <p:cNvSpPr>
              <a:spLocks noChangeArrowheads="1"/>
            </p:cNvSpPr>
            <p:nvPr/>
          </p:nvSpPr>
          <p:spPr bwMode="auto">
            <a:xfrm>
              <a:off x="3429" y="3674"/>
              <a:ext cx="12" cy="112"/>
            </a:xfrm>
            <a:prstGeom prst="rect">
              <a:avLst/>
            </a:prstGeom>
            <a:solidFill>
              <a:srgbClr val="000000"/>
            </a:solidFill>
            <a:ln w="0">
              <a:noFill/>
              <a:miter lim="800000"/>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2" name="Freeform 49"/>
            <p:cNvSpPr>
              <a:spLocks noEditPoints="1"/>
            </p:cNvSpPr>
            <p:nvPr/>
          </p:nvSpPr>
          <p:spPr bwMode="auto">
            <a:xfrm>
              <a:off x="3458" y="3704"/>
              <a:ext cx="65" cy="85"/>
            </a:xfrm>
            <a:custGeom>
              <a:avLst/>
              <a:gdLst/>
              <a:ahLst/>
              <a:cxnLst>
                <a:cxn ang="0">
                  <a:pos x="65" y="20"/>
                </a:cxn>
                <a:cxn ang="0">
                  <a:pos x="51" y="22"/>
                </a:cxn>
                <a:cxn ang="0">
                  <a:pos x="40" y="31"/>
                </a:cxn>
                <a:cxn ang="0">
                  <a:pos x="32" y="42"/>
                </a:cxn>
                <a:cxn ang="0">
                  <a:pos x="28" y="56"/>
                </a:cxn>
                <a:cxn ang="0">
                  <a:pos x="25" y="70"/>
                </a:cxn>
                <a:cxn ang="0">
                  <a:pos x="103" y="70"/>
                </a:cxn>
                <a:cxn ang="0">
                  <a:pos x="101" y="57"/>
                </a:cxn>
                <a:cxn ang="0">
                  <a:pos x="97" y="43"/>
                </a:cxn>
                <a:cxn ang="0">
                  <a:pos x="90" y="31"/>
                </a:cxn>
                <a:cxn ang="0">
                  <a:pos x="79" y="22"/>
                </a:cxn>
                <a:cxn ang="0">
                  <a:pos x="65" y="20"/>
                </a:cxn>
                <a:cxn ang="0">
                  <a:pos x="68" y="0"/>
                </a:cxn>
                <a:cxn ang="0">
                  <a:pos x="87" y="3"/>
                </a:cxn>
                <a:cxn ang="0">
                  <a:pos x="101" y="11"/>
                </a:cxn>
                <a:cxn ang="0">
                  <a:pos x="113" y="22"/>
                </a:cxn>
                <a:cxn ang="0">
                  <a:pos x="121" y="38"/>
                </a:cxn>
                <a:cxn ang="0">
                  <a:pos x="126" y="54"/>
                </a:cxn>
                <a:cxn ang="0">
                  <a:pos x="128" y="71"/>
                </a:cxn>
                <a:cxn ang="0">
                  <a:pos x="128" y="89"/>
                </a:cxn>
                <a:cxn ang="0">
                  <a:pos x="25" y="89"/>
                </a:cxn>
                <a:cxn ang="0">
                  <a:pos x="26" y="109"/>
                </a:cxn>
                <a:cxn ang="0">
                  <a:pos x="30" y="125"/>
                </a:cxn>
                <a:cxn ang="0">
                  <a:pos x="39" y="136"/>
                </a:cxn>
                <a:cxn ang="0">
                  <a:pos x="47" y="145"/>
                </a:cxn>
                <a:cxn ang="0">
                  <a:pos x="58" y="149"/>
                </a:cxn>
                <a:cxn ang="0">
                  <a:pos x="71" y="150"/>
                </a:cxn>
                <a:cxn ang="0">
                  <a:pos x="87" y="146"/>
                </a:cxn>
                <a:cxn ang="0">
                  <a:pos x="101" y="136"/>
                </a:cxn>
                <a:cxn ang="0">
                  <a:pos x="113" y="123"/>
                </a:cxn>
                <a:cxn ang="0">
                  <a:pos x="129" y="134"/>
                </a:cxn>
                <a:cxn ang="0">
                  <a:pos x="119" y="148"/>
                </a:cxn>
                <a:cxn ang="0">
                  <a:pos x="106" y="159"/>
                </a:cxn>
                <a:cxn ang="0">
                  <a:pos x="89" y="167"/>
                </a:cxn>
                <a:cxn ang="0">
                  <a:pos x="68" y="170"/>
                </a:cxn>
                <a:cxn ang="0">
                  <a:pos x="50" y="167"/>
                </a:cxn>
                <a:cxn ang="0">
                  <a:pos x="33" y="160"/>
                </a:cxn>
                <a:cxn ang="0">
                  <a:pos x="19" y="149"/>
                </a:cxn>
                <a:cxn ang="0">
                  <a:pos x="8" y="134"/>
                </a:cxn>
                <a:cxn ang="0">
                  <a:pos x="1" y="111"/>
                </a:cxn>
                <a:cxn ang="0">
                  <a:pos x="0" y="85"/>
                </a:cxn>
                <a:cxn ang="0">
                  <a:pos x="1" y="57"/>
                </a:cxn>
                <a:cxn ang="0">
                  <a:pos x="8" y="36"/>
                </a:cxn>
                <a:cxn ang="0">
                  <a:pos x="19" y="20"/>
                </a:cxn>
                <a:cxn ang="0">
                  <a:pos x="33" y="8"/>
                </a:cxn>
                <a:cxn ang="0">
                  <a:pos x="50" y="3"/>
                </a:cxn>
                <a:cxn ang="0">
                  <a:pos x="68" y="0"/>
                </a:cxn>
              </a:cxnLst>
              <a:rect l="0" t="0" r="r" b="b"/>
              <a:pathLst>
                <a:path w="129" h="170">
                  <a:moveTo>
                    <a:pt x="65" y="20"/>
                  </a:moveTo>
                  <a:lnTo>
                    <a:pt x="51" y="22"/>
                  </a:lnTo>
                  <a:lnTo>
                    <a:pt x="40" y="31"/>
                  </a:lnTo>
                  <a:lnTo>
                    <a:pt x="32" y="42"/>
                  </a:lnTo>
                  <a:lnTo>
                    <a:pt x="28" y="56"/>
                  </a:lnTo>
                  <a:lnTo>
                    <a:pt x="25" y="70"/>
                  </a:lnTo>
                  <a:lnTo>
                    <a:pt x="103" y="70"/>
                  </a:lnTo>
                  <a:lnTo>
                    <a:pt x="101" y="57"/>
                  </a:lnTo>
                  <a:lnTo>
                    <a:pt x="97" y="43"/>
                  </a:lnTo>
                  <a:lnTo>
                    <a:pt x="90" y="31"/>
                  </a:lnTo>
                  <a:lnTo>
                    <a:pt x="79" y="22"/>
                  </a:lnTo>
                  <a:lnTo>
                    <a:pt x="65" y="20"/>
                  </a:lnTo>
                  <a:close/>
                  <a:moveTo>
                    <a:pt x="68" y="0"/>
                  </a:moveTo>
                  <a:lnTo>
                    <a:pt x="87" y="3"/>
                  </a:lnTo>
                  <a:lnTo>
                    <a:pt x="101" y="11"/>
                  </a:lnTo>
                  <a:lnTo>
                    <a:pt x="113" y="22"/>
                  </a:lnTo>
                  <a:lnTo>
                    <a:pt x="121" y="38"/>
                  </a:lnTo>
                  <a:lnTo>
                    <a:pt x="126" y="54"/>
                  </a:lnTo>
                  <a:lnTo>
                    <a:pt x="128" y="71"/>
                  </a:lnTo>
                  <a:lnTo>
                    <a:pt x="128" y="89"/>
                  </a:lnTo>
                  <a:lnTo>
                    <a:pt x="25" y="89"/>
                  </a:lnTo>
                  <a:lnTo>
                    <a:pt x="26" y="109"/>
                  </a:lnTo>
                  <a:lnTo>
                    <a:pt x="30" y="125"/>
                  </a:lnTo>
                  <a:lnTo>
                    <a:pt x="39" y="136"/>
                  </a:lnTo>
                  <a:lnTo>
                    <a:pt x="47" y="145"/>
                  </a:lnTo>
                  <a:lnTo>
                    <a:pt x="58" y="149"/>
                  </a:lnTo>
                  <a:lnTo>
                    <a:pt x="71" y="150"/>
                  </a:lnTo>
                  <a:lnTo>
                    <a:pt x="87" y="146"/>
                  </a:lnTo>
                  <a:lnTo>
                    <a:pt x="101" y="136"/>
                  </a:lnTo>
                  <a:lnTo>
                    <a:pt x="113" y="123"/>
                  </a:lnTo>
                  <a:lnTo>
                    <a:pt x="129" y="134"/>
                  </a:lnTo>
                  <a:lnTo>
                    <a:pt x="119" y="148"/>
                  </a:lnTo>
                  <a:lnTo>
                    <a:pt x="106" y="159"/>
                  </a:lnTo>
                  <a:lnTo>
                    <a:pt x="89" y="167"/>
                  </a:lnTo>
                  <a:lnTo>
                    <a:pt x="68" y="170"/>
                  </a:lnTo>
                  <a:lnTo>
                    <a:pt x="50" y="167"/>
                  </a:lnTo>
                  <a:lnTo>
                    <a:pt x="33" y="160"/>
                  </a:lnTo>
                  <a:lnTo>
                    <a:pt x="19" y="149"/>
                  </a:lnTo>
                  <a:lnTo>
                    <a:pt x="8" y="134"/>
                  </a:lnTo>
                  <a:lnTo>
                    <a:pt x="1" y="111"/>
                  </a:lnTo>
                  <a:lnTo>
                    <a:pt x="0" y="85"/>
                  </a:lnTo>
                  <a:lnTo>
                    <a:pt x="1" y="57"/>
                  </a:lnTo>
                  <a:lnTo>
                    <a:pt x="8" y="36"/>
                  </a:lnTo>
                  <a:lnTo>
                    <a:pt x="19" y="20"/>
                  </a:lnTo>
                  <a:lnTo>
                    <a:pt x="33" y="8"/>
                  </a:lnTo>
                  <a:lnTo>
                    <a:pt x="50" y="3"/>
                  </a:lnTo>
                  <a:lnTo>
                    <a:pt x="6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3" name="Freeform 50"/>
            <p:cNvSpPr>
              <a:spLocks/>
            </p:cNvSpPr>
            <p:nvPr/>
          </p:nvSpPr>
          <p:spPr bwMode="auto">
            <a:xfrm>
              <a:off x="3531" y="3707"/>
              <a:ext cx="68" cy="107"/>
            </a:xfrm>
            <a:custGeom>
              <a:avLst/>
              <a:gdLst/>
              <a:ahLst/>
              <a:cxnLst>
                <a:cxn ang="0">
                  <a:pos x="0" y="0"/>
                </a:cxn>
                <a:cxn ang="0">
                  <a:pos x="25" y="0"/>
                </a:cxn>
                <a:cxn ang="0">
                  <a:pos x="71" y="124"/>
                </a:cxn>
                <a:cxn ang="0">
                  <a:pos x="114" y="0"/>
                </a:cxn>
                <a:cxn ang="0">
                  <a:pos x="136" y="0"/>
                </a:cxn>
                <a:cxn ang="0">
                  <a:pos x="79" y="165"/>
                </a:cxn>
                <a:cxn ang="0">
                  <a:pos x="74" y="181"/>
                </a:cxn>
                <a:cxn ang="0">
                  <a:pos x="65" y="195"/>
                </a:cxn>
                <a:cxn ang="0">
                  <a:pos x="54" y="204"/>
                </a:cxn>
                <a:cxn ang="0">
                  <a:pos x="40" y="211"/>
                </a:cxn>
                <a:cxn ang="0">
                  <a:pos x="21" y="214"/>
                </a:cxn>
                <a:cxn ang="0">
                  <a:pos x="15" y="214"/>
                </a:cxn>
                <a:cxn ang="0">
                  <a:pos x="8" y="213"/>
                </a:cxn>
                <a:cxn ang="0">
                  <a:pos x="3" y="211"/>
                </a:cxn>
                <a:cxn ang="0">
                  <a:pos x="7" y="192"/>
                </a:cxn>
                <a:cxn ang="0">
                  <a:pos x="14" y="193"/>
                </a:cxn>
                <a:cxn ang="0">
                  <a:pos x="21" y="195"/>
                </a:cxn>
                <a:cxn ang="0">
                  <a:pos x="33" y="192"/>
                </a:cxn>
                <a:cxn ang="0">
                  <a:pos x="43" y="186"/>
                </a:cxn>
                <a:cxn ang="0">
                  <a:pos x="50" y="178"/>
                </a:cxn>
                <a:cxn ang="0">
                  <a:pos x="56" y="167"/>
                </a:cxn>
                <a:cxn ang="0">
                  <a:pos x="60" y="156"/>
                </a:cxn>
                <a:cxn ang="0">
                  <a:pos x="0" y="0"/>
                </a:cxn>
              </a:cxnLst>
              <a:rect l="0" t="0" r="r" b="b"/>
              <a:pathLst>
                <a:path w="136" h="214">
                  <a:moveTo>
                    <a:pt x="0" y="0"/>
                  </a:moveTo>
                  <a:lnTo>
                    <a:pt x="25" y="0"/>
                  </a:lnTo>
                  <a:lnTo>
                    <a:pt x="71" y="124"/>
                  </a:lnTo>
                  <a:lnTo>
                    <a:pt x="114" y="0"/>
                  </a:lnTo>
                  <a:lnTo>
                    <a:pt x="136" y="0"/>
                  </a:lnTo>
                  <a:lnTo>
                    <a:pt x="79" y="165"/>
                  </a:lnTo>
                  <a:lnTo>
                    <a:pt x="74" y="181"/>
                  </a:lnTo>
                  <a:lnTo>
                    <a:pt x="65" y="195"/>
                  </a:lnTo>
                  <a:lnTo>
                    <a:pt x="54" y="204"/>
                  </a:lnTo>
                  <a:lnTo>
                    <a:pt x="40" y="211"/>
                  </a:lnTo>
                  <a:lnTo>
                    <a:pt x="21" y="214"/>
                  </a:lnTo>
                  <a:lnTo>
                    <a:pt x="15" y="214"/>
                  </a:lnTo>
                  <a:lnTo>
                    <a:pt x="8" y="213"/>
                  </a:lnTo>
                  <a:lnTo>
                    <a:pt x="3" y="211"/>
                  </a:lnTo>
                  <a:lnTo>
                    <a:pt x="7" y="192"/>
                  </a:lnTo>
                  <a:lnTo>
                    <a:pt x="14" y="193"/>
                  </a:lnTo>
                  <a:lnTo>
                    <a:pt x="21" y="195"/>
                  </a:lnTo>
                  <a:lnTo>
                    <a:pt x="33" y="192"/>
                  </a:lnTo>
                  <a:lnTo>
                    <a:pt x="43" y="186"/>
                  </a:lnTo>
                  <a:lnTo>
                    <a:pt x="50" y="178"/>
                  </a:lnTo>
                  <a:lnTo>
                    <a:pt x="56" y="167"/>
                  </a:lnTo>
                  <a:lnTo>
                    <a:pt x="60" y="156"/>
                  </a:lnTo>
                  <a:lnTo>
                    <a:pt x="0"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4" name="Freeform 51"/>
            <p:cNvSpPr>
              <a:spLocks/>
            </p:cNvSpPr>
            <p:nvPr/>
          </p:nvSpPr>
          <p:spPr bwMode="auto">
            <a:xfrm>
              <a:off x="3836" y="3152"/>
              <a:ext cx="39" cy="69"/>
            </a:xfrm>
            <a:custGeom>
              <a:avLst/>
              <a:gdLst/>
              <a:ahLst/>
              <a:cxnLst>
                <a:cxn ang="0">
                  <a:pos x="48" y="0"/>
                </a:cxn>
                <a:cxn ang="0">
                  <a:pos x="54" y="2"/>
                </a:cxn>
                <a:cxn ang="0">
                  <a:pos x="61" y="2"/>
                </a:cxn>
                <a:cxn ang="0">
                  <a:pos x="66" y="3"/>
                </a:cxn>
                <a:cxn ang="0">
                  <a:pos x="71" y="4"/>
                </a:cxn>
                <a:cxn ang="0">
                  <a:pos x="73" y="4"/>
                </a:cxn>
                <a:cxn ang="0">
                  <a:pos x="76" y="15"/>
                </a:cxn>
                <a:cxn ang="0">
                  <a:pos x="78" y="29"/>
                </a:cxn>
                <a:cxn ang="0">
                  <a:pos x="76" y="29"/>
                </a:cxn>
                <a:cxn ang="0">
                  <a:pos x="73" y="31"/>
                </a:cxn>
                <a:cxn ang="0">
                  <a:pos x="72" y="29"/>
                </a:cxn>
                <a:cxn ang="0">
                  <a:pos x="69" y="22"/>
                </a:cxn>
                <a:cxn ang="0">
                  <a:pos x="65" y="14"/>
                </a:cxn>
                <a:cxn ang="0">
                  <a:pos x="57" y="8"/>
                </a:cxn>
                <a:cxn ang="0">
                  <a:pos x="46" y="7"/>
                </a:cxn>
                <a:cxn ang="0">
                  <a:pos x="33" y="8"/>
                </a:cxn>
                <a:cxn ang="0">
                  <a:pos x="26" y="14"/>
                </a:cxn>
                <a:cxn ang="0">
                  <a:pos x="22" y="22"/>
                </a:cxn>
                <a:cxn ang="0">
                  <a:pos x="22" y="29"/>
                </a:cxn>
                <a:cxn ang="0">
                  <a:pos x="25" y="39"/>
                </a:cxn>
                <a:cxn ang="0">
                  <a:pos x="30" y="47"/>
                </a:cxn>
                <a:cxn ang="0">
                  <a:pos x="39" y="53"/>
                </a:cxn>
                <a:cxn ang="0">
                  <a:pos x="54" y="64"/>
                </a:cxn>
                <a:cxn ang="0">
                  <a:pos x="64" y="70"/>
                </a:cxn>
                <a:cxn ang="0">
                  <a:pos x="71" y="78"/>
                </a:cxn>
                <a:cxn ang="0">
                  <a:pos x="76" y="89"/>
                </a:cxn>
                <a:cxn ang="0">
                  <a:pos x="79" y="102"/>
                </a:cxn>
                <a:cxn ang="0">
                  <a:pos x="76" y="117"/>
                </a:cxn>
                <a:cxn ang="0">
                  <a:pos x="68" y="128"/>
                </a:cxn>
                <a:cxn ang="0">
                  <a:pos x="54" y="135"/>
                </a:cxn>
                <a:cxn ang="0">
                  <a:pos x="37" y="138"/>
                </a:cxn>
                <a:cxn ang="0">
                  <a:pos x="22" y="137"/>
                </a:cxn>
                <a:cxn ang="0">
                  <a:pos x="12" y="134"/>
                </a:cxn>
                <a:cxn ang="0">
                  <a:pos x="5" y="131"/>
                </a:cxn>
                <a:cxn ang="0">
                  <a:pos x="4" y="124"/>
                </a:cxn>
                <a:cxn ang="0">
                  <a:pos x="1" y="114"/>
                </a:cxn>
                <a:cxn ang="0">
                  <a:pos x="0" y="103"/>
                </a:cxn>
                <a:cxn ang="0">
                  <a:pos x="1" y="102"/>
                </a:cxn>
                <a:cxn ang="0">
                  <a:pos x="4" y="102"/>
                </a:cxn>
                <a:cxn ang="0">
                  <a:pos x="5" y="103"/>
                </a:cxn>
                <a:cxn ang="0">
                  <a:pos x="8" y="110"/>
                </a:cxn>
                <a:cxn ang="0">
                  <a:pos x="12" y="117"/>
                </a:cxn>
                <a:cxn ang="0">
                  <a:pos x="18" y="125"/>
                </a:cxn>
                <a:cxn ang="0">
                  <a:pos x="27" y="130"/>
                </a:cxn>
                <a:cxn ang="0">
                  <a:pos x="39" y="132"/>
                </a:cxn>
                <a:cxn ang="0">
                  <a:pos x="50" y="131"/>
                </a:cxn>
                <a:cxn ang="0">
                  <a:pos x="58" y="125"/>
                </a:cxn>
                <a:cxn ang="0">
                  <a:pos x="62" y="118"/>
                </a:cxn>
                <a:cxn ang="0">
                  <a:pos x="64" y="110"/>
                </a:cxn>
                <a:cxn ang="0">
                  <a:pos x="64" y="100"/>
                </a:cxn>
                <a:cxn ang="0">
                  <a:pos x="58" y="91"/>
                </a:cxn>
                <a:cxn ang="0">
                  <a:pos x="48" y="82"/>
                </a:cxn>
                <a:cxn ang="0">
                  <a:pos x="29" y="70"/>
                </a:cxn>
                <a:cxn ang="0">
                  <a:pos x="19" y="61"/>
                </a:cxn>
                <a:cxn ang="0">
                  <a:pos x="11" y="50"/>
                </a:cxn>
                <a:cxn ang="0">
                  <a:pos x="8" y="35"/>
                </a:cxn>
                <a:cxn ang="0">
                  <a:pos x="9" y="21"/>
                </a:cxn>
                <a:cxn ang="0">
                  <a:pos x="18" y="11"/>
                </a:cxn>
                <a:cxn ang="0">
                  <a:pos x="30" y="3"/>
                </a:cxn>
                <a:cxn ang="0">
                  <a:pos x="48" y="0"/>
                </a:cxn>
              </a:cxnLst>
              <a:rect l="0" t="0" r="r" b="b"/>
              <a:pathLst>
                <a:path w="79" h="138">
                  <a:moveTo>
                    <a:pt x="48" y="0"/>
                  </a:moveTo>
                  <a:lnTo>
                    <a:pt x="54" y="2"/>
                  </a:lnTo>
                  <a:lnTo>
                    <a:pt x="61" y="2"/>
                  </a:lnTo>
                  <a:lnTo>
                    <a:pt x="66" y="3"/>
                  </a:lnTo>
                  <a:lnTo>
                    <a:pt x="71" y="4"/>
                  </a:lnTo>
                  <a:lnTo>
                    <a:pt x="73" y="4"/>
                  </a:lnTo>
                  <a:lnTo>
                    <a:pt x="76" y="15"/>
                  </a:lnTo>
                  <a:lnTo>
                    <a:pt x="78" y="29"/>
                  </a:lnTo>
                  <a:lnTo>
                    <a:pt x="76" y="29"/>
                  </a:lnTo>
                  <a:lnTo>
                    <a:pt x="73" y="31"/>
                  </a:lnTo>
                  <a:lnTo>
                    <a:pt x="72" y="29"/>
                  </a:lnTo>
                  <a:lnTo>
                    <a:pt x="69" y="22"/>
                  </a:lnTo>
                  <a:lnTo>
                    <a:pt x="65" y="14"/>
                  </a:lnTo>
                  <a:lnTo>
                    <a:pt x="57" y="8"/>
                  </a:lnTo>
                  <a:lnTo>
                    <a:pt x="46" y="7"/>
                  </a:lnTo>
                  <a:lnTo>
                    <a:pt x="33" y="8"/>
                  </a:lnTo>
                  <a:lnTo>
                    <a:pt x="26" y="14"/>
                  </a:lnTo>
                  <a:lnTo>
                    <a:pt x="22" y="22"/>
                  </a:lnTo>
                  <a:lnTo>
                    <a:pt x="22" y="29"/>
                  </a:lnTo>
                  <a:lnTo>
                    <a:pt x="25" y="39"/>
                  </a:lnTo>
                  <a:lnTo>
                    <a:pt x="30" y="47"/>
                  </a:lnTo>
                  <a:lnTo>
                    <a:pt x="39" y="53"/>
                  </a:lnTo>
                  <a:lnTo>
                    <a:pt x="54" y="64"/>
                  </a:lnTo>
                  <a:lnTo>
                    <a:pt x="64" y="70"/>
                  </a:lnTo>
                  <a:lnTo>
                    <a:pt x="71" y="78"/>
                  </a:lnTo>
                  <a:lnTo>
                    <a:pt x="76" y="89"/>
                  </a:lnTo>
                  <a:lnTo>
                    <a:pt x="79" y="102"/>
                  </a:lnTo>
                  <a:lnTo>
                    <a:pt x="76" y="117"/>
                  </a:lnTo>
                  <a:lnTo>
                    <a:pt x="68" y="128"/>
                  </a:lnTo>
                  <a:lnTo>
                    <a:pt x="54" y="135"/>
                  </a:lnTo>
                  <a:lnTo>
                    <a:pt x="37" y="138"/>
                  </a:lnTo>
                  <a:lnTo>
                    <a:pt x="22" y="137"/>
                  </a:lnTo>
                  <a:lnTo>
                    <a:pt x="12" y="134"/>
                  </a:lnTo>
                  <a:lnTo>
                    <a:pt x="5" y="131"/>
                  </a:lnTo>
                  <a:lnTo>
                    <a:pt x="4" y="124"/>
                  </a:lnTo>
                  <a:lnTo>
                    <a:pt x="1" y="114"/>
                  </a:lnTo>
                  <a:lnTo>
                    <a:pt x="0" y="103"/>
                  </a:lnTo>
                  <a:lnTo>
                    <a:pt x="1" y="102"/>
                  </a:lnTo>
                  <a:lnTo>
                    <a:pt x="4" y="102"/>
                  </a:lnTo>
                  <a:lnTo>
                    <a:pt x="5" y="103"/>
                  </a:lnTo>
                  <a:lnTo>
                    <a:pt x="8" y="110"/>
                  </a:lnTo>
                  <a:lnTo>
                    <a:pt x="12" y="117"/>
                  </a:lnTo>
                  <a:lnTo>
                    <a:pt x="18" y="125"/>
                  </a:lnTo>
                  <a:lnTo>
                    <a:pt x="27" y="130"/>
                  </a:lnTo>
                  <a:lnTo>
                    <a:pt x="39" y="132"/>
                  </a:lnTo>
                  <a:lnTo>
                    <a:pt x="50" y="131"/>
                  </a:lnTo>
                  <a:lnTo>
                    <a:pt x="58" y="125"/>
                  </a:lnTo>
                  <a:lnTo>
                    <a:pt x="62" y="118"/>
                  </a:lnTo>
                  <a:lnTo>
                    <a:pt x="64" y="110"/>
                  </a:lnTo>
                  <a:lnTo>
                    <a:pt x="64" y="100"/>
                  </a:lnTo>
                  <a:lnTo>
                    <a:pt x="58" y="91"/>
                  </a:lnTo>
                  <a:lnTo>
                    <a:pt x="48" y="82"/>
                  </a:lnTo>
                  <a:lnTo>
                    <a:pt x="29" y="70"/>
                  </a:lnTo>
                  <a:lnTo>
                    <a:pt x="19" y="61"/>
                  </a:lnTo>
                  <a:lnTo>
                    <a:pt x="11" y="50"/>
                  </a:lnTo>
                  <a:lnTo>
                    <a:pt x="8" y="35"/>
                  </a:lnTo>
                  <a:lnTo>
                    <a:pt x="9" y="21"/>
                  </a:lnTo>
                  <a:lnTo>
                    <a:pt x="18" y="11"/>
                  </a:lnTo>
                  <a:lnTo>
                    <a:pt x="30" y="3"/>
                  </a:lnTo>
                  <a:lnTo>
                    <a:pt x="48"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sp>
          <p:nvSpPr>
            <p:cNvPr id="55" name="Freeform 52"/>
            <p:cNvSpPr>
              <a:spLocks/>
            </p:cNvSpPr>
            <p:nvPr/>
          </p:nvSpPr>
          <p:spPr bwMode="auto">
            <a:xfrm>
              <a:off x="3883" y="3153"/>
              <a:ext cx="85" cy="68"/>
            </a:xfrm>
            <a:custGeom>
              <a:avLst/>
              <a:gdLst/>
              <a:ahLst/>
              <a:cxnLst>
                <a:cxn ang="0">
                  <a:pos x="16" y="1"/>
                </a:cxn>
                <a:cxn ang="0">
                  <a:pos x="31" y="1"/>
                </a:cxn>
                <a:cxn ang="0">
                  <a:pos x="41" y="10"/>
                </a:cxn>
                <a:cxn ang="0">
                  <a:pos x="50" y="33"/>
                </a:cxn>
                <a:cxn ang="0">
                  <a:pos x="87" y="107"/>
                </a:cxn>
                <a:cxn ang="0">
                  <a:pos x="102" y="76"/>
                </a:cxn>
                <a:cxn ang="0">
                  <a:pos x="128" y="22"/>
                </a:cxn>
                <a:cxn ang="0">
                  <a:pos x="135" y="0"/>
                </a:cxn>
                <a:cxn ang="0">
                  <a:pos x="146" y="1"/>
                </a:cxn>
                <a:cxn ang="0">
                  <a:pos x="159" y="1"/>
                </a:cxn>
                <a:cxn ang="0">
                  <a:pos x="169" y="1"/>
                </a:cxn>
                <a:cxn ang="0">
                  <a:pos x="169" y="5"/>
                </a:cxn>
                <a:cxn ang="0">
                  <a:pos x="159" y="7"/>
                </a:cxn>
                <a:cxn ang="0">
                  <a:pos x="153" y="11"/>
                </a:cxn>
                <a:cxn ang="0">
                  <a:pos x="151" y="18"/>
                </a:cxn>
                <a:cxn ang="0">
                  <a:pos x="151" y="50"/>
                </a:cxn>
                <a:cxn ang="0">
                  <a:pos x="153" y="111"/>
                </a:cxn>
                <a:cxn ang="0">
                  <a:pos x="153" y="120"/>
                </a:cxn>
                <a:cxn ang="0">
                  <a:pos x="156" y="125"/>
                </a:cxn>
                <a:cxn ang="0">
                  <a:pos x="163" y="128"/>
                </a:cxn>
                <a:cxn ang="0">
                  <a:pos x="170" y="129"/>
                </a:cxn>
                <a:cxn ang="0">
                  <a:pos x="169" y="134"/>
                </a:cxn>
                <a:cxn ang="0">
                  <a:pos x="134" y="132"/>
                </a:cxn>
                <a:cxn ang="0">
                  <a:pos x="120" y="131"/>
                </a:cxn>
                <a:cxn ang="0">
                  <a:pos x="120" y="128"/>
                </a:cxn>
                <a:cxn ang="0">
                  <a:pos x="130" y="127"/>
                </a:cxn>
                <a:cxn ang="0">
                  <a:pos x="135" y="124"/>
                </a:cxn>
                <a:cxn ang="0">
                  <a:pos x="137" y="115"/>
                </a:cxn>
                <a:cxn ang="0">
                  <a:pos x="135" y="28"/>
                </a:cxn>
                <a:cxn ang="0">
                  <a:pos x="132" y="32"/>
                </a:cxn>
                <a:cxn ang="0">
                  <a:pos x="126" y="46"/>
                </a:cxn>
                <a:cxn ang="0">
                  <a:pos x="105" y="88"/>
                </a:cxn>
                <a:cxn ang="0">
                  <a:pos x="88" y="121"/>
                </a:cxn>
                <a:cxn ang="0">
                  <a:pos x="82" y="134"/>
                </a:cxn>
                <a:cxn ang="0">
                  <a:pos x="80" y="134"/>
                </a:cxn>
                <a:cxn ang="0">
                  <a:pos x="74" y="121"/>
                </a:cxn>
                <a:cxn ang="0">
                  <a:pos x="62" y="93"/>
                </a:cxn>
                <a:cxn ang="0">
                  <a:pos x="31" y="26"/>
                </a:cxn>
                <a:cxn ang="0">
                  <a:pos x="28" y="63"/>
                </a:cxn>
                <a:cxn ang="0">
                  <a:pos x="27" y="108"/>
                </a:cxn>
                <a:cxn ang="0">
                  <a:pos x="28" y="120"/>
                </a:cxn>
                <a:cxn ang="0">
                  <a:pos x="31" y="125"/>
                </a:cxn>
                <a:cxn ang="0">
                  <a:pos x="36" y="128"/>
                </a:cxn>
                <a:cxn ang="0">
                  <a:pos x="45" y="129"/>
                </a:cxn>
                <a:cxn ang="0">
                  <a:pos x="43" y="134"/>
                </a:cxn>
                <a:cxn ang="0">
                  <a:pos x="21" y="132"/>
                </a:cxn>
                <a:cxn ang="0">
                  <a:pos x="2" y="134"/>
                </a:cxn>
                <a:cxn ang="0">
                  <a:pos x="0" y="129"/>
                </a:cxn>
                <a:cxn ang="0">
                  <a:pos x="6" y="128"/>
                </a:cxn>
                <a:cxn ang="0">
                  <a:pos x="11" y="125"/>
                </a:cxn>
                <a:cxn ang="0">
                  <a:pos x="16" y="121"/>
                </a:cxn>
                <a:cxn ang="0">
                  <a:pos x="17" y="111"/>
                </a:cxn>
                <a:cxn ang="0">
                  <a:pos x="20" y="85"/>
                </a:cxn>
                <a:cxn ang="0">
                  <a:pos x="23" y="43"/>
                </a:cxn>
                <a:cxn ang="0">
                  <a:pos x="23" y="18"/>
                </a:cxn>
                <a:cxn ang="0">
                  <a:pos x="21" y="10"/>
                </a:cxn>
                <a:cxn ang="0">
                  <a:pos x="16" y="7"/>
                </a:cxn>
                <a:cxn ang="0">
                  <a:pos x="7" y="5"/>
                </a:cxn>
                <a:cxn ang="0">
                  <a:pos x="6" y="1"/>
                </a:cxn>
              </a:cxnLst>
              <a:rect l="0" t="0" r="r" b="b"/>
              <a:pathLst>
                <a:path w="170" h="135">
                  <a:moveTo>
                    <a:pt x="7" y="0"/>
                  </a:moveTo>
                  <a:lnTo>
                    <a:pt x="16" y="1"/>
                  </a:lnTo>
                  <a:lnTo>
                    <a:pt x="23" y="1"/>
                  </a:lnTo>
                  <a:lnTo>
                    <a:pt x="31" y="1"/>
                  </a:lnTo>
                  <a:lnTo>
                    <a:pt x="39" y="0"/>
                  </a:lnTo>
                  <a:lnTo>
                    <a:pt x="41" y="10"/>
                  </a:lnTo>
                  <a:lnTo>
                    <a:pt x="45" y="21"/>
                  </a:lnTo>
                  <a:lnTo>
                    <a:pt x="50" y="33"/>
                  </a:lnTo>
                  <a:lnTo>
                    <a:pt x="73" y="79"/>
                  </a:lnTo>
                  <a:lnTo>
                    <a:pt x="87" y="107"/>
                  </a:lnTo>
                  <a:lnTo>
                    <a:pt x="87" y="107"/>
                  </a:lnTo>
                  <a:lnTo>
                    <a:pt x="102" y="76"/>
                  </a:lnTo>
                  <a:lnTo>
                    <a:pt x="121" y="39"/>
                  </a:lnTo>
                  <a:lnTo>
                    <a:pt x="128" y="22"/>
                  </a:lnTo>
                  <a:lnTo>
                    <a:pt x="134" y="10"/>
                  </a:lnTo>
                  <a:lnTo>
                    <a:pt x="135" y="0"/>
                  </a:lnTo>
                  <a:lnTo>
                    <a:pt x="142" y="1"/>
                  </a:lnTo>
                  <a:lnTo>
                    <a:pt x="146" y="1"/>
                  </a:lnTo>
                  <a:lnTo>
                    <a:pt x="151" y="1"/>
                  </a:lnTo>
                  <a:lnTo>
                    <a:pt x="159" y="1"/>
                  </a:lnTo>
                  <a:lnTo>
                    <a:pt x="169" y="0"/>
                  </a:lnTo>
                  <a:lnTo>
                    <a:pt x="169" y="1"/>
                  </a:lnTo>
                  <a:lnTo>
                    <a:pt x="169" y="4"/>
                  </a:lnTo>
                  <a:lnTo>
                    <a:pt x="169" y="5"/>
                  </a:lnTo>
                  <a:lnTo>
                    <a:pt x="165" y="5"/>
                  </a:lnTo>
                  <a:lnTo>
                    <a:pt x="159" y="7"/>
                  </a:lnTo>
                  <a:lnTo>
                    <a:pt x="155" y="8"/>
                  </a:lnTo>
                  <a:lnTo>
                    <a:pt x="153" y="11"/>
                  </a:lnTo>
                  <a:lnTo>
                    <a:pt x="152" y="14"/>
                  </a:lnTo>
                  <a:lnTo>
                    <a:pt x="151" y="18"/>
                  </a:lnTo>
                  <a:lnTo>
                    <a:pt x="151" y="25"/>
                  </a:lnTo>
                  <a:lnTo>
                    <a:pt x="151" y="50"/>
                  </a:lnTo>
                  <a:lnTo>
                    <a:pt x="152" y="81"/>
                  </a:lnTo>
                  <a:lnTo>
                    <a:pt x="153" y="111"/>
                  </a:lnTo>
                  <a:lnTo>
                    <a:pt x="153" y="115"/>
                  </a:lnTo>
                  <a:lnTo>
                    <a:pt x="153" y="120"/>
                  </a:lnTo>
                  <a:lnTo>
                    <a:pt x="155" y="122"/>
                  </a:lnTo>
                  <a:lnTo>
                    <a:pt x="156" y="125"/>
                  </a:lnTo>
                  <a:lnTo>
                    <a:pt x="159" y="127"/>
                  </a:lnTo>
                  <a:lnTo>
                    <a:pt x="163" y="128"/>
                  </a:lnTo>
                  <a:lnTo>
                    <a:pt x="169" y="128"/>
                  </a:lnTo>
                  <a:lnTo>
                    <a:pt x="170" y="129"/>
                  </a:lnTo>
                  <a:lnTo>
                    <a:pt x="170" y="132"/>
                  </a:lnTo>
                  <a:lnTo>
                    <a:pt x="169" y="134"/>
                  </a:lnTo>
                  <a:lnTo>
                    <a:pt x="145" y="132"/>
                  </a:lnTo>
                  <a:lnTo>
                    <a:pt x="134" y="132"/>
                  </a:lnTo>
                  <a:lnTo>
                    <a:pt x="121" y="134"/>
                  </a:lnTo>
                  <a:lnTo>
                    <a:pt x="120" y="131"/>
                  </a:lnTo>
                  <a:lnTo>
                    <a:pt x="120" y="129"/>
                  </a:lnTo>
                  <a:lnTo>
                    <a:pt x="120" y="128"/>
                  </a:lnTo>
                  <a:lnTo>
                    <a:pt x="127" y="128"/>
                  </a:lnTo>
                  <a:lnTo>
                    <a:pt x="130" y="127"/>
                  </a:lnTo>
                  <a:lnTo>
                    <a:pt x="132" y="125"/>
                  </a:lnTo>
                  <a:lnTo>
                    <a:pt x="135" y="124"/>
                  </a:lnTo>
                  <a:lnTo>
                    <a:pt x="135" y="120"/>
                  </a:lnTo>
                  <a:lnTo>
                    <a:pt x="137" y="115"/>
                  </a:lnTo>
                  <a:lnTo>
                    <a:pt x="137" y="110"/>
                  </a:lnTo>
                  <a:lnTo>
                    <a:pt x="135" y="28"/>
                  </a:lnTo>
                  <a:lnTo>
                    <a:pt x="135" y="28"/>
                  </a:lnTo>
                  <a:lnTo>
                    <a:pt x="132" y="32"/>
                  </a:lnTo>
                  <a:lnTo>
                    <a:pt x="130" y="39"/>
                  </a:lnTo>
                  <a:lnTo>
                    <a:pt x="126" y="46"/>
                  </a:lnTo>
                  <a:lnTo>
                    <a:pt x="123" y="53"/>
                  </a:lnTo>
                  <a:lnTo>
                    <a:pt x="105" y="88"/>
                  </a:lnTo>
                  <a:lnTo>
                    <a:pt x="96" y="106"/>
                  </a:lnTo>
                  <a:lnTo>
                    <a:pt x="88" y="121"/>
                  </a:lnTo>
                  <a:lnTo>
                    <a:pt x="82" y="134"/>
                  </a:lnTo>
                  <a:lnTo>
                    <a:pt x="82" y="134"/>
                  </a:lnTo>
                  <a:lnTo>
                    <a:pt x="81" y="135"/>
                  </a:lnTo>
                  <a:lnTo>
                    <a:pt x="80" y="134"/>
                  </a:lnTo>
                  <a:lnTo>
                    <a:pt x="80" y="134"/>
                  </a:lnTo>
                  <a:lnTo>
                    <a:pt x="74" y="121"/>
                  </a:lnTo>
                  <a:lnTo>
                    <a:pt x="67" y="106"/>
                  </a:lnTo>
                  <a:lnTo>
                    <a:pt x="62" y="93"/>
                  </a:lnTo>
                  <a:lnTo>
                    <a:pt x="43" y="56"/>
                  </a:lnTo>
                  <a:lnTo>
                    <a:pt x="31" y="26"/>
                  </a:lnTo>
                  <a:lnTo>
                    <a:pt x="31" y="26"/>
                  </a:lnTo>
                  <a:lnTo>
                    <a:pt x="28" y="63"/>
                  </a:lnTo>
                  <a:lnTo>
                    <a:pt x="28" y="83"/>
                  </a:lnTo>
                  <a:lnTo>
                    <a:pt x="27" y="108"/>
                  </a:lnTo>
                  <a:lnTo>
                    <a:pt x="27" y="115"/>
                  </a:lnTo>
                  <a:lnTo>
                    <a:pt x="28" y="120"/>
                  </a:lnTo>
                  <a:lnTo>
                    <a:pt x="28" y="124"/>
                  </a:lnTo>
                  <a:lnTo>
                    <a:pt x="31" y="125"/>
                  </a:lnTo>
                  <a:lnTo>
                    <a:pt x="32" y="127"/>
                  </a:lnTo>
                  <a:lnTo>
                    <a:pt x="36" y="128"/>
                  </a:lnTo>
                  <a:lnTo>
                    <a:pt x="43" y="128"/>
                  </a:lnTo>
                  <a:lnTo>
                    <a:pt x="45" y="129"/>
                  </a:lnTo>
                  <a:lnTo>
                    <a:pt x="45" y="132"/>
                  </a:lnTo>
                  <a:lnTo>
                    <a:pt x="43" y="134"/>
                  </a:lnTo>
                  <a:lnTo>
                    <a:pt x="32" y="132"/>
                  </a:lnTo>
                  <a:lnTo>
                    <a:pt x="21" y="132"/>
                  </a:lnTo>
                  <a:lnTo>
                    <a:pt x="11" y="132"/>
                  </a:lnTo>
                  <a:lnTo>
                    <a:pt x="2" y="134"/>
                  </a:lnTo>
                  <a:lnTo>
                    <a:pt x="0" y="131"/>
                  </a:lnTo>
                  <a:lnTo>
                    <a:pt x="0" y="129"/>
                  </a:lnTo>
                  <a:lnTo>
                    <a:pt x="0" y="128"/>
                  </a:lnTo>
                  <a:lnTo>
                    <a:pt x="6" y="128"/>
                  </a:lnTo>
                  <a:lnTo>
                    <a:pt x="9" y="127"/>
                  </a:lnTo>
                  <a:lnTo>
                    <a:pt x="11" y="125"/>
                  </a:lnTo>
                  <a:lnTo>
                    <a:pt x="14" y="124"/>
                  </a:lnTo>
                  <a:lnTo>
                    <a:pt x="16" y="121"/>
                  </a:lnTo>
                  <a:lnTo>
                    <a:pt x="17" y="117"/>
                  </a:lnTo>
                  <a:lnTo>
                    <a:pt x="17" y="111"/>
                  </a:lnTo>
                  <a:lnTo>
                    <a:pt x="18" y="99"/>
                  </a:lnTo>
                  <a:lnTo>
                    <a:pt x="20" y="85"/>
                  </a:lnTo>
                  <a:lnTo>
                    <a:pt x="21" y="67"/>
                  </a:lnTo>
                  <a:lnTo>
                    <a:pt x="23" y="43"/>
                  </a:lnTo>
                  <a:lnTo>
                    <a:pt x="23" y="22"/>
                  </a:lnTo>
                  <a:lnTo>
                    <a:pt x="23" y="18"/>
                  </a:lnTo>
                  <a:lnTo>
                    <a:pt x="23" y="14"/>
                  </a:lnTo>
                  <a:lnTo>
                    <a:pt x="21" y="10"/>
                  </a:lnTo>
                  <a:lnTo>
                    <a:pt x="18" y="8"/>
                  </a:lnTo>
                  <a:lnTo>
                    <a:pt x="16" y="7"/>
                  </a:lnTo>
                  <a:lnTo>
                    <a:pt x="10" y="5"/>
                  </a:lnTo>
                  <a:lnTo>
                    <a:pt x="7" y="5"/>
                  </a:lnTo>
                  <a:lnTo>
                    <a:pt x="6" y="4"/>
                  </a:lnTo>
                  <a:lnTo>
                    <a:pt x="6" y="1"/>
                  </a:lnTo>
                  <a:lnTo>
                    <a:pt x="7" y="0"/>
                  </a:lnTo>
                  <a:close/>
                </a:path>
              </a:pathLst>
            </a:custGeom>
            <a:solidFill>
              <a:srgbClr val="000000"/>
            </a:solidFill>
            <a:ln w="0">
              <a:noFill/>
              <a:prstDash val="solid"/>
              <a:round/>
              <a:headEnd/>
              <a:tailEnd/>
            </a:ln>
          </p:spPr>
          <p:txBody>
            <a:bodyPr/>
            <a:lstStyle/>
            <a:p>
              <a:pPr fontAlgn="base">
                <a:spcBef>
                  <a:spcPct val="0"/>
                </a:spcBef>
                <a:spcAft>
                  <a:spcPct val="0"/>
                </a:spcAft>
              </a:pPr>
              <a:endParaRPr lang="en-US" sz="1800">
                <a:solidFill>
                  <a:srgbClr val="93959B"/>
                </a:solidFill>
                <a:latin typeface="Arial" charset="0"/>
                <a:cs typeface="Arial" charset="0"/>
              </a:endParaRPr>
            </a:p>
          </p:txBody>
        </p:sp>
      </p:grpSp>
      <p:sp>
        <p:nvSpPr>
          <p:cNvPr id="58" name="Rectangle 57"/>
          <p:cNvSpPr/>
          <p:nvPr userDrawn="1"/>
        </p:nvSpPr>
        <p:spPr>
          <a:xfrm>
            <a:off x="376732" y="6334781"/>
            <a:ext cx="6388443"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This material has been prepared for informational purposes only and is not an offer to buy or sell or a solicitation of any offer to buy or sell any security or other financial instrument or to participate in any trading strategy. Past performance is not necessarily a guide to future performance. Please refer to important information, disclosures and qualifications at the end of this material. Illustration from Wikipedia Commons/CDC</a:t>
            </a:r>
          </a:p>
        </p:txBody>
      </p:sp>
      <p:sp>
        <p:nvSpPr>
          <p:cNvPr id="59" name="Subtitle 2"/>
          <p:cNvSpPr txBox="1">
            <a:spLocks/>
          </p:cNvSpPr>
          <p:nvPr userDrawn="1"/>
        </p:nvSpPr>
        <p:spPr bwMode="auto">
          <a:xfrm>
            <a:off x="455110" y="5321220"/>
            <a:ext cx="2514600" cy="8463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fontAlgn="base">
              <a:lnSpc>
                <a:spcPts val="2000"/>
              </a:lnSpc>
              <a:spcBef>
                <a:spcPts val="0"/>
              </a:spcBef>
              <a:spcAft>
                <a:spcPct val="0"/>
              </a:spcAft>
              <a:buClr>
                <a:schemeClr val="accent2"/>
              </a:buClr>
              <a:buSzPct val="90000"/>
              <a:buFont typeface="Corbel" pitchFamily="34" charset="0"/>
              <a:buNone/>
              <a:defRPr sz="1800" b="0" kern="1200">
                <a:solidFill>
                  <a:schemeClr val="tx2"/>
                </a:solidFill>
                <a:latin typeface="Arial" panose="020B0604020202020204" pitchFamily="34" charset="0"/>
                <a:ea typeface="+mn-ea"/>
                <a:cs typeface="Arial" panose="020B0604020202020204" pitchFamily="34" charset="0"/>
              </a:defRPr>
            </a:lvl1pPr>
            <a:lvl2pPr marL="5715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2pPr>
            <a:lvl3pPr marL="9144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3pPr>
            <a:lvl4pPr marL="12573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4pPr>
            <a:lvl5pPr marL="16002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George Cook</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Managing Director, Wealth Management</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Institutional Consulting Director</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(847) 382 - 6608</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hlinkClick r:id="rId2"/>
              </a:rPr>
              <a:t>George.T.Cook@msgraystone.com</a:t>
            </a:r>
            <a:endPar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endParaRPr>
          </a:p>
        </p:txBody>
      </p:sp>
      <p:sp>
        <p:nvSpPr>
          <p:cNvPr id="64" name="TextBox 63"/>
          <p:cNvSpPr txBox="1"/>
          <p:nvPr userDrawn="1"/>
        </p:nvSpPr>
        <p:spPr>
          <a:xfrm>
            <a:off x="488100" y="997815"/>
            <a:ext cx="178308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760 W. Main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Barrington, IL  60010</a:t>
            </a:r>
          </a:p>
        </p:txBody>
      </p:sp>
      <p:sp>
        <p:nvSpPr>
          <p:cNvPr id="66" name="Text Placeholder 65"/>
          <p:cNvSpPr>
            <a:spLocks noGrp="1"/>
          </p:cNvSpPr>
          <p:nvPr>
            <p:ph type="body" sz="quarter" idx="12" hasCustomPrompt="1"/>
          </p:nvPr>
        </p:nvSpPr>
        <p:spPr>
          <a:xfrm>
            <a:off x="6511533" y="6243461"/>
            <a:ext cx="2163544" cy="416017"/>
          </a:xfrm>
        </p:spPr>
        <p:txBody>
          <a:bodyPr/>
          <a:lstStyle>
            <a:lvl1pPr marL="0" indent="0" algn="r">
              <a:buNone/>
              <a:defRPr sz="1200" baseline="0">
                <a:latin typeface="Gill Sans MT" panose="020B0502020104020203" pitchFamily="34" charset="0"/>
              </a:defRPr>
            </a:lvl1pPr>
          </a:lstStyle>
          <a:p>
            <a:pPr lvl="0"/>
            <a:r>
              <a:rPr lang="en-US"/>
              <a:t>Month / Date, Year</a:t>
            </a:r>
          </a:p>
        </p:txBody>
      </p:sp>
      <p:sp>
        <p:nvSpPr>
          <p:cNvPr id="56" name="Subtitle 2">
            <a:extLst>
              <a:ext uri="{FF2B5EF4-FFF2-40B4-BE49-F238E27FC236}">
                <a16:creationId xmlns:a16="http://schemas.microsoft.com/office/drawing/2014/main" id="{BD4AAE02-E9DB-4098-8BBB-B25947D204D0}"/>
              </a:ext>
            </a:extLst>
          </p:cNvPr>
          <p:cNvSpPr txBox="1">
            <a:spLocks/>
          </p:cNvSpPr>
          <p:nvPr userDrawn="1"/>
        </p:nvSpPr>
        <p:spPr bwMode="auto">
          <a:xfrm>
            <a:off x="3570953" y="5321220"/>
            <a:ext cx="2514600" cy="8463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fontAlgn="base">
              <a:lnSpc>
                <a:spcPts val="2000"/>
              </a:lnSpc>
              <a:spcBef>
                <a:spcPts val="0"/>
              </a:spcBef>
              <a:spcAft>
                <a:spcPct val="0"/>
              </a:spcAft>
              <a:buClr>
                <a:schemeClr val="accent2"/>
              </a:buClr>
              <a:buSzPct val="90000"/>
              <a:buFont typeface="Corbel" pitchFamily="34" charset="0"/>
              <a:buNone/>
              <a:defRPr sz="1800" b="0" kern="1200">
                <a:solidFill>
                  <a:schemeClr val="tx2"/>
                </a:solidFill>
                <a:latin typeface="Arial" panose="020B0604020202020204" pitchFamily="34" charset="0"/>
                <a:ea typeface="+mn-ea"/>
                <a:cs typeface="Arial" panose="020B0604020202020204" pitchFamily="34" charset="0"/>
              </a:defRPr>
            </a:lvl1pPr>
            <a:lvl2pPr marL="5715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2pPr>
            <a:lvl3pPr marL="9144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3pPr>
            <a:lvl4pPr marL="12573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4pPr>
            <a:lvl5pPr marL="16002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Mary Tomanek</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Senior Vice President</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Institutional Consulting Director</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(847) 480 - 3605</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hlinkClick r:id="rId2"/>
              </a:rPr>
              <a:t>Mary.L.Tomanek@msgraystone.com</a:t>
            </a:r>
            <a:endPar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endParaRPr>
          </a:p>
        </p:txBody>
      </p:sp>
      <p:sp>
        <p:nvSpPr>
          <p:cNvPr id="57" name="Subtitle 2">
            <a:extLst>
              <a:ext uri="{FF2B5EF4-FFF2-40B4-BE49-F238E27FC236}">
                <a16:creationId xmlns:a16="http://schemas.microsoft.com/office/drawing/2014/main" id="{6078BCC7-A894-4B1D-98B2-1B18008EC6B7}"/>
              </a:ext>
            </a:extLst>
          </p:cNvPr>
          <p:cNvSpPr txBox="1">
            <a:spLocks/>
          </p:cNvSpPr>
          <p:nvPr userDrawn="1"/>
        </p:nvSpPr>
        <p:spPr bwMode="auto">
          <a:xfrm>
            <a:off x="6634302" y="5321220"/>
            <a:ext cx="2514600" cy="8463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fontAlgn="base">
              <a:lnSpc>
                <a:spcPts val="2000"/>
              </a:lnSpc>
              <a:spcBef>
                <a:spcPts val="0"/>
              </a:spcBef>
              <a:spcAft>
                <a:spcPct val="0"/>
              </a:spcAft>
              <a:buClr>
                <a:schemeClr val="accent2"/>
              </a:buClr>
              <a:buSzPct val="90000"/>
              <a:buFont typeface="Corbel" pitchFamily="34" charset="0"/>
              <a:buNone/>
              <a:defRPr sz="1800" b="0" kern="1200">
                <a:solidFill>
                  <a:schemeClr val="tx2"/>
                </a:solidFill>
                <a:latin typeface="Arial" panose="020B0604020202020204" pitchFamily="34" charset="0"/>
                <a:ea typeface="+mn-ea"/>
                <a:cs typeface="Arial" panose="020B0604020202020204" pitchFamily="34" charset="0"/>
              </a:defRPr>
            </a:lvl1pPr>
            <a:lvl2pPr marL="5715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2pPr>
            <a:lvl3pPr marL="9144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3pPr>
            <a:lvl4pPr marL="12573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4pPr>
            <a:lvl5pPr marL="1600200" indent="-228600" algn="l" rtl="0" fontAlgn="base">
              <a:spcBef>
                <a:spcPct val="20000"/>
              </a:spcBef>
              <a:spcAft>
                <a:spcPct val="0"/>
              </a:spcAft>
              <a:buClr>
                <a:schemeClr val="accent2"/>
              </a:buClr>
              <a:buFont typeface="Arial"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Carl Viard</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Senior Vice President</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Institutional Consulting Director</a:t>
            </a:r>
            <a:b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b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rPr>
              <a:t>(847) 382 - 3762</a:t>
            </a:r>
          </a:p>
          <a:p>
            <a:pPr marL="0" marR="0" lvl="0" indent="0" algn="l" defTabSz="914400" rtl="0" eaLnBrk="1" fontAlgn="base" latinLnBrk="0" hangingPunct="1">
              <a:lnSpc>
                <a:spcPct val="100000"/>
              </a:lnSpc>
              <a:spcBef>
                <a:spcPts val="0"/>
              </a:spcBef>
              <a:spcAft>
                <a:spcPct val="0"/>
              </a:spcAft>
              <a:buClr>
                <a:srgbClr val="00A1E2"/>
              </a:buClr>
              <a:buSzPct val="90000"/>
              <a:buFont typeface="Corbel" pitchFamily="34" charset="0"/>
              <a:buNone/>
              <a:tabLst/>
              <a:defRPr/>
            </a:pPr>
            <a:r>
              <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hlinkClick r:id="rId3"/>
              </a:rPr>
              <a:t>Carl.H.Viard@msgraystone.com</a:t>
            </a:r>
            <a:endParaRPr kumimoji="0" lang="en-US" sz="1100" b="0" i="0" u="none" strike="noStrike" kern="1200" cap="none" spc="0" normalizeH="0" baseline="0" noProof="0">
              <a:ln>
                <a:noFill/>
              </a:ln>
              <a:solidFill>
                <a:srgbClr val="93959B">
                  <a:lumMod val="50000"/>
                </a:srgbClr>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388359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ic List ">
    <p:spTree>
      <p:nvGrpSpPr>
        <p:cNvPr id="1" name=""/>
        <p:cNvGrpSpPr/>
        <p:nvPr/>
      </p:nvGrpSpPr>
      <p:grpSpPr>
        <a:xfrm>
          <a:off x="0" y="0"/>
          <a:ext cx="0" cy="0"/>
          <a:chOff x="0" y="0"/>
          <a:chExt cx="0" cy="0"/>
        </a:xfrm>
      </p:grpSpPr>
      <p:sp>
        <p:nvSpPr>
          <p:cNvPr id="6" name="Rectangle 7"/>
          <p:cNvSpPr/>
          <p:nvPr userDrawn="1"/>
        </p:nvSpPr>
        <p:spPr>
          <a:xfrm>
            <a:off x="0" y="381000"/>
            <a:ext cx="9144000" cy="412750"/>
          </a:xfrm>
          <a:prstGeom prst="rect">
            <a:avLst/>
          </a:prstGeom>
          <a:solidFill>
            <a:schemeClr val="accent1">
              <a:lumMod val="75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anchor="ctr"/>
          <a:lstStyle/>
          <a:p>
            <a:pPr algn="ctr" eaLnBrk="1" fontAlgn="auto" hangingPunct="1">
              <a:spcBef>
                <a:spcPts val="0"/>
              </a:spcBef>
              <a:spcAft>
                <a:spcPts val="0"/>
              </a:spcAft>
              <a:defRPr/>
            </a:pPr>
            <a:endParaRPr lang="en-US" sz="1350">
              <a:solidFill>
                <a:schemeClr val="accent1">
                  <a:lumMod val="75000"/>
                </a:schemeClr>
              </a:solidFill>
            </a:endParaRPr>
          </a:p>
        </p:txBody>
      </p:sp>
      <p:sp>
        <p:nvSpPr>
          <p:cNvPr id="2" name="Title 1"/>
          <p:cNvSpPr>
            <a:spLocks noGrp="1"/>
          </p:cNvSpPr>
          <p:nvPr>
            <p:ph type="title"/>
          </p:nvPr>
        </p:nvSpPr>
        <p:spPr>
          <a:xfrm>
            <a:off x="457200" y="381002"/>
            <a:ext cx="8229600" cy="413404"/>
          </a:xfrm>
        </p:spPr>
        <p:txBody>
          <a:bodyPr>
            <a:noAutofit/>
          </a:bodyPr>
          <a:lstStyle>
            <a:lvl1pPr marL="0" algn="l" defTabSz="685640" rtl="0" eaLnBrk="1" latinLnBrk="0" hangingPunct="1">
              <a:defRPr lang="en-US" sz="1875" kern="1200" baseline="0" dirty="0">
                <a:solidFill>
                  <a:schemeClr val="bg1"/>
                </a:solidFill>
                <a:latin typeface="Gill Sans MT" panose="020B0502020104020203" pitchFamily="34" charset="0"/>
                <a:ea typeface="+mn-ea"/>
                <a:cs typeface="Calibri" pitchFamily="34" charset="0"/>
              </a:defRPr>
            </a:lvl1pPr>
          </a:lstStyle>
          <a:p>
            <a:r>
              <a:rPr lang="en-US"/>
              <a:t>Click to edit Master title style</a:t>
            </a:r>
          </a:p>
        </p:txBody>
      </p:sp>
      <p:sp>
        <p:nvSpPr>
          <p:cNvPr id="10" name="TextBox 10">
            <a:extLst>
              <a:ext uri="{FF2B5EF4-FFF2-40B4-BE49-F238E27FC236}">
                <a16:creationId xmlns:a16="http://schemas.microsoft.com/office/drawing/2014/main" id="{F2DF1BCF-7296-4556-ABE7-514A3EF5718E}"/>
              </a:ext>
            </a:extLst>
          </p:cNvPr>
          <p:cNvSpPr txBox="1">
            <a:spLocks noChangeArrowheads="1"/>
          </p:cNvSpPr>
          <p:nvPr userDrawn="1"/>
        </p:nvSpPr>
        <p:spPr bwMode="auto">
          <a:xfrm>
            <a:off x="8332075" y="458359"/>
            <a:ext cx="609600" cy="276225"/>
          </a:xfrm>
          <a:prstGeom prst="rect">
            <a:avLst/>
          </a:prstGeom>
          <a:noFill/>
          <a:ln>
            <a:noFill/>
          </a:ln>
        </p:spPr>
        <p:txBody>
          <a:bodyPr lIns="68564" tIns="34282" rIns="68564" bIns="3428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6D127B73-C280-4801-B654-29C52195A0D1}" type="slidenum">
              <a:rPr lang="en-US" altLang="en-US" sz="1300" b="1">
                <a:solidFill>
                  <a:schemeClr val="bg1"/>
                </a:solidFill>
                <a:latin typeface="Gill Sans MT" panose="020B0502020104020203" pitchFamily="34" charset="0"/>
              </a:rPr>
              <a:pPr eaLnBrk="1" hangingPunct="1"/>
              <a:t>‹#›</a:t>
            </a:fld>
            <a:endParaRPr lang="en-US" altLang="en-US" sz="1300" b="1">
              <a:solidFill>
                <a:schemeClr val="bg1"/>
              </a:solidFill>
              <a:latin typeface="Gill Sans MT" panose="020B0502020104020203" pitchFamily="34" charset="0"/>
            </a:endParaRPr>
          </a:p>
        </p:txBody>
      </p:sp>
      <p:sp>
        <p:nvSpPr>
          <p:cNvPr id="11" name="Text Placeholder 21"/>
          <p:cNvSpPr>
            <a:spLocks noGrp="1"/>
          </p:cNvSpPr>
          <p:nvPr>
            <p:ph type="body" sz="quarter" idx="21"/>
          </p:nvPr>
        </p:nvSpPr>
        <p:spPr>
          <a:xfrm>
            <a:off x="5675587" y="479378"/>
            <a:ext cx="2365688" cy="255205"/>
          </a:xfrm>
        </p:spPr>
        <p:txBody>
          <a:bodyPr/>
          <a:lstStyle>
            <a:lvl1pPr marL="0" indent="0" algn="r">
              <a:buNone/>
              <a:defRPr sz="1050" b="1" baseline="0">
                <a:solidFill>
                  <a:schemeClr val="bg1"/>
                </a:solidFill>
                <a:latin typeface="Gill Sans MT" panose="020B0502020104020203" pitchFamily="34" charset="0"/>
              </a:defRPr>
            </a:lvl1pPr>
            <a:lvl2pPr>
              <a:defRPr sz="1050" baseline="0">
                <a:solidFill>
                  <a:schemeClr val="accent1">
                    <a:lumMod val="75000"/>
                  </a:schemeClr>
                </a:solidFill>
                <a:latin typeface="Calibri" pitchFamily="34" charset="0"/>
              </a:defRPr>
            </a:lvl2pPr>
            <a:lvl3pPr>
              <a:defRPr sz="1050" baseline="0">
                <a:solidFill>
                  <a:schemeClr val="accent1">
                    <a:lumMod val="75000"/>
                  </a:schemeClr>
                </a:solidFill>
                <a:latin typeface="Calibri" pitchFamily="34" charset="0"/>
              </a:defRPr>
            </a:lvl3pPr>
            <a:lvl4pPr>
              <a:defRPr sz="1050" baseline="0">
                <a:solidFill>
                  <a:schemeClr val="accent1">
                    <a:lumMod val="75000"/>
                  </a:schemeClr>
                </a:solidFill>
                <a:latin typeface="Calibri" pitchFamily="34" charset="0"/>
              </a:defRPr>
            </a:lvl4pPr>
            <a:lvl5pPr>
              <a:defRPr sz="1050" baseline="0">
                <a:solidFill>
                  <a:schemeClr val="accent1">
                    <a:lumMod val="75000"/>
                  </a:schemeClr>
                </a:solidFill>
                <a:latin typeface="Calibri" pitchFamily="34" charset="0"/>
              </a:defRPr>
            </a:lvl5pPr>
          </a:lstStyle>
          <a:p>
            <a:pPr lvl="0"/>
            <a:r>
              <a:rPr lang="en-US"/>
              <a:t>Click to edit Master text styles</a:t>
            </a:r>
          </a:p>
        </p:txBody>
      </p:sp>
      <p:sp>
        <p:nvSpPr>
          <p:cNvPr id="12" name="Rectangle 11"/>
          <p:cNvSpPr/>
          <p:nvPr userDrawn="1"/>
        </p:nvSpPr>
        <p:spPr>
          <a:xfrm>
            <a:off x="0" y="6201982"/>
            <a:ext cx="9144000" cy="454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5212" y="6178886"/>
            <a:ext cx="931589" cy="496650"/>
          </a:xfrm>
          <a:prstGeom prst="rect">
            <a:avLst/>
          </a:prstGeom>
        </p:spPr>
      </p:pic>
      <p:sp>
        <p:nvSpPr>
          <p:cNvPr id="15" name="Content Placeholder 4"/>
          <p:cNvSpPr>
            <a:spLocks noGrp="1"/>
          </p:cNvSpPr>
          <p:nvPr>
            <p:ph sz="quarter" idx="20"/>
          </p:nvPr>
        </p:nvSpPr>
        <p:spPr>
          <a:xfrm>
            <a:off x="457200" y="994357"/>
            <a:ext cx="8229600" cy="472735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57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Graph">
    <p:spTree>
      <p:nvGrpSpPr>
        <p:cNvPr id="1" name=""/>
        <p:cNvGrpSpPr/>
        <p:nvPr/>
      </p:nvGrpSpPr>
      <p:grpSpPr>
        <a:xfrm>
          <a:off x="0" y="0"/>
          <a:ext cx="0" cy="0"/>
          <a:chOff x="0" y="0"/>
          <a:chExt cx="0" cy="0"/>
        </a:xfrm>
      </p:grpSpPr>
      <p:sp>
        <p:nvSpPr>
          <p:cNvPr id="12" name="Rectangle 11"/>
          <p:cNvSpPr/>
          <p:nvPr userDrawn="1"/>
        </p:nvSpPr>
        <p:spPr>
          <a:xfrm>
            <a:off x="0" y="6263553"/>
            <a:ext cx="9144000" cy="4540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Gill Sans MT" panose="020B0502020104020203" pitchFamily="34" charset="0"/>
            </a:endParaRPr>
          </a:p>
        </p:txBody>
      </p:sp>
      <p:sp>
        <p:nvSpPr>
          <p:cNvPr id="6" name="Rectangle 7">
            <a:extLst>
              <a:ext uri="{FF2B5EF4-FFF2-40B4-BE49-F238E27FC236}">
                <a16:creationId xmlns:a16="http://schemas.microsoft.com/office/drawing/2014/main" id="{31B749CF-0578-4232-8193-54157B5F803A}"/>
              </a:ext>
            </a:extLst>
          </p:cNvPr>
          <p:cNvSpPr/>
          <p:nvPr userDrawn="1"/>
        </p:nvSpPr>
        <p:spPr>
          <a:xfrm>
            <a:off x="0" y="221251"/>
            <a:ext cx="9144000" cy="453963"/>
          </a:xfrm>
          <a:prstGeom prst="rect">
            <a:avLst/>
          </a:prstGeom>
          <a:solidFill>
            <a:schemeClr val="accent1">
              <a:lumMod val="75000"/>
            </a:schemeClr>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4" tIns="34282" rIns="68564" bIns="34282" anchor="ctr"/>
          <a:lstStyle/>
          <a:p>
            <a:pPr algn="ctr" eaLnBrk="1" fontAlgn="auto" hangingPunct="1">
              <a:spcBef>
                <a:spcPts val="0"/>
              </a:spcBef>
              <a:spcAft>
                <a:spcPts val="0"/>
              </a:spcAft>
              <a:defRPr/>
            </a:pPr>
            <a:r>
              <a:rPr lang="en-US" sz="1350">
                <a:solidFill>
                  <a:schemeClr val="accent1">
                    <a:lumMod val="75000"/>
                  </a:schemeClr>
                </a:solidFill>
                <a:latin typeface="Gill Sans MT" panose="020B0502020104020203" pitchFamily="34" charset="0"/>
              </a:rPr>
              <a:t>A</a:t>
            </a:r>
          </a:p>
        </p:txBody>
      </p:sp>
      <p:sp>
        <p:nvSpPr>
          <p:cNvPr id="8" name="TextBox 10">
            <a:extLst>
              <a:ext uri="{FF2B5EF4-FFF2-40B4-BE49-F238E27FC236}">
                <a16:creationId xmlns:a16="http://schemas.microsoft.com/office/drawing/2014/main" id="{F2DF1BCF-7296-4556-ABE7-514A3EF5718E}"/>
              </a:ext>
            </a:extLst>
          </p:cNvPr>
          <p:cNvSpPr txBox="1">
            <a:spLocks noChangeArrowheads="1"/>
          </p:cNvSpPr>
          <p:nvPr userDrawn="1"/>
        </p:nvSpPr>
        <p:spPr bwMode="auto">
          <a:xfrm>
            <a:off x="8332075" y="313975"/>
            <a:ext cx="609600" cy="276225"/>
          </a:xfrm>
          <a:prstGeom prst="rect">
            <a:avLst/>
          </a:prstGeom>
          <a:noFill/>
          <a:ln>
            <a:noFill/>
          </a:ln>
        </p:spPr>
        <p:txBody>
          <a:bodyPr lIns="68564" tIns="34282" rIns="68564" bIns="3428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6D127B73-C280-4801-B654-29C52195A0D1}" type="slidenum">
              <a:rPr lang="en-US" altLang="en-US" sz="1300" b="1">
                <a:solidFill>
                  <a:schemeClr val="bg1"/>
                </a:solidFill>
                <a:latin typeface="Gill Sans MT" panose="020B0502020104020203" pitchFamily="34" charset="0"/>
              </a:rPr>
              <a:pPr eaLnBrk="1" hangingPunct="1"/>
              <a:t>‹#›</a:t>
            </a:fld>
            <a:endParaRPr lang="en-US" altLang="en-US" sz="1300" b="1">
              <a:solidFill>
                <a:schemeClr val="bg1"/>
              </a:solidFill>
              <a:latin typeface="Gill Sans MT" panose="020B0502020104020203" pitchFamily="34" charset="0"/>
            </a:endParaRPr>
          </a:p>
        </p:txBody>
      </p:sp>
      <p:sp>
        <p:nvSpPr>
          <p:cNvPr id="5" name="Content Placeholder 4"/>
          <p:cNvSpPr>
            <a:spLocks noGrp="1"/>
          </p:cNvSpPr>
          <p:nvPr>
            <p:ph sz="quarter" idx="20"/>
          </p:nvPr>
        </p:nvSpPr>
        <p:spPr>
          <a:xfrm>
            <a:off x="457200" y="994357"/>
            <a:ext cx="8229600" cy="472735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236618"/>
            <a:ext cx="8229600" cy="413404"/>
          </a:xfrm>
        </p:spPr>
        <p:txBody>
          <a:bodyPr>
            <a:noAutofit/>
          </a:bodyPr>
          <a:lstStyle>
            <a:lvl1pPr marL="0" algn="l" defTabSz="685640" rtl="0" eaLnBrk="1" latinLnBrk="0" hangingPunct="1">
              <a:defRPr lang="en-US" sz="2000" kern="1200" baseline="0" dirty="0">
                <a:solidFill>
                  <a:schemeClr val="bg1"/>
                </a:solidFill>
                <a:latin typeface="Gill Sans MT" panose="020B0502020104020203" pitchFamily="34" charset="0"/>
                <a:ea typeface="+mn-ea"/>
                <a:cs typeface="Calibri" pitchFamily="34" charset="0"/>
              </a:defRPr>
            </a:lvl1pPr>
          </a:lstStyle>
          <a:p>
            <a:r>
              <a:rPr lang="en-US"/>
              <a:t>Click to edit Master title style</a:t>
            </a:r>
          </a:p>
        </p:txBody>
      </p:sp>
      <p:sp>
        <p:nvSpPr>
          <p:cNvPr id="18" name="Text Placeholder 17"/>
          <p:cNvSpPr>
            <a:spLocks noGrp="1"/>
          </p:cNvSpPr>
          <p:nvPr>
            <p:ph type="body" sz="quarter" idx="17" hasCustomPrompt="1"/>
          </p:nvPr>
        </p:nvSpPr>
        <p:spPr>
          <a:xfrm>
            <a:off x="898335" y="5763807"/>
            <a:ext cx="7788466" cy="396135"/>
          </a:xfrm>
        </p:spPr>
        <p:txBody>
          <a:bodyPr/>
          <a:lstStyle>
            <a:lvl1pPr marL="0" indent="0">
              <a:buNone/>
              <a:defRPr sz="900" baseline="0">
                <a:solidFill>
                  <a:schemeClr val="tx1">
                    <a:lumMod val="75000"/>
                    <a:lumOff val="25000"/>
                  </a:schemeClr>
                </a:solidFill>
                <a:latin typeface="Gill Sans MT" panose="020B0502020104020203" pitchFamily="34" charset="0"/>
              </a:defRPr>
            </a:lvl1pPr>
            <a:lvl2pPr>
              <a:defRPr sz="900" baseline="0">
                <a:latin typeface="Calibri" pitchFamily="34" charset="0"/>
              </a:defRPr>
            </a:lvl2pPr>
            <a:lvl3pPr>
              <a:defRPr sz="900" baseline="0">
                <a:latin typeface="Calibri" pitchFamily="34" charset="0"/>
              </a:defRPr>
            </a:lvl3pPr>
            <a:lvl4pPr>
              <a:defRPr sz="900" baseline="0">
                <a:latin typeface="Calibri" pitchFamily="34" charset="0"/>
              </a:defRPr>
            </a:lvl4pPr>
            <a:lvl5pPr>
              <a:defRPr sz="900" baseline="0">
                <a:latin typeface="Calibri" pitchFamily="34" charset="0"/>
              </a:defRPr>
            </a:lvl5pPr>
          </a:lstStyle>
          <a:p>
            <a:pPr lvl="0"/>
            <a:r>
              <a:rPr lang="en-US"/>
              <a:t> Click to edit Master text styles</a:t>
            </a:r>
          </a:p>
        </p:txBody>
      </p:sp>
      <p:sp>
        <p:nvSpPr>
          <p:cNvPr id="22" name="Text Placeholder 21"/>
          <p:cNvSpPr>
            <a:spLocks noGrp="1"/>
          </p:cNvSpPr>
          <p:nvPr>
            <p:ph type="body" sz="quarter" idx="19"/>
          </p:nvPr>
        </p:nvSpPr>
        <p:spPr>
          <a:xfrm>
            <a:off x="6114347" y="334993"/>
            <a:ext cx="1926928" cy="205680"/>
          </a:xfrm>
        </p:spPr>
        <p:txBody>
          <a:bodyPr/>
          <a:lstStyle>
            <a:lvl1pPr marL="0" indent="0" algn="r">
              <a:buNone/>
              <a:defRPr sz="1100" b="1" baseline="0">
                <a:solidFill>
                  <a:schemeClr val="bg1"/>
                </a:solidFill>
                <a:latin typeface="Gill Sans MT" panose="020B0502020104020203" pitchFamily="34" charset="0"/>
              </a:defRPr>
            </a:lvl1pPr>
            <a:lvl2pPr>
              <a:defRPr sz="1050" baseline="0">
                <a:solidFill>
                  <a:schemeClr val="accent1">
                    <a:lumMod val="75000"/>
                  </a:schemeClr>
                </a:solidFill>
                <a:latin typeface="Calibri" pitchFamily="34" charset="0"/>
              </a:defRPr>
            </a:lvl2pPr>
            <a:lvl3pPr>
              <a:defRPr sz="1050" baseline="0">
                <a:solidFill>
                  <a:schemeClr val="accent1">
                    <a:lumMod val="75000"/>
                  </a:schemeClr>
                </a:solidFill>
                <a:latin typeface="Calibri" pitchFamily="34" charset="0"/>
              </a:defRPr>
            </a:lvl3pPr>
            <a:lvl4pPr>
              <a:defRPr sz="1050" baseline="0">
                <a:solidFill>
                  <a:schemeClr val="accent1">
                    <a:lumMod val="75000"/>
                  </a:schemeClr>
                </a:solidFill>
                <a:latin typeface="Calibri" pitchFamily="34" charset="0"/>
              </a:defRPr>
            </a:lvl4pPr>
            <a:lvl5pPr>
              <a:defRPr sz="1050" baseline="0">
                <a:solidFill>
                  <a:schemeClr val="accent1">
                    <a:lumMod val="75000"/>
                  </a:schemeClr>
                </a:solidFill>
                <a:latin typeface="Calibri" pitchFamily="34" charset="0"/>
              </a:defRPr>
            </a:lvl5pPr>
          </a:lstStyle>
          <a:p>
            <a:pPr lvl="0"/>
            <a:r>
              <a:rPr lang="en-US"/>
              <a:t>Click to edit Master text styles</a:t>
            </a:r>
          </a:p>
        </p:txBody>
      </p:sp>
      <p:sp>
        <p:nvSpPr>
          <p:cNvPr id="10" name="Text Placeholder 17">
            <a:extLst>
              <a:ext uri="{FF2B5EF4-FFF2-40B4-BE49-F238E27FC236}">
                <a16:creationId xmlns:a16="http://schemas.microsoft.com/office/drawing/2014/main" id="{8149C79D-D9BD-4482-9AA6-E9EECD3748DD}"/>
              </a:ext>
            </a:extLst>
          </p:cNvPr>
          <p:cNvSpPr>
            <a:spLocks noGrp="1"/>
          </p:cNvSpPr>
          <p:nvPr>
            <p:ph type="body" sz="quarter" idx="21" hasCustomPrompt="1"/>
          </p:nvPr>
        </p:nvSpPr>
        <p:spPr>
          <a:xfrm>
            <a:off x="457201" y="6262142"/>
            <a:ext cx="7108669" cy="454025"/>
          </a:xfrm>
          <a:solidFill>
            <a:schemeClr val="bg1">
              <a:lumMod val="95000"/>
            </a:schemeClr>
          </a:solidFill>
          <a:ln>
            <a:noFill/>
            <a:prstDash val="dash"/>
          </a:ln>
        </p:spPr>
        <p:txBody>
          <a:bodyPr/>
          <a:lstStyle>
            <a:lvl1pPr marL="0" indent="0">
              <a:lnSpc>
                <a:spcPct val="100000"/>
              </a:lnSpc>
              <a:spcBef>
                <a:spcPts val="0"/>
              </a:spcBef>
              <a:buNone/>
              <a:defRPr sz="1200" baseline="0">
                <a:solidFill>
                  <a:schemeClr val="tx1">
                    <a:lumMod val="75000"/>
                    <a:lumOff val="25000"/>
                  </a:schemeClr>
                </a:solidFill>
                <a:latin typeface="Gill Sans MT" panose="020B0502020104020203" pitchFamily="34" charset="0"/>
              </a:defRPr>
            </a:lvl1pPr>
            <a:lvl2pPr>
              <a:defRPr sz="900" baseline="0">
                <a:latin typeface="Calibri" pitchFamily="34" charset="0"/>
              </a:defRPr>
            </a:lvl2pPr>
            <a:lvl3pPr>
              <a:defRPr sz="900" baseline="0">
                <a:latin typeface="Calibri" pitchFamily="34" charset="0"/>
              </a:defRPr>
            </a:lvl3pPr>
            <a:lvl4pPr>
              <a:defRPr sz="900" baseline="0">
                <a:latin typeface="Calibri" pitchFamily="34" charset="0"/>
              </a:defRPr>
            </a:lvl4pPr>
            <a:lvl5pPr>
              <a:defRPr sz="900" baseline="0">
                <a:latin typeface="Calibri" pitchFamily="34" charset="0"/>
              </a:defRPr>
            </a:lvl5pPr>
          </a:lstStyle>
          <a:p>
            <a:pPr lvl="0"/>
            <a:r>
              <a:rPr lang="en-US"/>
              <a:t>Click to edit Master text styles</a:t>
            </a:r>
          </a:p>
        </p:txBody>
      </p:sp>
      <p:sp>
        <p:nvSpPr>
          <p:cNvPr id="3" name="TextBox 2"/>
          <p:cNvSpPr txBox="1"/>
          <p:nvPr userDrawn="1"/>
        </p:nvSpPr>
        <p:spPr>
          <a:xfrm>
            <a:off x="447676" y="5739009"/>
            <a:ext cx="537327" cy="230832"/>
          </a:xfrm>
          <a:prstGeom prst="rect">
            <a:avLst/>
          </a:prstGeom>
          <a:noFill/>
        </p:spPr>
        <p:txBody>
          <a:bodyPr wrap="none" rtlCol="0">
            <a:spAutoFit/>
          </a:bodyPr>
          <a:lstStyle/>
          <a:p>
            <a:r>
              <a:rPr lang="en-US" sz="900">
                <a:solidFill>
                  <a:schemeClr val="bg2">
                    <a:lumMod val="50000"/>
                  </a:schemeClr>
                </a:solidFill>
                <a:latin typeface="Gill Sans MT" panose="020B0502020104020203" pitchFamily="34" charset="0"/>
              </a:rPr>
              <a:t>Source: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179" y="6251078"/>
            <a:ext cx="998622" cy="496650"/>
          </a:xfrm>
          <a:prstGeom prst="rect">
            <a:avLst/>
          </a:prstGeom>
        </p:spPr>
      </p:pic>
    </p:spTree>
    <p:extLst>
      <p:ext uri="{BB962C8B-B14F-4D97-AF65-F5344CB8AC3E}">
        <p14:creationId xmlns:p14="http://schemas.microsoft.com/office/powerpoint/2010/main" val="374171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94433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64217083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21030895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261604311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16555800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2894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157213328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225746010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F14F5-E4D4-467D-8D00-517082D83ABD}" type="slidenum">
              <a:rPr lang="en-US" altLang="en-US" smtClean="0"/>
              <a:pPr/>
              <a:t>‹#›</a:t>
            </a:fld>
            <a:endParaRPr lang="en-US" altLang="en-US"/>
          </a:p>
        </p:txBody>
      </p:sp>
    </p:spTree>
    <p:extLst>
      <p:ext uri="{BB962C8B-B14F-4D97-AF65-F5344CB8AC3E}">
        <p14:creationId xmlns:p14="http://schemas.microsoft.com/office/powerpoint/2010/main" val="32528883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hyperlink" Target="https://www.atlantafed.org/chcs/wage-growth-tracker"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hyperlink" Target="https://www.blueowl.com/wp-content/uploads/2023/01/Blue-Owl-Direct-Lending-2023-Outlook.pdf#:~:text=From%20our%20vantage%20point%2C%20we%20believe%20the%20direct,and%20believe%20lenders%20with%20scale%20could%20disproportionately%20benefit."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www.sec.gov/answers/nav.htm" TargetMode="External"/><Relationship Id="rId2" Type="http://schemas.openxmlformats.org/officeDocument/2006/relationships/hyperlink" Target="https://www.sec.gov/answers/mfclose.htm" TargetMode="External"/><Relationship Id="rId1" Type="http://schemas.openxmlformats.org/officeDocument/2006/relationships/slideLayout" Target="../slideLayouts/slideLayout14.xml"/><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morganstanley.com/disclosures/do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www.morganstanley.com/ADV"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morganstanley.com/ADV" TargetMode="External"/><Relationship Id="rId2" Type="http://schemas.openxmlformats.org/officeDocument/2006/relationships/hyperlink" Target="http://www.morganstanley.com/wealth/investmentsolutions/pdfs/adv/sotresponse.pdf"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www.morganstanley.com/"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morganstanley.com/wealth-investmentsolutions/wmir-definitions" TargetMode="External"/><Relationship Id="rId2" Type="http://schemas.openxmlformats.org/officeDocument/2006/relationships/hyperlink" Target="http://www.morganstanley.com/disclosures/dol"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www.morganstanley.com/adv"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www.MorganStanley.com/ADV"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secure.reged.com/AdTrax/submissionoverview/5627225" TargetMode="External"/><Relationship Id="rId2" Type="http://schemas.openxmlformats.org/officeDocument/2006/relationships/hyperlink" Target="https://www.morganstanley.com/wealth-investmentsolutions/wmir-definition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2">
            <a:extLst>
              <a:ext uri="{FF2B5EF4-FFF2-40B4-BE49-F238E27FC236}">
                <a16:creationId xmlns:a16="http://schemas.microsoft.com/office/drawing/2014/main" id="{10080162-5CD2-49CB-A184-161460ABBABC}"/>
              </a:ext>
            </a:extLst>
          </p:cNvPr>
          <p:cNvSpPr>
            <a:spLocks noGrp="1" noChangeArrowheads="1"/>
          </p:cNvSpPr>
          <p:nvPr>
            <p:ph type="body" sz="quarter" idx="11"/>
          </p:nvPr>
        </p:nvSpPr>
        <p:spPr>
          <a:xfrm>
            <a:off x="454250" y="4383992"/>
            <a:ext cx="8220826" cy="640935"/>
          </a:xfrm>
          <a:ln>
            <a:solidFill>
              <a:schemeClr val="bg1"/>
            </a:solidFill>
          </a:ln>
        </p:spPr>
        <p:txBody>
          <a:bodyPr/>
          <a:lstStyle/>
          <a:p>
            <a:pPr algn="ctr" eaLnBrk="1" hangingPunct="1"/>
            <a:r>
              <a:rPr lang="en-US" altLang="en-US"/>
              <a:t>2</a:t>
            </a:r>
            <a:r>
              <a:rPr lang="en-US" altLang="en-US" baseline="30000"/>
              <a:t>nd</a:t>
            </a:r>
            <a:r>
              <a:rPr lang="en-US" altLang="en-US"/>
              <a:t> Quarter 2023 Investment Outlook</a:t>
            </a:r>
          </a:p>
        </p:txBody>
      </p:sp>
      <p:sp>
        <p:nvSpPr>
          <p:cNvPr id="3" name="Text Placeholder 2"/>
          <p:cNvSpPr>
            <a:spLocks noGrp="1"/>
          </p:cNvSpPr>
          <p:nvPr>
            <p:ph type="body" sz="quarter" idx="12"/>
          </p:nvPr>
        </p:nvSpPr>
        <p:spPr/>
        <p:txBody>
          <a:bodyPr/>
          <a:lstStyle/>
          <a:p>
            <a:r>
              <a:rPr lang="en-US"/>
              <a:t>04-2023</a:t>
            </a:r>
          </a:p>
        </p:txBody>
      </p:sp>
      <p:pic>
        <p:nvPicPr>
          <p:cNvPr id="5" name="Picture 4" descr="Sailboat on the water">
            <a:extLst>
              <a:ext uri="{FF2B5EF4-FFF2-40B4-BE49-F238E27FC236}">
                <a16:creationId xmlns:a16="http://schemas.microsoft.com/office/drawing/2014/main" id="{629D492A-A2EE-4B7A-ACB1-D9345C15669E}"/>
              </a:ext>
            </a:extLst>
          </p:cNvPr>
          <p:cNvPicPr>
            <a:picLocks noChangeAspect="1"/>
          </p:cNvPicPr>
          <p:nvPr/>
        </p:nvPicPr>
        <p:blipFill rotWithShape="1">
          <a:blip r:embed="rId3">
            <a:extLst>
              <a:ext uri="{28A0092B-C50C-407E-A947-70E740481C1C}">
                <a14:useLocalDpi xmlns:a14="http://schemas.microsoft.com/office/drawing/2010/main" val="0"/>
              </a:ext>
            </a:extLst>
          </a:blip>
          <a:srcRect l="12760" t="11926" b="11296"/>
          <a:stretch/>
        </p:blipFill>
        <p:spPr>
          <a:xfrm>
            <a:off x="461587" y="1356002"/>
            <a:ext cx="8220826" cy="29703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BFBA633-61BE-832F-55BC-5A36B602C0EB}"/>
              </a:ext>
            </a:extLst>
          </p:cNvPr>
          <p:cNvGraphicFramePr>
            <a:graphicFrameLocks noGrp="1"/>
          </p:cNvGraphicFramePr>
          <p:nvPr>
            <p:ph sz="quarter" idx="20"/>
            <p:extLst>
              <p:ext uri="{D42A27DB-BD31-4B8C-83A1-F6EECF244321}">
                <p14:modId xmlns:p14="http://schemas.microsoft.com/office/powerpoint/2010/main" val="3789515334"/>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8730BF-1D3C-512F-EEBE-CF0AAFED13DB}"/>
              </a:ext>
            </a:extLst>
          </p:cNvPr>
          <p:cNvSpPr>
            <a:spLocks noGrp="1"/>
          </p:cNvSpPr>
          <p:nvPr>
            <p:ph type="title"/>
          </p:nvPr>
        </p:nvSpPr>
        <p:spPr/>
        <p:txBody>
          <a:bodyPr/>
          <a:lstStyle/>
          <a:p>
            <a:r>
              <a:rPr lang="en-US"/>
              <a:t>Food </a:t>
            </a:r>
          </a:p>
        </p:txBody>
      </p:sp>
      <p:sp>
        <p:nvSpPr>
          <p:cNvPr id="3" name="Text Placeholder 2">
            <a:extLst>
              <a:ext uri="{FF2B5EF4-FFF2-40B4-BE49-F238E27FC236}">
                <a16:creationId xmlns:a16="http://schemas.microsoft.com/office/drawing/2014/main" id="{3D91F2F8-9B41-4338-A70B-4E707D4E59DE}"/>
              </a:ext>
            </a:extLst>
          </p:cNvPr>
          <p:cNvSpPr>
            <a:spLocks noGrp="1"/>
          </p:cNvSpPr>
          <p:nvPr>
            <p:ph type="body" sz="quarter" idx="17"/>
          </p:nvPr>
        </p:nvSpPr>
        <p:spPr/>
        <p:txBody>
          <a:bodyPr/>
          <a:lstStyle/>
          <a:p>
            <a:r>
              <a:rPr lang="en-US"/>
              <a:t>U.S. Bureau of Labor Statistics, Consumer Price Index for All Urban Consumers: Food in U.S. City Average [CPIUFDSL], retrieved from FRED, Federal Reserve Bank of St. Louis; https://fred.stlouisfed.org/series/CPIUFDSL, April 10, 2023.</a:t>
            </a:r>
          </a:p>
          <a:p>
            <a:endParaRPr lang="en-US"/>
          </a:p>
        </p:txBody>
      </p:sp>
      <p:sp>
        <p:nvSpPr>
          <p:cNvPr id="5" name="Text Placeholder 4">
            <a:extLst>
              <a:ext uri="{FF2B5EF4-FFF2-40B4-BE49-F238E27FC236}">
                <a16:creationId xmlns:a16="http://schemas.microsoft.com/office/drawing/2014/main" id="{58A493D4-7D07-47D3-B084-192ED5CBC1CE}"/>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7" name="Text Placeholder 6">
            <a:extLst>
              <a:ext uri="{FF2B5EF4-FFF2-40B4-BE49-F238E27FC236}">
                <a16:creationId xmlns:a16="http://schemas.microsoft.com/office/drawing/2014/main" id="{42730C5C-F279-4F63-B370-F248CE8DFEA7}"/>
              </a:ext>
            </a:extLst>
          </p:cNvPr>
          <p:cNvSpPr>
            <a:spLocks noGrp="1"/>
          </p:cNvSpPr>
          <p:nvPr>
            <p:ph type="body" sz="quarter" idx="21"/>
          </p:nvPr>
        </p:nvSpPr>
        <p:spPr/>
        <p:txBody>
          <a:bodyPr/>
          <a:lstStyle/>
          <a:p>
            <a:r>
              <a:rPr lang="en-US"/>
              <a:t>While the Ukraine Russia war made it worse, food prices were already on the rise.</a:t>
            </a:r>
          </a:p>
        </p:txBody>
      </p:sp>
      <p:sp>
        <p:nvSpPr>
          <p:cNvPr id="8" name="TextBox 7">
            <a:extLst>
              <a:ext uri="{FF2B5EF4-FFF2-40B4-BE49-F238E27FC236}">
                <a16:creationId xmlns:a16="http://schemas.microsoft.com/office/drawing/2014/main" id="{0DD54B51-3892-438F-8B85-9CB663E5B8CA}"/>
              </a:ext>
            </a:extLst>
          </p:cNvPr>
          <p:cNvSpPr txBox="1"/>
          <p:nvPr/>
        </p:nvSpPr>
        <p:spPr>
          <a:xfrm>
            <a:off x="1300162" y="1048136"/>
            <a:ext cx="5207170" cy="461665"/>
          </a:xfrm>
          <a:prstGeom prst="rect">
            <a:avLst/>
          </a:prstGeom>
          <a:solidFill>
            <a:schemeClr val="bg1"/>
          </a:solidFill>
        </p:spPr>
        <p:txBody>
          <a:bodyPr wrap="square" rtlCol="0">
            <a:spAutoFit/>
          </a:bodyPr>
          <a:lstStyle/>
          <a:p>
            <a:r>
              <a:rPr lang="en-US" sz="2400" b="1" dirty="0">
                <a:solidFill>
                  <a:schemeClr val="accent5">
                    <a:lumMod val="50000"/>
                  </a:schemeClr>
                </a:solidFill>
              </a:rPr>
              <a:t>% Year over Year Consumer Foods Costs</a:t>
            </a:r>
          </a:p>
        </p:txBody>
      </p:sp>
    </p:spTree>
    <p:extLst>
      <p:ext uri="{BB962C8B-B14F-4D97-AF65-F5344CB8AC3E}">
        <p14:creationId xmlns:p14="http://schemas.microsoft.com/office/powerpoint/2010/main" val="76112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FC81-D373-2602-B3F7-1A5E92200252}"/>
              </a:ext>
            </a:extLst>
          </p:cNvPr>
          <p:cNvSpPr>
            <a:spLocks noGrp="1"/>
          </p:cNvSpPr>
          <p:nvPr>
            <p:ph type="title"/>
          </p:nvPr>
        </p:nvSpPr>
        <p:spPr/>
        <p:txBody>
          <a:bodyPr/>
          <a:lstStyle/>
          <a:p>
            <a:r>
              <a:rPr lang="en-US"/>
              <a:t>Wages</a:t>
            </a:r>
          </a:p>
        </p:txBody>
      </p:sp>
      <p:sp>
        <p:nvSpPr>
          <p:cNvPr id="3" name="Text Placeholder 2">
            <a:extLst>
              <a:ext uri="{FF2B5EF4-FFF2-40B4-BE49-F238E27FC236}">
                <a16:creationId xmlns:a16="http://schemas.microsoft.com/office/drawing/2014/main" id="{FE5903AB-BD7E-4A7C-BC44-890C863C3605}"/>
              </a:ext>
            </a:extLst>
          </p:cNvPr>
          <p:cNvSpPr>
            <a:spLocks noGrp="1"/>
          </p:cNvSpPr>
          <p:nvPr>
            <p:ph type="body" sz="quarter" idx="17"/>
          </p:nvPr>
        </p:nvSpPr>
        <p:spPr/>
        <p:txBody>
          <a:bodyPr/>
          <a:lstStyle/>
          <a:p>
            <a:r>
              <a:rPr lang="en-US" dirty="0">
                <a:hlinkClick r:id="rId2"/>
              </a:rPr>
              <a:t>https://www.atlantafed.org/chcs/wage-growth-tracker</a:t>
            </a:r>
            <a:r>
              <a:rPr lang="en-US" dirty="0"/>
              <a:t> weighted overall. Data as of March 2023</a:t>
            </a:r>
          </a:p>
        </p:txBody>
      </p:sp>
      <p:sp>
        <p:nvSpPr>
          <p:cNvPr id="4" name="Text Placeholder 3">
            <a:extLst>
              <a:ext uri="{FF2B5EF4-FFF2-40B4-BE49-F238E27FC236}">
                <a16:creationId xmlns:a16="http://schemas.microsoft.com/office/drawing/2014/main" id="{B49E2560-D4A4-4DAE-84A7-AF5FCAC25158}"/>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7" name="Text Placeholder 6">
            <a:extLst>
              <a:ext uri="{FF2B5EF4-FFF2-40B4-BE49-F238E27FC236}">
                <a16:creationId xmlns:a16="http://schemas.microsoft.com/office/drawing/2014/main" id="{BCE77199-DCAC-4ABF-B11A-4CAFAF3D9383}"/>
              </a:ext>
            </a:extLst>
          </p:cNvPr>
          <p:cNvSpPr>
            <a:spLocks noGrp="1"/>
          </p:cNvSpPr>
          <p:nvPr>
            <p:ph type="body" sz="quarter" idx="21"/>
          </p:nvPr>
        </p:nvSpPr>
        <p:spPr/>
        <p:txBody>
          <a:bodyPr>
            <a:normAutofit lnSpcReduction="10000"/>
          </a:bodyPr>
          <a:lstStyle/>
          <a:p>
            <a:r>
              <a:rPr lang="en-US"/>
              <a:t>Wages are sticky and may be slow to drop. Wages are currently 44% of Total U.S. GDP and a major concern of the Federal Reserve.</a:t>
            </a:r>
          </a:p>
        </p:txBody>
      </p:sp>
      <p:graphicFrame>
        <p:nvGraphicFramePr>
          <p:cNvPr id="9" name="Chart 8">
            <a:extLst>
              <a:ext uri="{FF2B5EF4-FFF2-40B4-BE49-F238E27FC236}">
                <a16:creationId xmlns:a16="http://schemas.microsoft.com/office/drawing/2014/main" id="{2D662542-1B64-4295-9D10-2D45F2D48CE6}"/>
              </a:ext>
            </a:extLst>
          </p:cNvPr>
          <p:cNvGraphicFramePr>
            <a:graphicFrameLocks/>
          </p:cNvGraphicFramePr>
          <p:nvPr>
            <p:extLst>
              <p:ext uri="{D42A27DB-BD31-4B8C-83A1-F6EECF244321}">
                <p14:modId xmlns:p14="http://schemas.microsoft.com/office/powerpoint/2010/main" val="3532226554"/>
              </p:ext>
            </p:extLst>
          </p:nvPr>
        </p:nvGraphicFramePr>
        <p:xfrm>
          <a:off x="230819" y="941033"/>
          <a:ext cx="8558074" cy="47205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297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5CF0F7F-C14E-2CCB-A6E7-E3566CE7D8C1}"/>
              </a:ext>
            </a:extLst>
          </p:cNvPr>
          <p:cNvGraphicFramePr>
            <a:graphicFrameLocks noGrp="1"/>
          </p:cNvGraphicFramePr>
          <p:nvPr>
            <p:ph sz="quarter" idx="20"/>
            <p:extLst>
              <p:ext uri="{D42A27DB-BD31-4B8C-83A1-F6EECF244321}">
                <p14:modId xmlns:p14="http://schemas.microsoft.com/office/powerpoint/2010/main" val="1413618000"/>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261DE48B-6F87-474A-9A47-D3B5E6D8A6CC}"/>
              </a:ext>
            </a:extLst>
          </p:cNvPr>
          <p:cNvSpPr>
            <a:spLocks noGrp="1"/>
          </p:cNvSpPr>
          <p:nvPr>
            <p:ph type="title"/>
          </p:nvPr>
        </p:nvSpPr>
        <p:spPr/>
        <p:txBody>
          <a:bodyPr/>
          <a:lstStyle/>
          <a:p>
            <a:r>
              <a:rPr lang="en-US"/>
              <a:t>What’s Driving Wages?</a:t>
            </a:r>
          </a:p>
        </p:txBody>
      </p:sp>
      <p:sp>
        <p:nvSpPr>
          <p:cNvPr id="4" name="Text Placeholder 3">
            <a:extLst>
              <a:ext uri="{FF2B5EF4-FFF2-40B4-BE49-F238E27FC236}">
                <a16:creationId xmlns:a16="http://schemas.microsoft.com/office/drawing/2014/main" id="{BB1F4B67-28FC-4A0E-BFB0-1394E2A3431E}"/>
              </a:ext>
            </a:extLst>
          </p:cNvPr>
          <p:cNvSpPr>
            <a:spLocks noGrp="1"/>
          </p:cNvSpPr>
          <p:nvPr>
            <p:ph type="body" sz="quarter" idx="17"/>
          </p:nvPr>
        </p:nvSpPr>
        <p:spPr/>
        <p:txBody>
          <a:bodyPr/>
          <a:lstStyle/>
          <a:p>
            <a:r>
              <a:rPr lang="en-US"/>
              <a:t>U.S. Bureau of Labor Statistics, Job Openings: Total Nonfarm [JTSJOL], retrieved from FRED, Federal Reserve Bank of St. Louis; https://fred.stlouisfed.org/series/JTSJOL, April 7, 2023.</a:t>
            </a:r>
          </a:p>
          <a:p>
            <a:endParaRPr lang="en-US"/>
          </a:p>
        </p:txBody>
      </p:sp>
      <p:sp>
        <p:nvSpPr>
          <p:cNvPr id="6" name="Text Placeholder 5">
            <a:extLst>
              <a:ext uri="{FF2B5EF4-FFF2-40B4-BE49-F238E27FC236}">
                <a16:creationId xmlns:a16="http://schemas.microsoft.com/office/drawing/2014/main" id="{569B1FDB-3666-4B62-BCE9-FCC6DA5FF929}"/>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8" name="Text Placeholder 7">
            <a:extLst>
              <a:ext uri="{FF2B5EF4-FFF2-40B4-BE49-F238E27FC236}">
                <a16:creationId xmlns:a16="http://schemas.microsoft.com/office/drawing/2014/main" id="{AC044AE3-8E5B-4EEA-BE8E-6CE348EF8D55}"/>
              </a:ext>
            </a:extLst>
          </p:cNvPr>
          <p:cNvSpPr>
            <a:spLocks noGrp="1"/>
          </p:cNvSpPr>
          <p:nvPr>
            <p:ph type="body" sz="quarter" idx="21"/>
          </p:nvPr>
        </p:nvSpPr>
        <p:spPr/>
        <p:txBody>
          <a:bodyPr>
            <a:normAutofit fontScale="92500"/>
          </a:bodyPr>
          <a:lstStyle/>
          <a:p>
            <a:r>
              <a:rPr lang="en-US"/>
              <a:t>Legal Immigration is down 500,000 from recent highs to about 700,000 a year.  Approximately 7 million applications sit on desks in Washington. Immigration alone could eliminate the gap in job openings and lower wage growth.</a:t>
            </a:r>
          </a:p>
        </p:txBody>
      </p:sp>
    </p:spTree>
    <p:extLst>
      <p:ext uri="{BB962C8B-B14F-4D97-AF65-F5344CB8AC3E}">
        <p14:creationId xmlns:p14="http://schemas.microsoft.com/office/powerpoint/2010/main" val="54110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01096-0554-4CBE-A172-F5AD70802256}"/>
              </a:ext>
            </a:extLst>
          </p:cNvPr>
          <p:cNvSpPr>
            <a:spLocks noGrp="1"/>
          </p:cNvSpPr>
          <p:nvPr>
            <p:ph type="title"/>
          </p:nvPr>
        </p:nvSpPr>
        <p:spPr/>
        <p:txBody>
          <a:bodyPr/>
          <a:lstStyle/>
          <a:p>
            <a:r>
              <a:rPr lang="en-US"/>
              <a:t>Non-Profit Purchasing Power of Dollar</a:t>
            </a:r>
          </a:p>
        </p:txBody>
      </p:sp>
      <p:sp>
        <p:nvSpPr>
          <p:cNvPr id="4" name="Text Placeholder 3">
            <a:extLst>
              <a:ext uri="{FF2B5EF4-FFF2-40B4-BE49-F238E27FC236}">
                <a16:creationId xmlns:a16="http://schemas.microsoft.com/office/drawing/2014/main" id="{84283BEF-7393-4795-9642-0ABC0DB4E8A6}"/>
              </a:ext>
            </a:extLst>
          </p:cNvPr>
          <p:cNvSpPr>
            <a:spLocks noGrp="1"/>
          </p:cNvSpPr>
          <p:nvPr>
            <p:ph type="body" sz="quarter" idx="17"/>
          </p:nvPr>
        </p:nvSpPr>
        <p:spPr/>
        <p:txBody>
          <a:bodyPr/>
          <a:lstStyle/>
          <a:p>
            <a:r>
              <a:rPr lang="en-US"/>
              <a:t>PSN Informa. Data as of 12-31-2022</a:t>
            </a:r>
          </a:p>
        </p:txBody>
      </p:sp>
      <p:sp>
        <p:nvSpPr>
          <p:cNvPr id="5" name="Text Placeholder 4">
            <a:extLst>
              <a:ext uri="{FF2B5EF4-FFF2-40B4-BE49-F238E27FC236}">
                <a16:creationId xmlns:a16="http://schemas.microsoft.com/office/drawing/2014/main" id="{FCE2232D-E5E6-4DB9-9ADF-920907287FA4}"/>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6" name="Text Placeholder 5">
            <a:extLst>
              <a:ext uri="{FF2B5EF4-FFF2-40B4-BE49-F238E27FC236}">
                <a16:creationId xmlns:a16="http://schemas.microsoft.com/office/drawing/2014/main" id="{827AB908-8693-4F00-B8B5-28143CED9825}"/>
              </a:ext>
            </a:extLst>
          </p:cNvPr>
          <p:cNvSpPr>
            <a:spLocks noGrp="1"/>
          </p:cNvSpPr>
          <p:nvPr>
            <p:ph type="body" sz="quarter" idx="21"/>
          </p:nvPr>
        </p:nvSpPr>
        <p:spPr/>
        <p:txBody>
          <a:bodyPr/>
          <a:lstStyle/>
          <a:p>
            <a:r>
              <a:rPr lang="en-US"/>
              <a:t>Purchasing Power drops more rapidly for tax-payers. This illustration assumes zero tax.</a:t>
            </a:r>
          </a:p>
        </p:txBody>
      </p:sp>
      <p:graphicFrame>
        <p:nvGraphicFramePr>
          <p:cNvPr id="7" name="Content Placeholder 6">
            <a:extLst>
              <a:ext uri="{FF2B5EF4-FFF2-40B4-BE49-F238E27FC236}">
                <a16:creationId xmlns:a16="http://schemas.microsoft.com/office/drawing/2014/main" id="{2E53E631-839C-4D99-87DB-6E24905BE587}"/>
              </a:ext>
            </a:extLst>
          </p:cNvPr>
          <p:cNvGraphicFramePr>
            <a:graphicFrameLocks noGrp="1"/>
          </p:cNvGraphicFramePr>
          <p:nvPr>
            <p:ph sz="quarter" idx="20"/>
            <p:extLst>
              <p:ext uri="{D42A27DB-BD31-4B8C-83A1-F6EECF244321}">
                <p14:modId xmlns:p14="http://schemas.microsoft.com/office/powerpoint/2010/main" val="4034141278"/>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9236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3B552-223A-49E8-A841-EEF35C7B1CA6}"/>
              </a:ext>
            </a:extLst>
          </p:cNvPr>
          <p:cNvSpPr>
            <a:spLocks noGrp="1"/>
          </p:cNvSpPr>
          <p:nvPr>
            <p:ph type="title"/>
          </p:nvPr>
        </p:nvSpPr>
        <p:spPr/>
        <p:txBody>
          <a:bodyPr/>
          <a:lstStyle/>
          <a:p>
            <a:r>
              <a:rPr lang="en-US"/>
              <a:t>Inadequate Yields</a:t>
            </a:r>
          </a:p>
        </p:txBody>
      </p:sp>
      <p:sp>
        <p:nvSpPr>
          <p:cNvPr id="4" name="Text Placeholder 3">
            <a:extLst>
              <a:ext uri="{FF2B5EF4-FFF2-40B4-BE49-F238E27FC236}">
                <a16:creationId xmlns:a16="http://schemas.microsoft.com/office/drawing/2014/main" id="{D956F523-4BF5-43C8-90A0-96173E73A26D}"/>
              </a:ext>
            </a:extLst>
          </p:cNvPr>
          <p:cNvSpPr>
            <a:spLocks noGrp="1"/>
          </p:cNvSpPr>
          <p:nvPr>
            <p:ph type="body" sz="quarter" idx="17"/>
          </p:nvPr>
        </p:nvSpPr>
        <p:spPr/>
        <p:txBody>
          <a:bodyPr/>
          <a:lstStyle/>
          <a:p>
            <a:r>
              <a:rPr lang="en-US"/>
              <a:t>Federal Reserve of St Louis. Latest Inflation data is as of 02-01-2023</a:t>
            </a:r>
          </a:p>
        </p:txBody>
      </p:sp>
      <p:sp>
        <p:nvSpPr>
          <p:cNvPr id="5" name="Text Placeholder 4">
            <a:extLst>
              <a:ext uri="{FF2B5EF4-FFF2-40B4-BE49-F238E27FC236}">
                <a16:creationId xmlns:a16="http://schemas.microsoft.com/office/drawing/2014/main" id="{15B43866-0E20-43D7-B2B5-B38CD6B3D3F7}"/>
              </a:ext>
            </a:extLst>
          </p:cNvPr>
          <p:cNvSpPr>
            <a:spLocks noGrp="1"/>
          </p:cNvSpPr>
          <p:nvPr>
            <p:ph type="body" sz="quarter" idx="19"/>
          </p:nvPr>
        </p:nvSpPr>
        <p:spPr/>
        <p:txBody>
          <a:bodyPr>
            <a:normAutofit fontScale="92500" lnSpcReduction="20000"/>
          </a:bodyPr>
          <a:lstStyle/>
          <a:p>
            <a:r>
              <a:rPr lang="en-US"/>
              <a:t>Lower Investment Returns</a:t>
            </a:r>
          </a:p>
          <a:p>
            <a:endParaRPr lang="en-US"/>
          </a:p>
        </p:txBody>
      </p:sp>
      <p:sp>
        <p:nvSpPr>
          <p:cNvPr id="6" name="Text Placeholder 5">
            <a:extLst>
              <a:ext uri="{FF2B5EF4-FFF2-40B4-BE49-F238E27FC236}">
                <a16:creationId xmlns:a16="http://schemas.microsoft.com/office/drawing/2014/main" id="{E210548C-7800-464D-94DB-63E067BA4E13}"/>
              </a:ext>
            </a:extLst>
          </p:cNvPr>
          <p:cNvSpPr>
            <a:spLocks noGrp="1"/>
          </p:cNvSpPr>
          <p:nvPr>
            <p:ph type="body" sz="quarter" idx="21"/>
          </p:nvPr>
        </p:nvSpPr>
        <p:spPr/>
        <p:txBody>
          <a:bodyPr>
            <a:normAutofit lnSpcReduction="10000"/>
          </a:bodyPr>
          <a:lstStyle/>
          <a:p>
            <a:r>
              <a:rPr lang="en-US"/>
              <a:t>While Rates have risen, the real return after inflation is negative, making bonds a poor solution for endowment funds and capital reserve funds which pay for buildings, scholarships and services that are inflation sensitive.</a:t>
            </a:r>
          </a:p>
        </p:txBody>
      </p:sp>
      <p:graphicFrame>
        <p:nvGraphicFramePr>
          <p:cNvPr id="7" name="Content Placeholder 6">
            <a:extLst>
              <a:ext uri="{FF2B5EF4-FFF2-40B4-BE49-F238E27FC236}">
                <a16:creationId xmlns:a16="http://schemas.microsoft.com/office/drawing/2014/main" id="{76100880-E1ED-48AA-BD0D-DD2915147447}"/>
              </a:ext>
            </a:extLst>
          </p:cNvPr>
          <p:cNvGraphicFramePr>
            <a:graphicFrameLocks noGrp="1"/>
          </p:cNvGraphicFramePr>
          <p:nvPr>
            <p:ph sz="quarter" idx="20"/>
            <p:extLst>
              <p:ext uri="{D42A27DB-BD31-4B8C-83A1-F6EECF244321}">
                <p14:modId xmlns:p14="http://schemas.microsoft.com/office/powerpoint/2010/main" val="2730250697"/>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569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C14190-29CA-405C-B09E-766684B30F08}"/>
              </a:ext>
            </a:extLst>
          </p:cNvPr>
          <p:cNvPicPr>
            <a:picLocks noGrp="1" noChangeAspect="1"/>
          </p:cNvPicPr>
          <p:nvPr>
            <p:ph sz="quarter" idx="20"/>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t="24348" b="19731"/>
          <a:stretch/>
        </p:blipFill>
        <p:spPr>
          <a:xfrm>
            <a:off x="127615" y="1152525"/>
            <a:ext cx="8797309" cy="4286250"/>
          </a:xfrm>
          <a:prstGeom prst="rect">
            <a:avLst/>
          </a:prstGeom>
        </p:spPr>
      </p:pic>
      <p:sp>
        <p:nvSpPr>
          <p:cNvPr id="3" name="Title 2">
            <a:extLst>
              <a:ext uri="{FF2B5EF4-FFF2-40B4-BE49-F238E27FC236}">
                <a16:creationId xmlns:a16="http://schemas.microsoft.com/office/drawing/2014/main" id="{44CD671B-C30C-4143-B7B9-0F3A51C9973F}"/>
              </a:ext>
            </a:extLst>
          </p:cNvPr>
          <p:cNvSpPr>
            <a:spLocks noGrp="1"/>
          </p:cNvSpPr>
          <p:nvPr>
            <p:ph type="title"/>
          </p:nvPr>
        </p:nvSpPr>
        <p:spPr/>
        <p:txBody>
          <a:bodyPr/>
          <a:lstStyle/>
          <a:p>
            <a:r>
              <a:rPr lang="en-US"/>
              <a:t>Recession Signals Flashing</a:t>
            </a:r>
          </a:p>
        </p:txBody>
      </p:sp>
      <p:sp>
        <p:nvSpPr>
          <p:cNvPr id="4" name="Text Placeholder 3">
            <a:extLst>
              <a:ext uri="{FF2B5EF4-FFF2-40B4-BE49-F238E27FC236}">
                <a16:creationId xmlns:a16="http://schemas.microsoft.com/office/drawing/2014/main" id="{C87A2355-8377-4389-9ACC-84C2C5396976}"/>
              </a:ext>
            </a:extLst>
          </p:cNvPr>
          <p:cNvSpPr>
            <a:spLocks noGrp="1"/>
          </p:cNvSpPr>
          <p:nvPr>
            <p:ph type="body" sz="quarter" idx="17"/>
          </p:nvPr>
        </p:nvSpPr>
        <p:spPr/>
        <p:txBody>
          <a:bodyPr/>
          <a:lstStyle/>
          <a:p>
            <a:r>
              <a:rPr lang="en-US"/>
              <a:t>Morgan Stanley Global Investment Office. Data as of March 2023</a:t>
            </a:r>
          </a:p>
        </p:txBody>
      </p:sp>
      <p:sp>
        <p:nvSpPr>
          <p:cNvPr id="5" name="Text Placeholder 4">
            <a:extLst>
              <a:ext uri="{FF2B5EF4-FFF2-40B4-BE49-F238E27FC236}">
                <a16:creationId xmlns:a16="http://schemas.microsoft.com/office/drawing/2014/main" id="{E205D447-6216-4AFA-A254-94FBB3CC55FF}"/>
              </a:ext>
            </a:extLst>
          </p:cNvPr>
          <p:cNvSpPr>
            <a:spLocks noGrp="1"/>
          </p:cNvSpPr>
          <p:nvPr>
            <p:ph type="body" sz="quarter" idx="19"/>
          </p:nvPr>
        </p:nvSpPr>
        <p:spPr/>
        <p:txBody>
          <a:bodyPr>
            <a:normAutofit fontScale="92500" lnSpcReduction="20000"/>
          </a:bodyPr>
          <a:lstStyle/>
          <a:p>
            <a:r>
              <a:rPr lang="en-US"/>
              <a:t>Lower Investment Returns</a:t>
            </a:r>
          </a:p>
        </p:txBody>
      </p:sp>
      <p:sp>
        <p:nvSpPr>
          <p:cNvPr id="6" name="Text Placeholder 5">
            <a:extLst>
              <a:ext uri="{FF2B5EF4-FFF2-40B4-BE49-F238E27FC236}">
                <a16:creationId xmlns:a16="http://schemas.microsoft.com/office/drawing/2014/main" id="{ED27584C-270D-447A-A3F6-C78ECD146FA2}"/>
              </a:ext>
            </a:extLst>
          </p:cNvPr>
          <p:cNvSpPr>
            <a:spLocks noGrp="1"/>
          </p:cNvSpPr>
          <p:nvPr>
            <p:ph type="body" sz="quarter" idx="21"/>
          </p:nvPr>
        </p:nvSpPr>
        <p:spPr/>
        <p:txBody>
          <a:bodyPr>
            <a:normAutofit lnSpcReduction="10000"/>
          </a:bodyPr>
          <a:lstStyle/>
          <a:p>
            <a:r>
              <a:rPr lang="en-US"/>
              <a:t>Most of the major recession indicators are flashing bright orange or red. It may be a question of how deep and how long.</a:t>
            </a:r>
          </a:p>
        </p:txBody>
      </p:sp>
      <p:cxnSp>
        <p:nvCxnSpPr>
          <p:cNvPr id="8" name="Straight Connector 7">
            <a:extLst>
              <a:ext uri="{FF2B5EF4-FFF2-40B4-BE49-F238E27FC236}">
                <a16:creationId xmlns:a16="http://schemas.microsoft.com/office/drawing/2014/main" id="{1A2B5367-75D4-47DF-A2B2-51D74ACFACD7}"/>
              </a:ext>
            </a:extLst>
          </p:cNvPr>
          <p:cNvCxnSpPr/>
          <p:nvPr/>
        </p:nvCxnSpPr>
        <p:spPr>
          <a:xfrm>
            <a:off x="4895850" y="2181225"/>
            <a:ext cx="3648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8C876D-3783-4272-9986-95A27D31110D}"/>
              </a:ext>
            </a:extLst>
          </p:cNvPr>
          <p:cNvCxnSpPr/>
          <p:nvPr/>
        </p:nvCxnSpPr>
        <p:spPr>
          <a:xfrm>
            <a:off x="898335" y="2466975"/>
            <a:ext cx="34355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66F0E2-B636-4414-962A-BFCB73C3955F}"/>
              </a:ext>
            </a:extLst>
          </p:cNvPr>
          <p:cNvCxnSpPr/>
          <p:nvPr/>
        </p:nvCxnSpPr>
        <p:spPr>
          <a:xfrm>
            <a:off x="898335" y="4391025"/>
            <a:ext cx="34355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B9D7D8-05D0-4988-B0C9-883F4586B9B0}"/>
              </a:ext>
            </a:extLst>
          </p:cNvPr>
          <p:cNvCxnSpPr/>
          <p:nvPr/>
        </p:nvCxnSpPr>
        <p:spPr>
          <a:xfrm>
            <a:off x="4895850" y="4467225"/>
            <a:ext cx="34355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495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F56E9D9-33E8-4835-A87D-24F4CB0A806C}"/>
              </a:ext>
            </a:extLst>
          </p:cNvPr>
          <p:cNvGraphicFramePr>
            <a:graphicFrameLocks noGrp="1"/>
          </p:cNvGraphicFramePr>
          <p:nvPr>
            <p:ph sz="quarter" idx="20"/>
            <p:extLst>
              <p:ext uri="{D42A27DB-BD31-4B8C-83A1-F6EECF244321}">
                <p14:modId xmlns:p14="http://schemas.microsoft.com/office/powerpoint/2010/main" val="336571218"/>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5DECBB0-2427-456E-BEB4-D121EF1A4144}"/>
              </a:ext>
            </a:extLst>
          </p:cNvPr>
          <p:cNvSpPr>
            <a:spLocks noGrp="1"/>
          </p:cNvSpPr>
          <p:nvPr>
            <p:ph type="title"/>
          </p:nvPr>
        </p:nvSpPr>
        <p:spPr/>
        <p:txBody>
          <a:bodyPr>
            <a:normAutofit/>
          </a:bodyPr>
          <a:lstStyle/>
          <a:p>
            <a:r>
              <a:rPr lang="en-US" sz="1800"/>
              <a:t>Money Supply: Big Impact on Stock Market</a:t>
            </a:r>
          </a:p>
        </p:txBody>
      </p:sp>
      <p:sp>
        <p:nvSpPr>
          <p:cNvPr id="3" name="Text Placeholder 2">
            <a:extLst>
              <a:ext uri="{FF2B5EF4-FFF2-40B4-BE49-F238E27FC236}">
                <a16:creationId xmlns:a16="http://schemas.microsoft.com/office/drawing/2014/main" id="{154A1B93-C5FB-4FA9-ACBA-4AE08FADE221}"/>
              </a:ext>
            </a:extLst>
          </p:cNvPr>
          <p:cNvSpPr>
            <a:spLocks noGrp="1"/>
          </p:cNvSpPr>
          <p:nvPr>
            <p:ph type="body" sz="quarter" idx="17"/>
          </p:nvPr>
        </p:nvSpPr>
        <p:spPr/>
        <p:txBody>
          <a:bodyPr/>
          <a:lstStyle/>
          <a:p>
            <a:r>
              <a:rPr lang="en-US" sz="900"/>
              <a:t>Federal Reserve Bank of St. Louis, Real M2 Money Stock [M2REAL], retrieved from FRED, Federal Reserve Bank of St. Louis; https://fred.stlouisfed.org/series/M2REAL, January 22, 2023.</a:t>
            </a:r>
            <a:endParaRPr lang="en-US"/>
          </a:p>
        </p:txBody>
      </p:sp>
      <p:sp>
        <p:nvSpPr>
          <p:cNvPr id="5" name="Text Placeholder 4">
            <a:extLst>
              <a:ext uri="{FF2B5EF4-FFF2-40B4-BE49-F238E27FC236}">
                <a16:creationId xmlns:a16="http://schemas.microsoft.com/office/drawing/2014/main" id="{7580ABC7-8AB6-4EAC-97AC-B9FD046D265B}"/>
              </a:ext>
            </a:extLst>
          </p:cNvPr>
          <p:cNvSpPr>
            <a:spLocks noGrp="1"/>
          </p:cNvSpPr>
          <p:nvPr>
            <p:ph type="body" sz="quarter" idx="19"/>
          </p:nvPr>
        </p:nvSpPr>
        <p:spPr/>
        <p:txBody>
          <a:bodyPr>
            <a:normAutofit fontScale="92500" lnSpcReduction="20000"/>
          </a:bodyPr>
          <a:lstStyle/>
          <a:p>
            <a:r>
              <a:rPr lang="en-US"/>
              <a:t>Fed Action</a:t>
            </a:r>
          </a:p>
          <a:p>
            <a:endParaRPr lang="en-US"/>
          </a:p>
        </p:txBody>
      </p:sp>
      <p:sp>
        <p:nvSpPr>
          <p:cNvPr id="6" name="Text Placeholder 5">
            <a:extLst>
              <a:ext uri="{FF2B5EF4-FFF2-40B4-BE49-F238E27FC236}">
                <a16:creationId xmlns:a16="http://schemas.microsoft.com/office/drawing/2014/main" id="{D4551354-CCCD-46F7-B812-2B02E8CA3CC7}"/>
              </a:ext>
            </a:extLst>
          </p:cNvPr>
          <p:cNvSpPr>
            <a:spLocks noGrp="1"/>
          </p:cNvSpPr>
          <p:nvPr>
            <p:ph type="body" sz="quarter" idx="21"/>
          </p:nvPr>
        </p:nvSpPr>
        <p:spPr/>
        <p:txBody>
          <a:bodyPr/>
          <a:lstStyle/>
          <a:p>
            <a:r>
              <a:rPr lang="en-US"/>
              <a:t>The Stock market is highly susceptible to large changes in the Money Supply.</a:t>
            </a:r>
          </a:p>
        </p:txBody>
      </p:sp>
    </p:spTree>
    <p:extLst>
      <p:ext uri="{BB962C8B-B14F-4D97-AF65-F5344CB8AC3E}">
        <p14:creationId xmlns:p14="http://schemas.microsoft.com/office/powerpoint/2010/main" val="194211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FCE9D0-A4BE-48DF-A0A8-90FEB057647C}"/>
              </a:ext>
            </a:extLst>
          </p:cNvPr>
          <p:cNvPicPr>
            <a:picLocks noGrp="1" noChangeAspect="1"/>
          </p:cNvPicPr>
          <p:nvPr>
            <p:ph sz="quarter" idx="20"/>
          </p:nvPr>
        </p:nvPicPr>
        <p:blipFill>
          <a:blip r:embed="rId2"/>
          <a:stretch>
            <a:fillRect/>
          </a:stretch>
        </p:blipFill>
        <p:spPr>
          <a:xfrm>
            <a:off x="457200" y="1135570"/>
            <a:ext cx="8229600" cy="4443984"/>
          </a:xfrm>
          <a:prstGeom prst="rect">
            <a:avLst/>
          </a:prstGeom>
        </p:spPr>
      </p:pic>
      <p:sp>
        <p:nvSpPr>
          <p:cNvPr id="3" name="Title 2">
            <a:extLst>
              <a:ext uri="{FF2B5EF4-FFF2-40B4-BE49-F238E27FC236}">
                <a16:creationId xmlns:a16="http://schemas.microsoft.com/office/drawing/2014/main" id="{B37AEA65-55FF-49C5-8E37-6F1E2687BDD0}"/>
              </a:ext>
            </a:extLst>
          </p:cNvPr>
          <p:cNvSpPr>
            <a:spLocks noGrp="1"/>
          </p:cNvSpPr>
          <p:nvPr>
            <p:ph type="title"/>
          </p:nvPr>
        </p:nvSpPr>
        <p:spPr/>
        <p:txBody>
          <a:bodyPr/>
          <a:lstStyle/>
          <a:p>
            <a:r>
              <a:rPr lang="en-US"/>
              <a:t>ISM is a Leading Indicator</a:t>
            </a:r>
          </a:p>
        </p:txBody>
      </p:sp>
      <p:sp>
        <p:nvSpPr>
          <p:cNvPr id="4" name="Text Placeholder 3">
            <a:extLst>
              <a:ext uri="{FF2B5EF4-FFF2-40B4-BE49-F238E27FC236}">
                <a16:creationId xmlns:a16="http://schemas.microsoft.com/office/drawing/2014/main" id="{65495EC3-6A9A-4AD2-A962-B15C4286B0F7}"/>
              </a:ext>
            </a:extLst>
          </p:cNvPr>
          <p:cNvSpPr>
            <a:spLocks noGrp="1"/>
          </p:cNvSpPr>
          <p:nvPr>
            <p:ph type="body" sz="quarter" idx="17"/>
          </p:nvPr>
        </p:nvSpPr>
        <p:spPr/>
        <p:txBody>
          <a:bodyPr>
            <a:normAutofit/>
          </a:bodyPr>
          <a:lstStyle/>
          <a:p>
            <a:pPr algn="l"/>
            <a:r>
              <a:rPr lang="en-US" b="0" i="0">
                <a:solidFill>
                  <a:srgbClr val="333333"/>
                </a:solidFill>
                <a:effectLst/>
                <a:latin typeface="MSGloriolaIIStd"/>
              </a:rPr>
              <a:t>Morgan Stanley Global Investment Office Portfolio Construction and Cross-Asset Strategy February 09, 2023</a:t>
            </a:r>
          </a:p>
          <a:p>
            <a:endParaRPr lang="en-US"/>
          </a:p>
        </p:txBody>
      </p:sp>
      <p:sp>
        <p:nvSpPr>
          <p:cNvPr id="5" name="Text Placeholder 4">
            <a:extLst>
              <a:ext uri="{FF2B5EF4-FFF2-40B4-BE49-F238E27FC236}">
                <a16:creationId xmlns:a16="http://schemas.microsoft.com/office/drawing/2014/main" id="{9BB7FA00-22EE-4721-9CE6-F9371915F93C}"/>
              </a:ext>
            </a:extLst>
          </p:cNvPr>
          <p:cNvSpPr>
            <a:spLocks noGrp="1"/>
          </p:cNvSpPr>
          <p:nvPr>
            <p:ph type="body" sz="quarter" idx="19"/>
          </p:nvPr>
        </p:nvSpPr>
        <p:spPr/>
        <p:txBody>
          <a:bodyPr>
            <a:normAutofit fontScale="92500" lnSpcReduction="20000"/>
          </a:bodyPr>
          <a:lstStyle/>
          <a:p>
            <a:r>
              <a:rPr lang="en-US"/>
              <a:t>Lower Investment Returns</a:t>
            </a:r>
          </a:p>
          <a:p>
            <a:endParaRPr lang="en-US"/>
          </a:p>
        </p:txBody>
      </p:sp>
      <p:sp>
        <p:nvSpPr>
          <p:cNvPr id="6" name="Text Placeholder 5">
            <a:extLst>
              <a:ext uri="{FF2B5EF4-FFF2-40B4-BE49-F238E27FC236}">
                <a16:creationId xmlns:a16="http://schemas.microsoft.com/office/drawing/2014/main" id="{D7B12C9D-5DB8-4A29-8EB3-83DBBCDFD1FF}"/>
              </a:ext>
            </a:extLst>
          </p:cNvPr>
          <p:cNvSpPr>
            <a:spLocks noGrp="1"/>
          </p:cNvSpPr>
          <p:nvPr>
            <p:ph type="body" sz="quarter" idx="21"/>
          </p:nvPr>
        </p:nvSpPr>
        <p:spPr/>
        <p:txBody>
          <a:bodyPr>
            <a:normAutofit lnSpcReduction="10000"/>
          </a:bodyPr>
          <a:lstStyle/>
          <a:p>
            <a:r>
              <a:rPr lang="en-US"/>
              <a:t>The Global Investment Office expects earnings of about a decline in earnings for 2023 to under $200 and a potential rebound to $241 for 2024.  A median multiple of 17 could mean S&amp;P of 3400 and 4100 respectively.</a:t>
            </a:r>
          </a:p>
        </p:txBody>
      </p:sp>
      <p:cxnSp>
        <p:nvCxnSpPr>
          <p:cNvPr id="8" name="Straight Connector 7">
            <a:extLst>
              <a:ext uri="{FF2B5EF4-FFF2-40B4-BE49-F238E27FC236}">
                <a16:creationId xmlns:a16="http://schemas.microsoft.com/office/drawing/2014/main" id="{B0A2F9A1-8D40-4D6F-B0B7-056CD186EEBA}"/>
              </a:ext>
            </a:extLst>
          </p:cNvPr>
          <p:cNvCxnSpPr>
            <a:cxnSpLocks/>
          </p:cNvCxnSpPr>
          <p:nvPr/>
        </p:nvCxnSpPr>
        <p:spPr>
          <a:xfrm>
            <a:off x="1504950" y="2743200"/>
            <a:ext cx="59817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66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D925-44E5-C162-A88D-CAC590C003B5}"/>
              </a:ext>
            </a:extLst>
          </p:cNvPr>
          <p:cNvSpPr>
            <a:spLocks noGrp="1"/>
          </p:cNvSpPr>
          <p:nvPr>
            <p:ph type="title"/>
          </p:nvPr>
        </p:nvSpPr>
        <p:spPr/>
        <p:txBody>
          <a:bodyPr/>
          <a:lstStyle/>
          <a:p>
            <a:r>
              <a:rPr lang="en-US"/>
              <a:t>ISM Points Down</a:t>
            </a:r>
          </a:p>
        </p:txBody>
      </p:sp>
      <p:sp>
        <p:nvSpPr>
          <p:cNvPr id="3" name="Text Placeholder 2">
            <a:extLst>
              <a:ext uri="{FF2B5EF4-FFF2-40B4-BE49-F238E27FC236}">
                <a16:creationId xmlns:a16="http://schemas.microsoft.com/office/drawing/2014/main" id="{F34D968C-843E-41F5-8E05-0769E8E4A9AE}"/>
              </a:ext>
            </a:extLst>
          </p:cNvPr>
          <p:cNvSpPr>
            <a:spLocks noGrp="1"/>
          </p:cNvSpPr>
          <p:nvPr>
            <p:ph type="body" sz="quarter" idx="17"/>
          </p:nvPr>
        </p:nvSpPr>
        <p:spPr/>
        <p:txBody>
          <a:bodyPr/>
          <a:lstStyle/>
          <a:p>
            <a:r>
              <a:rPr lang="en-US">
                <a:solidFill>
                  <a:schemeClr val="tx1">
                    <a:lumMod val="65000"/>
                    <a:lumOff val="35000"/>
                  </a:schemeClr>
                </a:solidFill>
              </a:rPr>
              <a:t>KKR  2022-December-Outlook-for-2023-Keep-It-Simple.pdf (kkr.com)</a:t>
            </a:r>
          </a:p>
        </p:txBody>
      </p:sp>
      <p:sp>
        <p:nvSpPr>
          <p:cNvPr id="5" name="Text Placeholder 4">
            <a:extLst>
              <a:ext uri="{FF2B5EF4-FFF2-40B4-BE49-F238E27FC236}">
                <a16:creationId xmlns:a16="http://schemas.microsoft.com/office/drawing/2014/main" id="{3148B6FB-AFC9-4DC5-BFAF-C9596FC273E9}"/>
              </a:ext>
            </a:extLst>
          </p:cNvPr>
          <p:cNvSpPr>
            <a:spLocks noGrp="1"/>
          </p:cNvSpPr>
          <p:nvPr>
            <p:ph type="body" sz="quarter" idx="19"/>
          </p:nvPr>
        </p:nvSpPr>
        <p:spPr/>
        <p:txBody>
          <a:bodyPr>
            <a:normAutofit fontScale="92500" lnSpcReduction="20000"/>
          </a:bodyPr>
          <a:lstStyle/>
          <a:p>
            <a:r>
              <a:rPr lang="en-US"/>
              <a:t>Economic Slowdown</a:t>
            </a:r>
          </a:p>
        </p:txBody>
      </p:sp>
      <p:sp>
        <p:nvSpPr>
          <p:cNvPr id="7" name="Text Placeholder 6">
            <a:extLst>
              <a:ext uri="{FF2B5EF4-FFF2-40B4-BE49-F238E27FC236}">
                <a16:creationId xmlns:a16="http://schemas.microsoft.com/office/drawing/2014/main" id="{12C14BD3-CDC1-4D8C-8F6F-8C713910620A}"/>
              </a:ext>
            </a:extLst>
          </p:cNvPr>
          <p:cNvSpPr>
            <a:spLocks noGrp="1"/>
          </p:cNvSpPr>
          <p:nvPr>
            <p:ph type="body" sz="quarter" idx="21"/>
          </p:nvPr>
        </p:nvSpPr>
        <p:spPr/>
        <p:txBody>
          <a:bodyPr/>
          <a:lstStyle/>
          <a:p>
            <a:r>
              <a:rPr lang="en-US"/>
              <a:t>The ISM Manufacturing Index is one of the strongest predictors of future growth and stock moves.</a:t>
            </a:r>
          </a:p>
        </p:txBody>
      </p:sp>
      <p:pic>
        <p:nvPicPr>
          <p:cNvPr id="4" name="Picture 3">
            <a:extLst>
              <a:ext uri="{FF2B5EF4-FFF2-40B4-BE49-F238E27FC236}">
                <a16:creationId xmlns:a16="http://schemas.microsoft.com/office/drawing/2014/main" id="{97FDA8BF-544C-49C3-B91C-B2A2D39E5B4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8000"/>
                    </a14:imgEffect>
                    <a14:imgEffect>
                      <a14:brightnessContrast bright="7000" contrast="14000"/>
                    </a14:imgEffect>
                  </a14:imgLayer>
                </a14:imgProps>
              </a:ext>
            </a:extLst>
          </a:blip>
          <a:srcRect b="12086"/>
          <a:stretch/>
        </p:blipFill>
        <p:spPr>
          <a:xfrm>
            <a:off x="726884" y="751689"/>
            <a:ext cx="8229600" cy="4902769"/>
          </a:xfrm>
          <a:prstGeom prst="rect">
            <a:avLst/>
          </a:prstGeom>
        </p:spPr>
      </p:pic>
      <p:cxnSp>
        <p:nvCxnSpPr>
          <p:cNvPr id="9" name="Straight Connector 8">
            <a:extLst>
              <a:ext uri="{FF2B5EF4-FFF2-40B4-BE49-F238E27FC236}">
                <a16:creationId xmlns:a16="http://schemas.microsoft.com/office/drawing/2014/main" id="{83A95F50-32C4-40BB-9FB2-8C911F023419}"/>
              </a:ext>
            </a:extLst>
          </p:cNvPr>
          <p:cNvCxnSpPr>
            <a:cxnSpLocks/>
          </p:cNvCxnSpPr>
          <p:nvPr/>
        </p:nvCxnSpPr>
        <p:spPr>
          <a:xfrm flipH="1">
            <a:off x="1293779" y="4319080"/>
            <a:ext cx="650780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28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16A4813-3312-484D-BA62-8412100C510E}"/>
              </a:ext>
            </a:extLst>
          </p:cNvPr>
          <p:cNvPicPr>
            <a:picLocks noGrp="1" noChangeAspect="1"/>
          </p:cNvPicPr>
          <p:nvPr>
            <p:ph sz="quarter" idx="20"/>
          </p:nvPr>
        </p:nvPicPr>
        <p:blipFill>
          <a:blip r:embed="rId3"/>
          <a:stretch>
            <a:fillRect/>
          </a:stretch>
        </p:blipFill>
        <p:spPr>
          <a:xfrm>
            <a:off x="457200" y="1066149"/>
            <a:ext cx="8229600" cy="4646558"/>
          </a:xfrm>
        </p:spPr>
      </p:pic>
      <p:sp>
        <p:nvSpPr>
          <p:cNvPr id="3" name="Title 2">
            <a:extLst>
              <a:ext uri="{FF2B5EF4-FFF2-40B4-BE49-F238E27FC236}">
                <a16:creationId xmlns:a16="http://schemas.microsoft.com/office/drawing/2014/main" id="{66C2FE9A-F624-4756-887B-F3410D9D3AEF}"/>
              </a:ext>
            </a:extLst>
          </p:cNvPr>
          <p:cNvSpPr>
            <a:spLocks noGrp="1"/>
          </p:cNvSpPr>
          <p:nvPr>
            <p:ph type="title"/>
          </p:nvPr>
        </p:nvSpPr>
        <p:spPr/>
        <p:txBody>
          <a:bodyPr/>
          <a:lstStyle/>
          <a:p>
            <a:r>
              <a:rPr lang="en-US"/>
              <a:t>S&amp;P P/E Multiples Above Average</a:t>
            </a:r>
          </a:p>
        </p:txBody>
      </p:sp>
      <p:sp>
        <p:nvSpPr>
          <p:cNvPr id="4" name="Text Placeholder 3">
            <a:extLst>
              <a:ext uri="{FF2B5EF4-FFF2-40B4-BE49-F238E27FC236}">
                <a16:creationId xmlns:a16="http://schemas.microsoft.com/office/drawing/2014/main" id="{5ACB3683-67D4-47CA-A67E-C28D6B5C3844}"/>
              </a:ext>
            </a:extLst>
          </p:cNvPr>
          <p:cNvSpPr>
            <a:spLocks noGrp="1"/>
          </p:cNvSpPr>
          <p:nvPr>
            <p:ph type="body" sz="quarter" idx="17"/>
          </p:nvPr>
        </p:nvSpPr>
        <p:spPr/>
        <p:txBody>
          <a:bodyPr/>
          <a:lstStyle/>
          <a:p>
            <a:r>
              <a:rPr lang="en-US"/>
              <a:t>Factset Earnings 04-06-2023  Street Estimates based on $221.22 for 2023 and $247.95 for 2024 S&amp;P Earnings. These estimates have been dropping for several months.</a:t>
            </a:r>
          </a:p>
        </p:txBody>
      </p:sp>
      <p:sp>
        <p:nvSpPr>
          <p:cNvPr id="5" name="Text Placeholder 4">
            <a:extLst>
              <a:ext uri="{FF2B5EF4-FFF2-40B4-BE49-F238E27FC236}">
                <a16:creationId xmlns:a16="http://schemas.microsoft.com/office/drawing/2014/main" id="{38059D3A-23D4-444B-8663-8CBA628B13A4}"/>
              </a:ext>
            </a:extLst>
          </p:cNvPr>
          <p:cNvSpPr>
            <a:spLocks noGrp="1"/>
          </p:cNvSpPr>
          <p:nvPr>
            <p:ph type="body" sz="quarter" idx="19"/>
          </p:nvPr>
        </p:nvSpPr>
        <p:spPr/>
        <p:txBody>
          <a:bodyPr>
            <a:normAutofit fontScale="92500" lnSpcReduction="20000"/>
          </a:bodyPr>
          <a:lstStyle/>
          <a:p>
            <a:r>
              <a:rPr lang="en-US"/>
              <a:t>Lower Investment Returns</a:t>
            </a:r>
          </a:p>
          <a:p>
            <a:endParaRPr lang="en-US"/>
          </a:p>
        </p:txBody>
      </p:sp>
      <p:sp>
        <p:nvSpPr>
          <p:cNvPr id="6" name="Text Placeholder 5">
            <a:extLst>
              <a:ext uri="{FF2B5EF4-FFF2-40B4-BE49-F238E27FC236}">
                <a16:creationId xmlns:a16="http://schemas.microsoft.com/office/drawing/2014/main" id="{CA6C9A80-D012-478C-B9CA-F87576ED30A3}"/>
              </a:ext>
            </a:extLst>
          </p:cNvPr>
          <p:cNvSpPr>
            <a:spLocks noGrp="1"/>
          </p:cNvSpPr>
          <p:nvPr>
            <p:ph type="body" sz="quarter" idx="21"/>
          </p:nvPr>
        </p:nvSpPr>
        <p:spPr/>
        <p:txBody>
          <a:bodyPr>
            <a:normAutofit lnSpcReduction="10000"/>
          </a:bodyPr>
          <a:lstStyle/>
          <a:p>
            <a:r>
              <a:rPr lang="en-US"/>
              <a:t>PEs are slightly above average, but the Street is still not coming to grips with lower margins and lending restrictions. Earnings may be optimistic, and Multiples could come down a turn.</a:t>
            </a:r>
          </a:p>
        </p:txBody>
      </p:sp>
      <p:sp>
        <p:nvSpPr>
          <p:cNvPr id="9" name="Rectangle: Rounded Corners 8">
            <a:extLst>
              <a:ext uri="{FF2B5EF4-FFF2-40B4-BE49-F238E27FC236}">
                <a16:creationId xmlns:a16="http://schemas.microsoft.com/office/drawing/2014/main" id="{796D52B7-77DE-41AF-9EC7-D6CBF7BCEA6C}"/>
              </a:ext>
            </a:extLst>
          </p:cNvPr>
          <p:cNvSpPr/>
          <p:nvPr/>
        </p:nvSpPr>
        <p:spPr>
          <a:xfrm>
            <a:off x="2400299" y="2952750"/>
            <a:ext cx="1266825" cy="7905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3D316B-1022-479C-9F4B-FC09BE51B443}"/>
              </a:ext>
            </a:extLst>
          </p:cNvPr>
          <p:cNvSpPr txBox="1"/>
          <p:nvPr/>
        </p:nvSpPr>
        <p:spPr>
          <a:xfrm>
            <a:off x="1971675" y="3845525"/>
            <a:ext cx="1943100" cy="646331"/>
          </a:xfrm>
          <a:prstGeom prst="rect">
            <a:avLst/>
          </a:prstGeom>
          <a:solidFill>
            <a:schemeClr val="bg1"/>
          </a:solidFill>
        </p:spPr>
        <p:txBody>
          <a:bodyPr wrap="square" rtlCol="0">
            <a:spAutoFit/>
          </a:bodyPr>
          <a:lstStyle/>
          <a:p>
            <a:pPr algn="ctr"/>
            <a:r>
              <a:rPr lang="en-US"/>
              <a:t>Latest Mini Earnings Recession</a:t>
            </a:r>
          </a:p>
        </p:txBody>
      </p:sp>
    </p:spTree>
    <p:extLst>
      <p:ext uri="{BB962C8B-B14F-4D97-AF65-F5344CB8AC3E}">
        <p14:creationId xmlns:p14="http://schemas.microsoft.com/office/powerpoint/2010/main" val="117180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A87387-E192-EDBB-C560-349CA8BC4CF6}"/>
              </a:ext>
            </a:extLst>
          </p:cNvPr>
          <p:cNvSpPr>
            <a:spLocks noGrp="1"/>
          </p:cNvSpPr>
          <p:nvPr>
            <p:ph sz="quarter" idx="20"/>
          </p:nvPr>
        </p:nvSpPr>
        <p:spPr>
          <a:xfrm>
            <a:off x="611093" y="1534790"/>
            <a:ext cx="8229600" cy="4727352"/>
          </a:xfrm>
          <a:ln>
            <a:noFill/>
            <a:prstDash val="dash"/>
          </a:ln>
        </p:spPr>
        <p:txBody>
          <a:bodyPr>
            <a:normAutofit/>
          </a:bodyPr>
          <a:lstStyle/>
          <a:p>
            <a:pPr marL="514350" indent="-514350">
              <a:buFont typeface="+mj-lt"/>
              <a:buAutoNum type="arabicPeriod"/>
            </a:pPr>
            <a:r>
              <a:rPr lang="en-US" sz="2400" b="1">
                <a:solidFill>
                  <a:srgbClr val="FF0000"/>
                </a:solidFill>
              </a:rPr>
              <a:t>Inflation </a:t>
            </a:r>
          </a:p>
          <a:p>
            <a:pPr lvl="1"/>
            <a:r>
              <a:rPr lang="en-US" i="1">
                <a:solidFill>
                  <a:srgbClr val="FF6969"/>
                </a:solidFill>
              </a:rPr>
              <a:t>Wages: </a:t>
            </a:r>
            <a:r>
              <a:rPr lang="en-US" i="1">
                <a:solidFill>
                  <a:schemeClr val="tx1">
                    <a:lumMod val="50000"/>
                    <a:lumOff val="50000"/>
                  </a:schemeClr>
                </a:solidFill>
              </a:rPr>
              <a:t>56-60% of Annual Spend</a:t>
            </a:r>
          </a:p>
          <a:p>
            <a:pPr lvl="1"/>
            <a:r>
              <a:rPr lang="en-US" i="1">
                <a:solidFill>
                  <a:schemeClr val="tx1">
                    <a:lumMod val="50000"/>
                    <a:lumOff val="50000"/>
                  </a:schemeClr>
                </a:solidFill>
              </a:rPr>
              <a:t>Building and Maintenance Costs: NA -10% of Spend</a:t>
            </a:r>
          </a:p>
          <a:p>
            <a:pPr lvl="1"/>
            <a:r>
              <a:rPr lang="en-US" i="1">
                <a:solidFill>
                  <a:schemeClr val="tx1">
                    <a:lumMod val="50000"/>
                    <a:lumOff val="50000"/>
                  </a:schemeClr>
                </a:solidFill>
              </a:rPr>
              <a:t>Borrowing Costs: 4-7% of Annual Spend</a:t>
            </a:r>
          </a:p>
          <a:p>
            <a:pPr lvl="1"/>
            <a:endParaRPr lang="en-US" sz="600">
              <a:solidFill>
                <a:srgbClr val="002060"/>
              </a:solidFill>
            </a:endParaRPr>
          </a:p>
          <a:p>
            <a:pPr marL="514350" indent="-514350">
              <a:buFont typeface="+mj-lt"/>
              <a:buAutoNum type="arabicPeriod"/>
            </a:pPr>
            <a:r>
              <a:rPr lang="en-US" sz="2400" b="1">
                <a:solidFill>
                  <a:srgbClr val="FF0000"/>
                </a:solidFill>
              </a:rPr>
              <a:t>Lower Investment Returns</a:t>
            </a:r>
          </a:p>
          <a:p>
            <a:pPr lvl="1"/>
            <a:r>
              <a:rPr lang="en-US" i="1">
                <a:solidFill>
                  <a:srgbClr val="FF6969"/>
                </a:solidFill>
              </a:rPr>
              <a:t>Negative Real Yields </a:t>
            </a:r>
            <a:r>
              <a:rPr lang="en-US" i="1">
                <a:solidFill>
                  <a:schemeClr val="tx1">
                    <a:lumMod val="50000"/>
                    <a:lumOff val="50000"/>
                  </a:schemeClr>
                </a:solidFill>
              </a:rPr>
              <a:t>on Most Bonds </a:t>
            </a:r>
          </a:p>
          <a:p>
            <a:pPr lvl="1"/>
            <a:r>
              <a:rPr lang="en-US" i="1">
                <a:solidFill>
                  <a:schemeClr val="tx1">
                    <a:lumMod val="50000"/>
                    <a:lumOff val="50000"/>
                  </a:schemeClr>
                </a:solidFill>
              </a:rPr>
              <a:t>Bond Losses (-13% in 2022)</a:t>
            </a:r>
          </a:p>
          <a:p>
            <a:pPr lvl="1"/>
            <a:r>
              <a:rPr lang="en-US" i="1">
                <a:solidFill>
                  <a:schemeClr val="tx1">
                    <a:lumMod val="50000"/>
                    <a:lumOff val="50000"/>
                  </a:schemeClr>
                </a:solidFill>
              </a:rPr>
              <a:t>Stock P/E Multiples are too High</a:t>
            </a:r>
          </a:p>
          <a:p>
            <a:pPr lvl="1"/>
            <a:r>
              <a:rPr lang="en-US" i="1">
                <a:solidFill>
                  <a:srgbClr val="FF6969"/>
                </a:solidFill>
              </a:rPr>
              <a:t>Earnings Falling: </a:t>
            </a:r>
            <a:r>
              <a:rPr lang="en-US" i="1">
                <a:solidFill>
                  <a:schemeClr val="tx1">
                    <a:lumMod val="50000"/>
                    <a:lumOff val="50000"/>
                  </a:schemeClr>
                </a:solidFill>
              </a:rPr>
              <a:t>Labor Costs, Falling Margins, </a:t>
            </a:r>
            <a:r>
              <a:rPr lang="en-US" i="1" err="1">
                <a:solidFill>
                  <a:schemeClr val="tx1">
                    <a:lumMod val="50000"/>
                    <a:lumOff val="50000"/>
                  </a:schemeClr>
                </a:solidFill>
              </a:rPr>
              <a:t>CapEx</a:t>
            </a:r>
            <a:r>
              <a:rPr lang="en-US" i="1">
                <a:solidFill>
                  <a:schemeClr val="tx1">
                    <a:lumMod val="50000"/>
                    <a:lumOff val="50000"/>
                  </a:schemeClr>
                </a:solidFill>
              </a:rPr>
              <a:t> Costs, </a:t>
            </a:r>
          </a:p>
        </p:txBody>
      </p:sp>
      <p:sp>
        <p:nvSpPr>
          <p:cNvPr id="2" name="Title 1">
            <a:extLst>
              <a:ext uri="{FF2B5EF4-FFF2-40B4-BE49-F238E27FC236}">
                <a16:creationId xmlns:a16="http://schemas.microsoft.com/office/drawing/2014/main" id="{7931A70C-2009-5F61-4BE5-50CA22A0946C}"/>
              </a:ext>
            </a:extLst>
          </p:cNvPr>
          <p:cNvSpPr>
            <a:spLocks noGrp="1"/>
          </p:cNvSpPr>
          <p:nvPr>
            <p:ph type="title"/>
          </p:nvPr>
        </p:nvSpPr>
        <p:spPr/>
        <p:txBody>
          <a:bodyPr/>
          <a:lstStyle/>
          <a:p>
            <a:r>
              <a:rPr lang="en-US"/>
              <a:t>What’s facing Institutions/Individuals Health/Higher Ed</a:t>
            </a:r>
          </a:p>
        </p:txBody>
      </p:sp>
      <p:sp>
        <p:nvSpPr>
          <p:cNvPr id="4" name="Text Placeholder 3">
            <a:extLst>
              <a:ext uri="{FF2B5EF4-FFF2-40B4-BE49-F238E27FC236}">
                <a16:creationId xmlns:a16="http://schemas.microsoft.com/office/drawing/2014/main" id="{54B9CBFE-E73D-47EE-B6CB-57EFBB06AAAD}"/>
              </a:ext>
            </a:extLst>
          </p:cNvPr>
          <p:cNvSpPr>
            <a:spLocks noGrp="1"/>
          </p:cNvSpPr>
          <p:nvPr>
            <p:ph type="body" sz="quarter" idx="17"/>
          </p:nvPr>
        </p:nvSpPr>
        <p:spPr/>
        <p:txBody>
          <a:bodyPr>
            <a:normAutofit/>
          </a:bodyPr>
          <a:lstStyle/>
          <a:p>
            <a:r>
              <a:rPr lang="en-US" sz="700" kern="1200">
                <a:solidFill>
                  <a:schemeClr val="tx1"/>
                </a:solidFill>
                <a:effectLst/>
                <a:ea typeface="Times New Roman" panose="02020603050405020304" pitchFamily="18" charset="0"/>
                <a:cs typeface="Times New Roman" panose="02020603050405020304" pitchFamily="18" charset="0"/>
              </a:rPr>
              <a:t>American School and University </a:t>
            </a:r>
            <a:r>
              <a:rPr lang="en-US" sz="700" strike="noStrike" kern="1200">
                <a:solidFill>
                  <a:schemeClr val="tx1"/>
                </a:solidFill>
                <a:effectLst/>
                <a:ea typeface="Times New Roman" panose="02020603050405020304" pitchFamily="18" charset="0"/>
                <a:cs typeface="Times New Roman" panose="02020603050405020304" pitchFamily="18" charset="0"/>
              </a:rPr>
              <a:t>https://www.asumag.com/research/article/20851272/38th-annual-maintenance-operations-cost-study-for-colleges CUBA_Strategic_Debt_Management_FINAL.pdf</a:t>
            </a:r>
            <a:r>
              <a:rPr lang="en-US" sz="700" kern="1200">
                <a:solidFill>
                  <a:schemeClr val="tx1"/>
                </a:solidFill>
                <a:effectLst/>
                <a:ea typeface="Times New Roman" panose="02020603050405020304" pitchFamily="18" charset="0"/>
                <a:cs typeface="Times New Roman" panose="02020603050405020304" pitchFamily="18" charset="0"/>
              </a:rPr>
              <a:t> </a:t>
            </a:r>
            <a:r>
              <a:rPr lang="en-US" sz="700" strike="noStrike" kern="1200">
                <a:solidFill>
                  <a:schemeClr val="tx1"/>
                </a:solidFill>
                <a:effectLst/>
                <a:ea typeface="Times New Roman" panose="02020603050405020304" pitchFamily="18" charset="0"/>
                <a:cs typeface="Times New Roman" panose="02020603050405020304" pitchFamily="18" charset="0"/>
              </a:rPr>
              <a:t>https://www.nacubo.org/Research/2022-Top-Business-Issues#:~:text=Colleges%20and%20universities%20are%20facing,and%20increasingly%20complicated%20compliance%20burdens https://www.ncbi.nlm.nih.gov/pmc/articles/PMC7326305/</a:t>
            </a:r>
            <a:endParaRPr lang="en-US" sz="700">
              <a:solidFill>
                <a:schemeClr val="tx1"/>
              </a:solidFill>
              <a:effectLst/>
              <a:ea typeface="Times New Roman" panose="02020603050405020304" pitchFamily="18" charset="0"/>
            </a:endParaRPr>
          </a:p>
          <a:p>
            <a:endParaRPr lang="en-US"/>
          </a:p>
        </p:txBody>
      </p:sp>
      <p:sp>
        <p:nvSpPr>
          <p:cNvPr id="6" name="Text Placeholder 5">
            <a:extLst>
              <a:ext uri="{FF2B5EF4-FFF2-40B4-BE49-F238E27FC236}">
                <a16:creationId xmlns:a16="http://schemas.microsoft.com/office/drawing/2014/main" id="{CB297E37-20F8-45EC-8100-03218E924F02}"/>
              </a:ext>
            </a:extLst>
          </p:cNvPr>
          <p:cNvSpPr>
            <a:spLocks noGrp="1"/>
          </p:cNvSpPr>
          <p:nvPr>
            <p:ph type="body" sz="quarter" idx="19"/>
          </p:nvPr>
        </p:nvSpPr>
        <p:spPr/>
        <p:txBody>
          <a:bodyPr>
            <a:normAutofit fontScale="92500" lnSpcReduction="20000"/>
          </a:bodyPr>
          <a:lstStyle/>
          <a:p>
            <a:r>
              <a:rPr lang="en-US"/>
              <a:t>Headwinds</a:t>
            </a:r>
          </a:p>
        </p:txBody>
      </p:sp>
      <p:sp>
        <p:nvSpPr>
          <p:cNvPr id="8" name="TextBox 7">
            <a:extLst>
              <a:ext uri="{FF2B5EF4-FFF2-40B4-BE49-F238E27FC236}">
                <a16:creationId xmlns:a16="http://schemas.microsoft.com/office/drawing/2014/main" id="{A977A7A3-45BC-4058-8412-7B76C215B8FB}"/>
              </a:ext>
            </a:extLst>
          </p:cNvPr>
          <p:cNvSpPr txBox="1"/>
          <p:nvPr/>
        </p:nvSpPr>
        <p:spPr>
          <a:xfrm>
            <a:off x="457201" y="894714"/>
            <a:ext cx="8105774" cy="461665"/>
          </a:xfrm>
          <a:prstGeom prst="rect">
            <a:avLst/>
          </a:prstGeom>
          <a:solidFill>
            <a:srgbClr val="FF0000"/>
          </a:solidFill>
        </p:spPr>
        <p:txBody>
          <a:bodyPr wrap="square" rtlCol="0">
            <a:spAutoFit/>
          </a:bodyPr>
          <a:lstStyle/>
          <a:p>
            <a:pPr algn="ctr"/>
            <a:r>
              <a:rPr lang="en-US" sz="2400">
                <a:solidFill>
                  <a:schemeClr val="bg1"/>
                </a:solidFill>
              </a:rPr>
              <a:t>Headwinds</a:t>
            </a:r>
          </a:p>
        </p:txBody>
      </p:sp>
      <p:sp>
        <p:nvSpPr>
          <p:cNvPr id="9" name="Rectangle 8">
            <a:extLst>
              <a:ext uri="{FF2B5EF4-FFF2-40B4-BE49-F238E27FC236}">
                <a16:creationId xmlns:a16="http://schemas.microsoft.com/office/drawing/2014/main" id="{75EFF287-1FC1-4E20-93A0-E7ED03AAE1D3}"/>
              </a:ext>
            </a:extLst>
          </p:cNvPr>
          <p:cNvSpPr/>
          <p:nvPr/>
        </p:nvSpPr>
        <p:spPr>
          <a:xfrm>
            <a:off x="457200" y="902354"/>
            <a:ext cx="8105774" cy="4727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357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713A-0EDD-4E50-8AEE-2032BC41747A}"/>
              </a:ext>
            </a:extLst>
          </p:cNvPr>
          <p:cNvSpPr>
            <a:spLocks noGrp="1"/>
          </p:cNvSpPr>
          <p:nvPr>
            <p:ph type="title"/>
          </p:nvPr>
        </p:nvSpPr>
        <p:spPr/>
        <p:txBody>
          <a:bodyPr/>
          <a:lstStyle/>
          <a:p>
            <a:r>
              <a:rPr lang="en-US"/>
              <a:t>S&amp;P 500 Pricing Matrix</a:t>
            </a:r>
          </a:p>
        </p:txBody>
      </p:sp>
      <p:sp>
        <p:nvSpPr>
          <p:cNvPr id="3" name="Text Placeholder 2">
            <a:extLst>
              <a:ext uri="{FF2B5EF4-FFF2-40B4-BE49-F238E27FC236}">
                <a16:creationId xmlns:a16="http://schemas.microsoft.com/office/drawing/2014/main" id="{61055B62-4777-4D21-89CA-7F526C597D9E}"/>
              </a:ext>
            </a:extLst>
          </p:cNvPr>
          <p:cNvSpPr>
            <a:spLocks noGrp="1"/>
          </p:cNvSpPr>
          <p:nvPr>
            <p:ph type="body" sz="quarter" idx="17"/>
          </p:nvPr>
        </p:nvSpPr>
        <p:spPr/>
        <p:txBody>
          <a:bodyPr/>
          <a:lstStyle/>
          <a:p>
            <a:r>
              <a:rPr lang="en-US"/>
              <a:t>AB Capital Market Outlook 1</a:t>
            </a:r>
            <a:r>
              <a:rPr lang="en-US" baseline="30000"/>
              <a:t>st</a:t>
            </a:r>
            <a:r>
              <a:rPr lang="en-US"/>
              <a:t> Quarter 2023 </a:t>
            </a:r>
            <a:r>
              <a:rPr lang="en-US" sz="900" b="1" spc="-10">
                <a:latin typeface="Arial"/>
                <a:cs typeface="Arial"/>
              </a:rPr>
              <a:t>Historical</a:t>
            </a:r>
            <a:r>
              <a:rPr lang="en-US" sz="900" b="1" spc="-15">
                <a:latin typeface="Arial"/>
                <a:cs typeface="Arial"/>
              </a:rPr>
              <a:t> </a:t>
            </a:r>
            <a:r>
              <a:rPr lang="en-US" sz="900" b="1" spc="-10">
                <a:latin typeface="Arial"/>
                <a:cs typeface="Arial"/>
              </a:rPr>
              <a:t>analysis</a:t>
            </a:r>
            <a:r>
              <a:rPr lang="en-US" sz="900" b="1" spc="-15">
                <a:latin typeface="Arial"/>
                <a:cs typeface="Arial"/>
              </a:rPr>
              <a:t> </a:t>
            </a:r>
            <a:r>
              <a:rPr lang="en-US" sz="900" b="1">
                <a:latin typeface="Arial"/>
                <a:cs typeface="Arial"/>
              </a:rPr>
              <a:t>and</a:t>
            </a:r>
            <a:r>
              <a:rPr lang="en-US" sz="900" b="1" spc="-5">
                <a:latin typeface="Arial"/>
                <a:cs typeface="Arial"/>
              </a:rPr>
              <a:t> </a:t>
            </a:r>
            <a:r>
              <a:rPr lang="en-US" sz="900" b="1">
                <a:latin typeface="Arial"/>
                <a:cs typeface="Arial"/>
              </a:rPr>
              <a:t>current</a:t>
            </a:r>
            <a:r>
              <a:rPr lang="en-US" sz="900" b="1" spc="-10">
                <a:latin typeface="Arial"/>
                <a:cs typeface="Arial"/>
              </a:rPr>
              <a:t> forecasts </a:t>
            </a:r>
            <a:r>
              <a:rPr lang="en-US" sz="900" b="1">
                <a:latin typeface="Arial"/>
                <a:cs typeface="Arial"/>
              </a:rPr>
              <a:t>do</a:t>
            </a:r>
            <a:r>
              <a:rPr lang="en-US" sz="900" b="1" spc="-10">
                <a:latin typeface="Arial"/>
                <a:cs typeface="Arial"/>
              </a:rPr>
              <a:t> </a:t>
            </a:r>
            <a:r>
              <a:rPr lang="en-US" sz="900" b="1">
                <a:latin typeface="Arial"/>
                <a:cs typeface="Arial"/>
              </a:rPr>
              <a:t>not</a:t>
            </a:r>
            <a:r>
              <a:rPr lang="en-US" sz="900" b="1" spc="-10">
                <a:latin typeface="Arial"/>
                <a:cs typeface="Arial"/>
              </a:rPr>
              <a:t> guarantee </a:t>
            </a:r>
            <a:r>
              <a:rPr lang="en-US" sz="900" b="1">
                <a:latin typeface="Arial"/>
                <a:cs typeface="Arial"/>
              </a:rPr>
              <a:t>future</a:t>
            </a:r>
            <a:r>
              <a:rPr lang="en-US" sz="900" b="1" spc="-15">
                <a:latin typeface="Arial"/>
                <a:cs typeface="Arial"/>
              </a:rPr>
              <a:t> </a:t>
            </a:r>
            <a:r>
              <a:rPr lang="en-US" sz="900" b="1" spc="-10">
                <a:latin typeface="Arial"/>
                <a:cs typeface="Arial"/>
              </a:rPr>
              <a:t>results</a:t>
            </a:r>
            <a:endParaRPr lang="en-US"/>
          </a:p>
        </p:txBody>
      </p:sp>
      <p:sp>
        <p:nvSpPr>
          <p:cNvPr id="5" name="Text Placeholder 4">
            <a:extLst>
              <a:ext uri="{FF2B5EF4-FFF2-40B4-BE49-F238E27FC236}">
                <a16:creationId xmlns:a16="http://schemas.microsoft.com/office/drawing/2014/main" id="{A4F550D0-7A7E-4CBA-B238-EB034C8EA469}"/>
              </a:ext>
            </a:extLst>
          </p:cNvPr>
          <p:cNvSpPr>
            <a:spLocks noGrp="1"/>
          </p:cNvSpPr>
          <p:nvPr>
            <p:ph type="body" sz="quarter" idx="19"/>
          </p:nvPr>
        </p:nvSpPr>
        <p:spPr/>
        <p:txBody>
          <a:bodyPr>
            <a:normAutofit fontScale="92500" lnSpcReduction="20000"/>
          </a:bodyPr>
          <a:lstStyle/>
          <a:p>
            <a:r>
              <a:rPr lang="en-US"/>
              <a:t>Lower Investment Returns</a:t>
            </a:r>
          </a:p>
        </p:txBody>
      </p:sp>
      <p:sp>
        <p:nvSpPr>
          <p:cNvPr id="7" name="Text Placeholder 6">
            <a:extLst>
              <a:ext uri="{FF2B5EF4-FFF2-40B4-BE49-F238E27FC236}">
                <a16:creationId xmlns:a16="http://schemas.microsoft.com/office/drawing/2014/main" id="{210132D4-287F-4857-8C65-89534286A817}"/>
              </a:ext>
            </a:extLst>
          </p:cNvPr>
          <p:cNvSpPr>
            <a:spLocks noGrp="1"/>
          </p:cNvSpPr>
          <p:nvPr>
            <p:ph type="body" sz="quarter" idx="21"/>
          </p:nvPr>
        </p:nvSpPr>
        <p:spPr/>
        <p:txBody>
          <a:bodyPr>
            <a:normAutofit lnSpcReduction="10000"/>
          </a:bodyPr>
          <a:lstStyle/>
          <a:p>
            <a:r>
              <a:rPr lang="en-US"/>
              <a:t>A Recession with lower margins for companies may put pressure on earnings. Unless margins stay high and multiples stay high, stocks may not advance significantly.</a:t>
            </a:r>
          </a:p>
        </p:txBody>
      </p:sp>
      <p:sp>
        <p:nvSpPr>
          <p:cNvPr id="8" name="object 4">
            <a:extLst>
              <a:ext uri="{FF2B5EF4-FFF2-40B4-BE49-F238E27FC236}">
                <a16:creationId xmlns:a16="http://schemas.microsoft.com/office/drawing/2014/main" id="{CED183DD-48A4-470A-A5AA-DDC3A5B1B55A}"/>
              </a:ext>
            </a:extLst>
          </p:cNvPr>
          <p:cNvSpPr txBox="1"/>
          <p:nvPr/>
        </p:nvSpPr>
        <p:spPr>
          <a:xfrm>
            <a:off x="398779" y="5455922"/>
            <a:ext cx="4435475" cy="451406"/>
          </a:xfrm>
          <a:prstGeom prst="rect">
            <a:avLst/>
          </a:prstGeom>
        </p:spPr>
        <p:txBody>
          <a:bodyPr vert="horz" wrap="square" lIns="0" tIns="81280" rIns="0" bIns="0" rtlCol="0">
            <a:spAutoFit/>
          </a:bodyPr>
          <a:lstStyle/>
          <a:p>
            <a:pPr marL="132080" marR="5080" indent="-132715" algn="r">
              <a:lnSpc>
                <a:spcPct val="100000"/>
              </a:lnSpc>
              <a:spcBef>
                <a:spcPts val="640"/>
              </a:spcBef>
              <a:buClr>
                <a:srgbClr val="1E9BD6"/>
              </a:buClr>
              <a:buFont typeface="Wingdings 2"/>
              <a:buChar char=""/>
              <a:tabLst>
                <a:tab pos="132715" algn="l"/>
              </a:tabLst>
            </a:pPr>
            <a:r>
              <a:rPr sz="900">
                <a:latin typeface="Arial"/>
                <a:cs typeface="Arial"/>
              </a:rPr>
              <a:t>December</a:t>
            </a:r>
            <a:r>
              <a:rPr sz="900" spc="-25">
                <a:latin typeface="Arial"/>
                <a:cs typeface="Arial"/>
              </a:rPr>
              <a:t> </a:t>
            </a:r>
            <a:r>
              <a:rPr sz="900">
                <a:latin typeface="Arial"/>
                <a:cs typeface="Arial"/>
              </a:rPr>
              <a:t>31,</a:t>
            </a:r>
            <a:r>
              <a:rPr sz="900" spc="-5">
                <a:latin typeface="Arial"/>
                <a:cs typeface="Arial"/>
              </a:rPr>
              <a:t> </a:t>
            </a:r>
            <a:r>
              <a:rPr sz="900" spc="-20">
                <a:latin typeface="Arial"/>
                <a:cs typeface="Arial"/>
              </a:rPr>
              <a:t>2022</a:t>
            </a:r>
            <a:endParaRPr sz="900">
              <a:latin typeface="Arial"/>
              <a:cs typeface="Arial"/>
            </a:endParaRPr>
          </a:p>
          <a:p>
            <a:pPr marR="35560" algn="r">
              <a:lnSpc>
                <a:spcPct val="100000"/>
              </a:lnSpc>
              <a:spcBef>
                <a:spcPts val="595"/>
              </a:spcBef>
            </a:pPr>
            <a:r>
              <a:rPr sz="1000" b="1" spc="-10">
                <a:latin typeface="Arial"/>
                <a:cs typeface="Arial"/>
              </a:rPr>
              <a:t>.</a:t>
            </a:r>
            <a:endParaRPr sz="1000">
              <a:latin typeface="Arial"/>
              <a:cs typeface="Arial"/>
            </a:endParaRPr>
          </a:p>
        </p:txBody>
      </p:sp>
      <p:sp>
        <p:nvSpPr>
          <p:cNvPr id="9" name="object 8">
            <a:extLst>
              <a:ext uri="{FF2B5EF4-FFF2-40B4-BE49-F238E27FC236}">
                <a16:creationId xmlns:a16="http://schemas.microsoft.com/office/drawing/2014/main" id="{EE715B95-0A63-4EC9-873A-288F9F2E60D6}"/>
              </a:ext>
            </a:extLst>
          </p:cNvPr>
          <p:cNvSpPr txBox="1"/>
          <p:nvPr/>
        </p:nvSpPr>
        <p:spPr>
          <a:xfrm>
            <a:off x="5042104" y="5524777"/>
            <a:ext cx="1196340" cy="162560"/>
          </a:xfrm>
          <a:prstGeom prst="rect">
            <a:avLst/>
          </a:prstGeom>
        </p:spPr>
        <p:txBody>
          <a:bodyPr vert="horz" wrap="square" lIns="0" tIns="12700" rIns="0" bIns="0" rtlCol="0">
            <a:spAutoFit/>
          </a:bodyPr>
          <a:lstStyle/>
          <a:p>
            <a:pPr marL="144780" indent="-132715">
              <a:lnSpc>
                <a:spcPct val="100000"/>
              </a:lnSpc>
              <a:spcBef>
                <a:spcPts val="100"/>
              </a:spcBef>
              <a:buClr>
                <a:srgbClr val="FFBE27"/>
              </a:buClr>
              <a:buFont typeface="Wingdings 2"/>
              <a:buChar char=""/>
              <a:tabLst>
                <a:tab pos="145415" algn="l"/>
              </a:tabLst>
            </a:pPr>
            <a:r>
              <a:rPr sz="900">
                <a:latin typeface="Arial"/>
                <a:cs typeface="Arial"/>
              </a:rPr>
              <a:t>September</a:t>
            </a:r>
            <a:r>
              <a:rPr sz="900" spc="-25">
                <a:latin typeface="Arial"/>
                <a:cs typeface="Arial"/>
              </a:rPr>
              <a:t> </a:t>
            </a:r>
            <a:r>
              <a:rPr sz="900">
                <a:latin typeface="Arial"/>
                <a:cs typeface="Arial"/>
              </a:rPr>
              <a:t>30,</a:t>
            </a:r>
            <a:r>
              <a:rPr sz="900" spc="-10">
                <a:latin typeface="Arial"/>
                <a:cs typeface="Arial"/>
              </a:rPr>
              <a:t> </a:t>
            </a:r>
            <a:r>
              <a:rPr sz="900" spc="-20">
                <a:latin typeface="Arial"/>
                <a:cs typeface="Arial"/>
              </a:rPr>
              <a:t>2022</a:t>
            </a:r>
            <a:endParaRPr sz="900">
              <a:latin typeface="Arial"/>
              <a:cs typeface="Arial"/>
            </a:endParaRPr>
          </a:p>
        </p:txBody>
      </p:sp>
      <p:pic>
        <p:nvPicPr>
          <p:cNvPr id="10" name="Picture 9">
            <a:extLst>
              <a:ext uri="{FF2B5EF4-FFF2-40B4-BE49-F238E27FC236}">
                <a16:creationId xmlns:a16="http://schemas.microsoft.com/office/drawing/2014/main" id="{F0A3985C-7AAF-4EB0-AAFF-05853665BC99}"/>
              </a:ext>
            </a:extLst>
          </p:cNvPr>
          <p:cNvPicPr>
            <a:picLocks noChangeAspect="1"/>
          </p:cNvPicPr>
          <p:nvPr/>
        </p:nvPicPr>
        <p:blipFill>
          <a:blip r:embed="rId2"/>
          <a:stretch>
            <a:fillRect/>
          </a:stretch>
        </p:blipFill>
        <p:spPr>
          <a:xfrm>
            <a:off x="317821" y="829275"/>
            <a:ext cx="8368979" cy="4934531"/>
          </a:xfrm>
          <a:prstGeom prst="rect">
            <a:avLst/>
          </a:prstGeom>
        </p:spPr>
      </p:pic>
    </p:spTree>
    <p:extLst>
      <p:ext uri="{BB962C8B-B14F-4D97-AF65-F5344CB8AC3E}">
        <p14:creationId xmlns:p14="http://schemas.microsoft.com/office/powerpoint/2010/main" val="106219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E296110-0857-42BB-A19F-1EF2AA1811FE}"/>
              </a:ext>
            </a:extLst>
          </p:cNvPr>
          <p:cNvPicPr>
            <a:picLocks noGrp="1" noChangeAspect="1"/>
          </p:cNvPicPr>
          <p:nvPr>
            <p:ph sz="quarter" idx="20"/>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2000" contrast="25000"/>
                    </a14:imgEffect>
                  </a14:imgLayer>
                </a14:imgProps>
              </a:ext>
            </a:extLst>
          </a:blip>
          <a:srcRect t="20393" r="24652" b="12660"/>
          <a:stretch/>
        </p:blipFill>
        <p:spPr>
          <a:xfrm>
            <a:off x="457200" y="1169294"/>
            <a:ext cx="7788466" cy="4374255"/>
          </a:xfrm>
        </p:spPr>
      </p:pic>
      <p:sp>
        <p:nvSpPr>
          <p:cNvPr id="3" name="Title 2">
            <a:extLst>
              <a:ext uri="{FF2B5EF4-FFF2-40B4-BE49-F238E27FC236}">
                <a16:creationId xmlns:a16="http://schemas.microsoft.com/office/drawing/2014/main" id="{7FA0A4A8-D566-4DF9-A2D5-578BA9484753}"/>
              </a:ext>
            </a:extLst>
          </p:cNvPr>
          <p:cNvSpPr>
            <a:spLocks noGrp="1"/>
          </p:cNvSpPr>
          <p:nvPr>
            <p:ph type="title"/>
          </p:nvPr>
        </p:nvSpPr>
        <p:spPr/>
        <p:txBody>
          <a:bodyPr/>
          <a:lstStyle/>
          <a:p>
            <a:r>
              <a:rPr lang="en-US"/>
              <a:t>Treasury vs  Tax Exempt Municipal</a:t>
            </a:r>
          </a:p>
        </p:txBody>
      </p:sp>
      <p:sp>
        <p:nvSpPr>
          <p:cNvPr id="4" name="Text Placeholder 3">
            <a:extLst>
              <a:ext uri="{FF2B5EF4-FFF2-40B4-BE49-F238E27FC236}">
                <a16:creationId xmlns:a16="http://schemas.microsoft.com/office/drawing/2014/main" id="{7CED3418-88DD-4D0F-895A-08F547DD27B9}"/>
              </a:ext>
            </a:extLst>
          </p:cNvPr>
          <p:cNvSpPr>
            <a:spLocks noGrp="1"/>
          </p:cNvSpPr>
          <p:nvPr>
            <p:ph type="body" sz="quarter" idx="17"/>
          </p:nvPr>
        </p:nvSpPr>
        <p:spPr/>
        <p:txBody>
          <a:bodyPr/>
          <a:lstStyle/>
          <a:p>
            <a:r>
              <a:rPr lang="en-US"/>
              <a:t>Nuveen, </a:t>
            </a:r>
            <a:r>
              <a:rPr lang="en-US" err="1"/>
              <a:t>Refinative</a:t>
            </a:r>
            <a:r>
              <a:rPr lang="en-US"/>
              <a:t> MMD, Department of Treasury. Data as of February 2023</a:t>
            </a:r>
          </a:p>
        </p:txBody>
      </p:sp>
      <p:sp>
        <p:nvSpPr>
          <p:cNvPr id="5" name="Text Placeholder 4">
            <a:extLst>
              <a:ext uri="{FF2B5EF4-FFF2-40B4-BE49-F238E27FC236}">
                <a16:creationId xmlns:a16="http://schemas.microsoft.com/office/drawing/2014/main" id="{382C9316-CA3E-41D3-A9F6-846D9F75C5BC}"/>
              </a:ext>
            </a:extLst>
          </p:cNvPr>
          <p:cNvSpPr>
            <a:spLocks noGrp="1"/>
          </p:cNvSpPr>
          <p:nvPr>
            <p:ph type="body" sz="quarter" idx="19"/>
          </p:nvPr>
        </p:nvSpPr>
        <p:spPr/>
        <p:txBody>
          <a:bodyPr>
            <a:normAutofit fontScale="92500" lnSpcReduction="20000"/>
          </a:bodyPr>
          <a:lstStyle/>
          <a:p>
            <a:r>
              <a:rPr lang="en-US"/>
              <a:t>Attractive Financing</a:t>
            </a:r>
          </a:p>
        </p:txBody>
      </p:sp>
      <p:sp>
        <p:nvSpPr>
          <p:cNvPr id="6" name="Text Placeholder 5">
            <a:extLst>
              <a:ext uri="{FF2B5EF4-FFF2-40B4-BE49-F238E27FC236}">
                <a16:creationId xmlns:a16="http://schemas.microsoft.com/office/drawing/2014/main" id="{F1408A18-21B5-4B04-A5E0-A8D083CD2C18}"/>
              </a:ext>
            </a:extLst>
          </p:cNvPr>
          <p:cNvSpPr>
            <a:spLocks noGrp="1"/>
          </p:cNvSpPr>
          <p:nvPr>
            <p:ph type="body" sz="quarter" idx="21"/>
          </p:nvPr>
        </p:nvSpPr>
        <p:spPr/>
        <p:txBody>
          <a:bodyPr/>
          <a:lstStyle/>
          <a:p>
            <a:r>
              <a:rPr lang="en-US"/>
              <a:t>It is still very inexpensive to finance with tax exempt bonds – especially on the short end of the curve.</a:t>
            </a:r>
          </a:p>
        </p:txBody>
      </p:sp>
      <p:sp>
        <p:nvSpPr>
          <p:cNvPr id="2" name="TextBox 1">
            <a:extLst>
              <a:ext uri="{FF2B5EF4-FFF2-40B4-BE49-F238E27FC236}">
                <a16:creationId xmlns:a16="http://schemas.microsoft.com/office/drawing/2014/main" id="{4C10794D-E712-4039-9066-616887CA6F78}"/>
              </a:ext>
            </a:extLst>
          </p:cNvPr>
          <p:cNvSpPr txBox="1"/>
          <p:nvPr/>
        </p:nvSpPr>
        <p:spPr>
          <a:xfrm>
            <a:off x="3333750" y="1981200"/>
            <a:ext cx="2447925" cy="369332"/>
          </a:xfrm>
          <a:prstGeom prst="rect">
            <a:avLst/>
          </a:prstGeom>
          <a:solidFill>
            <a:schemeClr val="bg1"/>
          </a:solidFill>
        </p:spPr>
        <p:txBody>
          <a:bodyPr wrap="square" rtlCol="0">
            <a:spAutoFit/>
          </a:bodyPr>
          <a:lstStyle/>
          <a:p>
            <a:r>
              <a:rPr lang="en-US" b="1"/>
              <a:t>U.S. Treasury Curve</a:t>
            </a:r>
          </a:p>
        </p:txBody>
      </p:sp>
      <p:sp>
        <p:nvSpPr>
          <p:cNvPr id="7" name="TextBox 6">
            <a:extLst>
              <a:ext uri="{FF2B5EF4-FFF2-40B4-BE49-F238E27FC236}">
                <a16:creationId xmlns:a16="http://schemas.microsoft.com/office/drawing/2014/main" id="{00459D3F-9620-4935-BA60-8F3945910401}"/>
              </a:ext>
            </a:extLst>
          </p:cNvPr>
          <p:cNvSpPr txBox="1"/>
          <p:nvPr/>
        </p:nvSpPr>
        <p:spPr>
          <a:xfrm>
            <a:off x="1352549" y="3105834"/>
            <a:ext cx="2447925" cy="646331"/>
          </a:xfrm>
          <a:prstGeom prst="rect">
            <a:avLst/>
          </a:prstGeom>
          <a:solidFill>
            <a:schemeClr val="bg1"/>
          </a:solidFill>
        </p:spPr>
        <p:txBody>
          <a:bodyPr wrap="square" rtlCol="0">
            <a:spAutoFit/>
          </a:bodyPr>
          <a:lstStyle/>
          <a:p>
            <a:pPr algn="ctr"/>
            <a:r>
              <a:rPr lang="en-US" b="1">
                <a:solidFill>
                  <a:srgbClr val="0085C8"/>
                </a:solidFill>
              </a:rPr>
              <a:t>AAA General Obligation Muni Curve</a:t>
            </a:r>
          </a:p>
        </p:txBody>
      </p:sp>
    </p:spTree>
    <p:extLst>
      <p:ext uri="{BB962C8B-B14F-4D97-AF65-F5344CB8AC3E}">
        <p14:creationId xmlns:p14="http://schemas.microsoft.com/office/powerpoint/2010/main" val="380199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25F489-EBE3-4D05-A785-CDAFF961D39C}"/>
              </a:ext>
            </a:extLst>
          </p:cNvPr>
          <p:cNvSpPr>
            <a:spLocks noGrp="1"/>
          </p:cNvSpPr>
          <p:nvPr>
            <p:ph type="title"/>
          </p:nvPr>
        </p:nvSpPr>
        <p:spPr/>
        <p:txBody>
          <a:bodyPr/>
          <a:lstStyle/>
          <a:p>
            <a:r>
              <a:rPr lang="en-US"/>
              <a:t>Historic Muni to Treasury Ratio</a:t>
            </a:r>
          </a:p>
        </p:txBody>
      </p:sp>
      <p:sp>
        <p:nvSpPr>
          <p:cNvPr id="4" name="Text Placeholder 3">
            <a:extLst>
              <a:ext uri="{FF2B5EF4-FFF2-40B4-BE49-F238E27FC236}">
                <a16:creationId xmlns:a16="http://schemas.microsoft.com/office/drawing/2014/main" id="{40EC2CA7-EBD7-4724-B037-851B62151C54}"/>
              </a:ext>
            </a:extLst>
          </p:cNvPr>
          <p:cNvSpPr>
            <a:spLocks noGrp="1"/>
          </p:cNvSpPr>
          <p:nvPr>
            <p:ph type="body" sz="quarter" idx="17"/>
          </p:nvPr>
        </p:nvSpPr>
        <p:spPr/>
        <p:txBody>
          <a:bodyPr/>
          <a:lstStyle/>
          <a:p>
            <a:r>
              <a:rPr lang="en-US"/>
              <a:t>Nuveen Data as of February 2023</a:t>
            </a:r>
          </a:p>
        </p:txBody>
      </p:sp>
      <p:sp>
        <p:nvSpPr>
          <p:cNvPr id="5" name="Text Placeholder 4">
            <a:extLst>
              <a:ext uri="{FF2B5EF4-FFF2-40B4-BE49-F238E27FC236}">
                <a16:creationId xmlns:a16="http://schemas.microsoft.com/office/drawing/2014/main" id="{47F0E753-C966-4782-BBDB-AD47CCA1C95D}"/>
              </a:ext>
            </a:extLst>
          </p:cNvPr>
          <p:cNvSpPr>
            <a:spLocks noGrp="1"/>
          </p:cNvSpPr>
          <p:nvPr>
            <p:ph type="body" sz="quarter" idx="19"/>
          </p:nvPr>
        </p:nvSpPr>
        <p:spPr/>
        <p:txBody>
          <a:bodyPr>
            <a:normAutofit fontScale="92500" lnSpcReduction="20000"/>
          </a:bodyPr>
          <a:lstStyle/>
          <a:p>
            <a:r>
              <a:rPr lang="en-US"/>
              <a:t>Attractive Financing</a:t>
            </a:r>
          </a:p>
          <a:p>
            <a:endParaRPr lang="en-US"/>
          </a:p>
        </p:txBody>
      </p:sp>
      <p:sp>
        <p:nvSpPr>
          <p:cNvPr id="6" name="Text Placeholder 5">
            <a:extLst>
              <a:ext uri="{FF2B5EF4-FFF2-40B4-BE49-F238E27FC236}">
                <a16:creationId xmlns:a16="http://schemas.microsoft.com/office/drawing/2014/main" id="{BB5C7FA8-1BC3-4217-AC9E-609ED60A67C9}"/>
              </a:ext>
            </a:extLst>
          </p:cNvPr>
          <p:cNvSpPr>
            <a:spLocks noGrp="1"/>
          </p:cNvSpPr>
          <p:nvPr>
            <p:ph type="body" sz="quarter" idx="21"/>
          </p:nvPr>
        </p:nvSpPr>
        <p:spPr/>
        <p:txBody>
          <a:bodyPr/>
          <a:lstStyle/>
          <a:p>
            <a:r>
              <a:rPr lang="en-US"/>
              <a:t>On a relative basis, it is a great time to finance with tax exempt issuance.</a:t>
            </a:r>
          </a:p>
        </p:txBody>
      </p:sp>
      <p:pic>
        <p:nvPicPr>
          <p:cNvPr id="8" name="Picture 7">
            <a:extLst>
              <a:ext uri="{FF2B5EF4-FFF2-40B4-BE49-F238E27FC236}">
                <a16:creationId xmlns:a16="http://schemas.microsoft.com/office/drawing/2014/main" id="{632710FE-860C-4D14-806B-3792139BA00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contrast="25000"/>
                    </a14:imgEffect>
                  </a14:imgLayer>
                </a14:imgProps>
              </a:ext>
            </a:extLst>
          </a:blip>
          <a:srcRect t="16137" r="16292"/>
          <a:stretch/>
        </p:blipFill>
        <p:spPr>
          <a:xfrm>
            <a:off x="337312" y="990600"/>
            <a:ext cx="8349488" cy="4663858"/>
          </a:xfrm>
          <a:prstGeom prst="rect">
            <a:avLst/>
          </a:prstGeom>
        </p:spPr>
      </p:pic>
      <p:sp>
        <p:nvSpPr>
          <p:cNvPr id="2" name="TextBox 1">
            <a:extLst>
              <a:ext uri="{FF2B5EF4-FFF2-40B4-BE49-F238E27FC236}">
                <a16:creationId xmlns:a16="http://schemas.microsoft.com/office/drawing/2014/main" id="{E51D4DC4-499B-4EDC-9EE1-F33173AAE035}"/>
              </a:ext>
            </a:extLst>
          </p:cNvPr>
          <p:cNvSpPr txBox="1"/>
          <p:nvPr/>
        </p:nvSpPr>
        <p:spPr>
          <a:xfrm>
            <a:off x="5920613" y="1902951"/>
            <a:ext cx="2886075" cy="369332"/>
          </a:xfrm>
          <a:prstGeom prst="rect">
            <a:avLst/>
          </a:prstGeom>
          <a:noFill/>
        </p:spPr>
        <p:txBody>
          <a:bodyPr wrap="square" rtlCol="0">
            <a:spAutoFit/>
          </a:bodyPr>
          <a:lstStyle/>
          <a:p>
            <a:r>
              <a:rPr lang="en-US" b="1">
                <a:solidFill>
                  <a:srgbClr val="0085C8"/>
                </a:solidFill>
              </a:rPr>
              <a:t>30 Year Muni to Treasury</a:t>
            </a:r>
          </a:p>
        </p:txBody>
      </p:sp>
      <p:sp>
        <p:nvSpPr>
          <p:cNvPr id="9" name="TextBox 8">
            <a:extLst>
              <a:ext uri="{FF2B5EF4-FFF2-40B4-BE49-F238E27FC236}">
                <a16:creationId xmlns:a16="http://schemas.microsoft.com/office/drawing/2014/main" id="{AAD201F1-031C-4AE8-8CE7-64F58E5BFC6B}"/>
              </a:ext>
            </a:extLst>
          </p:cNvPr>
          <p:cNvSpPr txBox="1"/>
          <p:nvPr/>
        </p:nvSpPr>
        <p:spPr>
          <a:xfrm>
            <a:off x="5067299" y="4829175"/>
            <a:ext cx="2886075" cy="369332"/>
          </a:xfrm>
          <a:prstGeom prst="rect">
            <a:avLst/>
          </a:prstGeom>
          <a:noFill/>
        </p:spPr>
        <p:txBody>
          <a:bodyPr wrap="square" rtlCol="0">
            <a:spAutoFit/>
          </a:bodyPr>
          <a:lstStyle/>
          <a:p>
            <a:r>
              <a:rPr lang="en-US" b="1"/>
              <a:t>10 Year Muni to Treasury</a:t>
            </a:r>
          </a:p>
        </p:txBody>
      </p:sp>
    </p:spTree>
    <p:extLst>
      <p:ext uri="{BB962C8B-B14F-4D97-AF65-F5344CB8AC3E}">
        <p14:creationId xmlns:p14="http://schemas.microsoft.com/office/powerpoint/2010/main" val="451607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40D0FFE-7C38-4D1F-83BC-FBB5BC16A3B8}"/>
              </a:ext>
            </a:extLst>
          </p:cNvPr>
          <p:cNvPicPr>
            <a:picLocks noGrp="1" noChangeAspect="1"/>
          </p:cNvPicPr>
          <p:nvPr>
            <p:ph sz="quarter" idx="20"/>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contrast="25000"/>
                    </a14:imgEffect>
                  </a14:imgLayer>
                </a14:imgProps>
              </a:ext>
            </a:extLst>
          </a:blip>
          <a:srcRect t="12186" r="20023"/>
          <a:stretch/>
        </p:blipFill>
        <p:spPr>
          <a:xfrm>
            <a:off x="457200" y="1096435"/>
            <a:ext cx="7788466" cy="4358105"/>
          </a:xfrm>
        </p:spPr>
      </p:pic>
      <p:sp>
        <p:nvSpPr>
          <p:cNvPr id="3" name="Title 2">
            <a:extLst>
              <a:ext uri="{FF2B5EF4-FFF2-40B4-BE49-F238E27FC236}">
                <a16:creationId xmlns:a16="http://schemas.microsoft.com/office/drawing/2014/main" id="{E6ACF62C-4935-4927-A500-3ACDEB457567}"/>
              </a:ext>
            </a:extLst>
          </p:cNvPr>
          <p:cNvSpPr>
            <a:spLocks noGrp="1"/>
          </p:cNvSpPr>
          <p:nvPr>
            <p:ph type="title"/>
          </p:nvPr>
        </p:nvSpPr>
        <p:spPr/>
        <p:txBody>
          <a:bodyPr/>
          <a:lstStyle/>
          <a:p>
            <a:r>
              <a:rPr lang="en-US"/>
              <a:t>High Yield Muni vs.  AAA Spread</a:t>
            </a:r>
          </a:p>
        </p:txBody>
      </p:sp>
      <p:sp>
        <p:nvSpPr>
          <p:cNvPr id="4" name="Text Placeholder 3">
            <a:extLst>
              <a:ext uri="{FF2B5EF4-FFF2-40B4-BE49-F238E27FC236}">
                <a16:creationId xmlns:a16="http://schemas.microsoft.com/office/drawing/2014/main" id="{15F5D83D-2FE3-4537-B6B5-15C92E5DE49B}"/>
              </a:ext>
            </a:extLst>
          </p:cNvPr>
          <p:cNvSpPr>
            <a:spLocks noGrp="1"/>
          </p:cNvSpPr>
          <p:nvPr>
            <p:ph type="body" sz="quarter" idx="17"/>
          </p:nvPr>
        </p:nvSpPr>
        <p:spPr/>
        <p:txBody>
          <a:bodyPr/>
          <a:lstStyle/>
          <a:p>
            <a:r>
              <a:rPr lang="en-US"/>
              <a:t>Nuveen Data as of February 2023</a:t>
            </a:r>
          </a:p>
        </p:txBody>
      </p:sp>
      <p:sp>
        <p:nvSpPr>
          <p:cNvPr id="5" name="Text Placeholder 4">
            <a:extLst>
              <a:ext uri="{FF2B5EF4-FFF2-40B4-BE49-F238E27FC236}">
                <a16:creationId xmlns:a16="http://schemas.microsoft.com/office/drawing/2014/main" id="{263E0D24-4CCB-41B9-9B08-B6D70F8EBCDE}"/>
              </a:ext>
            </a:extLst>
          </p:cNvPr>
          <p:cNvSpPr>
            <a:spLocks noGrp="1"/>
          </p:cNvSpPr>
          <p:nvPr>
            <p:ph type="body" sz="quarter" idx="19"/>
          </p:nvPr>
        </p:nvSpPr>
        <p:spPr/>
        <p:txBody>
          <a:bodyPr>
            <a:normAutofit fontScale="92500" lnSpcReduction="20000"/>
          </a:bodyPr>
          <a:lstStyle/>
          <a:p>
            <a:r>
              <a:rPr lang="en-US"/>
              <a:t>Attractive Financing</a:t>
            </a:r>
          </a:p>
          <a:p>
            <a:endParaRPr lang="en-US"/>
          </a:p>
        </p:txBody>
      </p:sp>
      <p:sp>
        <p:nvSpPr>
          <p:cNvPr id="6" name="Text Placeholder 5">
            <a:extLst>
              <a:ext uri="{FF2B5EF4-FFF2-40B4-BE49-F238E27FC236}">
                <a16:creationId xmlns:a16="http://schemas.microsoft.com/office/drawing/2014/main" id="{AE0E5C48-6CCF-43C7-B79D-6AD8F43122EA}"/>
              </a:ext>
            </a:extLst>
          </p:cNvPr>
          <p:cNvSpPr>
            <a:spLocks noGrp="1"/>
          </p:cNvSpPr>
          <p:nvPr>
            <p:ph type="body" sz="quarter" idx="21"/>
          </p:nvPr>
        </p:nvSpPr>
        <p:spPr/>
        <p:txBody>
          <a:bodyPr/>
          <a:lstStyle/>
          <a:p>
            <a:r>
              <a:rPr lang="en-US"/>
              <a:t>Even Lower Quality Tax Exempt Issuers are in a favorable environment – relative to historic spreads.</a:t>
            </a:r>
          </a:p>
        </p:txBody>
      </p:sp>
      <p:sp>
        <p:nvSpPr>
          <p:cNvPr id="2" name="TextBox 1">
            <a:extLst>
              <a:ext uri="{FF2B5EF4-FFF2-40B4-BE49-F238E27FC236}">
                <a16:creationId xmlns:a16="http://schemas.microsoft.com/office/drawing/2014/main" id="{9DDB5931-642E-4628-94EF-F24B37C50444}"/>
              </a:ext>
            </a:extLst>
          </p:cNvPr>
          <p:cNvSpPr txBox="1"/>
          <p:nvPr/>
        </p:nvSpPr>
        <p:spPr>
          <a:xfrm>
            <a:off x="6467474" y="4314825"/>
            <a:ext cx="1778191" cy="646331"/>
          </a:xfrm>
          <a:prstGeom prst="rect">
            <a:avLst/>
          </a:prstGeom>
          <a:noFill/>
        </p:spPr>
        <p:txBody>
          <a:bodyPr wrap="square" rtlCol="0">
            <a:spAutoFit/>
          </a:bodyPr>
          <a:lstStyle/>
          <a:p>
            <a:r>
              <a:rPr lang="en-US" b="1"/>
              <a:t>Current Spread to AAA: 214 bps</a:t>
            </a:r>
          </a:p>
        </p:txBody>
      </p:sp>
    </p:spTree>
    <p:extLst>
      <p:ext uri="{BB962C8B-B14F-4D97-AF65-F5344CB8AC3E}">
        <p14:creationId xmlns:p14="http://schemas.microsoft.com/office/powerpoint/2010/main" val="1826353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EF61A-22BB-4A98-80FD-78CCE7475091}"/>
              </a:ext>
            </a:extLst>
          </p:cNvPr>
          <p:cNvSpPr>
            <a:spLocks noGrp="1"/>
          </p:cNvSpPr>
          <p:nvPr>
            <p:ph type="title"/>
          </p:nvPr>
        </p:nvSpPr>
        <p:spPr/>
        <p:txBody>
          <a:bodyPr/>
          <a:lstStyle/>
          <a:p>
            <a:r>
              <a:rPr lang="en-US"/>
              <a:t>Potential Opportunities </a:t>
            </a:r>
          </a:p>
        </p:txBody>
      </p:sp>
      <p:sp>
        <p:nvSpPr>
          <p:cNvPr id="2" name="Content Placeholder 1">
            <a:extLst>
              <a:ext uri="{FF2B5EF4-FFF2-40B4-BE49-F238E27FC236}">
                <a16:creationId xmlns:a16="http://schemas.microsoft.com/office/drawing/2014/main" id="{975FDC1E-361C-4742-994C-5F6D1E241B58}"/>
              </a:ext>
            </a:extLst>
          </p:cNvPr>
          <p:cNvSpPr>
            <a:spLocks noGrp="1"/>
          </p:cNvSpPr>
          <p:nvPr>
            <p:ph sz="quarter" idx="20"/>
          </p:nvPr>
        </p:nvSpPr>
        <p:spPr>
          <a:xfrm>
            <a:off x="1074681" y="1534023"/>
            <a:ext cx="6794810" cy="3142257"/>
          </a:xfrm>
        </p:spPr>
        <p:txBody>
          <a:bodyPr>
            <a:normAutofit/>
          </a:bodyPr>
          <a:lstStyle/>
          <a:p>
            <a:pPr marL="0" indent="0">
              <a:buNone/>
            </a:pPr>
            <a:r>
              <a:rPr lang="en-US" sz="2400" b="1">
                <a:solidFill>
                  <a:srgbClr val="002060"/>
                </a:solidFill>
              </a:rPr>
              <a:t>Cross Asset Opportunity Chart</a:t>
            </a:r>
          </a:p>
          <a:p>
            <a:pPr marL="457200" indent="-457200">
              <a:buFont typeface="+mj-lt"/>
              <a:buAutoNum type="arabicPeriod"/>
            </a:pPr>
            <a:r>
              <a:rPr lang="en-US" sz="2400" b="1">
                <a:solidFill>
                  <a:srgbClr val="002060"/>
                </a:solidFill>
              </a:rPr>
              <a:t>Direct Lending</a:t>
            </a:r>
          </a:p>
          <a:p>
            <a:pPr marL="457200" indent="-457200">
              <a:buFont typeface="+mj-lt"/>
              <a:buAutoNum type="arabicPeriod"/>
            </a:pPr>
            <a:r>
              <a:rPr lang="en-US" sz="2400" b="1">
                <a:solidFill>
                  <a:srgbClr val="002060"/>
                </a:solidFill>
              </a:rPr>
              <a:t>CLOs: Collateralized Loan Obligations</a:t>
            </a:r>
          </a:p>
          <a:p>
            <a:pPr marL="457200" indent="-457200">
              <a:buFont typeface="+mj-lt"/>
              <a:buAutoNum type="arabicPeriod"/>
            </a:pPr>
            <a:r>
              <a:rPr lang="en-US" sz="2400" b="1">
                <a:solidFill>
                  <a:srgbClr val="002060"/>
                </a:solidFill>
              </a:rPr>
              <a:t>Private Secondaries - Interval</a:t>
            </a:r>
          </a:p>
          <a:p>
            <a:pPr marL="457200" indent="-457200">
              <a:buFont typeface="+mj-lt"/>
              <a:buAutoNum type="arabicPeriod"/>
            </a:pPr>
            <a:r>
              <a:rPr lang="en-US" sz="2400" b="1">
                <a:solidFill>
                  <a:srgbClr val="002060"/>
                </a:solidFill>
              </a:rPr>
              <a:t>Optimize: New GIO Inputs</a:t>
            </a:r>
          </a:p>
          <a:p>
            <a:pPr marL="457200" indent="-457200">
              <a:buFont typeface="+mj-lt"/>
              <a:buAutoNum type="arabicPeriod"/>
            </a:pPr>
            <a:r>
              <a:rPr lang="en-US" sz="2400" b="1">
                <a:solidFill>
                  <a:srgbClr val="002060"/>
                </a:solidFill>
              </a:rPr>
              <a:t>Use Algorithm to Uncover Wealth Transfer</a:t>
            </a:r>
          </a:p>
        </p:txBody>
      </p:sp>
      <p:sp>
        <p:nvSpPr>
          <p:cNvPr id="6" name="TextBox 5">
            <a:extLst>
              <a:ext uri="{FF2B5EF4-FFF2-40B4-BE49-F238E27FC236}">
                <a16:creationId xmlns:a16="http://schemas.microsoft.com/office/drawing/2014/main" id="{A7B4D3B0-8C79-46B2-B2FA-17E2B4C4A135}"/>
              </a:ext>
            </a:extLst>
          </p:cNvPr>
          <p:cNvSpPr txBox="1"/>
          <p:nvPr/>
        </p:nvSpPr>
        <p:spPr>
          <a:xfrm>
            <a:off x="1941396" y="4676280"/>
            <a:ext cx="5061380" cy="646331"/>
          </a:xfrm>
          <a:prstGeom prst="rect">
            <a:avLst/>
          </a:prstGeom>
          <a:noFill/>
        </p:spPr>
        <p:txBody>
          <a:bodyPr wrap="square">
            <a:spAutoFit/>
          </a:bodyPr>
          <a:lstStyle/>
          <a:p>
            <a:r>
              <a:rPr lang="en-US">
                <a:latin typeface="Gill Sans MT" panose="020B0502020104020203" pitchFamily="34" charset="0"/>
              </a:rPr>
              <a:t>For more information on these strategies contact Brad Peterson at brad.peterson@msgraystone.com</a:t>
            </a:r>
          </a:p>
        </p:txBody>
      </p:sp>
    </p:spTree>
    <p:extLst>
      <p:ext uri="{BB962C8B-B14F-4D97-AF65-F5344CB8AC3E}">
        <p14:creationId xmlns:p14="http://schemas.microsoft.com/office/powerpoint/2010/main" val="135451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5621782-CBF1-417B-A10B-23A5D55259B3}"/>
              </a:ext>
            </a:extLst>
          </p:cNvPr>
          <p:cNvGraphicFramePr>
            <a:graphicFrameLocks noGrp="1"/>
          </p:cNvGraphicFramePr>
          <p:nvPr>
            <p:ph sz="quarter" idx="20"/>
            <p:extLst>
              <p:ext uri="{D42A27DB-BD31-4B8C-83A1-F6EECF244321}">
                <p14:modId xmlns:p14="http://schemas.microsoft.com/office/powerpoint/2010/main" val="3022712684"/>
              </p:ext>
            </p:extLst>
          </p:nvPr>
        </p:nvGraphicFramePr>
        <p:xfrm>
          <a:off x="457200" y="993775"/>
          <a:ext cx="8229600" cy="488173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BC88FD42-9259-4F09-BCD8-B0F7D3449394}"/>
              </a:ext>
            </a:extLst>
          </p:cNvPr>
          <p:cNvSpPr>
            <a:spLocks noGrp="1"/>
          </p:cNvSpPr>
          <p:nvPr>
            <p:ph type="title"/>
          </p:nvPr>
        </p:nvSpPr>
        <p:spPr/>
        <p:txBody>
          <a:bodyPr/>
          <a:lstStyle/>
          <a:p>
            <a:r>
              <a:rPr lang="en-US" sz="2000"/>
              <a:t>Cross Asset Opportunity Chart</a:t>
            </a:r>
            <a:endParaRPr lang="en-US"/>
          </a:p>
        </p:txBody>
      </p:sp>
      <p:sp>
        <p:nvSpPr>
          <p:cNvPr id="6" name="Text Placeholder 5">
            <a:extLst>
              <a:ext uri="{FF2B5EF4-FFF2-40B4-BE49-F238E27FC236}">
                <a16:creationId xmlns:a16="http://schemas.microsoft.com/office/drawing/2014/main" id="{5F0F1A61-EBD1-41EE-8FAB-005CFCE17EDD}"/>
              </a:ext>
            </a:extLst>
          </p:cNvPr>
          <p:cNvSpPr>
            <a:spLocks noGrp="1"/>
          </p:cNvSpPr>
          <p:nvPr>
            <p:ph type="body" sz="quarter" idx="17"/>
          </p:nvPr>
        </p:nvSpPr>
        <p:spPr/>
        <p:txBody>
          <a:bodyPr/>
          <a:lstStyle/>
          <a:p>
            <a:r>
              <a:rPr lang="en-US">
                <a:solidFill>
                  <a:schemeClr val="tx1">
                    <a:lumMod val="65000"/>
                    <a:lumOff val="35000"/>
                  </a:schemeClr>
                </a:solidFill>
              </a:rPr>
              <a:t>KKR  2022-December-Outlook-for-2023-Keep-It-Simple.pdf (kkr.com)</a:t>
            </a:r>
          </a:p>
          <a:p>
            <a:endParaRPr lang="en-US"/>
          </a:p>
        </p:txBody>
      </p:sp>
      <p:sp>
        <p:nvSpPr>
          <p:cNvPr id="7" name="Text Placeholder 6">
            <a:extLst>
              <a:ext uri="{FF2B5EF4-FFF2-40B4-BE49-F238E27FC236}">
                <a16:creationId xmlns:a16="http://schemas.microsoft.com/office/drawing/2014/main" id="{06A0DFBA-8597-4CA8-B2A4-C4940EA5064C}"/>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8" name="Text Placeholder 7">
            <a:extLst>
              <a:ext uri="{FF2B5EF4-FFF2-40B4-BE49-F238E27FC236}">
                <a16:creationId xmlns:a16="http://schemas.microsoft.com/office/drawing/2014/main" id="{C152BD43-7E4F-4F44-82EB-446D9082E2A9}"/>
              </a:ext>
            </a:extLst>
          </p:cNvPr>
          <p:cNvSpPr>
            <a:spLocks noGrp="1"/>
          </p:cNvSpPr>
          <p:nvPr>
            <p:ph type="body" sz="quarter" idx="21"/>
          </p:nvPr>
        </p:nvSpPr>
        <p:spPr/>
        <p:txBody>
          <a:bodyPr>
            <a:normAutofit lnSpcReduction="10000"/>
          </a:bodyPr>
          <a:lstStyle/>
          <a:p>
            <a:r>
              <a:rPr lang="en-US"/>
              <a:t>These are KKR forward looking estimates which may or may not be realized and may or may not match the opinion of Graystone or Morgan Stanley. Past performance is not a guarantee of future results.</a:t>
            </a:r>
          </a:p>
        </p:txBody>
      </p:sp>
      <p:sp>
        <p:nvSpPr>
          <p:cNvPr id="3" name="Rectangle: Rounded Corners 2">
            <a:extLst>
              <a:ext uri="{FF2B5EF4-FFF2-40B4-BE49-F238E27FC236}">
                <a16:creationId xmlns:a16="http://schemas.microsoft.com/office/drawing/2014/main" id="{C08ED1E7-2C79-4F21-B3F8-1F2F1283C4F0}"/>
              </a:ext>
            </a:extLst>
          </p:cNvPr>
          <p:cNvSpPr/>
          <p:nvPr/>
        </p:nvSpPr>
        <p:spPr>
          <a:xfrm>
            <a:off x="6846042" y="1415352"/>
            <a:ext cx="906011" cy="4239106"/>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93890B5-95FB-4A09-A655-E3520B3744C8}"/>
              </a:ext>
            </a:extLst>
          </p:cNvPr>
          <p:cNvCxnSpPr/>
          <p:nvPr/>
        </p:nvCxnSpPr>
        <p:spPr>
          <a:xfrm>
            <a:off x="3287949" y="3429000"/>
            <a:ext cx="7782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CD69FFA-9084-4889-A563-9042968317F4}"/>
              </a:ext>
            </a:extLst>
          </p:cNvPr>
          <p:cNvCxnSpPr/>
          <p:nvPr/>
        </p:nvCxnSpPr>
        <p:spPr>
          <a:xfrm>
            <a:off x="7565870" y="2462719"/>
            <a:ext cx="77821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CC626B0-FC04-40C6-B6C9-CA4832B4A59F}"/>
              </a:ext>
            </a:extLst>
          </p:cNvPr>
          <p:cNvSpPr txBox="1"/>
          <p:nvPr/>
        </p:nvSpPr>
        <p:spPr>
          <a:xfrm>
            <a:off x="1679717" y="813694"/>
            <a:ext cx="3112851" cy="369332"/>
          </a:xfrm>
          <a:prstGeom prst="rect">
            <a:avLst/>
          </a:prstGeom>
          <a:noFill/>
        </p:spPr>
        <p:txBody>
          <a:bodyPr wrap="square" rtlCol="0">
            <a:spAutoFit/>
          </a:bodyPr>
          <a:lstStyle/>
          <a:p>
            <a:r>
              <a:rPr lang="en-US"/>
              <a:t>What might the Future Hold?</a:t>
            </a:r>
          </a:p>
        </p:txBody>
      </p:sp>
    </p:spTree>
    <p:extLst>
      <p:ext uri="{BB962C8B-B14F-4D97-AF65-F5344CB8AC3E}">
        <p14:creationId xmlns:p14="http://schemas.microsoft.com/office/powerpoint/2010/main" val="200125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A66F375-EF53-4BB6-87A7-494A4A6CB050}"/>
              </a:ext>
            </a:extLst>
          </p:cNvPr>
          <p:cNvPicPr>
            <a:picLocks noGrp="1" noChangeAspect="1"/>
          </p:cNvPicPr>
          <p:nvPr>
            <p:ph sz="quarter" idx="20"/>
          </p:nvPr>
        </p:nvPicPr>
        <p:blipFill rotWithShape="1">
          <a:blip r:embed="rId2"/>
          <a:srcRect t="4970"/>
          <a:stretch/>
        </p:blipFill>
        <p:spPr>
          <a:xfrm>
            <a:off x="612584" y="785715"/>
            <a:ext cx="7788466" cy="4935635"/>
          </a:xfrm>
        </p:spPr>
      </p:pic>
      <p:sp>
        <p:nvSpPr>
          <p:cNvPr id="3" name="Title 2">
            <a:extLst>
              <a:ext uri="{FF2B5EF4-FFF2-40B4-BE49-F238E27FC236}">
                <a16:creationId xmlns:a16="http://schemas.microsoft.com/office/drawing/2014/main" id="{CEC2954F-46AD-4CED-90EF-51D3F238B959}"/>
              </a:ext>
            </a:extLst>
          </p:cNvPr>
          <p:cNvSpPr>
            <a:spLocks noGrp="1"/>
          </p:cNvSpPr>
          <p:nvPr>
            <p:ph type="title"/>
          </p:nvPr>
        </p:nvSpPr>
        <p:spPr/>
        <p:txBody>
          <a:bodyPr/>
          <a:lstStyle/>
          <a:p>
            <a:r>
              <a:rPr lang="en-US"/>
              <a:t>1. Direct Lending</a:t>
            </a:r>
          </a:p>
        </p:txBody>
      </p:sp>
      <p:sp>
        <p:nvSpPr>
          <p:cNvPr id="4" name="Text Placeholder 3">
            <a:extLst>
              <a:ext uri="{FF2B5EF4-FFF2-40B4-BE49-F238E27FC236}">
                <a16:creationId xmlns:a16="http://schemas.microsoft.com/office/drawing/2014/main" id="{38146394-2904-4D7C-83C8-E1E693C37179}"/>
              </a:ext>
            </a:extLst>
          </p:cNvPr>
          <p:cNvSpPr>
            <a:spLocks noGrp="1"/>
          </p:cNvSpPr>
          <p:nvPr>
            <p:ph type="body" sz="quarter" idx="17"/>
          </p:nvPr>
        </p:nvSpPr>
        <p:spPr/>
        <p:txBody>
          <a:bodyPr/>
          <a:lstStyle/>
          <a:p>
            <a:r>
              <a:rPr lang="en-US"/>
              <a:t>PSN Informa Includes Bloomberg Aggregate, S&amp;P 500, Morningstar LSTA Loan Index and </a:t>
            </a:r>
            <a:r>
              <a:rPr lang="en-US" err="1"/>
              <a:t>Cliffwater</a:t>
            </a:r>
            <a:r>
              <a:rPr lang="en-US"/>
              <a:t> Direct Lending index</a:t>
            </a:r>
          </a:p>
        </p:txBody>
      </p:sp>
      <p:sp>
        <p:nvSpPr>
          <p:cNvPr id="5" name="Text Placeholder 4">
            <a:extLst>
              <a:ext uri="{FF2B5EF4-FFF2-40B4-BE49-F238E27FC236}">
                <a16:creationId xmlns:a16="http://schemas.microsoft.com/office/drawing/2014/main" id="{7BC03E76-063D-4CD8-82C6-DD999D99FD0B}"/>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94765C7D-1E55-486E-BD79-DD8F947195E9}"/>
              </a:ext>
            </a:extLst>
          </p:cNvPr>
          <p:cNvSpPr>
            <a:spLocks noGrp="1"/>
          </p:cNvSpPr>
          <p:nvPr>
            <p:ph type="body" sz="quarter" idx="21"/>
          </p:nvPr>
        </p:nvSpPr>
        <p:spPr/>
        <p:txBody>
          <a:bodyPr>
            <a:normAutofit lnSpcReduction="10000"/>
          </a:bodyPr>
          <a:lstStyle/>
          <a:p>
            <a:r>
              <a:rPr lang="en-US"/>
              <a:t>It is impossible to invest directly into an index. Index replication strategies are easier for large liquid markets but difficult for illiquid or non tradable assets.</a:t>
            </a:r>
          </a:p>
        </p:txBody>
      </p:sp>
      <p:sp>
        <p:nvSpPr>
          <p:cNvPr id="9" name="TextBox 8">
            <a:extLst>
              <a:ext uri="{FF2B5EF4-FFF2-40B4-BE49-F238E27FC236}">
                <a16:creationId xmlns:a16="http://schemas.microsoft.com/office/drawing/2014/main" id="{F7DE6F55-D242-4984-8EAB-09F17C399072}"/>
              </a:ext>
            </a:extLst>
          </p:cNvPr>
          <p:cNvSpPr txBox="1"/>
          <p:nvPr/>
        </p:nvSpPr>
        <p:spPr>
          <a:xfrm>
            <a:off x="2878060" y="1676365"/>
            <a:ext cx="2266950" cy="369332"/>
          </a:xfrm>
          <a:prstGeom prst="rect">
            <a:avLst/>
          </a:prstGeom>
          <a:noFill/>
        </p:spPr>
        <p:txBody>
          <a:bodyPr wrap="square" rtlCol="0">
            <a:spAutoFit/>
          </a:bodyPr>
          <a:lstStyle/>
          <a:p>
            <a:r>
              <a:rPr lang="en-US"/>
              <a:t>Direct Lending Index</a:t>
            </a:r>
          </a:p>
        </p:txBody>
      </p:sp>
      <p:sp>
        <p:nvSpPr>
          <p:cNvPr id="10" name="TextBox 9">
            <a:extLst>
              <a:ext uri="{FF2B5EF4-FFF2-40B4-BE49-F238E27FC236}">
                <a16:creationId xmlns:a16="http://schemas.microsoft.com/office/drawing/2014/main" id="{D9201034-CBCA-4B55-9507-9D1F461043BD}"/>
              </a:ext>
            </a:extLst>
          </p:cNvPr>
          <p:cNvSpPr txBox="1"/>
          <p:nvPr/>
        </p:nvSpPr>
        <p:spPr>
          <a:xfrm>
            <a:off x="7077811" y="1629829"/>
            <a:ext cx="1209675" cy="369332"/>
          </a:xfrm>
          <a:prstGeom prst="rect">
            <a:avLst/>
          </a:prstGeom>
          <a:noFill/>
        </p:spPr>
        <p:txBody>
          <a:bodyPr wrap="square" rtlCol="0">
            <a:spAutoFit/>
          </a:bodyPr>
          <a:lstStyle/>
          <a:p>
            <a:r>
              <a:rPr lang="en-US"/>
              <a:t>S&amp;P 500</a:t>
            </a:r>
          </a:p>
        </p:txBody>
      </p:sp>
      <p:sp>
        <p:nvSpPr>
          <p:cNvPr id="11" name="TextBox 10">
            <a:extLst>
              <a:ext uri="{FF2B5EF4-FFF2-40B4-BE49-F238E27FC236}">
                <a16:creationId xmlns:a16="http://schemas.microsoft.com/office/drawing/2014/main" id="{613C4D18-1F1F-47DF-BBC2-076009768E10}"/>
              </a:ext>
            </a:extLst>
          </p:cNvPr>
          <p:cNvSpPr txBox="1"/>
          <p:nvPr/>
        </p:nvSpPr>
        <p:spPr>
          <a:xfrm>
            <a:off x="5583825" y="3573503"/>
            <a:ext cx="2457450" cy="369332"/>
          </a:xfrm>
          <a:prstGeom prst="rect">
            <a:avLst/>
          </a:prstGeom>
          <a:noFill/>
        </p:spPr>
        <p:txBody>
          <a:bodyPr wrap="square" rtlCol="0">
            <a:spAutoFit/>
          </a:bodyPr>
          <a:lstStyle/>
          <a:p>
            <a:r>
              <a:rPr lang="en-US"/>
              <a:t>LSTA Senior Loan Index</a:t>
            </a:r>
          </a:p>
        </p:txBody>
      </p:sp>
      <p:sp>
        <p:nvSpPr>
          <p:cNvPr id="12" name="TextBox 11">
            <a:extLst>
              <a:ext uri="{FF2B5EF4-FFF2-40B4-BE49-F238E27FC236}">
                <a16:creationId xmlns:a16="http://schemas.microsoft.com/office/drawing/2014/main" id="{22AA97C9-4BCA-4C19-83E2-19F111B191E5}"/>
              </a:ext>
            </a:extLst>
          </p:cNvPr>
          <p:cNvSpPr txBox="1"/>
          <p:nvPr/>
        </p:nvSpPr>
        <p:spPr>
          <a:xfrm>
            <a:off x="3047300" y="3913814"/>
            <a:ext cx="2686050" cy="369332"/>
          </a:xfrm>
          <a:prstGeom prst="rect">
            <a:avLst/>
          </a:prstGeom>
          <a:noFill/>
        </p:spPr>
        <p:txBody>
          <a:bodyPr wrap="square" rtlCol="0">
            <a:spAutoFit/>
          </a:bodyPr>
          <a:lstStyle/>
          <a:p>
            <a:r>
              <a:rPr lang="en-US"/>
              <a:t>Aggregate Bond Index</a:t>
            </a:r>
          </a:p>
        </p:txBody>
      </p:sp>
      <p:sp>
        <p:nvSpPr>
          <p:cNvPr id="13" name="TextBox 12">
            <a:extLst>
              <a:ext uri="{FF2B5EF4-FFF2-40B4-BE49-F238E27FC236}">
                <a16:creationId xmlns:a16="http://schemas.microsoft.com/office/drawing/2014/main" id="{7F7486CE-CE26-4C06-BC79-F96B611DFB65}"/>
              </a:ext>
            </a:extLst>
          </p:cNvPr>
          <p:cNvSpPr txBox="1"/>
          <p:nvPr/>
        </p:nvSpPr>
        <p:spPr>
          <a:xfrm>
            <a:off x="1876425" y="4514841"/>
            <a:ext cx="2686050" cy="369332"/>
          </a:xfrm>
          <a:prstGeom prst="rect">
            <a:avLst/>
          </a:prstGeom>
          <a:noFill/>
        </p:spPr>
        <p:txBody>
          <a:bodyPr wrap="square" rtlCol="0">
            <a:spAutoFit/>
          </a:bodyPr>
          <a:lstStyle/>
          <a:p>
            <a:r>
              <a:rPr lang="en-US"/>
              <a:t>90 Day T-bill</a:t>
            </a:r>
          </a:p>
        </p:txBody>
      </p:sp>
    </p:spTree>
    <p:extLst>
      <p:ext uri="{BB962C8B-B14F-4D97-AF65-F5344CB8AC3E}">
        <p14:creationId xmlns:p14="http://schemas.microsoft.com/office/powerpoint/2010/main" val="158125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672E9E-3360-8891-D32C-1D1A8B3E7D7C}"/>
              </a:ext>
            </a:extLst>
          </p:cNvPr>
          <p:cNvGraphicFramePr>
            <a:graphicFrameLocks noGrp="1"/>
          </p:cNvGraphicFramePr>
          <p:nvPr>
            <p:ph sz="quarter" idx="20"/>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F53E2907-9385-45A1-9392-F0288EE6A6EF}"/>
              </a:ext>
            </a:extLst>
          </p:cNvPr>
          <p:cNvSpPr>
            <a:spLocks noGrp="1"/>
          </p:cNvSpPr>
          <p:nvPr>
            <p:ph type="title"/>
          </p:nvPr>
        </p:nvSpPr>
        <p:spPr/>
        <p:txBody>
          <a:bodyPr/>
          <a:lstStyle/>
          <a:p>
            <a:r>
              <a:rPr lang="en-US"/>
              <a:t>1. Direct Lending</a:t>
            </a:r>
          </a:p>
        </p:txBody>
      </p:sp>
      <p:sp>
        <p:nvSpPr>
          <p:cNvPr id="5" name="Text Placeholder 4">
            <a:extLst>
              <a:ext uri="{FF2B5EF4-FFF2-40B4-BE49-F238E27FC236}">
                <a16:creationId xmlns:a16="http://schemas.microsoft.com/office/drawing/2014/main" id="{61DEF569-B866-469B-8840-E051FE54795B}"/>
              </a:ext>
            </a:extLst>
          </p:cNvPr>
          <p:cNvSpPr>
            <a:spLocks noGrp="1"/>
          </p:cNvSpPr>
          <p:nvPr>
            <p:ph type="body" sz="quarter" idx="17"/>
          </p:nvPr>
        </p:nvSpPr>
        <p:spPr/>
        <p:txBody>
          <a:bodyPr>
            <a:normAutofit fontScale="92500"/>
          </a:bodyPr>
          <a:lstStyle/>
          <a:p>
            <a:r>
              <a:rPr lang="en-US" sz="900"/>
              <a:t>https://www.federalreserve.gov/data/sloos/sloos-202301.htmThe January 2023 Senior Loan Officer Opinion Survey (SLOOS) on Bank Lending Practices addressed changes in the standards and terms on, and demand for, bank loans to businesses and households over the past three months, which generally correspond to the fourth quarter of 2022.1</a:t>
            </a:r>
          </a:p>
          <a:p>
            <a:endParaRPr lang="en-US"/>
          </a:p>
        </p:txBody>
      </p:sp>
      <p:sp>
        <p:nvSpPr>
          <p:cNvPr id="7" name="Text Placeholder 6">
            <a:extLst>
              <a:ext uri="{FF2B5EF4-FFF2-40B4-BE49-F238E27FC236}">
                <a16:creationId xmlns:a16="http://schemas.microsoft.com/office/drawing/2014/main" id="{20F6269F-4A9D-4C4C-8587-57EF3207EC7C}"/>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9" name="Text Placeholder 8">
            <a:extLst>
              <a:ext uri="{FF2B5EF4-FFF2-40B4-BE49-F238E27FC236}">
                <a16:creationId xmlns:a16="http://schemas.microsoft.com/office/drawing/2014/main" id="{4028D076-4FF4-4AB6-A0A2-CFA58B51C407}"/>
              </a:ext>
            </a:extLst>
          </p:cNvPr>
          <p:cNvSpPr>
            <a:spLocks noGrp="1"/>
          </p:cNvSpPr>
          <p:nvPr>
            <p:ph type="body" sz="quarter" idx="21"/>
          </p:nvPr>
        </p:nvSpPr>
        <p:spPr/>
        <p:txBody>
          <a:bodyPr>
            <a:normAutofit lnSpcReduction="10000"/>
          </a:bodyPr>
          <a:lstStyle/>
          <a:p>
            <a:r>
              <a:rPr lang="en-US"/>
              <a:t>Banks aren’t Lending – like they were. These numbers are before Silicon Valley Bank, First Republic, Credit Suisse. Conditions are Tightening due to Mark to Market Losses, CECL Charges, Deteriorating Collateral.</a:t>
            </a:r>
          </a:p>
        </p:txBody>
      </p:sp>
      <p:cxnSp>
        <p:nvCxnSpPr>
          <p:cNvPr id="6" name="Straight Connector 5">
            <a:extLst>
              <a:ext uri="{FF2B5EF4-FFF2-40B4-BE49-F238E27FC236}">
                <a16:creationId xmlns:a16="http://schemas.microsoft.com/office/drawing/2014/main" id="{4BF8CAAC-394E-1674-9C5F-02437A1AF00D}"/>
              </a:ext>
            </a:extLst>
          </p:cNvPr>
          <p:cNvCxnSpPr/>
          <p:nvPr/>
        </p:nvCxnSpPr>
        <p:spPr>
          <a:xfrm flipH="1">
            <a:off x="1099038" y="3015762"/>
            <a:ext cx="6910754"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44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25C9D44-B15B-456D-BA2A-79C93E4384F1}"/>
              </a:ext>
            </a:extLst>
          </p:cNvPr>
          <p:cNvPicPr>
            <a:picLocks noGrp="1" noChangeAspect="1"/>
          </p:cNvPicPr>
          <p:nvPr>
            <p:ph sz="quarter" idx="20"/>
          </p:nvPr>
        </p:nvPicPr>
        <p:blipFill rotWithShape="1">
          <a:blip r:embed="rId2"/>
          <a:srcRect t="5171"/>
          <a:stretch/>
        </p:blipFill>
        <p:spPr>
          <a:xfrm>
            <a:off x="689422" y="748397"/>
            <a:ext cx="7997378" cy="5057279"/>
          </a:xfrm>
        </p:spPr>
      </p:pic>
      <p:sp>
        <p:nvSpPr>
          <p:cNvPr id="3" name="Title 2">
            <a:extLst>
              <a:ext uri="{FF2B5EF4-FFF2-40B4-BE49-F238E27FC236}">
                <a16:creationId xmlns:a16="http://schemas.microsoft.com/office/drawing/2014/main" id="{742E3099-C147-4213-8C8A-0B5E3A9DF243}"/>
              </a:ext>
            </a:extLst>
          </p:cNvPr>
          <p:cNvSpPr>
            <a:spLocks noGrp="1"/>
          </p:cNvSpPr>
          <p:nvPr>
            <p:ph type="title"/>
          </p:nvPr>
        </p:nvSpPr>
        <p:spPr/>
        <p:txBody>
          <a:bodyPr/>
          <a:lstStyle/>
          <a:p>
            <a:r>
              <a:rPr lang="en-US"/>
              <a:t>1. Direct Lending</a:t>
            </a:r>
          </a:p>
        </p:txBody>
      </p:sp>
      <p:sp>
        <p:nvSpPr>
          <p:cNvPr id="4" name="Text Placeholder 3">
            <a:extLst>
              <a:ext uri="{FF2B5EF4-FFF2-40B4-BE49-F238E27FC236}">
                <a16:creationId xmlns:a16="http://schemas.microsoft.com/office/drawing/2014/main" id="{E5308C85-50D8-423B-811B-491A1F8AB8B4}"/>
              </a:ext>
            </a:extLst>
          </p:cNvPr>
          <p:cNvSpPr>
            <a:spLocks noGrp="1"/>
          </p:cNvSpPr>
          <p:nvPr>
            <p:ph type="body" sz="quarter" idx="17"/>
          </p:nvPr>
        </p:nvSpPr>
        <p:spPr/>
        <p:txBody>
          <a:bodyPr/>
          <a:lstStyle/>
          <a:p>
            <a:r>
              <a:rPr lang="en-US"/>
              <a:t>PSN Informa Includes Bloomberg Aggregate, S&amp;P 500, Morningstar LSTA Loan Index and </a:t>
            </a:r>
            <a:r>
              <a:rPr lang="en-US" err="1"/>
              <a:t>Cliffwater</a:t>
            </a:r>
            <a:r>
              <a:rPr lang="en-US"/>
              <a:t> Direct Lending index</a:t>
            </a:r>
          </a:p>
          <a:p>
            <a:endParaRPr lang="en-US"/>
          </a:p>
        </p:txBody>
      </p:sp>
      <p:sp>
        <p:nvSpPr>
          <p:cNvPr id="5" name="Text Placeholder 4">
            <a:extLst>
              <a:ext uri="{FF2B5EF4-FFF2-40B4-BE49-F238E27FC236}">
                <a16:creationId xmlns:a16="http://schemas.microsoft.com/office/drawing/2014/main" id="{54C591C5-EEB6-42B6-9F39-1BB8E36BA3E5}"/>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0E4EFCCD-F472-4E58-8F10-90C151159BB2}"/>
              </a:ext>
            </a:extLst>
          </p:cNvPr>
          <p:cNvSpPr>
            <a:spLocks noGrp="1"/>
          </p:cNvSpPr>
          <p:nvPr>
            <p:ph type="body" sz="quarter" idx="21"/>
          </p:nvPr>
        </p:nvSpPr>
        <p:spPr/>
        <p:txBody>
          <a:bodyPr/>
          <a:lstStyle/>
          <a:p>
            <a:r>
              <a:rPr lang="en-US"/>
              <a:t>Direct lending outperforms 14 out of 16 years.</a:t>
            </a:r>
          </a:p>
        </p:txBody>
      </p:sp>
    </p:spTree>
    <p:extLst>
      <p:ext uri="{BB962C8B-B14F-4D97-AF65-F5344CB8AC3E}">
        <p14:creationId xmlns:p14="http://schemas.microsoft.com/office/powerpoint/2010/main" val="2867768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4A5C07-EC5C-4BB8-A6D9-3019E281876D}"/>
              </a:ext>
            </a:extLst>
          </p:cNvPr>
          <p:cNvSpPr>
            <a:spLocks noGrp="1"/>
          </p:cNvSpPr>
          <p:nvPr>
            <p:ph type="title"/>
          </p:nvPr>
        </p:nvSpPr>
        <p:spPr/>
        <p:txBody>
          <a:bodyPr/>
          <a:lstStyle/>
          <a:p>
            <a:r>
              <a:rPr lang="en-US"/>
              <a:t>1. Direct Lending: Yields</a:t>
            </a:r>
          </a:p>
        </p:txBody>
      </p:sp>
      <p:sp>
        <p:nvSpPr>
          <p:cNvPr id="4" name="Text Placeholder 3">
            <a:extLst>
              <a:ext uri="{FF2B5EF4-FFF2-40B4-BE49-F238E27FC236}">
                <a16:creationId xmlns:a16="http://schemas.microsoft.com/office/drawing/2014/main" id="{4172DD7E-56E5-442C-B79D-8F2521F83515}"/>
              </a:ext>
            </a:extLst>
          </p:cNvPr>
          <p:cNvSpPr>
            <a:spLocks noGrp="1"/>
          </p:cNvSpPr>
          <p:nvPr>
            <p:ph type="body" sz="quarter" idx="17"/>
          </p:nvPr>
        </p:nvSpPr>
        <p:spPr/>
        <p:txBody>
          <a:bodyPr/>
          <a:lstStyle/>
          <a:p>
            <a:r>
              <a:rPr lang="en-US"/>
              <a:t>Blue Owl  </a:t>
            </a:r>
            <a:r>
              <a:rPr lang="en-US">
                <a:hlinkClick r:id="rId2"/>
              </a:rPr>
              <a:t>Blue-Owl-Direct-Lending-2023-Outlook.pdf (blueowl.com)</a:t>
            </a:r>
            <a:endParaRPr lang="en-US"/>
          </a:p>
        </p:txBody>
      </p:sp>
      <p:sp>
        <p:nvSpPr>
          <p:cNvPr id="5" name="Text Placeholder 4">
            <a:extLst>
              <a:ext uri="{FF2B5EF4-FFF2-40B4-BE49-F238E27FC236}">
                <a16:creationId xmlns:a16="http://schemas.microsoft.com/office/drawing/2014/main" id="{BBEADFBB-4E50-420D-A4F6-9F1E6F196F21}"/>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11257300-5AE6-45FE-9A4C-07E6C0A7AB26}"/>
              </a:ext>
            </a:extLst>
          </p:cNvPr>
          <p:cNvSpPr>
            <a:spLocks noGrp="1"/>
          </p:cNvSpPr>
          <p:nvPr>
            <p:ph type="body" sz="quarter" idx="21"/>
          </p:nvPr>
        </p:nvSpPr>
        <p:spPr/>
        <p:txBody>
          <a:bodyPr>
            <a:normAutofit lnSpcReduction="10000"/>
          </a:bodyPr>
          <a:lstStyle/>
          <a:p>
            <a:r>
              <a:rPr lang="en-US"/>
              <a:t>Floors have risen, Spreads have risen, and original issue discounts have risen. Current yields provide a cushion against market fluctuation.</a:t>
            </a:r>
          </a:p>
        </p:txBody>
      </p:sp>
      <p:graphicFrame>
        <p:nvGraphicFramePr>
          <p:cNvPr id="7" name="Content Placeholder 6">
            <a:extLst>
              <a:ext uri="{FF2B5EF4-FFF2-40B4-BE49-F238E27FC236}">
                <a16:creationId xmlns:a16="http://schemas.microsoft.com/office/drawing/2014/main" id="{D7A275B3-4B27-40C2-93E0-F722BCC2E28F}"/>
              </a:ext>
            </a:extLst>
          </p:cNvPr>
          <p:cNvGraphicFramePr>
            <a:graphicFrameLocks noGrp="1"/>
          </p:cNvGraphicFramePr>
          <p:nvPr>
            <p:ph sz="quarter" idx="20"/>
            <p:extLst>
              <p:ext uri="{D42A27DB-BD31-4B8C-83A1-F6EECF244321}">
                <p14:modId xmlns:p14="http://schemas.microsoft.com/office/powerpoint/2010/main" val="3217250881"/>
              </p:ext>
            </p:extLst>
          </p:nvPr>
        </p:nvGraphicFramePr>
        <p:xfrm>
          <a:off x="457200" y="1036232"/>
          <a:ext cx="8229600" cy="4727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439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5DFCD2-1C31-7611-E0BE-93855F4009AA}"/>
              </a:ext>
            </a:extLst>
          </p:cNvPr>
          <p:cNvSpPr>
            <a:spLocks noGrp="1"/>
          </p:cNvSpPr>
          <p:nvPr>
            <p:ph sz="quarter" idx="20"/>
          </p:nvPr>
        </p:nvSpPr>
        <p:spPr>
          <a:xfrm>
            <a:off x="982568" y="1413698"/>
            <a:ext cx="8229600" cy="4350109"/>
          </a:xfrm>
        </p:spPr>
        <p:txBody>
          <a:bodyPr>
            <a:normAutofit fontScale="92500" lnSpcReduction="10000"/>
          </a:bodyPr>
          <a:lstStyle/>
          <a:p>
            <a:pPr marL="514350" indent="-514350">
              <a:buFont typeface="+mj-lt"/>
              <a:buAutoNum type="arabicPeriod"/>
            </a:pPr>
            <a:r>
              <a:rPr lang="en-US" sz="2600" b="1">
                <a:solidFill>
                  <a:srgbClr val="00B050"/>
                </a:solidFill>
              </a:rPr>
              <a:t>Tax Exempt Financing Attractive</a:t>
            </a:r>
          </a:p>
          <a:p>
            <a:pPr lvl="1"/>
            <a:r>
              <a:rPr lang="en-US" sz="2200" i="1">
                <a:solidFill>
                  <a:schemeClr val="bg2">
                    <a:lumMod val="50000"/>
                  </a:schemeClr>
                </a:solidFill>
              </a:rPr>
              <a:t>Low Tax-Exempt Ratio</a:t>
            </a:r>
          </a:p>
          <a:p>
            <a:pPr lvl="1"/>
            <a:r>
              <a:rPr lang="en-US" sz="2200" i="1">
                <a:solidFill>
                  <a:schemeClr val="tx1">
                    <a:lumMod val="65000"/>
                    <a:lumOff val="35000"/>
                  </a:schemeClr>
                </a:solidFill>
              </a:rPr>
              <a:t>Modest Yield Spread for Lower Rated Tax-Exempt Borrowers</a:t>
            </a:r>
          </a:p>
          <a:p>
            <a:pPr marL="457200" lvl="1" indent="0">
              <a:buNone/>
            </a:pPr>
            <a:endParaRPr lang="en-US" sz="1500">
              <a:solidFill>
                <a:srgbClr val="002060"/>
              </a:solidFill>
            </a:endParaRPr>
          </a:p>
          <a:p>
            <a:pPr marL="514350" indent="-514350">
              <a:buFont typeface="+mj-lt"/>
              <a:buAutoNum type="arabicPeriod"/>
            </a:pPr>
            <a:r>
              <a:rPr lang="en-US" sz="2600" b="1">
                <a:solidFill>
                  <a:srgbClr val="00B050"/>
                </a:solidFill>
              </a:rPr>
              <a:t>Investing Opportunities </a:t>
            </a:r>
          </a:p>
          <a:p>
            <a:pPr lvl="1"/>
            <a:r>
              <a:rPr lang="en-US" sz="2200" i="1">
                <a:solidFill>
                  <a:srgbClr val="00B050"/>
                </a:solidFill>
              </a:rPr>
              <a:t>Private Bonds </a:t>
            </a:r>
            <a:r>
              <a:rPr lang="en-US" sz="2200" i="1">
                <a:solidFill>
                  <a:schemeClr val="bg2">
                    <a:lumMod val="50000"/>
                  </a:schemeClr>
                </a:solidFill>
              </a:rPr>
              <a:t>may be Attractive</a:t>
            </a:r>
          </a:p>
          <a:p>
            <a:pPr lvl="2"/>
            <a:r>
              <a:rPr lang="en-US" sz="1900" i="1">
                <a:solidFill>
                  <a:schemeClr val="tx1">
                    <a:lumMod val="65000"/>
                    <a:lumOff val="35000"/>
                  </a:schemeClr>
                </a:solidFill>
              </a:rPr>
              <a:t>Libor/SOFR floating rate debt goes up with Fed Funds</a:t>
            </a:r>
          </a:p>
          <a:p>
            <a:pPr lvl="2"/>
            <a:r>
              <a:rPr lang="en-US" sz="1900" i="1">
                <a:solidFill>
                  <a:schemeClr val="tx1">
                    <a:lumMod val="65000"/>
                    <a:lumOff val="35000"/>
                  </a:schemeClr>
                </a:solidFill>
              </a:rPr>
              <a:t>Yields as high as low teens</a:t>
            </a:r>
          </a:p>
          <a:p>
            <a:pPr lvl="2"/>
            <a:r>
              <a:rPr lang="en-US" sz="1900" i="1">
                <a:solidFill>
                  <a:schemeClr val="tx1">
                    <a:lumMod val="65000"/>
                    <a:lumOff val="35000"/>
                  </a:schemeClr>
                </a:solidFill>
              </a:rPr>
              <a:t>Senior in Capital Structure</a:t>
            </a:r>
          </a:p>
          <a:p>
            <a:pPr lvl="1"/>
            <a:r>
              <a:rPr lang="en-US" sz="2200" i="1">
                <a:solidFill>
                  <a:srgbClr val="00B050"/>
                </a:solidFill>
              </a:rPr>
              <a:t>Forced Selling </a:t>
            </a:r>
            <a:r>
              <a:rPr lang="en-US" sz="2200" i="1">
                <a:solidFill>
                  <a:schemeClr val="bg2">
                    <a:lumMod val="50000"/>
                  </a:schemeClr>
                </a:solidFill>
              </a:rPr>
              <a:t>by Others may be Your Gain</a:t>
            </a:r>
          </a:p>
          <a:p>
            <a:pPr lvl="2"/>
            <a:r>
              <a:rPr lang="en-US" sz="1900" i="1">
                <a:solidFill>
                  <a:schemeClr val="tx1">
                    <a:lumMod val="65000"/>
                    <a:lumOff val="35000"/>
                  </a:schemeClr>
                </a:solidFill>
              </a:rPr>
              <a:t>Secondary Sales of Private Equity look very cheap</a:t>
            </a:r>
          </a:p>
          <a:p>
            <a:pPr marL="914400" lvl="2" indent="0">
              <a:buNone/>
            </a:pPr>
            <a:endParaRPr lang="en-US" sz="1300">
              <a:solidFill>
                <a:srgbClr val="002060"/>
              </a:solidFill>
            </a:endParaRPr>
          </a:p>
          <a:p>
            <a:pPr marL="514350" indent="-514350">
              <a:buFont typeface="+mj-lt"/>
              <a:buAutoNum type="arabicPeriod"/>
            </a:pPr>
            <a:r>
              <a:rPr lang="en-US" sz="2600" b="1">
                <a:solidFill>
                  <a:srgbClr val="00B050"/>
                </a:solidFill>
              </a:rPr>
              <a:t>Technology</a:t>
            </a:r>
          </a:p>
          <a:p>
            <a:pPr lvl="1"/>
            <a:r>
              <a:rPr lang="en-US" sz="1900" i="1">
                <a:solidFill>
                  <a:srgbClr val="00B050"/>
                </a:solidFill>
              </a:rPr>
              <a:t>New Algorithm</a:t>
            </a:r>
            <a:r>
              <a:rPr lang="en-US" sz="1900" i="1">
                <a:solidFill>
                  <a:srgbClr val="92D050"/>
                </a:solidFill>
              </a:rPr>
              <a:t> </a:t>
            </a:r>
            <a:r>
              <a:rPr lang="en-US" sz="1900" i="1">
                <a:solidFill>
                  <a:schemeClr val="bg2">
                    <a:lumMod val="50000"/>
                  </a:schemeClr>
                </a:solidFill>
              </a:rPr>
              <a:t>Identifies Wealth Transfer Gifts</a:t>
            </a:r>
          </a:p>
          <a:p>
            <a:pPr marL="457200" lvl="1" indent="0">
              <a:buNone/>
            </a:pPr>
            <a:endParaRPr lang="en-US"/>
          </a:p>
          <a:p>
            <a:endParaRPr lang="en-US"/>
          </a:p>
        </p:txBody>
      </p:sp>
      <p:sp>
        <p:nvSpPr>
          <p:cNvPr id="2" name="Title 1">
            <a:extLst>
              <a:ext uri="{FF2B5EF4-FFF2-40B4-BE49-F238E27FC236}">
                <a16:creationId xmlns:a16="http://schemas.microsoft.com/office/drawing/2014/main" id="{E5E9C808-63A8-4548-AAE9-817BA44DFAB2}"/>
              </a:ext>
            </a:extLst>
          </p:cNvPr>
          <p:cNvSpPr>
            <a:spLocks noGrp="1"/>
          </p:cNvSpPr>
          <p:nvPr>
            <p:ph type="title"/>
          </p:nvPr>
        </p:nvSpPr>
        <p:spPr/>
        <p:txBody>
          <a:bodyPr/>
          <a:lstStyle/>
          <a:p>
            <a:r>
              <a:rPr lang="en-US"/>
              <a:t>What’s Positive?</a:t>
            </a:r>
          </a:p>
        </p:txBody>
      </p:sp>
      <p:sp>
        <p:nvSpPr>
          <p:cNvPr id="4" name="Text Placeholder 3">
            <a:extLst>
              <a:ext uri="{FF2B5EF4-FFF2-40B4-BE49-F238E27FC236}">
                <a16:creationId xmlns:a16="http://schemas.microsoft.com/office/drawing/2014/main" id="{CBA77960-FC01-4B86-A52E-FAFF43C6B833}"/>
              </a:ext>
            </a:extLst>
          </p:cNvPr>
          <p:cNvSpPr>
            <a:spLocks noGrp="1"/>
          </p:cNvSpPr>
          <p:nvPr>
            <p:ph type="body" sz="quarter" idx="17"/>
          </p:nvPr>
        </p:nvSpPr>
        <p:spPr>
          <a:xfrm>
            <a:off x="898334" y="5791089"/>
            <a:ext cx="7788466" cy="396135"/>
          </a:xfrm>
        </p:spPr>
        <p:txBody>
          <a:bodyPr>
            <a:normAutofit fontScale="55000" lnSpcReduction="20000"/>
          </a:bodyPr>
          <a:lstStyle/>
          <a:p>
            <a:r>
              <a:rPr lang="en-US" sz="1400" kern="1200">
                <a:solidFill>
                  <a:schemeClr val="tx1"/>
                </a:solidFill>
                <a:effectLst/>
                <a:ea typeface="Times New Roman" panose="02020603050405020304" pitchFamily="18" charset="0"/>
                <a:cs typeface="Times New Roman" panose="02020603050405020304" pitchFamily="18" charset="0"/>
              </a:rPr>
              <a:t>American School and University </a:t>
            </a:r>
            <a:r>
              <a:rPr lang="en-US" sz="1400" strike="noStrike" kern="1200">
                <a:solidFill>
                  <a:schemeClr val="tx1"/>
                </a:solidFill>
                <a:effectLst/>
                <a:ea typeface="Times New Roman" panose="02020603050405020304" pitchFamily="18" charset="0"/>
                <a:cs typeface="Times New Roman" panose="02020603050405020304" pitchFamily="18" charset="0"/>
              </a:rPr>
              <a:t>https://www.asumag.com/research/article/20851272/38th-annual-maintenance-operations-cost-study-for-colleges CUBA_Strategic_Debt_Management_FINAL.pdf</a:t>
            </a:r>
            <a:r>
              <a:rPr lang="en-US" sz="1400" kern="1200">
                <a:solidFill>
                  <a:schemeClr val="tx1"/>
                </a:solidFill>
                <a:effectLst/>
                <a:ea typeface="Times New Roman" panose="02020603050405020304" pitchFamily="18" charset="0"/>
                <a:cs typeface="Times New Roman" panose="02020603050405020304" pitchFamily="18" charset="0"/>
              </a:rPr>
              <a:t> </a:t>
            </a:r>
            <a:r>
              <a:rPr lang="en-US" sz="1400" strike="noStrike" kern="1200">
                <a:solidFill>
                  <a:schemeClr val="tx1"/>
                </a:solidFill>
                <a:effectLst/>
                <a:ea typeface="Times New Roman" panose="02020603050405020304" pitchFamily="18" charset="0"/>
                <a:cs typeface="Times New Roman" panose="02020603050405020304" pitchFamily="18" charset="0"/>
              </a:rPr>
              <a:t>https://www.nacubo.org/Research/2022-Top-Business-Issues#:~:text=Colleges%20and%20universities%20are%20facing,and%20increasingly%20complicated%20compliance%20burdens https://www.ncbi.nlm.nih.gov/pmc/articles/PMC7326305/</a:t>
            </a:r>
            <a:endParaRPr lang="en-US" sz="1400">
              <a:solidFill>
                <a:schemeClr val="tx1"/>
              </a:solidFill>
              <a:effectLst/>
              <a:ea typeface="Times New Roman" panose="02020603050405020304" pitchFamily="18" charset="0"/>
            </a:endParaRPr>
          </a:p>
          <a:p>
            <a:endParaRPr lang="en-US"/>
          </a:p>
        </p:txBody>
      </p:sp>
      <p:sp>
        <p:nvSpPr>
          <p:cNvPr id="5" name="Text Placeholder 4">
            <a:extLst>
              <a:ext uri="{FF2B5EF4-FFF2-40B4-BE49-F238E27FC236}">
                <a16:creationId xmlns:a16="http://schemas.microsoft.com/office/drawing/2014/main" id="{63E865FD-77AB-4D27-A9BA-F52C0799F707}"/>
              </a:ext>
            </a:extLst>
          </p:cNvPr>
          <p:cNvSpPr>
            <a:spLocks noGrp="1"/>
          </p:cNvSpPr>
          <p:nvPr>
            <p:ph type="body" sz="quarter" idx="19"/>
          </p:nvPr>
        </p:nvSpPr>
        <p:spPr/>
        <p:txBody>
          <a:bodyPr>
            <a:normAutofit fontScale="92500" lnSpcReduction="20000"/>
          </a:bodyPr>
          <a:lstStyle/>
          <a:p>
            <a:r>
              <a:rPr lang="en-US"/>
              <a:t>Tailwinds</a:t>
            </a:r>
          </a:p>
        </p:txBody>
      </p:sp>
      <p:sp>
        <p:nvSpPr>
          <p:cNvPr id="7" name="TextBox 6">
            <a:extLst>
              <a:ext uri="{FF2B5EF4-FFF2-40B4-BE49-F238E27FC236}">
                <a16:creationId xmlns:a16="http://schemas.microsoft.com/office/drawing/2014/main" id="{DBD336D9-794B-416B-9651-B418670CC29B}"/>
              </a:ext>
            </a:extLst>
          </p:cNvPr>
          <p:cNvSpPr txBox="1"/>
          <p:nvPr/>
        </p:nvSpPr>
        <p:spPr>
          <a:xfrm>
            <a:off x="677769" y="767366"/>
            <a:ext cx="7589932" cy="461665"/>
          </a:xfrm>
          <a:prstGeom prst="rect">
            <a:avLst/>
          </a:prstGeom>
          <a:solidFill>
            <a:srgbClr val="00B050"/>
          </a:solidFill>
        </p:spPr>
        <p:txBody>
          <a:bodyPr wrap="square" rtlCol="0">
            <a:spAutoFit/>
          </a:bodyPr>
          <a:lstStyle/>
          <a:p>
            <a:pPr algn="ctr"/>
            <a:r>
              <a:rPr lang="en-US" sz="2400">
                <a:solidFill>
                  <a:schemeClr val="bg1"/>
                </a:solidFill>
              </a:rPr>
              <a:t>Tailwinds</a:t>
            </a:r>
            <a:endParaRPr lang="en-US" sz="3600">
              <a:solidFill>
                <a:schemeClr val="bg1"/>
              </a:solidFill>
            </a:endParaRPr>
          </a:p>
        </p:txBody>
      </p:sp>
      <p:sp>
        <p:nvSpPr>
          <p:cNvPr id="8" name="Rectangle 7">
            <a:extLst>
              <a:ext uri="{FF2B5EF4-FFF2-40B4-BE49-F238E27FC236}">
                <a16:creationId xmlns:a16="http://schemas.microsoft.com/office/drawing/2014/main" id="{4DB68214-F07C-45B3-B76D-BC7D04A06396}"/>
              </a:ext>
            </a:extLst>
          </p:cNvPr>
          <p:cNvSpPr/>
          <p:nvPr/>
        </p:nvSpPr>
        <p:spPr>
          <a:xfrm>
            <a:off x="657225" y="759794"/>
            <a:ext cx="7588440" cy="50040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31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63DA3B3-3B13-43C2-B04B-E36B61F428F5}"/>
              </a:ext>
            </a:extLst>
          </p:cNvPr>
          <p:cNvPicPr>
            <a:picLocks noGrp="1" noChangeAspect="1"/>
          </p:cNvPicPr>
          <p:nvPr>
            <p:ph sz="quarter" idx="20"/>
          </p:nvPr>
        </p:nvPicPr>
        <p:blipFill rotWithShape="1">
          <a:blip r:embed="rId2"/>
          <a:srcRect t="4970"/>
          <a:stretch/>
        </p:blipFill>
        <p:spPr>
          <a:xfrm>
            <a:off x="426082" y="847725"/>
            <a:ext cx="7788466" cy="4935634"/>
          </a:xfrm>
        </p:spPr>
      </p:pic>
      <p:sp>
        <p:nvSpPr>
          <p:cNvPr id="3" name="Title 2">
            <a:extLst>
              <a:ext uri="{FF2B5EF4-FFF2-40B4-BE49-F238E27FC236}">
                <a16:creationId xmlns:a16="http://schemas.microsoft.com/office/drawing/2014/main" id="{110FE37C-3843-4964-89D7-712741EBC99D}"/>
              </a:ext>
            </a:extLst>
          </p:cNvPr>
          <p:cNvSpPr>
            <a:spLocks noGrp="1"/>
          </p:cNvSpPr>
          <p:nvPr>
            <p:ph type="title"/>
          </p:nvPr>
        </p:nvSpPr>
        <p:spPr/>
        <p:txBody>
          <a:bodyPr/>
          <a:lstStyle/>
          <a:p>
            <a:r>
              <a:rPr lang="en-US"/>
              <a:t>1. Direct Lending: Total Return vs Agg.</a:t>
            </a:r>
          </a:p>
        </p:txBody>
      </p:sp>
      <p:sp>
        <p:nvSpPr>
          <p:cNvPr id="4" name="Text Placeholder 3">
            <a:extLst>
              <a:ext uri="{FF2B5EF4-FFF2-40B4-BE49-F238E27FC236}">
                <a16:creationId xmlns:a16="http://schemas.microsoft.com/office/drawing/2014/main" id="{CB9F4EED-7F2C-48DD-8475-5C99EB069A83}"/>
              </a:ext>
            </a:extLst>
          </p:cNvPr>
          <p:cNvSpPr>
            <a:spLocks noGrp="1"/>
          </p:cNvSpPr>
          <p:nvPr>
            <p:ph type="body" sz="quarter" idx="17"/>
          </p:nvPr>
        </p:nvSpPr>
        <p:spPr/>
        <p:txBody>
          <a:bodyPr/>
          <a:lstStyle/>
          <a:p>
            <a:r>
              <a:rPr lang="en-US"/>
              <a:t>PSN Informa Includes Bloomberg Aggregate, S&amp;P 500, Morningstar LSTA Loan Index and </a:t>
            </a:r>
            <a:r>
              <a:rPr lang="en-US" err="1"/>
              <a:t>Cliffwater</a:t>
            </a:r>
            <a:r>
              <a:rPr lang="en-US"/>
              <a:t> Direct Lending index</a:t>
            </a:r>
          </a:p>
          <a:p>
            <a:endParaRPr lang="en-US"/>
          </a:p>
        </p:txBody>
      </p:sp>
      <p:sp>
        <p:nvSpPr>
          <p:cNvPr id="5" name="Text Placeholder 4">
            <a:extLst>
              <a:ext uri="{FF2B5EF4-FFF2-40B4-BE49-F238E27FC236}">
                <a16:creationId xmlns:a16="http://schemas.microsoft.com/office/drawing/2014/main" id="{8B0464F7-A1E9-4AB2-8C88-A4B4D2EE700D}"/>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C3DCEB15-C0E8-4505-8915-C423191E363F}"/>
              </a:ext>
            </a:extLst>
          </p:cNvPr>
          <p:cNvSpPr>
            <a:spLocks noGrp="1"/>
          </p:cNvSpPr>
          <p:nvPr>
            <p:ph type="body" sz="quarter" idx="21"/>
          </p:nvPr>
        </p:nvSpPr>
        <p:spPr/>
        <p:txBody>
          <a:bodyPr/>
          <a:lstStyle/>
          <a:p>
            <a:r>
              <a:rPr lang="en-US"/>
              <a:t>Rolling Three Year Returns favor Direct Lending except for small underperformance in GFC.</a:t>
            </a:r>
          </a:p>
        </p:txBody>
      </p:sp>
      <p:sp>
        <p:nvSpPr>
          <p:cNvPr id="2" name="TextBox 1">
            <a:extLst>
              <a:ext uri="{FF2B5EF4-FFF2-40B4-BE49-F238E27FC236}">
                <a16:creationId xmlns:a16="http://schemas.microsoft.com/office/drawing/2014/main" id="{59A77275-B211-47E6-AA03-AD9FA161B0A3}"/>
              </a:ext>
            </a:extLst>
          </p:cNvPr>
          <p:cNvSpPr txBox="1"/>
          <p:nvPr/>
        </p:nvSpPr>
        <p:spPr>
          <a:xfrm>
            <a:off x="5009077" y="1837177"/>
            <a:ext cx="2210540" cy="369332"/>
          </a:xfrm>
          <a:prstGeom prst="rect">
            <a:avLst/>
          </a:prstGeom>
          <a:solidFill>
            <a:schemeClr val="bg1"/>
          </a:solidFill>
        </p:spPr>
        <p:txBody>
          <a:bodyPr wrap="square" rtlCol="0">
            <a:spAutoFit/>
          </a:bodyPr>
          <a:lstStyle/>
          <a:p>
            <a:r>
              <a:rPr lang="en-US" dirty="0">
                <a:solidFill>
                  <a:schemeClr val="accent5">
                    <a:lumMod val="75000"/>
                  </a:schemeClr>
                </a:solidFill>
              </a:rPr>
              <a:t>Direct Lending Index</a:t>
            </a:r>
          </a:p>
        </p:txBody>
      </p:sp>
      <p:sp>
        <p:nvSpPr>
          <p:cNvPr id="7" name="TextBox 6">
            <a:extLst>
              <a:ext uri="{FF2B5EF4-FFF2-40B4-BE49-F238E27FC236}">
                <a16:creationId xmlns:a16="http://schemas.microsoft.com/office/drawing/2014/main" id="{6871176D-44E9-4C16-A88B-5C8DFF0050FE}"/>
              </a:ext>
            </a:extLst>
          </p:cNvPr>
          <p:cNvSpPr txBox="1"/>
          <p:nvPr/>
        </p:nvSpPr>
        <p:spPr>
          <a:xfrm>
            <a:off x="3710866" y="3244334"/>
            <a:ext cx="2403481" cy="369332"/>
          </a:xfrm>
          <a:prstGeom prst="rect">
            <a:avLst/>
          </a:prstGeom>
          <a:noFill/>
        </p:spPr>
        <p:txBody>
          <a:bodyPr wrap="square" rtlCol="0">
            <a:spAutoFit/>
          </a:bodyPr>
          <a:lstStyle/>
          <a:p>
            <a:r>
              <a:rPr lang="en-US" dirty="0">
                <a:solidFill>
                  <a:srgbClr val="FFC000"/>
                </a:solidFill>
              </a:rPr>
              <a:t>Syndicated Loan Index</a:t>
            </a:r>
          </a:p>
        </p:txBody>
      </p:sp>
      <p:sp>
        <p:nvSpPr>
          <p:cNvPr id="9" name="TextBox 8">
            <a:extLst>
              <a:ext uri="{FF2B5EF4-FFF2-40B4-BE49-F238E27FC236}">
                <a16:creationId xmlns:a16="http://schemas.microsoft.com/office/drawing/2014/main" id="{E2BF479D-D66F-4EA7-9D38-C378247D1FAD}"/>
              </a:ext>
            </a:extLst>
          </p:cNvPr>
          <p:cNvSpPr txBox="1"/>
          <p:nvPr/>
        </p:nvSpPr>
        <p:spPr>
          <a:xfrm>
            <a:off x="1241702" y="2861965"/>
            <a:ext cx="2769833" cy="307777"/>
          </a:xfrm>
          <a:prstGeom prst="rect">
            <a:avLst/>
          </a:prstGeom>
          <a:noFill/>
        </p:spPr>
        <p:txBody>
          <a:bodyPr wrap="square" rtlCol="0">
            <a:spAutoFit/>
          </a:bodyPr>
          <a:lstStyle/>
          <a:p>
            <a:r>
              <a:rPr lang="en-US" sz="1400" dirty="0">
                <a:solidFill>
                  <a:srgbClr val="809B00"/>
                </a:solidFill>
              </a:rPr>
              <a:t>Aggregate Bond Index</a:t>
            </a:r>
          </a:p>
        </p:txBody>
      </p:sp>
    </p:spTree>
    <p:extLst>
      <p:ext uri="{BB962C8B-B14F-4D97-AF65-F5344CB8AC3E}">
        <p14:creationId xmlns:p14="http://schemas.microsoft.com/office/powerpoint/2010/main" val="248257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6CCF-9E98-FEF0-E1F8-7BE3E8011A5C}"/>
              </a:ext>
            </a:extLst>
          </p:cNvPr>
          <p:cNvSpPr>
            <a:spLocks noGrp="1"/>
          </p:cNvSpPr>
          <p:nvPr>
            <p:ph type="title"/>
          </p:nvPr>
        </p:nvSpPr>
        <p:spPr/>
        <p:txBody>
          <a:bodyPr>
            <a:normAutofit/>
          </a:bodyPr>
          <a:lstStyle/>
          <a:p>
            <a:r>
              <a:rPr lang="en-US" sz="1800"/>
              <a:t>2. CLO: Collateralized Loan Obligations/ETFs</a:t>
            </a:r>
          </a:p>
        </p:txBody>
      </p:sp>
      <p:sp>
        <p:nvSpPr>
          <p:cNvPr id="4" name="Text Placeholder 3">
            <a:extLst>
              <a:ext uri="{FF2B5EF4-FFF2-40B4-BE49-F238E27FC236}">
                <a16:creationId xmlns:a16="http://schemas.microsoft.com/office/drawing/2014/main" id="{A8558400-81F1-4349-9E87-D9B9E9BE692D}"/>
              </a:ext>
            </a:extLst>
          </p:cNvPr>
          <p:cNvSpPr>
            <a:spLocks noGrp="1"/>
          </p:cNvSpPr>
          <p:nvPr>
            <p:ph type="body" sz="quarter" idx="17"/>
          </p:nvPr>
        </p:nvSpPr>
        <p:spPr/>
        <p:txBody>
          <a:bodyPr/>
          <a:lstStyle/>
          <a:p>
            <a:r>
              <a:rPr lang="en-US"/>
              <a:t>Guggenheim </a:t>
            </a:r>
            <a:r>
              <a:rPr lang="en-US" sz="900"/>
              <a:t>https://www.guggenheiminvestments.com/perspectives/portfolio-strategy/understanding-collateralized-loan-obligations-clo</a:t>
            </a:r>
            <a:endParaRPr lang="en-US"/>
          </a:p>
        </p:txBody>
      </p:sp>
      <p:sp>
        <p:nvSpPr>
          <p:cNvPr id="5" name="Text Placeholder 4">
            <a:extLst>
              <a:ext uri="{FF2B5EF4-FFF2-40B4-BE49-F238E27FC236}">
                <a16:creationId xmlns:a16="http://schemas.microsoft.com/office/drawing/2014/main" id="{6F17B246-BEB7-4066-AD88-7B9B0C4F013B}"/>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8" name="Text Placeholder 7">
            <a:extLst>
              <a:ext uri="{FF2B5EF4-FFF2-40B4-BE49-F238E27FC236}">
                <a16:creationId xmlns:a16="http://schemas.microsoft.com/office/drawing/2014/main" id="{C58DD766-C3F7-4E8D-A6D7-AEDC14D18314}"/>
              </a:ext>
            </a:extLst>
          </p:cNvPr>
          <p:cNvSpPr>
            <a:spLocks noGrp="1"/>
          </p:cNvSpPr>
          <p:nvPr>
            <p:ph type="body" sz="quarter" idx="21"/>
          </p:nvPr>
        </p:nvSpPr>
        <p:spPr/>
        <p:txBody>
          <a:bodyPr>
            <a:normAutofit fontScale="77500" lnSpcReduction="20000"/>
          </a:bodyPr>
          <a:lstStyle/>
          <a:p>
            <a:r>
              <a:rPr lang="en-US" sz="1200" b="0" i="0">
                <a:solidFill>
                  <a:schemeClr val="tx1"/>
                </a:solidFill>
                <a:effectLst/>
              </a:rPr>
              <a:t>Schematic is based on 15x enterprise value ratio, 5.5x senior debt and 6.5x sub debt to represent a generic corporate single-B capital structure. CLO sizing based on typical broadly syndicated loans deal par attachment points of 36 percent for AAA, 24 percent for AA, 18 percent for A, 12 percent for BBB, and 8 percent for BB.</a:t>
            </a:r>
            <a:endParaRPr lang="en-US" sz="1200">
              <a:solidFill>
                <a:schemeClr val="tx1"/>
              </a:solidFill>
            </a:endParaRPr>
          </a:p>
          <a:p>
            <a:endParaRPr lang="en-US"/>
          </a:p>
        </p:txBody>
      </p:sp>
      <p:pic>
        <p:nvPicPr>
          <p:cNvPr id="3" name="Picture 2">
            <a:extLst>
              <a:ext uri="{FF2B5EF4-FFF2-40B4-BE49-F238E27FC236}">
                <a16:creationId xmlns:a16="http://schemas.microsoft.com/office/drawing/2014/main" id="{3060E2A3-EB42-46C5-9D12-772B0A8E79D6}"/>
              </a:ext>
            </a:extLst>
          </p:cNvPr>
          <p:cNvPicPr>
            <a:picLocks noChangeAspect="1"/>
          </p:cNvPicPr>
          <p:nvPr/>
        </p:nvPicPr>
        <p:blipFill rotWithShape="1">
          <a:blip r:embed="rId2"/>
          <a:srcRect r="10182"/>
          <a:stretch/>
        </p:blipFill>
        <p:spPr>
          <a:xfrm>
            <a:off x="511000" y="1059272"/>
            <a:ext cx="8175800" cy="4266869"/>
          </a:xfrm>
          <a:prstGeom prst="rect">
            <a:avLst/>
          </a:prstGeom>
        </p:spPr>
      </p:pic>
    </p:spTree>
    <p:extLst>
      <p:ext uri="{BB962C8B-B14F-4D97-AF65-F5344CB8AC3E}">
        <p14:creationId xmlns:p14="http://schemas.microsoft.com/office/powerpoint/2010/main" val="3115629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CFCA0C4-0E48-C4DB-B571-C46921624B39}"/>
              </a:ext>
            </a:extLst>
          </p:cNvPr>
          <p:cNvGraphicFramePr>
            <a:graphicFrameLocks noGrp="1"/>
          </p:cNvGraphicFramePr>
          <p:nvPr>
            <p:ph sz="quarter" idx="20"/>
            <p:extLst>
              <p:ext uri="{D42A27DB-BD31-4B8C-83A1-F6EECF244321}">
                <p14:modId xmlns:p14="http://schemas.microsoft.com/office/powerpoint/2010/main" val="928399307"/>
              </p:ext>
            </p:extLst>
          </p:nvPr>
        </p:nvGraphicFramePr>
        <p:xfrm>
          <a:off x="457200" y="964592"/>
          <a:ext cx="8229600" cy="456071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E3A1656-29D5-196F-FF98-1A0B942D5A27}"/>
              </a:ext>
            </a:extLst>
          </p:cNvPr>
          <p:cNvSpPr>
            <a:spLocks noGrp="1"/>
          </p:cNvSpPr>
          <p:nvPr>
            <p:ph type="title"/>
          </p:nvPr>
        </p:nvSpPr>
        <p:spPr/>
        <p:txBody>
          <a:bodyPr>
            <a:noAutofit/>
          </a:bodyPr>
          <a:lstStyle/>
          <a:p>
            <a:r>
              <a:rPr lang="en-US" sz="1800"/>
              <a:t>2. CLO: Collateralized Loan Obligations/ETFs</a:t>
            </a:r>
          </a:p>
        </p:txBody>
      </p:sp>
      <p:sp>
        <p:nvSpPr>
          <p:cNvPr id="3" name="Text Placeholder 2">
            <a:extLst>
              <a:ext uri="{FF2B5EF4-FFF2-40B4-BE49-F238E27FC236}">
                <a16:creationId xmlns:a16="http://schemas.microsoft.com/office/drawing/2014/main" id="{F45DB0AE-82AD-477C-B89C-08239CCAF69E}"/>
              </a:ext>
            </a:extLst>
          </p:cNvPr>
          <p:cNvSpPr>
            <a:spLocks noGrp="1"/>
          </p:cNvSpPr>
          <p:nvPr>
            <p:ph type="body" sz="quarter" idx="17"/>
          </p:nvPr>
        </p:nvSpPr>
        <p:spPr/>
        <p:txBody>
          <a:bodyPr/>
          <a:lstStyle/>
          <a:p>
            <a:r>
              <a:rPr lang="en-US" sz="900"/>
              <a:t>Guggenheim Investments https://www.guggenheiminvestments.com/perspectives/portfolio-strategy/understanding-collateralized-loan-obligations-clo</a:t>
            </a:r>
            <a:endParaRPr lang="en-US"/>
          </a:p>
        </p:txBody>
      </p:sp>
      <p:sp>
        <p:nvSpPr>
          <p:cNvPr id="8" name="Text Placeholder 7">
            <a:extLst>
              <a:ext uri="{FF2B5EF4-FFF2-40B4-BE49-F238E27FC236}">
                <a16:creationId xmlns:a16="http://schemas.microsoft.com/office/drawing/2014/main" id="{AB2CC331-83B1-49DE-8D1D-999F0C2AF3CE}"/>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9" name="Text Placeholder 8">
            <a:extLst>
              <a:ext uri="{FF2B5EF4-FFF2-40B4-BE49-F238E27FC236}">
                <a16:creationId xmlns:a16="http://schemas.microsoft.com/office/drawing/2014/main" id="{344EFA90-0715-4246-B00A-1E9039FF3F12}"/>
              </a:ext>
            </a:extLst>
          </p:cNvPr>
          <p:cNvSpPr>
            <a:spLocks noGrp="1"/>
          </p:cNvSpPr>
          <p:nvPr>
            <p:ph type="body" sz="quarter" idx="21"/>
          </p:nvPr>
        </p:nvSpPr>
        <p:spPr/>
        <p:txBody>
          <a:bodyPr/>
          <a:lstStyle/>
          <a:p>
            <a:r>
              <a:rPr lang="en-US" sz="1200"/>
              <a:t>CLO Default Rate has been Rare in the investmen</a:t>
            </a:r>
            <a:r>
              <a:rPr lang="en-US"/>
              <a:t>t grade category</a:t>
            </a:r>
            <a:r>
              <a:rPr lang="en-US" sz="1200"/>
              <a:t>.</a:t>
            </a:r>
            <a:endParaRPr lang="en-US"/>
          </a:p>
        </p:txBody>
      </p:sp>
      <p:sp>
        <p:nvSpPr>
          <p:cNvPr id="5" name="TextBox 4">
            <a:extLst>
              <a:ext uri="{FF2B5EF4-FFF2-40B4-BE49-F238E27FC236}">
                <a16:creationId xmlns:a16="http://schemas.microsoft.com/office/drawing/2014/main" id="{E1A4F09C-4D43-A6AF-91F8-FDB36465B0D1}"/>
              </a:ext>
            </a:extLst>
          </p:cNvPr>
          <p:cNvSpPr txBox="1"/>
          <p:nvPr/>
        </p:nvSpPr>
        <p:spPr>
          <a:xfrm>
            <a:off x="328451" y="767318"/>
            <a:ext cx="2499360" cy="369332"/>
          </a:xfrm>
          <a:prstGeom prst="rect">
            <a:avLst/>
          </a:prstGeom>
          <a:noFill/>
        </p:spPr>
        <p:txBody>
          <a:bodyPr wrap="square" rtlCol="0">
            <a:spAutoFit/>
          </a:bodyPr>
          <a:lstStyle/>
          <a:p>
            <a:r>
              <a:rPr lang="en-US"/>
              <a:t>Number of Rated Issues</a:t>
            </a:r>
          </a:p>
        </p:txBody>
      </p:sp>
      <p:sp>
        <p:nvSpPr>
          <p:cNvPr id="6" name="TextBox 5">
            <a:extLst>
              <a:ext uri="{FF2B5EF4-FFF2-40B4-BE49-F238E27FC236}">
                <a16:creationId xmlns:a16="http://schemas.microsoft.com/office/drawing/2014/main" id="{4BFF1538-9533-DB64-A2E2-B4763366F485}"/>
              </a:ext>
            </a:extLst>
          </p:cNvPr>
          <p:cNvSpPr txBox="1"/>
          <p:nvPr/>
        </p:nvSpPr>
        <p:spPr>
          <a:xfrm>
            <a:off x="6316190" y="748397"/>
            <a:ext cx="2499360" cy="369332"/>
          </a:xfrm>
          <a:prstGeom prst="rect">
            <a:avLst/>
          </a:prstGeom>
          <a:noFill/>
        </p:spPr>
        <p:txBody>
          <a:bodyPr wrap="square" rtlCol="0">
            <a:spAutoFit/>
          </a:bodyPr>
          <a:lstStyle/>
          <a:p>
            <a:r>
              <a:rPr lang="en-US"/>
              <a:t>Cumulative Default Rate</a:t>
            </a:r>
          </a:p>
        </p:txBody>
      </p:sp>
      <p:sp>
        <p:nvSpPr>
          <p:cNvPr id="7" name="TextBox 6">
            <a:extLst>
              <a:ext uri="{FF2B5EF4-FFF2-40B4-BE49-F238E27FC236}">
                <a16:creationId xmlns:a16="http://schemas.microsoft.com/office/drawing/2014/main" id="{DE68B5B5-B376-B91C-AE2C-D1B339BD5027}"/>
              </a:ext>
            </a:extLst>
          </p:cNvPr>
          <p:cNvSpPr txBox="1"/>
          <p:nvPr/>
        </p:nvSpPr>
        <p:spPr>
          <a:xfrm>
            <a:off x="3152503" y="1825625"/>
            <a:ext cx="2863487" cy="369332"/>
          </a:xfrm>
          <a:prstGeom prst="rect">
            <a:avLst/>
          </a:prstGeom>
          <a:solidFill>
            <a:schemeClr val="bg1"/>
          </a:solidFill>
        </p:spPr>
        <p:txBody>
          <a:bodyPr wrap="square" rtlCol="0">
            <a:spAutoFit/>
          </a:bodyPr>
          <a:lstStyle/>
          <a:p>
            <a:pPr algn="ctr"/>
            <a:r>
              <a:rPr lang="en-US"/>
              <a:t>CLO 2.0 Default Rate</a:t>
            </a:r>
          </a:p>
        </p:txBody>
      </p:sp>
    </p:spTree>
    <p:extLst>
      <p:ext uri="{BB962C8B-B14F-4D97-AF65-F5344CB8AC3E}">
        <p14:creationId xmlns:p14="http://schemas.microsoft.com/office/powerpoint/2010/main" val="3302732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F7D702-BC99-4236-AC15-F945141DFA6E}"/>
              </a:ext>
            </a:extLst>
          </p:cNvPr>
          <p:cNvSpPr>
            <a:spLocks noGrp="1"/>
          </p:cNvSpPr>
          <p:nvPr>
            <p:ph type="title"/>
          </p:nvPr>
        </p:nvSpPr>
        <p:spPr/>
        <p:txBody>
          <a:bodyPr/>
          <a:lstStyle/>
          <a:p>
            <a:r>
              <a:rPr lang="en-US" sz="2000"/>
              <a:t>2. CLO: Collateralized Loan Obligations/ETFs</a:t>
            </a:r>
            <a:endParaRPr lang="en-US"/>
          </a:p>
        </p:txBody>
      </p:sp>
      <p:sp>
        <p:nvSpPr>
          <p:cNvPr id="4" name="Text Placeholder 3">
            <a:extLst>
              <a:ext uri="{FF2B5EF4-FFF2-40B4-BE49-F238E27FC236}">
                <a16:creationId xmlns:a16="http://schemas.microsoft.com/office/drawing/2014/main" id="{84F58094-6F66-4678-A677-D0BF3B8E551C}"/>
              </a:ext>
            </a:extLst>
          </p:cNvPr>
          <p:cNvSpPr>
            <a:spLocks noGrp="1"/>
          </p:cNvSpPr>
          <p:nvPr>
            <p:ph type="body" sz="quarter" idx="17"/>
          </p:nvPr>
        </p:nvSpPr>
        <p:spPr/>
        <p:txBody>
          <a:bodyPr/>
          <a:lstStyle/>
          <a:p>
            <a:r>
              <a:rPr lang="en-US"/>
              <a:t>PSN Informa Data as of 12-31-2022. Past performance is not an indication of future results.</a:t>
            </a:r>
          </a:p>
        </p:txBody>
      </p:sp>
      <p:sp>
        <p:nvSpPr>
          <p:cNvPr id="6" name="Text Placeholder 5">
            <a:extLst>
              <a:ext uri="{FF2B5EF4-FFF2-40B4-BE49-F238E27FC236}">
                <a16:creationId xmlns:a16="http://schemas.microsoft.com/office/drawing/2014/main" id="{106E5AE4-39D2-4E38-BFD2-5AC73D4D6A6A}"/>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7" name="Text Placeholder 6">
            <a:extLst>
              <a:ext uri="{FF2B5EF4-FFF2-40B4-BE49-F238E27FC236}">
                <a16:creationId xmlns:a16="http://schemas.microsoft.com/office/drawing/2014/main" id="{97AD2C86-F774-48E4-B2ED-2AAEE938A1A7}"/>
              </a:ext>
            </a:extLst>
          </p:cNvPr>
          <p:cNvSpPr>
            <a:spLocks noGrp="1"/>
          </p:cNvSpPr>
          <p:nvPr>
            <p:ph type="body" sz="quarter" idx="21"/>
          </p:nvPr>
        </p:nvSpPr>
        <p:spPr/>
        <p:txBody>
          <a:bodyPr>
            <a:normAutofit lnSpcReduction="10000"/>
          </a:bodyPr>
          <a:lstStyle/>
          <a:p>
            <a:r>
              <a:rPr lang="en-US"/>
              <a:t>The NAIC (National Association of Insurance Commissioners) has given AAA CLO ETFs their highest rating designation.</a:t>
            </a:r>
          </a:p>
        </p:txBody>
      </p:sp>
      <p:pic>
        <p:nvPicPr>
          <p:cNvPr id="9" name="Picture 8">
            <a:extLst>
              <a:ext uri="{FF2B5EF4-FFF2-40B4-BE49-F238E27FC236}">
                <a16:creationId xmlns:a16="http://schemas.microsoft.com/office/drawing/2014/main" id="{CBFB14AD-BBA6-47C6-A067-A46EA729918D}"/>
              </a:ext>
            </a:extLst>
          </p:cNvPr>
          <p:cNvPicPr>
            <a:picLocks noChangeAspect="1"/>
          </p:cNvPicPr>
          <p:nvPr/>
        </p:nvPicPr>
        <p:blipFill rotWithShape="1">
          <a:blip r:embed="rId2"/>
          <a:srcRect l="957" t="6038" r="745" b="2221"/>
          <a:stretch/>
        </p:blipFill>
        <p:spPr>
          <a:xfrm>
            <a:off x="674368" y="849801"/>
            <a:ext cx="8099981" cy="4914006"/>
          </a:xfrm>
          <a:prstGeom prst="rect">
            <a:avLst/>
          </a:prstGeom>
        </p:spPr>
      </p:pic>
      <p:sp>
        <p:nvSpPr>
          <p:cNvPr id="12" name="TextBox 11">
            <a:extLst>
              <a:ext uri="{FF2B5EF4-FFF2-40B4-BE49-F238E27FC236}">
                <a16:creationId xmlns:a16="http://schemas.microsoft.com/office/drawing/2014/main" id="{EE7942AD-5CF6-4644-B6B7-898FE9125AAB}"/>
              </a:ext>
            </a:extLst>
          </p:cNvPr>
          <p:cNvSpPr txBox="1"/>
          <p:nvPr/>
        </p:nvSpPr>
        <p:spPr>
          <a:xfrm>
            <a:off x="6641190" y="4212387"/>
            <a:ext cx="873241" cy="430887"/>
          </a:xfrm>
          <a:prstGeom prst="rect">
            <a:avLst/>
          </a:prstGeom>
          <a:solidFill>
            <a:schemeClr val="bg1"/>
          </a:solidFill>
        </p:spPr>
        <p:txBody>
          <a:bodyPr wrap="square" rtlCol="0">
            <a:spAutoFit/>
          </a:bodyPr>
          <a:lstStyle/>
          <a:p>
            <a:r>
              <a:rPr lang="en-US" sz="1100" b="1"/>
              <a:t>Aggregate Bond Index</a:t>
            </a:r>
          </a:p>
        </p:txBody>
      </p:sp>
    </p:spTree>
    <p:extLst>
      <p:ext uri="{BB962C8B-B14F-4D97-AF65-F5344CB8AC3E}">
        <p14:creationId xmlns:p14="http://schemas.microsoft.com/office/powerpoint/2010/main" val="1019738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BF06F-BB95-436C-9A7E-344FB72409A0}"/>
              </a:ext>
            </a:extLst>
          </p:cNvPr>
          <p:cNvPicPr>
            <a:picLocks noChangeAspect="1"/>
          </p:cNvPicPr>
          <p:nvPr/>
        </p:nvPicPr>
        <p:blipFill rotWithShape="1">
          <a:blip r:embed="rId2"/>
          <a:srcRect l="1000" t="5898" r="21000" b="1537"/>
          <a:stretch/>
        </p:blipFill>
        <p:spPr>
          <a:xfrm>
            <a:off x="908956" y="878665"/>
            <a:ext cx="7132319" cy="4885142"/>
          </a:xfrm>
          <a:prstGeom prst="rect">
            <a:avLst/>
          </a:prstGeom>
        </p:spPr>
      </p:pic>
      <p:sp>
        <p:nvSpPr>
          <p:cNvPr id="4" name="TextBox 3">
            <a:extLst>
              <a:ext uri="{FF2B5EF4-FFF2-40B4-BE49-F238E27FC236}">
                <a16:creationId xmlns:a16="http://schemas.microsoft.com/office/drawing/2014/main" id="{7408DBB4-B826-40E3-A889-FA5FAE5DB12F}"/>
              </a:ext>
            </a:extLst>
          </p:cNvPr>
          <p:cNvSpPr txBox="1"/>
          <p:nvPr/>
        </p:nvSpPr>
        <p:spPr>
          <a:xfrm>
            <a:off x="6583680" y="1635727"/>
            <a:ext cx="1064029" cy="646331"/>
          </a:xfrm>
          <a:prstGeom prst="rect">
            <a:avLst/>
          </a:prstGeom>
          <a:noFill/>
        </p:spPr>
        <p:txBody>
          <a:bodyPr wrap="square" rtlCol="0">
            <a:spAutoFit/>
          </a:bodyPr>
          <a:lstStyle/>
          <a:p>
            <a:r>
              <a:rPr lang="en-US"/>
              <a:t>AAA-A Corp 5-7</a:t>
            </a:r>
          </a:p>
        </p:txBody>
      </p:sp>
      <p:sp>
        <p:nvSpPr>
          <p:cNvPr id="5" name="TextBox 4">
            <a:extLst>
              <a:ext uri="{FF2B5EF4-FFF2-40B4-BE49-F238E27FC236}">
                <a16:creationId xmlns:a16="http://schemas.microsoft.com/office/drawing/2014/main" id="{EC4677CC-BCDE-488F-A410-FD5E3C0534AF}"/>
              </a:ext>
            </a:extLst>
          </p:cNvPr>
          <p:cNvSpPr txBox="1"/>
          <p:nvPr/>
        </p:nvSpPr>
        <p:spPr>
          <a:xfrm>
            <a:off x="5519651" y="4408366"/>
            <a:ext cx="1064029" cy="646331"/>
          </a:xfrm>
          <a:prstGeom prst="rect">
            <a:avLst/>
          </a:prstGeom>
          <a:noFill/>
        </p:spPr>
        <p:txBody>
          <a:bodyPr wrap="square" rtlCol="0">
            <a:spAutoFit/>
          </a:bodyPr>
          <a:lstStyle/>
          <a:p>
            <a:r>
              <a:rPr lang="en-US"/>
              <a:t>5 Year Treasury</a:t>
            </a:r>
          </a:p>
        </p:txBody>
      </p:sp>
      <p:sp>
        <p:nvSpPr>
          <p:cNvPr id="6" name="TextBox 5">
            <a:extLst>
              <a:ext uri="{FF2B5EF4-FFF2-40B4-BE49-F238E27FC236}">
                <a16:creationId xmlns:a16="http://schemas.microsoft.com/office/drawing/2014/main" id="{1BE4F91D-A0C0-4531-845E-64485632219B}"/>
              </a:ext>
            </a:extLst>
          </p:cNvPr>
          <p:cNvSpPr txBox="1"/>
          <p:nvPr/>
        </p:nvSpPr>
        <p:spPr>
          <a:xfrm>
            <a:off x="1881448" y="2114203"/>
            <a:ext cx="1064029" cy="369332"/>
          </a:xfrm>
          <a:prstGeom prst="rect">
            <a:avLst/>
          </a:prstGeom>
          <a:noFill/>
        </p:spPr>
        <p:txBody>
          <a:bodyPr wrap="square" rtlCol="0">
            <a:spAutoFit/>
          </a:bodyPr>
          <a:lstStyle/>
          <a:p>
            <a:r>
              <a:rPr lang="en-US"/>
              <a:t>AAA CLO</a:t>
            </a:r>
          </a:p>
        </p:txBody>
      </p:sp>
      <p:sp>
        <p:nvSpPr>
          <p:cNvPr id="7" name="TextBox 6">
            <a:extLst>
              <a:ext uri="{FF2B5EF4-FFF2-40B4-BE49-F238E27FC236}">
                <a16:creationId xmlns:a16="http://schemas.microsoft.com/office/drawing/2014/main" id="{9F0EA9E3-D6C7-4DB8-9A34-80899BAD76EE}"/>
              </a:ext>
            </a:extLst>
          </p:cNvPr>
          <p:cNvSpPr txBox="1"/>
          <p:nvPr/>
        </p:nvSpPr>
        <p:spPr>
          <a:xfrm>
            <a:off x="4181302" y="2377440"/>
            <a:ext cx="781396" cy="369332"/>
          </a:xfrm>
          <a:prstGeom prst="rect">
            <a:avLst/>
          </a:prstGeom>
          <a:noFill/>
        </p:spPr>
        <p:txBody>
          <a:bodyPr wrap="square" rtlCol="0">
            <a:spAutoFit/>
          </a:bodyPr>
          <a:lstStyle/>
          <a:p>
            <a:r>
              <a:rPr lang="en-US"/>
              <a:t>50-50</a:t>
            </a:r>
          </a:p>
        </p:txBody>
      </p:sp>
      <p:sp>
        <p:nvSpPr>
          <p:cNvPr id="8" name="TextBox 7">
            <a:extLst>
              <a:ext uri="{FF2B5EF4-FFF2-40B4-BE49-F238E27FC236}">
                <a16:creationId xmlns:a16="http://schemas.microsoft.com/office/drawing/2014/main" id="{BDA27B11-9FD5-4393-AE02-700E587CB6B9}"/>
              </a:ext>
            </a:extLst>
          </p:cNvPr>
          <p:cNvSpPr txBox="1"/>
          <p:nvPr/>
        </p:nvSpPr>
        <p:spPr>
          <a:xfrm>
            <a:off x="3086792" y="3976255"/>
            <a:ext cx="781396" cy="369332"/>
          </a:xfrm>
          <a:prstGeom prst="rect">
            <a:avLst/>
          </a:prstGeom>
          <a:noFill/>
        </p:spPr>
        <p:txBody>
          <a:bodyPr wrap="square" rtlCol="0">
            <a:spAutoFit/>
          </a:bodyPr>
          <a:lstStyle/>
          <a:p>
            <a:r>
              <a:rPr lang="en-US"/>
              <a:t>50-50</a:t>
            </a:r>
          </a:p>
        </p:txBody>
      </p:sp>
      <p:sp>
        <p:nvSpPr>
          <p:cNvPr id="2" name="Title 1">
            <a:extLst>
              <a:ext uri="{FF2B5EF4-FFF2-40B4-BE49-F238E27FC236}">
                <a16:creationId xmlns:a16="http://schemas.microsoft.com/office/drawing/2014/main" id="{7ED3A08E-B7C1-4723-9777-7D0A3A74E259}"/>
              </a:ext>
            </a:extLst>
          </p:cNvPr>
          <p:cNvSpPr>
            <a:spLocks noGrp="1"/>
          </p:cNvSpPr>
          <p:nvPr>
            <p:ph type="title"/>
          </p:nvPr>
        </p:nvSpPr>
        <p:spPr/>
        <p:txBody>
          <a:bodyPr/>
          <a:lstStyle/>
          <a:p>
            <a:r>
              <a:rPr lang="en-US" sz="2000"/>
              <a:t>2. CLO: Collateralized Loan Obligations/ETFs</a:t>
            </a:r>
            <a:endParaRPr lang="en-US"/>
          </a:p>
        </p:txBody>
      </p:sp>
      <p:sp>
        <p:nvSpPr>
          <p:cNvPr id="9" name="Text Placeholder 8">
            <a:extLst>
              <a:ext uri="{FF2B5EF4-FFF2-40B4-BE49-F238E27FC236}">
                <a16:creationId xmlns:a16="http://schemas.microsoft.com/office/drawing/2014/main" id="{311B9487-EECD-4803-B0CD-5434C42376E6}"/>
              </a:ext>
            </a:extLst>
          </p:cNvPr>
          <p:cNvSpPr>
            <a:spLocks noGrp="1"/>
          </p:cNvSpPr>
          <p:nvPr>
            <p:ph type="body" sz="quarter" idx="17"/>
          </p:nvPr>
        </p:nvSpPr>
        <p:spPr/>
        <p:txBody>
          <a:bodyPr/>
          <a:lstStyle/>
          <a:p>
            <a:r>
              <a:rPr lang="en-US"/>
              <a:t>PSN Informa. Data as of 12-2022. Past performance is not a guarantee of future results.</a:t>
            </a:r>
          </a:p>
        </p:txBody>
      </p:sp>
      <p:sp>
        <p:nvSpPr>
          <p:cNvPr id="10" name="Text Placeholder 9">
            <a:extLst>
              <a:ext uri="{FF2B5EF4-FFF2-40B4-BE49-F238E27FC236}">
                <a16:creationId xmlns:a16="http://schemas.microsoft.com/office/drawing/2014/main" id="{0D1ED51C-6A0F-403E-9EB8-BC21EE03452E}"/>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12" name="Text Placeholder 11">
            <a:extLst>
              <a:ext uri="{FF2B5EF4-FFF2-40B4-BE49-F238E27FC236}">
                <a16:creationId xmlns:a16="http://schemas.microsoft.com/office/drawing/2014/main" id="{B66D4505-D2B6-47DF-AAD2-820CF7BEE044}"/>
              </a:ext>
            </a:extLst>
          </p:cNvPr>
          <p:cNvSpPr>
            <a:spLocks noGrp="1"/>
          </p:cNvSpPr>
          <p:nvPr>
            <p:ph type="body" sz="quarter" idx="21"/>
          </p:nvPr>
        </p:nvSpPr>
        <p:spPr/>
        <p:txBody>
          <a:bodyPr>
            <a:normAutofit lnSpcReduction="10000"/>
          </a:bodyPr>
          <a:lstStyle/>
          <a:p>
            <a:r>
              <a:rPr lang="en-US"/>
              <a:t>Low Correlation between CLO floating rate and fixed rate Treasury may be a hedge against rising or falling rates.</a:t>
            </a:r>
          </a:p>
        </p:txBody>
      </p:sp>
      <p:sp>
        <p:nvSpPr>
          <p:cNvPr id="13" name="TextBox 12">
            <a:extLst>
              <a:ext uri="{FF2B5EF4-FFF2-40B4-BE49-F238E27FC236}">
                <a16:creationId xmlns:a16="http://schemas.microsoft.com/office/drawing/2014/main" id="{09F0EC01-A8C6-4112-8D2C-0FDB8B92C921}"/>
              </a:ext>
            </a:extLst>
          </p:cNvPr>
          <p:cNvSpPr txBox="1"/>
          <p:nvPr/>
        </p:nvSpPr>
        <p:spPr>
          <a:xfrm>
            <a:off x="4572000" y="878665"/>
            <a:ext cx="3822970" cy="369332"/>
          </a:xfrm>
          <a:prstGeom prst="rect">
            <a:avLst/>
          </a:prstGeom>
          <a:noFill/>
        </p:spPr>
        <p:txBody>
          <a:bodyPr wrap="square" rtlCol="0">
            <a:spAutoFit/>
          </a:bodyPr>
          <a:lstStyle/>
          <a:p>
            <a:r>
              <a:rPr lang="en-US"/>
              <a:t>AAA CLO Added Corp or Treasury </a:t>
            </a:r>
          </a:p>
        </p:txBody>
      </p:sp>
    </p:spTree>
    <p:extLst>
      <p:ext uri="{BB962C8B-B14F-4D97-AF65-F5344CB8AC3E}">
        <p14:creationId xmlns:p14="http://schemas.microsoft.com/office/powerpoint/2010/main" val="602115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61E870-D562-44E6-8342-04A76E943567}"/>
              </a:ext>
            </a:extLst>
          </p:cNvPr>
          <p:cNvSpPr>
            <a:spLocks noGrp="1"/>
          </p:cNvSpPr>
          <p:nvPr>
            <p:ph type="title"/>
          </p:nvPr>
        </p:nvSpPr>
        <p:spPr/>
        <p:txBody>
          <a:bodyPr/>
          <a:lstStyle/>
          <a:p>
            <a:r>
              <a:rPr lang="en-US" sz="2000"/>
              <a:t>2. CLO: Collateralized Loan Obligations/ETFs</a:t>
            </a:r>
            <a:endParaRPr lang="en-US"/>
          </a:p>
        </p:txBody>
      </p:sp>
      <p:sp>
        <p:nvSpPr>
          <p:cNvPr id="4" name="Text Placeholder 3">
            <a:extLst>
              <a:ext uri="{FF2B5EF4-FFF2-40B4-BE49-F238E27FC236}">
                <a16:creationId xmlns:a16="http://schemas.microsoft.com/office/drawing/2014/main" id="{25783398-E119-491C-B6BC-E7161E5575D5}"/>
              </a:ext>
            </a:extLst>
          </p:cNvPr>
          <p:cNvSpPr>
            <a:spLocks noGrp="1"/>
          </p:cNvSpPr>
          <p:nvPr>
            <p:ph type="body" sz="quarter" idx="17"/>
          </p:nvPr>
        </p:nvSpPr>
        <p:spPr/>
        <p:txBody>
          <a:bodyPr/>
          <a:lstStyle/>
          <a:p>
            <a:r>
              <a:rPr lang="en-US"/>
              <a:t>Palmer Square https://www.palmersquarecap.com/doccenter/90b7cad1c75b404e8b699e418ff6f6ae</a:t>
            </a:r>
          </a:p>
        </p:txBody>
      </p:sp>
      <p:sp>
        <p:nvSpPr>
          <p:cNvPr id="5" name="Text Placeholder 4">
            <a:extLst>
              <a:ext uri="{FF2B5EF4-FFF2-40B4-BE49-F238E27FC236}">
                <a16:creationId xmlns:a16="http://schemas.microsoft.com/office/drawing/2014/main" id="{E45CC4D1-9CFB-4AF0-A73B-5209EB6D013C}"/>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8" name="Text Placeholder 7">
            <a:extLst>
              <a:ext uri="{FF2B5EF4-FFF2-40B4-BE49-F238E27FC236}">
                <a16:creationId xmlns:a16="http://schemas.microsoft.com/office/drawing/2014/main" id="{54F3447D-EBAA-4305-A444-C7F31CEE85FD}"/>
              </a:ext>
            </a:extLst>
          </p:cNvPr>
          <p:cNvSpPr>
            <a:spLocks noGrp="1"/>
          </p:cNvSpPr>
          <p:nvPr>
            <p:ph type="body" sz="quarter" idx="21"/>
          </p:nvPr>
        </p:nvSpPr>
        <p:spPr/>
        <p:txBody>
          <a:bodyPr>
            <a:normAutofit lnSpcReduction="10000"/>
          </a:bodyPr>
          <a:lstStyle/>
          <a:p>
            <a:r>
              <a:rPr lang="en-US"/>
              <a:t>Buying high grade CLO at a discount increases Yield to Maturity.  AAA has average life of 3.4 years.  AA has average life of 5.5 years.  Amortizing the discount adds to the yield. </a:t>
            </a:r>
          </a:p>
        </p:txBody>
      </p:sp>
      <p:sp>
        <p:nvSpPr>
          <p:cNvPr id="9" name="TextBox 8">
            <a:extLst>
              <a:ext uri="{FF2B5EF4-FFF2-40B4-BE49-F238E27FC236}">
                <a16:creationId xmlns:a16="http://schemas.microsoft.com/office/drawing/2014/main" id="{ADE3F649-CDE4-4094-8A71-77B54AB49FDF}"/>
              </a:ext>
            </a:extLst>
          </p:cNvPr>
          <p:cNvSpPr txBox="1"/>
          <p:nvPr/>
        </p:nvSpPr>
        <p:spPr>
          <a:xfrm>
            <a:off x="2607013" y="1113647"/>
            <a:ext cx="4766553" cy="369332"/>
          </a:xfrm>
          <a:prstGeom prst="rect">
            <a:avLst/>
          </a:prstGeom>
          <a:noFill/>
        </p:spPr>
        <p:txBody>
          <a:bodyPr wrap="square" rtlCol="0">
            <a:spAutoFit/>
          </a:bodyPr>
          <a:lstStyle/>
          <a:p>
            <a:r>
              <a:rPr lang="en-US" b="1">
                <a:solidFill>
                  <a:schemeClr val="accent1">
                    <a:lumMod val="50000"/>
                  </a:schemeClr>
                </a:solidFill>
              </a:rPr>
              <a:t>Weighted Average Price of AAA AA CLOs</a:t>
            </a:r>
          </a:p>
        </p:txBody>
      </p:sp>
      <p:pic>
        <p:nvPicPr>
          <p:cNvPr id="2" name="Picture 1">
            <a:extLst>
              <a:ext uri="{FF2B5EF4-FFF2-40B4-BE49-F238E27FC236}">
                <a16:creationId xmlns:a16="http://schemas.microsoft.com/office/drawing/2014/main" id="{CFF2B875-14EB-4D35-BF7B-BC5B8793CA50}"/>
              </a:ext>
            </a:extLst>
          </p:cNvPr>
          <p:cNvPicPr>
            <a:picLocks noChangeAspect="1"/>
          </p:cNvPicPr>
          <p:nvPr/>
        </p:nvPicPr>
        <p:blipFill rotWithShape="1">
          <a:blip r:embed="rId2"/>
          <a:srcRect t="10069"/>
          <a:stretch/>
        </p:blipFill>
        <p:spPr>
          <a:xfrm>
            <a:off x="457199" y="1456615"/>
            <a:ext cx="7896225" cy="4333557"/>
          </a:xfrm>
          <a:prstGeom prst="rect">
            <a:avLst/>
          </a:prstGeom>
        </p:spPr>
      </p:pic>
    </p:spTree>
    <p:extLst>
      <p:ext uri="{BB962C8B-B14F-4D97-AF65-F5344CB8AC3E}">
        <p14:creationId xmlns:p14="http://schemas.microsoft.com/office/powerpoint/2010/main" val="191431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1971-B97A-4F10-C4D1-D85FE347D9D3}"/>
              </a:ext>
            </a:extLst>
          </p:cNvPr>
          <p:cNvSpPr>
            <a:spLocks noGrp="1"/>
          </p:cNvSpPr>
          <p:nvPr>
            <p:ph type="title"/>
          </p:nvPr>
        </p:nvSpPr>
        <p:spPr/>
        <p:txBody>
          <a:bodyPr>
            <a:noAutofit/>
          </a:bodyPr>
          <a:lstStyle/>
          <a:p>
            <a:r>
              <a:rPr lang="en-US" sz="1800"/>
              <a:t>2. CLO: Collateralized Loan Obligations/ETFs</a:t>
            </a:r>
          </a:p>
        </p:txBody>
      </p:sp>
      <p:sp>
        <p:nvSpPr>
          <p:cNvPr id="3" name="Text Placeholder 2">
            <a:extLst>
              <a:ext uri="{FF2B5EF4-FFF2-40B4-BE49-F238E27FC236}">
                <a16:creationId xmlns:a16="http://schemas.microsoft.com/office/drawing/2014/main" id="{2FE8CD4E-D468-4428-8CC2-4A4B8D457CBC}"/>
              </a:ext>
            </a:extLst>
          </p:cNvPr>
          <p:cNvSpPr>
            <a:spLocks noGrp="1"/>
          </p:cNvSpPr>
          <p:nvPr>
            <p:ph type="body" sz="quarter" idx="17"/>
          </p:nvPr>
        </p:nvSpPr>
        <p:spPr/>
        <p:txBody>
          <a:bodyPr/>
          <a:lstStyle/>
          <a:p>
            <a:r>
              <a:rPr lang="en-US" sz="900"/>
              <a:t>Palmer Square https://www.palmersquarecap.com/doccenter/90b7cad1c75b404e8b699e418ff6f6ae</a:t>
            </a:r>
            <a:endParaRPr lang="en-US"/>
          </a:p>
        </p:txBody>
      </p:sp>
      <p:sp>
        <p:nvSpPr>
          <p:cNvPr id="4" name="Text Placeholder 3">
            <a:extLst>
              <a:ext uri="{FF2B5EF4-FFF2-40B4-BE49-F238E27FC236}">
                <a16:creationId xmlns:a16="http://schemas.microsoft.com/office/drawing/2014/main" id="{9B295E19-90DE-4430-91C0-7B7CF51B9F9C}"/>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C7F3E7CE-595D-487D-A7E1-562D2DEEBCA0}"/>
              </a:ext>
            </a:extLst>
          </p:cNvPr>
          <p:cNvSpPr>
            <a:spLocks noGrp="1"/>
          </p:cNvSpPr>
          <p:nvPr>
            <p:ph type="body" sz="quarter" idx="21"/>
          </p:nvPr>
        </p:nvSpPr>
        <p:spPr/>
        <p:txBody>
          <a:bodyPr/>
          <a:lstStyle/>
          <a:p>
            <a:r>
              <a:rPr lang="en-US"/>
              <a:t>Yields of 6% are significantly higher than a 3-Year Treasury, currently at 3.71% as of 4-12-2023.</a:t>
            </a:r>
          </a:p>
        </p:txBody>
      </p:sp>
      <p:sp>
        <p:nvSpPr>
          <p:cNvPr id="7" name="TextBox 6">
            <a:extLst>
              <a:ext uri="{FF2B5EF4-FFF2-40B4-BE49-F238E27FC236}">
                <a16:creationId xmlns:a16="http://schemas.microsoft.com/office/drawing/2014/main" id="{06D9A0FE-E655-4E08-A40B-73982984E647}"/>
              </a:ext>
            </a:extLst>
          </p:cNvPr>
          <p:cNvSpPr txBox="1"/>
          <p:nvPr/>
        </p:nvSpPr>
        <p:spPr>
          <a:xfrm>
            <a:off x="2409291" y="905442"/>
            <a:ext cx="4766553" cy="369332"/>
          </a:xfrm>
          <a:prstGeom prst="rect">
            <a:avLst/>
          </a:prstGeom>
          <a:noFill/>
        </p:spPr>
        <p:txBody>
          <a:bodyPr wrap="square" rtlCol="0">
            <a:spAutoFit/>
          </a:bodyPr>
          <a:lstStyle/>
          <a:p>
            <a:r>
              <a:rPr lang="en-US" b="1">
                <a:solidFill>
                  <a:schemeClr val="accent1">
                    <a:lumMod val="50000"/>
                  </a:schemeClr>
                </a:solidFill>
              </a:rPr>
              <a:t>Yield to Maturity of AAA AA CLOs</a:t>
            </a:r>
          </a:p>
        </p:txBody>
      </p:sp>
      <p:pic>
        <p:nvPicPr>
          <p:cNvPr id="8" name="Picture 7">
            <a:extLst>
              <a:ext uri="{FF2B5EF4-FFF2-40B4-BE49-F238E27FC236}">
                <a16:creationId xmlns:a16="http://schemas.microsoft.com/office/drawing/2014/main" id="{477B64B0-C62E-45BA-B257-E3A9B802EDF4}"/>
              </a:ext>
            </a:extLst>
          </p:cNvPr>
          <p:cNvPicPr>
            <a:picLocks noChangeAspect="1"/>
          </p:cNvPicPr>
          <p:nvPr/>
        </p:nvPicPr>
        <p:blipFill rotWithShape="1">
          <a:blip r:embed="rId2"/>
          <a:srcRect t="9519"/>
          <a:stretch/>
        </p:blipFill>
        <p:spPr>
          <a:xfrm>
            <a:off x="457199" y="1221728"/>
            <a:ext cx="7924801" cy="4490980"/>
          </a:xfrm>
          <a:prstGeom prst="rect">
            <a:avLst/>
          </a:prstGeom>
        </p:spPr>
      </p:pic>
    </p:spTree>
    <p:extLst>
      <p:ext uri="{BB962C8B-B14F-4D97-AF65-F5344CB8AC3E}">
        <p14:creationId xmlns:p14="http://schemas.microsoft.com/office/powerpoint/2010/main" val="298910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29F997-7918-4703-BBF8-3D07726120DF}"/>
              </a:ext>
            </a:extLst>
          </p:cNvPr>
          <p:cNvPicPr>
            <a:picLocks noGrp="1" noChangeAspect="1"/>
          </p:cNvPicPr>
          <p:nvPr>
            <p:ph sz="quarter" idx="20"/>
          </p:nvPr>
        </p:nvPicPr>
        <p:blipFill rotWithShape="1">
          <a:blip r:embed="rId2"/>
          <a:srcRect l="1884" t="8177" r="315" b="9564"/>
          <a:stretch/>
        </p:blipFill>
        <p:spPr>
          <a:xfrm>
            <a:off x="244793" y="1363148"/>
            <a:ext cx="8497367" cy="4435846"/>
          </a:xfrm>
        </p:spPr>
      </p:pic>
      <p:sp>
        <p:nvSpPr>
          <p:cNvPr id="3" name="Title 2">
            <a:extLst>
              <a:ext uri="{FF2B5EF4-FFF2-40B4-BE49-F238E27FC236}">
                <a16:creationId xmlns:a16="http://schemas.microsoft.com/office/drawing/2014/main" id="{7BFA0A3A-825D-4CC2-BB45-453D169B6BD2}"/>
              </a:ext>
            </a:extLst>
          </p:cNvPr>
          <p:cNvSpPr>
            <a:spLocks noGrp="1"/>
          </p:cNvSpPr>
          <p:nvPr>
            <p:ph type="title"/>
          </p:nvPr>
        </p:nvSpPr>
        <p:spPr/>
        <p:txBody>
          <a:bodyPr/>
          <a:lstStyle/>
          <a:p>
            <a:r>
              <a:rPr lang="en-US" sz="2000"/>
              <a:t>3. Private Equity Secondaries - Interval</a:t>
            </a:r>
          </a:p>
        </p:txBody>
      </p:sp>
      <p:sp>
        <p:nvSpPr>
          <p:cNvPr id="4" name="Text Placeholder 3">
            <a:extLst>
              <a:ext uri="{FF2B5EF4-FFF2-40B4-BE49-F238E27FC236}">
                <a16:creationId xmlns:a16="http://schemas.microsoft.com/office/drawing/2014/main" id="{BA056202-DA74-4995-9534-A338E5DE911A}"/>
              </a:ext>
            </a:extLst>
          </p:cNvPr>
          <p:cNvSpPr>
            <a:spLocks noGrp="1"/>
          </p:cNvSpPr>
          <p:nvPr>
            <p:ph type="body" sz="quarter" idx="17"/>
          </p:nvPr>
        </p:nvSpPr>
        <p:spPr>
          <a:xfrm>
            <a:off x="898334" y="5808955"/>
            <a:ext cx="7788466" cy="396135"/>
          </a:xfrm>
        </p:spPr>
        <p:txBody>
          <a:bodyPr/>
          <a:lstStyle/>
          <a:p>
            <a:r>
              <a:rPr lang="en-US"/>
              <a:t>PSN Informa Data as of 09-30-2023  Past Performance is not a guarantee of future results</a:t>
            </a:r>
          </a:p>
        </p:txBody>
      </p:sp>
      <p:sp>
        <p:nvSpPr>
          <p:cNvPr id="12" name="Text Placeholder 11">
            <a:extLst>
              <a:ext uri="{FF2B5EF4-FFF2-40B4-BE49-F238E27FC236}">
                <a16:creationId xmlns:a16="http://schemas.microsoft.com/office/drawing/2014/main" id="{DF530054-5D4E-4F0C-B7DC-88F30812A128}"/>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13" name="Text Placeholder 12">
            <a:extLst>
              <a:ext uri="{FF2B5EF4-FFF2-40B4-BE49-F238E27FC236}">
                <a16:creationId xmlns:a16="http://schemas.microsoft.com/office/drawing/2014/main" id="{90E69A17-F463-4F35-9E58-2783710E946A}"/>
              </a:ext>
            </a:extLst>
          </p:cNvPr>
          <p:cNvSpPr>
            <a:spLocks noGrp="1"/>
          </p:cNvSpPr>
          <p:nvPr>
            <p:ph type="body" sz="quarter" idx="21"/>
          </p:nvPr>
        </p:nvSpPr>
        <p:spPr/>
        <p:txBody>
          <a:bodyPr/>
          <a:lstStyle/>
          <a:p>
            <a:r>
              <a:rPr lang="en-US"/>
              <a:t>Private Equity has outperformed modestly in Bull Markets and significantly in Bear Markets.</a:t>
            </a:r>
          </a:p>
        </p:txBody>
      </p:sp>
      <p:sp>
        <p:nvSpPr>
          <p:cNvPr id="6" name="Rectangle: Rounded Corners 5">
            <a:extLst>
              <a:ext uri="{FF2B5EF4-FFF2-40B4-BE49-F238E27FC236}">
                <a16:creationId xmlns:a16="http://schemas.microsoft.com/office/drawing/2014/main" id="{1842E287-04E3-41B8-B274-E8EC1CB884C3}"/>
              </a:ext>
            </a:extLst>
          </p:cNvPr>
          <p:cNvSpPr/>
          <p:nvPr/>
        </p:nvSpPr>
        <p:spPr>
          <a:xfrm>
            <a:off x="3067479" y="1892266"/>
            <a:ext cx="1070807" cy="1072507"/>
          </a:xfrm>
          <a:prstGeom prst="round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5147DFD-11ED-452E-BDE5-91D7809C0B68}"/>
              </a:ext>
            </a:extLst>
          </p:cNvPr>
          <p:cNvSpPr/>
          <p:nvPr/>
        </p:nvSpPr>
        <p:spPr>
          <a:xfrm>
            <a:off x="8312727" y="1842244"/>
            <a:ext cx="586480" cy="843614"/>
          </a:xfrm>
          <a:prstGeom prst="round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D644BAE-F738-47B4-8F3D-2C6C36D332FC}"/>
              </a:ext>
            </a:extLst>
          </p:cNvPr>
          <p:cNvSpPr/>
          <p:nvPr/>
        </p:nvSpPr>
        <p:spPr>
          <a:xfrm>
            <a:off x="5005715" y="1498103"/>
            <a:ext cx="671120" cy="843614"/>
          </a:xfrm>
          <a:prstGeom prst="round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B12C35-3078-4E4A-81B8-C10634C5DF40}"/>
              </a:ext>
            </a:extLst>
          </p:cNvPr>
          <p:cNvSpPr txBox="1"/>
          <p:nvPr/>
        </p:nvSpPr>
        <p:spPr>
          <a:xfrm>
            <a:off x="4752217" y="1472912"/>
            <a:ext cx="1065402" cy="369332"/>
          </a:xfrm>
          <a:prstGeom prst="rect">
            <a:avLst/>
          </a:prstGeom>
          <a:noFill/>
        </p:spPr>
        <p:txBody>
          <a:bodyPr wrap="square" rtlCol="0">
            <a:spAutoFit/>
          </a:bodyPr>
          <a:lstStyle/>
          <a:p>
            <a:pPr algn="ctr"/>
            <a:r>
              <a:rPr lang="en-US"/>
              <a:t>GFC</a:t>
            </a:r>
          </a:p>
        </p:txBody>
      </p:sp>
      <p:sp>
        <p:nvSpPr>
          <p:cNvPr id="10" name="TextBox 9">
            <a:extLst>
              <a:ext uri="{FF2B5EF4-FFF2-40B4-BE49-F238E27FC236}">
                <a16:creationId xmlns:a16="http://schemas.microsoft.com/office/drawing/2014/main" id="{7004119C-5C7C-47FC-B2D1-B73A782C845E}"/>
              </a:ext>
            </a:extLst>
          </p:cNvPr>
          <p:cNvSpPr txBox="1"/>
          <p:nvPr/>
        </p:nvSpPr>
        <p:spPr>
          <a:xfrm>
            <a:off x="2892613" y="1923994"/>
            <a:ext cx="1420537" cy="369332"/>
          </a:xfrm>
          <a:prstGeom prst="rect">
            <a:avLst/>
          </a:prstGeom>
          <a:noFill/>
        </p:spPr>
        <p:txBody>
          <a:bodyPr wrap="square" rtlCol="0">
            <a:spAutoFit/>
          </a:bodyPr>
          <a:lstStyle/>
          <a:p>
            <a:pPr algn="ctr"/>
            <a:r>
              <a:rPr lang="en-US"/>
              <a:t>Tech Wreck</a:t>
            </a:r>
          </a:p>
        </p:txBody>
      </p:sp>
      <p:sp>
        <p:nvSpPr>
          <p:cNvPr id="11" name="TextBox 10">
            <a:extLst>
              <a:ext uri="{FF2B5EF4-FFF2-40B4-BE49-F238E27FC236}">
                <a16:creationId xmlns:a16="http://schemas.microsoft.com/office/drawing/2014/main" id="{4ED10EFF-5938-4E64-86CC-17673CF6B4B2}"/>
              </a:ext>
            </a:extLst>
          </p:cNvPr>
          <p:cNvSpPr txBox="1"/>
          <p:nvPr/>
        </p:nvSpPr>
        <p:spPr>
          <a:xfrm>
            <a:off x="7929300" y="1972385"/>
            <a:ext cx="1420537" cy="369332"/>
          </a:xfrm>
          <a:prstGeom prst="rect">
            <a:avLst/>
          </a:prstGeom>
          <a:noFill/>
        </p:spPr>
        <p:txBody>
          <a:bodyPr wrap="square" rtlCol="0">
            <a:spAutoFit/>
          </a:bodyPr>
          <a:lstStyle/>
          <a:p>
            <a:pPr algn="ctr"/>
            <a:r>
              <a:rPr lang="en-US"/>
              <a:t>2022</a:t>
            </a:r>
          </a:p>
        </p:txBody>
      </p:sp>
      <p:sp>
        <p:nvSpPr>
          <p:cNvPr id="2" name="TextBox 1">
            <a:extLst>
              <a:ext uri="{FF2B5EF4-FFF2-40B4-BE49-F238E27FC236}">
                <a16:creationId xmlns:a16="http://schemas.microsoft.com/office/drawing/2014/main" id="{3464CF5E-D0DB-48F1-BC4B-58720DA07E6C}"/>
              </a:ext>
            </a:extLst>
          </p:cNvPr>
          <p:cNvSpPr txBox="1"/>
          <p:nvPr/>
        </p:nvSpPr>
        <p:spPr>
          <a:xfrm>
            <a:off x="1153903" y="894951"/>
            <a:ext cx="7532897" cy="369332"/>
          </a:xfrm>
          <a:prstGeom prst="rect">
            <a:avLst/>
          </a:prstGeom>
          <a:noFill/>
        </p:spPr>
        <p:txBody>
          <a:bodyPr wrap="square" rtlCol="0">
            <a:spAutoFit/>
          </a:bodyPr>
          <a:lstStyle/>
          <a:p>
            <a:r>
              <a:rPr lang="en-US" b="1"/>
              <a:t>Private Equity Excess Return to ACWI 1/88 to 10/22 Rolling 36 Month</a:t>
            </a:r>
          </a:p>
        </p:txBody>
      </p:sp>
    </p:spTree>
    <p:extLst>
      <p:ext uri="{BB962C8B-B14F-4D97-AF65-F5344CB8AC3E}">
        <p14:creationId xmlns:p14="http://schemas.microsoft.com/office/powerpoint/2010/main" val="2958775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797B3-1265-4C64-A725-3FD37F95952F}"/>
              </a:ext>
            </a:extLst>
          </p:cNvPr>
          <p:cNvSpPr>
            <a:spLocks noGrp="1"/>
          </p:cNvSpPr>
          <p:nvPr>
            <p:ph type="title"/>
          </p:nvPr>
        </p:nvSpPr>
        <p:spPr/>
        <p:txBody>
          <a:bodyPr/>
          <a:lstStyle/>
          <a:p>
            <a:r>
              <a:rPr lang="en-US" sz="2000"/>
              <a:t>3. Private Equity Secondaries - Interval</a:t>
            </a:r>
            <a:endParaRPr lang="en-US"/>
          </a:p>
        </p:txBody>
      </p:sp>
      <p:sp>
        <p:nvSpPr>
          <p:cNvPr id="4" name="Text Placeholder 3">
            <a:extLst>
              <a:ext uri="{FF2B5EF4-FFF2-40B4-BE49-F238E27FC236}">
                <a16:creationId xmlns:a16="http://schemas.microsoft.com/office/drawing/2014/main" id="{1F54D5A2-AE54-485C-849F-1300A5A59694}"/>
              </a:ext>
            </a:extLst>
          </p:cNvPr>
          <p:cNvSpPr>
            <a:spLocks noGrp="1"/>
          </p:cNvSpPr>
          <p:nvPr>
            <p:ph type="body" sz="quarter" idx="17"/>
          </p:nvPr>
        </p:nvSpPr>
        <p:spPr/>
        <p:txBody>
          <a:bodyPr>
            <a:normAutofit/>
          </a:bodyPr>
          <a:lstStyle/>
          <a:p>
            <a:pPr algn="l"/>
            <a:r>
              <a:rPr lang="en-US">
                <a:solidFill>
                  <a:schemeClr val="tx1"/>
                </a:solidFill>
              </a:rPr>
              <a:t>Hamilton </a:t>
            </a:r>
            <a:r>
              <a:rPr lang="en-US" b="1">
                <a:solidFill>
                  <a:schemeClr val="tx1"/>
                </a:solidFill>
              </a:rPr>
              <a:t>Lane </a:t>
            </a:r>
            <a:r>
              <a:rPr lang="en-US" sz="800" b="1" i="0" u="none" strike="noStrike" baseline="0">
                <a:solidFill>
                  <a:schemeClr val="tx1"/>
                </a:solidFill>
              </a:rPr>
              <a:t>Trends and Opportunities in the Secondary Market August 2022 </a:t>
            </a:r>
            <a:r>
              <a:rPr lang="en-US" sz="800">
                <a:solidFill>
                  <a:schemeClr val="tx1"/>
                </a:solidFill>
              </a:rPr>
              <a:t>file:///M:/02%20Capital%20Markets/2023/1Q%202023/Hamilton%20Lane/Secondary-Market-Webinar-Transcript-8-31-22_1.pdf</a:t>
            </a:r>
          </a:p>
        </p:txBody>
      </p:sp>
      <p:sp>
        <p:nvSpPr>
          <p:cNvPr id="5" name="Text Placeholder 4">
            <a:extLst>
              <a:ext uri="{FF2B5EF4-FFF2-40B4-BE49-F238E27FC236}">
                <a16:creationId xmlns:a16="http://schemas.microsoft.com/office/drawing/2014/main" id="{69605B5F-4446-4794-9A3C-50452E86BD73}"/>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8" name="Text Placeholder 7">
            <a:extLst>
              <a:ext uri="{FF2B5EF4-FFF2-40B4-BE49-F238E27FC236}">
                <a16:creationId xmlns:a16="http://schemas.microsoft.com/office/drawing/2014/main" id="{AA081C3B-26AC-4DC2-8B4E-998B64A97EEE}"/>
              </a:ext>
            </a:extLst>
          </p:cNvPr>
          <p:cNvSpPr>
            <a:spLocks noGrp="1"/>
          </p:cNvSpPr>
          <p:nvPr>
            <p:ph type="body" sz="quarter" idx="21"/>
          </p:nvPr>
        </p:nvSpPr>
        <p:spPr/>
        <p:txBody>
          <a:bodyPr/>
          <a:lstStyle/>
          <a:p>
            <a:r>
              <a:rPr lang="en-US"/>
              <a:t>$7 Trillion of Private Equity may need to find a source of liquidity: will it be in Secondary Trades?</a:t>
            </a:r>
          </a:p>
        </p:txBody>
      </p:sp>
      <p:pic>
        <p:nvPicPr>
          <p:cNvPr id="7" name="Picture 6">
            <a:extLst>
              <a:ext uri="{FF2B5EF4-FFF2-40B4-BE49-F238E27FC236}">
                <a16:creationId xmlns:a16="http://schemas.microsoft.com/office/drawing/2014/main" id="{7400BCE3-E5FF-43DE-80C7-7D4CC198DD95}"/>
              </a:ext>
            </a:extLst>
          </p:cNvPr>
          <p:cNvPicPr>
            <a:picLocks noChangeAspect="1"/>
          </p:cNvPicPr>
          <p:nvPr/>
        </p:nvPicPr>
        <p:blipFill rotWithShape="1">
          <a:blip r:embed="rId2"/>
          <a:srcRect t="13458"/>
          <a:stretch/>
        </p:blipFill>
        <p:spPr>
          <a:xfrm>
            <a:off x="560555" y="904672"/>
            <a:ext cx="8028967" cy="4756935"/>
          </a:xfrm>
          <a:prstGeom prst="rect">
            <a:avLst/>
          </a:prstGeom>
        </p:spPr>
      </p:pic>
    </p:spTree>
    <p:extLst>
      <p:ext uri="{BB962C8B-B14F-4D97-AF65-F5344CB8AC3E}">
        <p14:creationId xmlns:p14="http://schemas.microsoft.com/office/powerpoint/2010/main" val="1332346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ACFC523-7A87-4679-8DD5-83BDA7F3CBDC}"/>
              </a:ext>
            </a:extLst>
          </p:cNvPr>
          <p:cNvGraphicFramePr>
            <a:graphicFrameLocks noGrp="1"/>
          </p:cNvGraphicFramePr>
          <p:nvPr>
            <p:ph sz="quarter" idx="20"/>
            <p:extLst>
              <p:ext uri="{D42A27DB-BD31-4B8C-83A1-F6EECF244321}">
                <p14:modId xmlns:p14="http://schemas.microsoft.com/office/powerpoint/2010/main" val="154018557"/>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CF7A5DF-DF73-4F88-B165-AC35D4B31903}"/>
              </a:ext>
            </a:extLst>
          </p:cNvPr>
          <p:cNvSpPr>
            <a:spLocks noGrp="1"/>
          </p:cNvSpPr>
          <p:nvPr>
            <p:ph type="title"/>
          </p:nvPr>
        </p:nvSpPr>
        <p:spPr/>
        <p:txBody>
          <a:bodyPr>
            <a:normAutofit/>
          </a:bodyPr>
          <a:lstStyle/>
          <a:p>
            <a:r>
              <a:rPr lang="en-US" sz="1800"/>
              <a:t>3. Private Equity Secondaries - Interval</a:t>
            </a:r>
          </a:p>
        </p:txBody>
      </p:sp>
      <p:sp>
        <p:nvSpPr>
          <p:cNvPr id="3" name="Text Placeholder 2">
            <a:extLst>
              <a:ext uri="{FF2B5EF4-FFF2-40B4-BE49-F238E27FC236}">
                <a16:creationId xmlns:a16="http://schemas.microsoft.com/office/drawing/2014/main" id="{3DF2D934-56C1-4E32-A7AA-E94F1287B6A6}"/>
              </a:ext>
            </a:extLst>
          </p:cNvPr>
          <p:cNvSpPr>
            <a:spLocks noGrp="1"/>
          </p:cNvSpPr>
          <p:nvPr>
            <p:ph type="body" sz="quarter" idx="17"/>
          </p:nvPr>
        </p:nvSpPr>
        <p:spPr/>
        <p:txBody>
          <a:bodyPr/>
          <a:lstStyle/>
          <a:p>
            <a:r>
              <a:rPr lang="en-US" sz="900"/>
              <a:t>Sources: Jeffries, Coller, Hamilton Lane file:///M:/02%20Capital%20Markets/2023/1Q%202023/Hamilton%20Lane/Secondary-Market-Webinar-Transcript-8-31-22_1.pdf</a:t>
            </a:r>
            <a:endParaRPr lang="en-US"/>
          </a:p>
        </p:txBody>
      </p:sp>
      <p:sp>
        <p:nvSpPr>
          <p:cNvPr id="5" name="Text Placeholder 4">
            <a:extLst>
              <a:ext uri="{FF2B5EF4-FFF2-40B4-BE49-F238E27FC236}">
                <a16:creationId xmlns:a16="http://schemas.microsoft.com/office/drawing/2014/main" id="{B1B616EA-BFFC-40EF-BF45-59286E6139D0}"/>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7" name="Text Placeholder 6">
            <a:extLst>
              <a:ext uri="{FF2B5EF4-FFF2-40B4-BE49-F238E27FC236}">
                <a16:creationId xmlns:a16="http://schemas.microsoft.com/office/drawing/2014/main" id="{252E5A98-7713-49D4-8825-4B806D3DB09E}"/>
              </a:ext>
            </a:extLst>
          </p:cNvPr>
          <p:cNvSpPr>
            <a:spLocks noGrp="1"/>
          </p:cNvSpPr>
          <p:nvPr>
            <p:ph type="body" sz="quarter" idx="21"/>
          </p:nvPr>
        </p:nvSpPr>
        <p:spPr/>
        <p:txBody>
          <a:bodyPr>
            <a:normAutofit lnSpcReduction="10000"/>
          </a:bodyPr>
          <a:lstStyle/>
          <a:p>
            <a:r>
              <a:rPr lang="en-US"/>
              <a:t>Secondary Transactions are up 5 to 6 - fold in a little over a decade.  Yet Secondaries represent less than 2% of Private Equity.  Will the trend continue? </a:t>
            </a:r>
          </a:p>
        </p:txBody>
      </p:sp>
      <p:cxnSp>
        <p:nvCxnSpPr>
          <p:cNvPr id="6" name="Straight Arrow Connector 5">
            <a:extLst>
              <a:ext uri="{FF2B5EF4-FFF2-40B4-BE49-F238E27FC236}">
                <a16:creationId xmlns:a16="http://schemas.microsoft.com/office/drawing/2014/main" id="{51640F5A-D08A-401D-9A78-BA92AFCC0ACB}"/>
              </a:ext>
            </a:extLst>
          </p:cNvPr>
          <p:cNvCxnSpPr>
            <a:cxnSpLocks/>
          </p:cNvCxnSpPr>
          <p:nvPr/>
        </p:nvCxnSpPr>
        <p:spPr>
          <a:xfrm flipV="1">
            <a:off x="1799617" y="2003898"/>
            <a:ext cx="4715419" cy="2295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988DD1-6B8D-49A7-A160-D502C6EE0A84}"/>
              </a:ext>
            </a:extLst>
          </p:cNvPr>
          <p:cNvSpPr txBox="1"/>
          <p:nvPr/>
        </p:nvSpPr>
        <p:spPr>
          <a:xfrm>
            <a:off x="394283" y="1090352"/>
            <a:ext cx="1116260" cy="369332"/>
          </a:xfrm>
          <a:prstGeom prst="rect">
            <a:avLst/>
          </a:prstGeom>
          <a:noFill/>
        </p:spPr>
        <p:txBody>
          <a:bodyPr wrap="square" rtlCol="0">
            <a:spAutoFit/>
          </a:bodyPr>
          <a:lstStyle/>
          <a:p>
            <a:r>
              <a:rPr lang="en-US">
                <a:solidFill>
                  <a:schemeClr val="accent1">
                    <a:lumMod val="75000"/>
                  </a:schemeClr>
                </a:solidFill>
              </a:rPr>
              <a:t>$ Billions</a:t>
            </a:r>
          </a:p>
        </p:txBody>
      </p:sp>
      <p:sp>
        <p:nvSpPr>
          <p:cNvPr id="10" name="TextBox 9">
            <a:extLst>
              <a:ext uri="{FF2B5EF4-FFF2-40B4-BE49-F238E27FC236}">
                <a16:creationId xmlns:a16="http://schemas.microsoft.com/office/drawing/2014/main" id="{E7E8F794-483F-4B5B-B8F9-58EF070AE3E3}"/>
              </a:ext>
            </a:extLst>
          </p:cNvPr>
          <p:cNvSpPr txBox="1"/>
          <p:nvPr/>
        </p:nvSpPr>
        <p:spPr>
          <a:xfrm>
            <a:off x="7087540" y="4149367"/>
            <a:ext cx="1026756" cy="261610"/>
          </a:xfrm>
          <a:prstGeom prst="rect">
            <a:avLst/>
          </a:prstGeom>
          <a:solidFill>
            <a:schemeClr val="bg1"/>
          </a:solidFill>
          <a:ln w="19050">
            <a:solidFill>
              <a:schemeClr val="accent2">
                <a:lumMod val="75000"/>
              </a:schemeClr>
            </a:solidFill>
          </a:ln>
        </p:spPr>
        <p:txBody>
          <a:bodyPr wrap="square" rtlCol="0">
            <a:spAutoFit/>
          </a:bodyPr>
          <a:lstStyle/>
          <a:p>
            <a:r>
              <a:rPr lang="en-US" sz="1050" b="1">
                <a:solidFill>
                  <a:srgbClr val="00B050"/>
                </a:solidFill>
              </a:rPr>
              <a:t>% of PE Market</a:t>
            </a:r>
          </a:p>
        </p:txBody>
      </p:sp>
      <p:sp>
        <p:nvSpPr>
          <p:cNvPr id="12" name="TextBox 11">
            <a:extLst>
              <a:ext uri="{FF2B5EF4-FFF2-40B4-BE49-F238E27FC236}">
                <a16:creationId xmlns:a16="http://schemas.microsoft.com/office/drawing/2014/main" id="{1E41B0DF-E55D-4788-80CE-721E80F1D49D}"/>
              </a:ext>
            </a:extLst>
          </p:cNvPr>
          <p:cNvSpPr txBox="1"/>
          <p:nvPr/>
        </p:nvSpPr>
        <p:spPr>
          <a:xfrm>
            <a:off x="8006767" y="2283585"/>
            <a:ext cx="742950" cy="923330"/>
          </a:xfrm>
          <a:prstGeom prst="rect">
            <a:avLst/>
          </a:prstGeom>
          <a:noFill/>
        </p:spPr>
        <p:txBody>
          <a:bodyPr wrap="square" rtlCol="0">
            <a:spAutoFit/>
          </a:bodyPr>
          <a:lstStyle/>
          <a:p>
            <a:r>
              <a:rPr lang="en-US"/>
              <a:t>2H</a:t>
            </a:r>
          </a:p>
          <a:p>
            <a:r>
              <a:rPr lang="en-US"/>
              <a:t>21</a:t>
            </a:r>
          </a:p>
          <a:p>
            <a:r>
              <a:rPr lang="en-US"/>
              <a:t>22</a:t>
            </a:r>
          </a:p>
        </p:txBody>
      </p:sp>
      <p:sp>
        <p:nvSpPr>
          <p:cNvPr id="13" name="TextBox 12">
            <a:extLst>
              <a:ext uri="{FF2B5EF4-FFF2-40B4-BE49-F238E27FC236}">
                <a16:creationId xmlns:a16="http://schemas.microsoft.com/office/drawing/2014/main" id="{1D7D8D96-E00A-4D68-9CCA-013539215206}"/>
              </a:ext>
            </a:extLst>
          </p:cNvPr>
          <p:cNvSpPr txBox="1"/>
          <p:nvPr/>
        </p:nvSpPr>
        <p:spPr>
          <a:xfrm>
            <a:off x="7485978" y="1701533"/>
            <a:ext cx="742949" cy="338554"/>
          </a:xfrm>
          <a:prstGeom prst="rect">
            <a:avLst/>
          </a:prstGeom>
          <a:noFill/>
        </p:spPr>
        <p:txBody>
          <a:bodyPr wrap="square" rtlCol="0">
            <a:spAutoFit/>
          </a:bodyPr>
          <a:lstStyle/>
          <a:p>
            <a:r>
              <a:rPr lang="en-US" sz="1600" b="1"/>
              <a:t>$104</a:t>
            </a:r>
          </a:p>
        </p:txBody>
      </p:sp>
    </p:spTree>
    <p:extLst>
      <p:ext uri="{BB962C8B-B14F-4D97-AF65-F5344CB8AC3E}">
        <p14:creationId xmlns:p14="http://schemas.microsoft.com/office/powerpoint/2010/main" val="212378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BC0733-430C-7592-82D4-7DD6C2F0DD4B}"/>
              </a:ext>
            </a:extLst>
          </p:cNvPr>
          <p:cNvPicPr>
            <a:picLocks noGrp="1" noChangeAspect="1"/>
          </p:cNvPicPr>
          <p:nvPr>
            <p:ph sz="quarter" idx="20"/>
          </p:nvPr>
        </p:nvPicPr>
        <p:blipFill rotWithShape="1">
          <a:blip r:embed="rId2"/>
          <a:srcRect t="7387"/>
          <a:stretch/>
        </p:blipFill>
        <p:spPr>
          <a:xfrm>
            <a:off x="356774" y="1066800"/>
            <a:ext cx="8038551" cy="5018528"/>
          </a:xfrm>
          <a:prstGeom prst="rect">
            <a:avLst/>
          </a:prstGeom>
        </p:spPr>
      </p:pic>
      <p:sp>
        <p:nvSpPr>
          <p:cNvPr id="3" name="Title 2">
            <a:extLst>
              <a:ext uri="{FF2B5EF4-FFF2-40B4-BE49-F238E27FC236}">
                <a16:creationId xmlns:a16="http://schemas.microsoft.com/office/drawing/2014/main" id="{A1456078-88AB-40E4-9F9C-5B6060C39FAE}"/>
              </a:ext>
            </a:extLst>
          </p:cNvPr>
          <p:cNvSpPr>
            <a:spLocks noGrp="1"/>
          </p:cNvSpPr>
          <p:nvPr>
            <p:ph type="title"/>
          </p:nvPr>
        </p:nvSpPr>
        <p:spPr/>
        <p:txBody>
          <a:bodyPr/>
          <a:lstStyle/>
          <a:p>
            <a:r>
              <a:rPr lang="en-US"/>
              <a:t>How Did We Get Here?</a:t>
            </a:r>
          </a:p>
        </p:txBody>
      </p:sp>
      <p:sp>
        <p:nvSpPr>
          <p:cNvPr id="7" name="Text Placeholder 6">
            <a:extLst>
              <a:ext uri="{FF2B5EF4-FFF2-40B4-BE49-F238E27FC236}">
                <a16:creationId xmlns:a16="http://schemas.microsoft.com/office/drawing/2014/main" id="{2BDD1ACC-F062-40C6-B92F-FAA7400F235C}"/>
              </a:ext>
            </a:extLst>
          </p:cNvPr>
          <p:cNvSpPr>
            <a:spLocks noGrp="1"/>
          </p:cNvSpPr>
          <p:nvPr>
            <p:ph type="body" sz="quarter" idx="17"/>
          </p:nvPr>
        </p:nvSpPr>
        <p:spPr/>
        <p:txBody>
          <a:bodyPr/>
          <a:lstStyle/>
          <a:p>
            <a:r>
              <a:rPr lang="en-US"/>
              <a:t> </a:t>
            </a:r>
          </a:p>
        </p:txBody>
      </p:sp>
      <p:sp>
        <p:nvSpPr>
          <p:cNvPr id="9" name="Text Placeholder 8">
            <a:extLst>
              <a:ext uri="{FF2B5EF4-FFF2-40B4-BE49-F238E27FC236}">
                <a16:creationId xmlns:a16="http://schemas.microsoft.com/office/drawing/2014/main" id="{6FDDF7D2-BE40-43A2-B383-6765C2CA88D7}"/>
              </a:ext>
            </a:extLst>
          </p:cNvPr>
          <p:cNvSpPr>
            <a:spLocks noGrp="1"/>
          </p:cNvSpPr>
          <p:nvPr>
            <p:ph type="body" sz="quarter" idx="19"/>
          </p:nvPr>
        </p:nvSpPr>
        <p:spPr/>
        <p:txBody>
          <a:bodyPr>
            <a:normAutofit fontScale="92500" lnSpcReduction="20000"/>
          </a:bodyPr>
          <a:lstStyle/>
          <a:p>
            <a:r>
              <a:rPr lang="en-US"/>
              <a:t>Inflation</a:t>
            </a:r>
          </a:p>
        </p:txBody>
      </p:sp>
      <p:sp>
        <p:nvSpPr>
          <p:cNvPr id="10" name="Text Placeholder 9">
            <a:extLst>
              <a:ext uri="{FF2B5EF4-FFF2-40B4-BE49-F238E27FC236}">
                <a16:creationId xmlns:a16="http://schemas.microsoft.com/office/drawing/2014/main" id="{324CDF6F-D87E-4ED9-8BFA-2523FF3346F4}"/>
              </a:ext>
            </a:extLst>
          </p:cNvPr>
          <p:cNvSpPr>
            <a:spLocks noGrp="1"/>
          </p:cNvSpPr>
          <p:nvPr>
            <p:ph type="body" sz="quarter" idx="21"/>
          </p:nvPr>
        </p:nvSpPr>
        <p:spPr/>
        <p:txBody>
          <a:bodyPr>
            <a:normAutofit lnSpcReduction="10000"/>
          </a:bodyPr>
          <a:lstStyle/>
          <a:p>
            <a:r>
              <a:rPr lang="en-US" b="0" i="0">
                <a:solidFill>
                  <a:schemeClr val="tx1"/>
                </a:solidFill>
                <a:effectLst/>
              </a:rPr>
              <a:t>U.S. Office of Management and Budget, Federal Surplus or Deficit; </a:t>
            </a:r>
            <a:r>
              <a:rPr lang="en-US">
                <a:solidFill>
                  <a:schemeClr val="tx1"/>
                </a:solidFill>
              </a:rPr>
              <a:t>Board of Governors of the Federal Reserve System (US). https://fred.stlouisfed.org/series/WALCL, April 5, 2023</a:t>
            </a:r>
          </a:p>
          <a:p>
            <a:endParaRPr lang="en-US"/>
          </a:p>
        </p:txBody>
      </p:sp>
      <p:sp>
        <p:nvSpPr>
          <p:cNvPr id="5" name="TextBox 4">
            <a:extLst>
              <a:ext uri="{FF2B5EF4-FFF2-40B4-BE49-F238E27FC236}">
                <a16:creationId xmlns:a16="http://schemas.microsoft.com/office/drawing/2014/main" id="{38B52FFF-1156-C3B8-831C-26989974ED31}"/>
              </a:ext>
            </a:extLst>
          </p:cNvPr>
          <p:cNvSpPr txBox="1"/>
          <p:nvPr/>
        </p:nvSpPr>
        <p:spPr>
          <a:xfrm>
            <a:off x="8371612" y="1299795"/>
            <a:ext cx="734288" cy="461665"/>
          </a:xfrm>
          <a:prstGeom prst="rect">
            <a:avLst/>
          </a:prstGeom>
          <a:noFill/>
          <a:ln>
            <a:solidFill>
              <a:schemeClr val="accent1"/>
            </a:solidFill>
          </a:ln>
        </p:spPr>
        <p:txBody>
          <a:bodyPr wrap="square" rtlCol="0">
            <a:spAutoFit/>
          </a:bodyPr>
          <a:lstStyle/>
          <a:p>
            <a:r>
              <a:rPr lang="en-US" sz="1200" b="1"/>
              <a:t>$8,734</a:t>
            </a:r>
          </a:p>
          <a:p>
            <a:r>
              <a:rPr lang="en-US" sz="1200"/>
              <a:t>3-20-23</a:t>
            </a:r>
          </a:p>
        </p:txBody>
      </p:sp>
      <p:sp>
        <p:nvSpPr>
          <p:cNvPr id="6" name="TextBox 5">
            <a:extLst>
              <a:ext uri="{FF2B5EF4-FFF2-40B4-BE49-F238E27FC236}">
                <a16:creationId xmlns:a16="http://schemas.microsoft.com/office/drawing/2014/main" id="{6C8352B3-FCD7-AC65-5F5E-2B81764EA0DC}"/>
              </a:ext>
            </a:extLst>
          </p:cNvPr>
          <p:cNvSpPr txBox="1"/>
          <p:nvPr/>
        </p:nvSpPr>
        <p:spPr>
          <a:xfrm>
            <a:off x="6114346" y="1906056"/>
            <a:ext cx="613967" cy="430887"/>
          </a:xfrm>
          <a:prstGeom prst="rect">
            <a:avLst/>
          </a:prstGeom>
          <a:solidFill>
            <a:schemeClr val="bg1"/>
          </a:solidFill>
          <a:ln>
            <a:solidFill>
              <a:schemeClr val="accent1"/>
            </a:solidFill>
          </a:ln>
        </p:spPr>
        <p:txBody>
          <a:bodyPr wrap="square" rtlCol="0">
            <a:spAutoFit/>
          </a:bodyPr>
          <a:lstStyle/>
          <a:p>
            <a:pPr algn="r"/>
            <a:r>
              <a:rPr lang="en-US" sz="1050" b="1"/>
              <a:t>$8,963 </a:t>
            </a:r>
          </a:p>
          <a:p>
            <a:pPr algn="r"/>
            <a:r>
              <a:rPr lang="en-US" sz="1050"/>
              <a:t>3-21-22</a:t>
            </a:r>
          </a:p>
        </p:txBody>
      </p:sp>
      <p:cxnSp>
        <p:nvCxnSpPr>
          <p:cNvPr id="12" name="Straight Connector 11">
            <a:extLst>
              <a:ext uri="{FF2B5EF4-FFF2-40B4-BE49-F238E27FC236}">
                <a16:creationId xmlns:a16="http://schemas.microsoft.com/office/drawing/2014/main" id="{A1EAC816-A1DD-4ACD-924E-DC1397BA58DC}"/>
              </a:ext>
            </a:extLst>
          </p:cNvPr>
          <p:cNvCxnSpPr>
            <a:cxnSpLocks/>
          </p:cNvCxnSpPr>
          <p:nvPr/>
        </p:nvCxnSpPr>
        <p:spPr>
          <a:xfrm flipH="1">
            <a:off x="6662983" y="1511910"/>
            <a:ext cx="1060590" cy="507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DE937D-9203-44A4-ABB3-5EFF160F0FCD}"/>
              </a:ext>
            </a:extLst>
          </p:cNvPr>
          <p:cNvCxnSpPr>
            <a:stCxn id="5" idx="1"/>
          </p:cNvCxnSpPr>
          <p:nvPr/>
        </p:nvCxnSpPr>
        <p:spPr>
          <a:xfrm flipH="1">
            <a:off x="8189292" y="1530628"/>
            <a:ext cx="182320" cy="223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4EBA5B-BB90-4B3C-95C5-9436415C69C8}"/>
              </a:ext>
            </a:extLst>
          </p:cNvPr>
          <p:cNvSpPr txBox="1"/>
          <p:nvPr/>
        </p:nvSpPr>
        <p:spPr>
          <a:xfrm>
            <a:off x="3239344" y="3660721"/>
            <a:ext cx="4326526" cy="461665"/>
          </a:xfrm>
          <a:prstGeom prst="rect">
            <a:avLst/>
          </a:prstGeom>
          <a:noFill/>
        </p:spPr>
        <p:txBody>
          <a:bodyPr wrap="square" rtlCol="0">
            <a:spAutoFit/>
          </a:bodyPr>
          <a:lstStyle/>
          <a:p>
            <a:r>
              <a:rPr lang="en-US" sz="2400" b="1">
                <a:solidFill>
                  <a:schemeClr val="bg1"/>
                </a:solidFill>
              </a:rPr>
              <a:t>Fed Balance Sheet - Cumulative</a:t>
            </a:r>
          </a:p>
        </p:txBody>
      </p:sp>
      <p:sp>
        <p:nvSpPr>
          <p:cNvPr id="16" name="TextBox 15">
            <a:extLst>
              <a:ext uri="{FF2B5EF4-FFF2-40B4-BE49-F238E27FC236}">
                <a16:creationId xmlns:a16="http://schemas.microsoft.com/office/drawing/2014/main" id="{E0500755-04D5-47F5-BE41-9BBBDC021E43}"/>
              </a:ext>
            </a:extLst>
          </p:cNvPr>
          <p:cNvSpPr txBox="1"/>
          <p:nvPr/>
        </p:nvSpPr>
        <p:spPr>
          <a:xfrm>
            <a:off x="3714749" y="4605768"/>
            <a:ext cx="3081583" cy="461665"/>
          </a:xfrm>
          <a:prstGeom prst="rect">
            <a:avLst/>
          </a:prstGeom>
          <a:noFill/>
        </p:spPr>
        <p:txBody>
          <a:bodyPr wrap="square" rtlCol="0">
            <a:spAutoFit/>
          </a:bodyPr>
          <a:lstStyle/>
          <a:p>
            <a:r>
              <a:rPr lang="en-US" sz="2400" b="1">
                <a:solidFill>
                  <a:srgbClr val="CC3300"/>
                </a:solidFill>
              </a:rPr>
              <a:t>Fiscal Deficit - Annual</a:t>
            </a:r>
          </a:p>
        </p:txBody>
      </p:sp>
      <p:sp>
        <p:nvSpPr>
          <p:cNvPr id="17" name="TextBox 16">
            <a:extLst>
              <a:ext uri="{FF2B5EF4-FFF2-40B4-BE49-F238E27FC236}">
                <a16:creationId xmlns:a16="http://schemas.microsoft.com/office/drawing/2014/main" id="{AEA2D453-D974-4090-8E15-B2C41AB608E9}"/>
              </a:ext>
            </a:extLst>
          </p:cNvPr>
          <p:cNvSpPr txBox="1"/>
          <p:nvPr/>
        </p:nvSpPr>
        <p:spPr>
          <a:xfrm>
            <a:off x="1761781" y="1003638"/>
            <a:ext cx="5228536" cy="523220"/>
          </a:xfrm>
          <a:prstGeom prst="rect">
            <a:avLst/>
          </a:prstGeom>
          <a:solidFill>
            <a:schemeClr val="bg1"/>
          </a:solidFill>
        </p:spPr>
        <p:txBody>
          <a:bodyPr wrap="square" rtlCol="0">
            <a:spAutoFit/>
          </a:bodyPr>
          <a:lstStyle/>
          <a:p>
            <a:r>
              <a:rPr lang="en-US" sz="2800" b="1" dirty="0">
                <a:solidFill>
                  <a:srgbClr val="002060"/>
                </a:solidFill>
              </a:rPr>
              <a:t>The Great Financial Experiment</a:t>
            </a:r>
          </a:p>
        </p:txBody>
      </p:sp>
      <p:sp>
        <p:nvSpPr>
          <p:cNvPr id="18" name="TextBox 17">
            <a:extLst>
              <a:ext uri="{FF2B5EF4-FFF2-40B4-BE49-F238E27FC236}">
                <a16:creationId xmlns:a16="http://schemas.microsoft.com/office/drawing/2014/main" id="{543BC591-E093-4D3B-A789-D03BA723FD8D}"/>
              </a:ext>
            </a:extLst>
          </p:cNvPr>
          <p:cNvSpPr txBox="1"/>
          <p:nvPr/>
        </p:nvSpPr>
        <p:spPr>
          <a:xfrm>
            <a:off x="2929903" y="1717851"/>
            <a:ext cx="2533676" cy="1015663"/>
          </a:xfrm>
          <a:prstGeom prst="rect">
            <a:avLst/>
          </a:prstGeom>
          <a:solidFill>
            <a:schemeClr val="bg1">
              <a:lumMod val="85000"/>
            </a:schemeClr>
          </a:solidFill>
        </p:spPr>
        <p:txBody>
          <a:bodyPr wrap="square">
            <a:spAutoFit/>
          </a:bodyPr>
          <a:lstStyle/>
          <a:p>
            <a:pPr algn="just"/>
            <a:r>
              <a:rPr lang="en-US" sz="1000" dirty="0"/>
              <a:t>“The balance sheet expansion is really temporary lending to banks to meet those special liquidity demands created by the recent tensions. It's not intended to directly alter the stance of monetary policy.”</a:t>
            </a:r>
          </a:p>
          <a:p>
            <a:pPr algn="just"/>
            <a:r>
              <a:rPr lang="en-US" sz="1000" dirty="0"/>
              <a:t>—Jerome Powell (March 22, 2023)</a:t>
            </a:r>
          </a:p>
        </p:txBody>
      </p:sp>
    </p:spTree>
    <p:extLst>
      <p:ext uri="{BB962C8B-B14F-4D97-AF65-F5344CB8AC3E}">
        <p14:creationId xmlns:p14="http://schemas.microsoft.com/office/powerpoint/2010/main" val="1123201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E60C2-48DD-4752-9B3A-30A2A245CC5A}"/>
              </a:ext>
            </a:extLst>
          </p:cNvPr>
          <p:cNvSpPr>
            <a:spLocks noGrp="1"/>
          </p:cNvSpPr>
          <p:nvPr>
            <p:ph type="title"/>
          </p:nvPr>
        </p:nvSpPr>
        <p:spPr/>
        <p:txBody>
          <a:bodyPr/>
          <a:lstStyle/>
          <a:p>
            <a:r>
              <a:rPr lang="en-US" sz="2000"/>
              <a:t>3. Private Equity Secondaries - Interval</a:t>
            </a:r>
            <a:endParaRPr lang="en-US"/>
          </a:p>
        </p:txBody>
      </p:sp>
      <p:sp>
        <p:nvSpPr>
          <p:cNvPr id="4" name="Text Placeholder 3">
            <a:extLst>
              <a:ext uri="{FF2B5EF4-FFF2-40B4-BE49-F238E27FC236}">
                <a16:creationId xmlns:a16="http://schemas.microsoft.com/office/drawing/2014/main" id="{A53ED25B-749B-4ACD-A87E-0C62F0FDD647}"/>
              </a:ext>
            </a:extLst>
          </p:cNvPr>
          <p:cNvSpPr>
            <a:spLocks noGrp="1"/>
          </p:cNvSpPr>
          <p:nvPr>
            <p:ph type="body" sz="quarter" idx="17"/>
          </p:nvPr>
        </p:nvSpPr>
        <p:spPr/>
        <p:txBody>
          <a:bodyPr/>
          <a:lstStyle/>
          <a:p>
            <a:r>
              <a:rPr lang="en-US"/>
              <a:t>Hamilton Lane/Morgan Stanley/ Jeffries https://www.jefferies.com/CMSFiles/Jefferies.com/files/IBBlast/Jefferies-Global_Secondary_Market_Review-January_2023.pdf</a:t>
            </a:r>
          </a:p>
        </p:txBody>
      </p:sp>
      <p:sp>
        <p:nvSpPr>
          <p:cNvPr id="6" name="Text Placeholder 5">
            <a:extLst>
              <a:ext uri="{FF2B5EF4-FFF2-40B4-BE49-F238E27FC236}">
                <a16:creationId xmlns:a16="http://schemas.microsoft.com/office/drawing/2014/main" id="{FA0D9D34-3BE4-49B5-A906-022D285CD0E3}"/>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9" name="Text Placeholder 8">
            <a:extLst>
              <a:ext uri="{FF2B5EF4-FFF2-40B4-BE49-F238E27FC236}">
                <a16:creationId xmlns:a16="http://schemas.microsoft.com/office/drawing/2014/main" id="{E35787F4-7E32-4F97-B3D1-DDA56E211C5B}"/>
              </a:ext>
            </a:extLst>
          </p:cNvPr>
          <p:cNvSpPr>
            <a:spLocks noGrp="1"/>
          </p:cNvSpPr>
          <p:nvPr>
            <p:ph type="body" sz="quarter" idx="21"/>
          </p:nvPr>
        </p:nvSpPr>
        <p:spPr/>
        <p:txBody>
          <a:bodyPr>
            <a:normAutofit lnSpcReduction="10000"/>
          </a:bodyPr>
          <a:lstStyle/>
          <a:p>
            <a:r>
              <a:rPr lang="en-US"/>
              <a:t>Secondaries are trading at historic discounts. Private Equity Secondaries mark up to par on purchase, which may mitigate the “J” curve.</a:t>
            </a:r>
          </a:p>
          <a:p>
            <a:endParaRPr lang="en-US"/>
          </a:p>
        </p:txBody>
      </p:sp>
      <p:pic>
        <p:nvPicPr>
          <p:cNvPr id="5" name="Picture 4">
            <a:extLst>
              <a:ext uri="{FF2B5EF4-FFF2-40B4-BE49-F238E27FC236}">
                <a16:creationId xmlns:a16="http://schemas.microsoft.com/office/drawing/2014/main" id="{DEA7C05E-261E-21FD-6715-7BB922E3C6A4}"/>
              </a:ext>
            </a:extLst>
          </p:cNvPr>
          <p:cNvPicPr>
            <a:picLocks noChangeAspect="1"/>
          </p:cNvPicPr>
          <p:nvPr/>
        </p:nvPicPr>
        <p:blipFill>
          <a:blip r:embed="rId2"/>
          <a:stretch>
            <a:fillRect/>
          </a:stretch>
        </p:blipFill>
        <p:spPr>
          <a:xfrm>
            <a:off x="685066" y="1521708"/>
            <a:ext cx="7773868" cy="4190999"/>
          </a:xfrm>
          <a:prstGeom prst="rect">
            <a:avLst/>
          </a:prstGeom>
        </p:spPr>
      </p:pic>
      <p:sp>
        <p:nvSpPr>
          <p:cNvPr id="10" name="TextBox 9">
            <a:extLst>
              <a:ext uri="{FF2B5EF4-FFF2-40B4-BE49-F238E27FC236}">
                <a16:creationId xmlns:a16="http://schemas.microsoft.com/office/drawing/2014/main" id="{D97CE612-683A-4417-9FF6-03E718CB06E7}"/>
              </a:ext>
            </a:extLst>
          </p:cNvPr>
          <p:cNvSpPr txBox="1"/>
          <p:nvPr/>
        </p:nvSpPr>
        <p:spPr>
          <a:xfrm>
            <a:off x="1326995" y="957017"/>
            <a:ext cx="6305550" cy="369332"/>
          </a:xfrm>
          <a:prstGeom prst="rect">
            <a:avLst/>
          </a:prstGeom>
          <a:noFill/>
        </p:spPr>
        <p:txBody>
          <a:bodyPr wrap="square" rtlCol="0">
            <a:spAutoFit/>
          </a:bodyPr>
          <a:lstStyle/>
          <a:p>
            <a:r>
              <a:rPr lang="en-US" b="1"/>
              <a:t>Motivated Sellers May offer Investors a Steep Discount to Value</a:t>
            </a:r>
          </a:p>
        </p:txBody>
      </p:sp>
      <p:sp>
        <p:nvSpPr>
          <p:cNvPr id="11" name="Rectangle 10">
            <a:extLst>
              <a:ext uri="{FF2B5EF4-FFF2-40B4-BE49-F238E27FC236}">
                <a16:creationId xmlns:a16="http://schemas.microsoft.com/office/drawing/2014/main" id="{0C862CCF-A0BA-4547-AA03-298F8A27F0ED}"/>
              </a:ext>
            </a:extLst>
          </p:cNvPr>
          <p:cNvSpPr/>
          <p:nvPr/>
        </p:nvSpPr>
        <p:spPr>
          <a:xfrm>
            <a:off x="342900" y="1470608"/>
            <a:ext cx="828675" cy="454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221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C06A-E74D-13C0-E3D4-6F6CE6E93A24}"/>
              </a:ext>
            </a:extLst>
          </p:cNvPr>
          <p:cNvSpPr>
            <a:spLocks noGrp="1"/>
          </p:cNvSpPr>
          <p:nvPr>
            <p:ph type="title"/>
          </p:nvPr>
        </p:nvSpPr>
        <p:spPr/>
        <p:txBody>
          <a:bodyPr>
            <a:noAutofit/>
          </a:bodyPr>
          <a:lstStyle/>
          <a:p>
            <a:r>
              <a:rPr lang="en-US" sz="1800"/>
              <a:t>3. Private Equity Secondaries - Interval</a:t>
            </a:r>
          </a:p>
        </p:txBody>
      </p:sp>
      <p:sp>
        <p:nvSpPr>
          <p:cNvPr id="3" name="Text Placeholder 2">
            <a:extLst>
              <a:ext uri="{FF2B5EF4-FFF2-40B4-BE49-F238E27FC236}">
                <a16:creationId xmlns:a16="http://schemas.microsoft.com/office/drawing/2014/main" id="{CDA5ABA1-08C3-4355-B839-11DA800B59A8}"/>
              </a:ext>
            </a:extLst>
          </p:cNvPr>
          <p:cNvSpPr>
            <a:spLocks noGrp="1"/>
          </p:cNvSpPr>
          <p:nvPr>
            <p:ph type="body" sz="quarter" idx="17"/>
          </p:nvPr>
        </p:nvSpPr>
        <p:spPr/>
        <p:txBody>
          <a:bodyPr>
            <a:normAutofit fontScale="77500" lnSpcReduction="20000"/>
          </a:bodyPr>
          <a:lstStyle/>
          <a:p>
            <a:r>
              <a:rPr lang="en-US" sz="900">
                <a:solidFill>
                  <a:schemeClr val="tx1">
                    <a:lumMod val="65000"/>
                    <a:lumOff val="35000"/>
                  </a:schemeClr>
                </a:solidFill>
              </a:rPr>
              <a:t>Source: Blackrock https://www.bvai.de/fileadmin/Themenschwerpunkte/Co-Investments_und_Secondaries/Statistiken_Marktperformancedaten/Private_market_secondaries_-_The_case_for_a_well-diversified_private_markets_program.pdf Spring 2020 Data Source: Cambridge Associates, Returns Report by Asset Class, as derived on 7 February 2020; returns based on median since inception to Q3 2019 net IRR across all funds (i.e. all vintage years and geographic regions for each strategy noted) in the Cambridge Associates database. Past performance is not indicative of future results. </a:t>
            </a:r>
            <a:endParaRPr lang="en-US">
              <a:solidFill>
                <a:schemeClr val="tx1">
                  <a:lumMod val="65000"/>
                  <a:lumOff val="35000"/>
                </a:schemeClr>
              </a:solidFill>
            </a:endParaRPr>
          </a:p>
        </p:txBody>
      </p:sp>
      <p:sp>
        <p:nvSpPr>
          <p:cNvPr id="5" name="Text Placeholder 4">
            <a:extLst>
              <a:ext uri="{FF2B5EF4-FFF2-40B4-BE49-F238E27FC236}">
                <a16:creationId xmlns:a16="http://schemas.microsoft.com/office/drawing/2014/main" id="{EE7E0928-9336-4871-BA04-32BE6D851D6E}"/>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7" name="Text Placeholder 6">
            <a:extLst>
              <a:ext uri="{FF2B5EF4-FFF2-40B4-BE49-F238E27FC236}">
                <a16:creationId xmlns:a16="http://schemas.microsoft.com/office/drawing/2014/main" id="{9B1CD164-530F-48D5-B560-0AE56586E8EB}"/>
              </a:ext>
            </a:extLst>
          </p:cNvPr>
          <p:cNvSpPr>
            <a:spLocks noGrp="1"/>
          </p:cNvSpPr>
          <p:nvPr>
            <p:ph type="body" sz="quarter" idx="21"/>
          </p:nvPr>
        </p:nvSpPr>
        <p:spPr/>
        <p:txBody>
          <a:bodyPr>
            <a:normAutofit fontScale="77500" lnSpcReduction="20000"/>
          </a:bodyPr>
          <a:lstStyle/>
          <a:p>
            <a:r>
              <a:rPr lang="en-US">
                <a:solidFill>
                  <a:schemeClr val="tx1"/>
                </a:solidFill>
              </a:rPr>
              <a:t>The Typical Secondary Portfolio is a Blend of  Vintages averaging between 5 and 6 years. TVPI is Total Value to Paid In: t</a:t>
            </a:r>
            <a:r>
              <a:rPr lang="en-US" b="0" i="0">
                <a:solidFill>
                  <a:schemeClr val="tx1"/>
                </a:solidFill>
                <a:effectLst/>
              </a:rPr>
              <a:t>he ratio of the current value of remaining investments within a fund, plus the total value of all distributions to date, relative to the total amount of capital paid into the fund to date. IRR is Internal Rate of Return: a profitability metric that takes into consideration the time value of money.</a:t>
            </a:r>
            <a:endParaRPr lang="en-US">
              <a:solidFill>
                <a:schemeClr val="tx1"/>
              </a:solidFill>
            </a:endParaRPr>
          </a:p>
        </p:txBody>
      </p:sp>
      <p:pic>
        <p:nvPicPr>
          <p:cNvPr id="4" name="Picture 3">
            <a:extLst>
              <a:ext uri="{FF2B5EF4-FFF2-40B4-BE49-F238E27FC236}">
                <a16:creationId xmlns:a16="http://schemas.microsoft.com/office/drawing/2014/main" id="{1BAF52D6-F1DE-4203-BE45-B914B2F903F1}"/>
              </a:ext>
            </a:extLst>
          </p:cNvPr>
          <p:cNvPicPr>
            <a:picLocks noChangeAspect="1"/>
          </p:cNvPicPr>
          <p:nvPr/>
        </p:nvPicPr>
        <p:blipFill>
          <a:blip r:embed="rId2"/>
          <a:stretch>
            <a:fillRect/>
          </a:stretch>
        </p:blipFill>
        <p:spPr>
          <a:xfrm>
            <a:off x="588645" y="1055137"/>
            <a:ext cx="7966710" cy="4460445"/>
          </a:xfrm>
          <a:prstGeom prst="rect">
            <a:avLst/>
          </a:prstGeom>
        </p:spPr>
      </p:pic>
      <p:sp>
        <p:nvSpPr>
          <p:cNvPr id="10" name="TextBox 9">
            <a:extLst>
              <a:ext uri="{FF2B5EF4-FFF2-40B4-BE49-F238E27FC236}">
                <a16:creationId xmlns:a16="http://schemas.microsoft.com/office/drawing/2014/main" id="{893FD8FD-543A-4C65-B3D1-6F5FA59B15C1}"/>
              </a:ext>
            </a:extLst>
          </p:cNvPr>
          <p:cNvSpPr txBox="1"/>
          <p:nvPr/>
        </p:nvSpPr>
        <p:spPr>
          <a:xfrm>
            <a:off x="1770433" y="1029822"/>
            <a:ext cx="1964987" cy="523220"/>
          </a:xfrm>
          <a:prstGeom prst="rect">
            <a:avLst/>
          </a:prstGeom>
          <a:solidFill>
            <a:schemeClr val="bg1"/>
          </a:solidFill>
        </p:spPr>
        <p:txBody>
          <a:bodyPr wrap="square" rtlCol="0">
            <a:spAutoFit/>
          </a:bodyPr>
          <a:lstStyle/>
          <a:p>
            <a:pPr algn="ctr"/>
            <a:r>
              <a:rPr lang="en-US" sz="2800">
                <a:solidFill>
                  <a:schemeClr val="accent1">
                    <a:lumMod val="50000"/>
                  </a:schemeClr>
                </a:solidFill>
              </a:rPr>
              <a:t>IRR</a:t>
            </a:r>
          </a:p>
        </p:txBody>
      </p:sp>
      <p:sp>
        <p:nvSpPr>
          <p:cNvPr id="11" name="TextBox 10">
            <a:extLst>
              <a:ext uri="{FF2B5EF4-FFF2-40B4-BE49-F238E27FC236}">
                <a16:creationId xmlns:a16="http://schemas.microsoft.com/office/drawing/2014/main" id="{1886704D-DB1D-41E8-B87B-160E856FA4F6}"/>
              </a:ext>
            </a:extLst>
          </p:cNvPr>
          <p:cNvSpPr txBox="1"/>
          <p:nvPr/>
        </p:nvSpPr>
        <p:spPr>
          <a:xfrm>
            <a:off x="5600883" y="1055137"/>
            <a:ext cx="1964987" cy="523220"/>
          </a:xfrm>
          <a:prstGeom prst="rect">
            <a:avLst/>
          </a:prstGeom>
          <a:solidFill>
            <a:schemeClr val="bg1"/>
          </a:solidFill>
        </p:spPr>
        <p:txBody>
          <a:bodyPr wrap="square" rtlCol="0">
            <a:spAutoFit/>
          </a:bodyPr>
          <a:lstStyle/>
          <a:p>
            <a:pPr algn="ctr"/>
            <a:r>
              <a:rPr lang="en-US" sz="2800">
                <a:solidFill>
                  <a:schemeClr val="accent1">
                    <a:lumMod val="50000"/>
                  </a:schemeClr>
                </a:solidFill>
              </a:rPr>
              <a:t>TVPI</a:t>
            </a:r>
          </a:p>
        </p:txBody>
      </p:sp>
      <p:sp>
        <p:nvSpPr>
          <p:cNvPr id="12" name="Rectangle 11">
            <a:extLst>
              <a:ext uri="{FF2B5EF4-FFF2-40B4-BE49-F238E27FC236}">
                <a16:creationId xmlns:a16="http://schemas.microsoft.com/office/drawing/2014/main" id="{1198A8E6-D366-431F-95C0-899D7E8AD3D2}"/>
              </a:ext>
            </a:extLst>
          </p:cNvPr>
          <p:cNvSpPr/>
          <p:nvPr/>
        </p:nvSpPr>
        <p:spPr>
          <a:xfrm>
            <a:off x="457200" y="933855"/>
            <a:ext cx="8229600" cy="4727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632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4DE011B-8522-4F83-A499-64940A24DDE4}"/>
              </a:ext>
            </a:extLst>
          </p:cNvPr>
          <p:cNvSpPr txBox="1"/>
          <p:nvPr/>
        </p:nvSpPr>
        <p:spPr>
          <a:xfrm>
            <a:off x="98241" y="5267748"/>
            <a:ext cx="9045760" cy="792525"/>
          </a:xfrm>
          <a:prstGeom prst="rect">
            <a:avLst/>
          </a:prstGeom>
          <a:noFill/>
        </p:spPr>
        <p:txBody>
          <a:bodyPr wrap="square" rtlCol="0">
            <a:spAutoFit/>
          </a:bodyPr>
          <a:lstStyle/>
          <a:p>
            <a:pPr defTabSz="914400" eaLnBrk="0" fontAlgn="base" hangingPunct="0">
              <a:spcBef>
                <a:spcPct val="0"/>
              </a:spcBef>
              <a:spcAft>
                <a:spcPct val="0"/>
              </a:spcAft>
              <a:defRPr/>
            </a:pPr>
            <a:r>
              <a:rPr lang="en-US" sz="650">
                <a:solidFill>
                  <a:srgbClr val="101F36"/>
                </a:solidFill>
                <a:latin typeface="Open Sans"/>
              </a:rPr>
              <a:t>SEC disclosure: Legally, interval funds are classified as </a:t>
            </a:r>
            <a:r>
              <a:rPr lang="en-US" sz="650">
                <a:solidFill>
                  <a:srgbClr val="218383"/>
                </a:solidFill>
                <a:latin typeface="Open Sans"/>
                <a:hlinkClick r:id="rId2"/>
              </a:rPr>
              <a:t>closed-end funds</a:t>
            </a:r>
            <a:r>
              <a:rPr lang="en-US" sz="650">
                <a:solidFill>
                  <a:srgbClr val="101F36"/>
                </a:solidFill>
                <a:latin typeface="Open Sans"/>
              </a:rPr>
              <a:t>, but they are very different from traditional closed-end funds in that: Their shares typically do not trade </a:t>
            </a:r>
            <a:r>
              <a:rPr lang="en-US" sz="650">
                <a:solidFill>
                  <a:srgbClr val="101F36"/>
                </a:solidFill>
              </a:rPr>
              <a:t>on the secondary market. Instead, their shares are subject to periodic repurchase offers by the fund at a price based on </a:t>
            </a:r>
            <a:r>
              <a:rPr lang="en-US" sz="650">
                <a:solidFill>
                  <a:srgbClr val="218383"/>
                </a:solidFill>
                <a:hlinkClick r:id="rId3"/>
              </a:rPr>
              <a:t>net asset value</a:t>
            </a:r>
            <a:r>
              <a:rPr lang="en-US" sz="650">
                <a:solidFill>
                  <a:srgbClr val="101F36"/>
                </a:solidFill>
              </a:rPr>
              <a:t>. They are permitted to (and many interval funds do) continuously offer their shares at a price based on the fund’s net asset value.</a:t>
            </a:r>
            <a:r>
              <a:rPr lang="en-US" altLang="en-US" sz="650">
                <a:cs typeface="Arial" panose="020B0604020202020204" pitchFamily="34" charset="0"/>
              </a:rPr>
              <a:t> </a:t>
            </a:r>
            <a:r>
              <a:rPr lang="en-US" altLang="en-US" sz="650">
                <a:solidFill>
                  <a:srgbClr val="101F36"/>
                </a:solidFill>
              </a:rPr>
              <a:t>The appropriateness of a particular investment or strategy will depend on an investor’s individual circumstances and objectives. Principal value and return of an investment will fluctuate with changes in market conditions </a:t>
            </a:r>
            <a:r>
              <a:rPr lang="en-US" altLang="en-US" sz="650">
                <a:solidFill>
                  <a:srgbClr val="101F36"/>
                </a:solidFill>
                <a:latin typeface="Open Sans"/>
              </a:rPr>
              <a:t>Investors should carefully consider the investment objectives and risks as well as charges and expenses of a mutual fund before investing. To obtain a prospectus, contact your Financial Advisor or visit the fund company’s website. The prospectus contains this and other important information about the mutual fund. Read the prospectus carefully before investing. </a:t>
            </a:r>
          </a:p>
          <a:p>
            <a:pPr defTabSz="914400" eaLnBrk="0" fontAlgn="base" hangingPunct="0">
              <a:spcBef>
                <a:spcPct val="0"/>
              </a:spcBef>
              <a:spcAft>
                <a:spcPct val="0"/>
              </a:spcAft>
              <a:buFont typeface="Arial" panose="020B0604020202020204" pitchFamily="34" charset="0"/>
              <a:buChar char="•"/>
              <a:defRPr/>
            </a:pPr>
            <a:endParaRPr lang="en-US" sz="650" b="1">
              <a:solidFill>
                <a:srgbClr val="101F36"/>
              </a:solidFill>
              <a:latin typeface="Open Sans"/>
            </a:endParaRPr>
          </a:p>
          <a:p>
            <a:pPr defTabSz="914400" eaLnBrk="0" fontAlgn="base" hangingPunct="0">
              <a:spcBef>
                <a:spcPct val="0"/>
              </a:spcBef>
              <a:spcAft>
                <a:spcPct val="0"/>
              </a:spcAft>
              <a:buFont typeface="Arial" panose="020B0604020202020204" pitchFamily="34" charset="0"/>
              <a:buChar char="•"/>
              <a:defRPr/>
            </a:pPr>
            <a:endParaRPr lang="en-US" sz="650" b="1">
              <a:solidFill>
                <a:srgbClr val="101F36"/>
              </a:solidFill>
              <a:latin typeface="Open Sans"/>
            </a:endParaRPr>
          </a:p>
        </p:txBody>
      </p:sp>
      <p:pic>
        <p:nvPicPr>
          <p:cNvPr id="11" name="Content Placeholder 10">
            <a:extLst>
              <a:ext uri="{FF2B5EF4-FFF2-40B4-BE49-F238E27FC236}">
                <a16:creationId xmlns:a16="http://schemas.microsoft.com/office/drawing/2014/main" id="{90EC997D-D92C-4E37-8A81-941C12BF7FAC}"/>
              </a:ext>
            </a:extLst>
          </p:cNvPr>
          <p:cNvPicPr>
            <a:picLocks noGrp="1" noChangeAspect="1"/>
          </p:cNvPicPr>
          <p:nvPr>
            <p:ph sz="quarter" idx="20"/>
          </p:nvPr>
        </p:nvPicPr>
        <p:blipFill>
          <a:blip r:embed="rId4"/>
          <a:stretch>
            <a:fillRect/>
          </a:stretch>
        </p:blipFill>
        <p:spPr>
          <a:xfrm>
            <a:off x="225287" y="1200017"/>
            <a:ext cx="8746435" cy="3965530"/>
          </a:xfrm>
          <a:prstGeom prst="rect">
            <a:avLst/>
          </a:prstGeom>
        </p:spPr>
      </p:pic>
      <p:sp>
        <p:nvSpPr>
          <p:cNvPr id="3" name="Title 2">
            <a:extLst>
              <a:ext uri="{FF2B5EF4-FFF2-40B4-BE49-F238E27FC236}">
                <a16:creationId xmlns:a16="http://schemas.microsoft.com/office/drawing/2014/main" id="{B6CC83DB-B181-46A2-8C99-768A5AE4385E}"/>
              </a:ext>
            </a:extLst>
          </p:cNvPr>
          <p:cNvSpPr>
            <a:spLocks noGrp="1"/>
          </p:cNvSpPr>
          <p:nvPr>
            <p:ph type="title"/>
          </p:nvPr>
        </p:nvSpPr>
        <p:spPr/>
        <p:txBody>
          <a:bodyPr/>
          <a:lstStyle/>
          <a:p>
            <a:r>
              <a:rPr lang="en-US" sz="2000"/>
              <a:t>3. Private Equity Secondaries - Interval</a:t>
            </a:r>
            <a:endParaRPr lang="en-US"/>
          </a:p>
        </p:txBody>
      </p:sp>
      <p:sp>
        <p:nvSpPr>
          <p:cNvPr id="4" name="Text Placeholder 3">
            <a:extLst>
              <a:ext uri="{FF2B5EF4-FFF2-40B4-BE49-F238E27FC236}">
                <a16:creationId xmlns:a16="http://schemas.microsoft.com/office/drawing/2014/main" id="{C170E88D-E891-49F1-9F48-5E8E686D423F}"/>
              </a:ext>
            </a:extLst>
          </p:cNvPr>
          <p:cNvSpPr>
            <a:spLocks noGrp="1"/>
          </p:cNvSpPr>
          <p:nvPr>
            <p:ph type="body" sz="quarter" idx="17"/>
          </p:nvPr>
        </p:nvSpPr>
        <p:spPr>
          <a:xfrm>
            <a:off x="898334" y="5766339"/>
            <a:ext cx="7788466" cy="396135"/>
          </a:xfrm>
        </p:spPr>
        <p:txBody>
          <a:bodyPr/>
          <a:lstStyle/>
          <a:p>
            <a:r>
              <a:rPr lang="en-US">
                <a:solidFill>
                  <a:schemeClr val="bg2">
                    <a:lumMod val="50000"/>
                  </a:schemeClr>
                </a:solidFill>
              </a:rPr>
              <a:t>SEC: Securities and Exchange Commission https://www.investor.gov/introduction-investing/investing-basics/glossary/interval-fund</a:t>
            </a:r>
          </a:p>
        </p:txBody>
      </p:sp>
      <p:sp>
        <p:nvSpPr>
          <p:cNvPr id="5" name="Text Placeholder 4">
            <a:extLst>
              <a:ext uri="{FF2B5EF4-FFF2-40B4-BE49-F238E27FC236}">
                <a16:creationId xmlns:a16="http://schemas.microsoft.com/office/drawing/2014/main" id="{3EBD1DD9-2E9B-4FEF-B0DD-D212F9DE297B}"/>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EBB2EAAD-4503-437C-AA95-5154C1DDF644}"/>
              </a:ext>
            </a:extLst>
          </p:cNvPr>
          <p:cNvSpPr>
            <a:spLocks noGrp="1"/>
          </p:cNvSpPr>
          <p:nvPr>
            <p:ph type="body" sz="quarter" idx="21"/>
          </p:nvPr>
        </p:nvSpPr>
        <p:spPr/>
        <p:txBody>
          <a:bodyPr/>
          <a:lstStyle/>
          <a:p>
            <a:r>
              <a:rPr lang="en-US"/>
              <a:t>Interval Funds and Tender Offer Funds may offer Investors a more liquid entry into otherwise illiquid assets.</a:t>
            </a:r>
          </a:p>
        </p:txBody>
      </p:sp>
      <p:sp>
        <p:nvSpPr>
          <p:cNvPr id="2" name="TextBox 1">
            <a:extLst>
              <a:ext uri="{FF2B5EF4-FFF2-40B4-BE49-F238E27FC236}">
                <a16:creationId xmlns:a16="http://schemas.microsoft.com/office/drawing/2014/main" id="{AD9A3F28-A645-4413-AC19-2EB856F1F1AF}"/>
              </a:ext>
            </a:extLst>
          </p:cNvPr>
          <p:cNvSpPr txBox="1"/>
          <p:nvPr/>
        </p:nvSpPr>
        <p:spPr>
          <a:xfrm>
            <a:off x="381000" y="885825"/>
            <a:ext cx="2895600" cy="646331"/>
          </a:xfrm>
          <a:prstGeom prst="rect">
            <a:avLst/>
          </a:prstGeom>
          <a:noFill/>
        </p:spPr>
        <p:txBody>
          <a:bodyPr wrap="square" rtlCol="0">
            <a:spAutoFit/>
          </a:bodyPr>
          <a:lstStyle/>
          <a:p>
            <a:r>
              <a:rPr lang="en-US"/>
              <a:t>Mutual Funds can’t own Private Equity</a:t>
            </a:r>
          </a:p>
        </p:txBody>
      </p:sp>
      <p:sp>
        <p:nvSpPr>
          <p:cNvPr id="8" name="TextBox 7">
            <a:extLst>
              <a:ext uri="{FF2B5EF4-FFF2-40B4-BE49-F238E27FC236}">
                <a16:creationId xmlns:a16="http://schemas.microsoft.com/office/drawing/2014/main" id="{89EFD15C-2743-4344-ABA9-880FEE80FC89}"/>
              </a:ext>
            </a:extLst>
          </p:cNvPr>
          <p:cNvSpPr txBox="1"/>
          <p:nvPr/>
        </p:nvSpPr>
        <p:spPr>
          <a:xfrm>
            <a:off x="3381375" y="885825"/>
            <a:ext cx="4029075" cy="369332"/>
          </a:xfrm>
          <a:prstGeom prst="rect">
            <a:avLst/>
          </a:prstGeom>
          <a:noFill/>
        </p:spPr>
        <p:txBody>
          <a:bodyPr wrap="square" rtlCol="0">
            <a:spAutoFit/>
          </a:bodyPr>
          <a:lstStyle/>
          <a:p>
            <a:r>
              <a:rPr lang="en-US"/>
              <a:t>Semi Liquid Funds can own Private Equity</a:t>
            </a:r>
          </a:p>
        </p:txBody>
      </p:sp>
    </p:spTree>
    <p:extLst>
      <p:ext uri="{BB962C8B-B14F-4D97-AF65-F5344CB8AC3E}">
        <p14:creationId xmlns:p14="http://schemas.microsoft.com/office/powerpoint/2010/main" val="1291721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B4B3D-DC86-4F23-AA64-77B984BCA8BF}"/>
              </a:ext>
            </a:extLst>
          </p:cNvPr>
          <p:cNvSpPr>
            <a:spLocks noGrp="1"/>
          </p:cNvSpPr>
          <p:nvPr>
            <p:ph type="title"/>
          </p:nvPr>
        </p:nvSpPr>
        <p:spPr/>
        <p:txBody>
          <a:bodyPr/>
          <a:lstStyle/>
          <a:p>
            <a:r>
              <a:rPr lang="en-US" sz="2000"/>
              <a:t>3. Private Equity Secondaries - Interval</a:t>
            </a:r>
            <a:endParaRPr lang="en-US"/>
          </a:p>
        </p:txBody>
      </p:sp>
      <p:sp>
        <p:nvSpPr>
          <p:cNvPr id="4" name="Text Placeholder 3">
            <a:extLst>
              <a:ext uri="{FF2B5EF4-FFF2-40B4-BE49-F238E27FC236}">
                <a16:creationId xmlns:a16="http://schemas.microsoft.com/office/drawing/2014/main" id="{09D0F013-B617-4DCD-BAB3-43FDEA7E5A7C}"/>
              </a:ext>
            </a:extLst>
          </p:cNvPr>
          <p:cNvSpPr>
            <a:spLocks noGrp="1"/>
          </p:cNvSpPr>
          <p:nvPr>
            <p:ph type="body" sz="quarter" idx="17"/>
          </p:nvPr>
        </p:nvSpPr>
        <p:spPr/>
        <p:txBody>
          <a:bodyPr/>
          <a:lstStyle/>
          <a:p>
            <a:r>
              <a:rPr lang="en-US"/>
              <a:t>https://www.partnersgroup.com/fileadmin/user_upload/Files/Research_PDF/20220210_Partners_Group_Research_Evergreen_Funds.pdf</a:t>
            </a:r>
          </a:p>
        </p:txBody>
      </p:sp>
      <p:sp>
        <p:nvSpPr>
          <p:cNvPr id="6" name="Text Placeholder 5">
            <a:extLst>
              <a:ext uri="{FF2B5EF4-FFF2-40B4-BE49-F238E27FC236}">
                <a16:creationId xmlns:a16="http://schemas.microsoft.com/office/drawing/2014/main" id="{01B696DB-79F2-4FAF-B5AC-FC802CF6295C}"/>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7" name="Text Placeholder 6">
            <a:extLst>
              <a:ext uri="{FF2B5EF4-FFF2-40B4-BE49-F238E27FC236}">
                <a16:creationId xmlns:a16="http://schemas.microsoft.com/office/drawing/2014/main" id="{6E15DE9C-AAC8-4225-8B08-AAD338258ED6}"/>
              </a:ext>
            </a:extLst>
          </p:cNvPr>
          <p:cNvSpPr>
            <a:spLocks noGrp="1"/>
          </p:cNvSpPr>
          <p:nvPr>
            <p:ph type="body" sz="quarter" idx="21"/>
          </p:nvPr>
        </p:nvSpPr>
        <p:spPr/>
        <p:txBody>
          <a:bodyPr>
            <a:normAutofit lnSpcReduction="10000"/>
          </a:bodyPr>
          <a:lstStyle/>
          <a:p>
            <a:r>
              <a:rPr lang="en-US"/>
              <a:t>Investors looking to access private markets should consider the emergence of new structures, with open-ended funds providing a viable alternative – or complement – to traditional closed-end funds.</a:t>
            </a:r>
          </a:p>
        </p:txBody>
      </p:sp>
      <p:pic>
        <p:nvPicPr>
          <p:cNvPr id="10" name="Picture 9">
            <a:extLst>
              <a:ext uri="{FF2B5EF4-FFF2-40B4-BE49-F238E27FC236}">
                <a16:creationId xmlns:a16="http://schemas.microsoft.com/office/drawing/2014/main" id="{627CED0D-5FCC-48A2-A992-AE55E53F70FA}"/>
              </a:ext>
            </a:extLst>
          </p:cNvPr>
          <p:cNvPicPr>
            <a:picLocks noChangeAspect="1"/>
          </p:cNvPicPr>
          <p:nvPr/>
        </p:nvPicPr>
        <p:blipFill rotWithShape="1">
          <a:blip r:embed="rId2"/>
          <a:srcRect b="11173"/>
          <a:stretch/>
        </p:blipFill>
        <p:spPr>
          <a:xfrm>
            <a:off x="274639" y="1311923"/>
            <a:ext cx="8594722" cy="3624807"/>
          </a:xfrm>
          <a:prstGeom prst="rect">
            <a:avLst/>
          </a:prstGeom>
        </p:spPr>
      </p:pic>
      <p:sp>
        <p:nvSpPr>
          <p:cNvPr id="13" name="TextBox 12">
            <a:extLst>
              <a:ext uri="{FF2B5EF4-FFF2-40B4-BE49-F238E27FC236}">
                <a16:creationId xmlns:a16="http://schemas.microsoft.com/office/drawing/2014/main" id="{95FB2C1B-4BA5-47B4-8E2A-03C00D98F5AA}"/>
              </a:ext>
            </a:extLst>
          </p:cNvPr>
          <p:cNvSpPr txBox="1"/>
          <p:nvPr/>
        </p:nvSpPr>
        <p:spPr>
          <a:xfrm>
            <a:off x="583660" y="924128"/>
            <a:ext cx="6536987" cy="369332"/>
          </a:xfrm>
          <a:prstGeom prst="rect">
            <a:avLst/>
          </a:prstGeom>
          <a:noFill/>
        </p:spPr>
        <p:txBody>
          <a:bodyPr wrap="square" lIns="91440" tIns="45720" rIns="91440" bIns="45720" rtlCol="0" anchor="t">
            <a:spAutoFit/>
          </a:bodyPr>
          <a:lstStyle/>
          <a:p>
            <a:r>
              <a:rPr lang="en-US" b="1" dirty="0">
                <a:solidFill>
                  <a:schemeClr val="accent1">
                    <a:lumMod val="50000"/>
                  </a:schemeClr>
                </a:solidFill>
              </a:rPr>
              <a:t>Evergreen Funds: The Next Frontier for Private Markets Investors?</a:t>
            </a:r>
          </a:p>
        </p:txBody>
      </p:sp>
      <p:sp>
        <p:nvSpPr>
          <p:cNvPr id="5" name="TextBox 4">
            <a:extLst>
              <a:ext uri="{FF2B5EF4-FFF2-40B4-BE49-F238E27FC236}">
                <a16:creationId xmlns:a16="http://schemas.microsoft.com/office/drawing/2014/main" id="{01DD779C-BEE6-40E7-81FB-940B8EFCC606}"/>
              </a:ext>
            </a:extLst>
          </p:cNvPr>
          <p:cNvSpPr txBox="1"/>
          <p:nvPr/>
        </p:nvSpPr>
        <p:spPr>
          <a:xfrm>
            <a:off x="697960" y="4840477"/>
            <a:ext cx="3740690"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rPr>
              <a:t>SEC Registered</a:t>
            </a:r>
          </a:p>
          <a:p>
            <a:pPr marL="285750" indent="-285750">
              <a:buFont typeface="Arial" panose="020B0604020202020204" pitchFamily="34" charset="0"/>
              <a:buChar char="•"/>
            </a:pPr>
            <a:r>
              <a:rPr lang="en-US">
                <a:solidFill>
                  <a:srgbClr val="002060"/>
                </a:solidFill>
              </a:rPr>
              <a:t>Low Minimum – Fully Invested</a:t>
            </a:r>
          </a:p>
          <a:p>
            <a:pPr marL="285750" indent="-285750">
              <a:buFont typeface="Arial" panose="020B0604020202020204" pitchFamily="34" charset="0"/>
              <a:buChar char="•"/>
            </a:pPr>
            <a:r>
              <a:rPr lang="en-US">
                <a:solidFill>
                  <a:srgbClr val="002060"/>
                </a:solidFill>
              </a:rPr>
              <a:t>1099    -   No K1    -   No  UBTI</a:t>
            </a:r>
          </a:p>
        </p:txBody>
      </p:sp>
      <p:sp>
        <p:nvSpPr>
          <p:cNvPr id="11" name="TextBox 10">
            <a:extLst>
              <a:ext uri="{FF2B5EF4-FFF2-40B4-BE49-F238E27FC236}">
                <a16:creationId xmlns:a16="http://schemas.microsoft.com/office/drawing/2014/main" id="{3A572459-8F03-421A-81B7-FE89E1924B79}"/>
              </a:ext>
            </a:extLst>
          </p:cNvPr>
          <p:cNvSpPr txBox="1"/>
          <p:nvPr/>
        </p:nvSpPr>
        <p:spPr>
          <a:xfrm>
            <a:off x="4861971" y="4833145"/>
            <a:ext cx="3740690"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2060"/>
                </a:solidFill>
              </a:rPr>
              <a:t>High Minimum</a:t>
            </a:r>
          </a:p>
          <a:p>
            <a:pPr marL="285750" indent="-285750">
              <a:buFont typeface="Arial" panose="020B0604020202020204" pitchFamily="34" charset="0"/>
              <a:buChar char="•"/>
            </a:pPr>
            <a:r>
              <a:rPr lang="en-US">
                <a:solidFill>
                  <a:srgbClr val="002060"/>
                </a:solidFill>
              </a:rPr>
              <a:t>Capital Call and Distribution</a:t>
            </a:r>
          </a:p>
          <a:p>
            <a:pPr marL="285750" indent="-285750">
              <a:buFont typeface="Arial" panose="020B0604020202020204" pitchFamily="34" charset="0"/>
              <a:buChar char="•"/>
            </a:pPr>
            <a:r>
              <a:rPr lang="en-US">
                <a:solidFill>
                  <a:srgbClr val="002060"/>
                </a:solidFill>
              </a:rPr>
              <a:t>K1 – May Have UBTI</a:t>
            </a:r>
          </a:p>
        </p:txBody>
      </p:sp>
    </p:spTree>
    <p:extLst>
      <p:ext uri="{BB962C8B-B14F-4D97-AF65-F5344CB8AC3E}">
        <p14:creationId xmlns:p14="http://schemas.microsoft.com/office/powerpoint/2010/main" val="3879620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4A997-5961-4292-A3DF-D2C94C8263D8}"/>
              </a:ext>
            </a:extLst>
          </p:cNvPr>
          <p:cNvSpPr>
            <a:spLocks noGrp="1"/>
          </p:cNvSpPr>
          <p:nvPr>
            <p:ph type="title"/>
          </p:nvPr>
        </p:nvSpPr>
        <p:spPr/>
        <p:txBody>
          <a:bodyPr/>
          <a:lstStyle/>
          <a:p>
            <a:r>
              <a:rPr lang="en-US"/>
              <a:t>4: Optimize with New Inputs</a:t>
            </a:r>
          </a:p>
        </p:txBody>
      </p:sp>
      <p:sp>
        <p:nvSpPr>
          <p:cNvPr id="4" name="Text Placeholder 3">
            <a:extLst>
              <a:ext uri="{FF2B5EF4-FFF2-40B4-BE49-F238E27FC236}">
                <a16:creationId xmlns:a16="http://schemas.microsoft.com/office/drawing/2014/main" id="{6AD50A40-19D5-4790-AB14-D37F5EB136C5}"/>
              </a:ext>
            </a:extLst>
          </p:cNvPr>
          <p:cNvSpPr>
            <a:spLocks noGrp="1"/>
          </p:cNvSpPr>
          <p:nvPr>
            <p:ph type="body" sz="quarter" idx="17"/>
          </p:nvPr>
        </p:nvSpPr>
        <p:spPr/>
        <p:txBody>
          <a:bodyPr/>
          <a:lstStyle/>
          <a:p>
            <a:r>
              <a:rPr lang="en-US"/>
              <a:t>Morgan Stanley Global Investment Office Secular Expected Returns and Expected Risks. </a:t>
            </a:r>
          </a:p>
        </p:txBody>
      </p:sp>
      <p:sp>
        <p:nvSpPr>
          <p:cNvPr id="5" name="Text Placeholder 4">
            <a:extLst>
              <a:ext uri="{FF2B5EF4-FFF2-40B4-BE49-F238E27FC236}">
                <a16:creationId xmlns:a16="http://schemas.microsoft.com/office/drawing/2014/main" id="{0C6DEEEE-1A67-4DC7-AC84-C6C33B5D7D16}"/>
              </a:ext>
            </a:extLst>
          </p:cNvPr>
          <p:cNvSpPr>
            <a:spLocks noGrp="1"/>
          </p:cNvSpPr>
          <p:nvPr>
            <p:ph type="body" sz="quarter" idx="19"/>
          </p:nvPr>
        </p:nvSpPr>
        <p:spPr/>
        <p:txBody>
          <a:bodyPr>
            <a:normAutofit fontScale="92500" lnSpcReduction="20000"/>
          </a:bodyPr>
          <a:lstStyle/>
          <a:p>
            <a:r>
              <a:rPr lang="en-US"/>
              <a:t>Potential Opportunities</a:t>
            </a:r>
          </a:p>
        </p:txBody>
      </p:sp>
      <p:sp>
        <p:nvSpPr>
          <p:cNvPr id="6" name="Text Placeholder 5">
            <a:extLst>
              <a:ext uri="{FF2B5EF4-FFF2-40B4-BE49-F238E27FC236}">
                <a16:creationId xmlns:a16="http://schemas.microsoft.com/office/drawing/2014/main" id="{027DBB0F-FFEB-4CD0-A17A-F33CB28842B4}"/>
              </a:ext>
            </a:extLst>
          </p:cNvPr>
          <p:cNvSpPr>
            <a:spLocks noGrp="1"/>
          </p:cNvSpPr>
          <p:nvPr>
            <p:ph type="body" sz="quarter" idx="21"/>
          </p:nvPr>
        </p:nvSpPr>
        <p:spPr/>
        <p:txBody>
          <a:bodyPr>
            <a:normAutofit lnSpcReduction="10000"/>
          </a:bodyPr>
          <a:lstStyle/>
          <a:p>
            <a:r>
              <a:rPr lang="en-US"/>
              <a:t>Private Alternative Asset Volatility has been adjusted upward to reflect time series bias and late appraisal moving into potentially tighter lending and monetary policy regime.</a:t>
            </a:r>
          </a:p>
        </p:txBody>
      </p:sp>
      <p:graphicFrame>
        <p:nvGraphicFramePr>
          <p:cNvPr id="7" name="Content Placeholder 6">
            <a:extLst>
              <a:ext uri="{FF2B5EF4-FFF2-40B4-BE49-F238E27FC236}">
                <a16:creationId xmlns:a16="http://schemas.microsoft.com/office/drawing/2014/main" id="{0BD3938C-D42E-421D-ADA8-1E6FA59BF059}"/>
              </a:ext>
            </a:extLst>
          </p:cNvPr>
          <p:cNvGraphicFramePr>
            <a:graphicFrameLocks noGrp="1"/>
          </p:cNvGraphicFramePr>
          <p:nvPr>
            <p:ph sz="quarter" idx="20"/>
            <p:extLst>
              <p:ext uri="{D42A27DB-BD31-4B8C-83A1-F6EECF244321}">
                <p14:modId xmlns:p14="http://schemas.microsoft.com/office/powerpoint/2010/main" val="250440101"/>
              </p:ext>
            </p:extLst>
          </p:nvPr>
        </p:nvGraphicFramePr>
        <p:xfrm>
          <a:off x="457200" y="748397"/>
          <a:ext cx="8229600" cy="497295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74F5A2B-22A0-4EF6-9418-E31E4EA27858}"/>
              </a:ext>
            </a:extLst>
          </p:cNvPr>
          <p:cNvSpPr txBox="1"/>
          <p:nvPr/>
        </p:nvSpPr>
        <p:spPr>
          <a:xfrm>
            <a:off x="1533525" y="1082675"/>
            <a:ext cx="4124325" cy="646331"/>
          </a:xfrm>
          <a:prstGeom prst="rect">
            <a:avLst/>
          </a:prstGeom>
          <a:noFill/>
        </p:spPr>
        <p:txBody>
          <a:bodyPr wrap="square" rtlCol="0">
            <a:spAutoFit/>
          </a:bodyPr>
          <a:lstStyle/>
          <a:p>
            <a:r>
              <a:rPr lang="en-US" b="1" dirty="0">
                <a:solidFill>
                  <a:schemeClr val="accent1">
                    <a:lumMod val="50000"/>
                  </a:schemeClr>
                </a:solidFill>
              </a:rPr>
              <a:t>M.S. Global Investment Office</a:t>
            </a:r>
          </a:p>
          <a:p>
            <a:r>
              <a:rPr lang="en-US" b="1" dirty="0">
                <a:solidFill>
                  <a:schemeClr val="accent1">
                    <a:lumMod val="50000"/>
                  </a:schemeClr>
                </a:solidFill>
              </a:rPr>
              <a:t>Expected Returns – Long Run</a:t>
            </a:r>
          </a:p>
        </p:txBody>
      </p:sp>
    </p:spTree>
    <p:extLst>
      <p:ext uri="{BB962C8B-B14F-4D97-AF65-F5344CB8AC3E}">
        <p14:creationId xmlns:p14="http://schemas.microsoft.com/office/powerpoint/2010/main" val="3371101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F47A2-2922-4A54-BB22-89E51B41835B}"/>
              </a:ext>
            </a:extLst>
          </p:cNvPr>
          <p:cNvSpPr>
            <a:spLocks noGrp="1"/>
          </p:cNvSpPr>
          <p:nvPr>
            <p:ph type="title"/>
          </p:nvPr>
        </p:nvSpPr>
        <p:spPr/>
        <p:txBody>
          <a:bodyPr/>
          <a:lstStyle/>
          <a:p>
            <a:r>
              <a:rPr lang="en-US"/>
              <a:t>4: Optimize with New Inputs</a:t>
            </a:r>
          </a:p>
        </p:txBody>
      </p:sp>
      <p:sp>
        <p:nvSpPr>
          <p:cNvPr id="4" name="Text Placeholder 3">
            <a:extLst>
              <a:ext uri="{FF2B5EF4-FFF2-40B4-BE49-F238E27FC236}">
                <a16:creationId xmlns:a16="http://schemas.microsoft.com/office/drawing/2014/main" id="{D14F5BDE-A0B5-4AA0-843F-240C33A78FDF}"/>
              </a:ext>
            </a:extLst>
          </p:cNvPr>
          <p:cNvSpPr>
            <a:spLocks noGrp="1"/>
          </p:cNvSpPr>
          <p:nvPr>
            <p:ph type="body" sz="quarter" idx="17"/>
          </p:nvPr>
        </p:nvSpPr>
        <p:spPr/>
        <p:txBody>
          <a:bodyPr>
            <a:normAutofit fontScale="92500" lnSpcReduction="20000"/>
          </a:bodyPr>
          <a:lstStyle/>
          <a:p>
            <a:r>
              <a:rPr lang="en-US"/>
              <a:t>NACUBO TIAA Study of Endowments 2022. Published Feb 21, 2023, Morgan Stanley Global Investment Office Capital Market Assumptions published March 2023</a:t>
            </a:r>
          </a:p>
          <a:p>
            <a:r>
              <a:rPr lang="en-US"/>
              <a:t>There is no assurance that expected returns will be realized or that future volatility or correlation will represent the past. </a:t>
            </a:r>
          </a:p>
        </p:txBody>
      </p:sp>
      <p:sp>
        <p:nvSpPr>
          <p:cNvPr id="5" name="Text Placeholder 4">
            <a:extLst>
              <a:ext uri="{FF2B5EF4-FFF2-40B4-BE49-F238E27FC236}">
                <a16:creationId xmlns:a16="http://schemas.microsoft.com/office/drawing/2014/main" id="{7F2337DB-CEF0-4D0B-8927-3973F276A395}"/>
              </a:ext>
            </a:extLst>
          </p:cNvPr>
          <p:cNvSpPr>
            <a:spLocks noGrp="1"/>
          </p:cNvSpPr>
          <p:nvPr>
            <p:ph type="body" sz="quarter" idx="19"/>
          </p:nvPr>
        </p:nvSpPr>
        <p:spPr/>
        <p:txBody>
          <a:bodyPr>
            <a:normAutofit fontScale="92500" lnSpcReduction="20000"/>
          </a:bodyPr>
          <a:lstStyle/>
          <a:p>
            <a:r>
              <a:rPr lang="en-US"/>
              <a:t>Potential Opportunities</a:t>
            </a:r>
          </a:p>
        </p:txBody>
      </p:sp>
      <p:sp>
        <p:nvSpPr>
          <p:cNvPr id="6" name="Text Placeholder 5">
            <a:extLst>
              <a:ext uri="{FF2B5EF4-FFF2-40B4-BE49-F238E27FC236}">
                <a16:creationId xmlns:a16="http://schemas.microsoft.com/office/drawing/2014/main" id="{881772E4-639D-403F-A434-C2999AD3ADD9}"/>
              </a:ext>
            </a:extLst>
          </p:cNvPr>
          <p:cNvSpPr>
            <a:spLocks noGrp="1"/>
          </p:cNvSpPr>
          <p:nvPr>
            <p:ph type="body" sz="quarter" idx="21"/>
          </p:nvPr>
        </p:nvSpPr>
        <p:spPr/>
        <p:txBody>
          <a:bodyPr>
            <a:normAutofit lnSpcReduction="10000"/>
          </a:bodyPr>
          <a:lstStyle/>
          <a:p>
            <a:r>
              <a:rPr lang="en-US"/>
              <a:t>Update your institutions optimization utilizing Global Investment Office Expectations, Non-Profit Funds may be able to outperform institutions that are still using rear view mirror estimates of future returns. </a:t>
            </a:r>
          </a:p>
        </p:txBody>
      </p:sp>
      <p:graphicFrame>
        <p:nvGraphicFramePr>
          <p:cNvPr id="7" name="Content Placeholder 6">
            <a:extLst>
              <a:ext uri="{FF2B5EF4-FFF2-40B4-BE49-F238E27FC236}">
                <a16:creationId xmlns:a16="http://schemas.microsoft.com/office/drawing/2014/main" id="{0E950F98-C97B-4C1E-A550-095982649A69}"/>
              </a:ext>
            </a:extLst>
          </p:cNvPr>
          <p:cNvGraphicFramePr>
            <a:graphicFrameLocks noGrp="1"/>
          </p:cNvGraphicFramePr>
          <p:nvPr>
            <p:ph sz="quarter" idx="20"/>
            <p:extLst>
              <p:ext uri="{D42A27DB-BD31-4B8C-83A1-F6EECF244321}">
                <p14:modId xmlns:p14="http://schemas.microsoft.com/office/powerpoint/2010/main" val="3136749426"/>
              </p:ext>
            </p:extLst>
          </p:nvPr>
        </p:nvGraphicFramePr>
        <p:xfrm>
          <a:off x="457199" y="1127463"/>
          <a:ext cx="8229601" cy="463634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4D2410A-70C3-44D9-B4B0-0C4FAF36D29A}"/>
              </a:ext>
            </a:extLst>
          </p:cNvPr>
          <p:cNvSpPr txBox="1"/>
          <p:nvPr/>
        </p:nvSpPr>
        <p:spPr>
          <a:xfrm>
            <a:off x="1935517" y="884426"/>
            <a:ext cx="6467475" cy="369332"/>
          </a:xfrm>
          <a:prstGeom prst="rect">
            <a:avLst/>
          </a:prstGeom>
          <a:solidFill>
            <a:schemeClr val="bg1"/>
          </a:solidFill>
        </p:spPr>
        <p:txBody>
          <a:bodyPr wrap="square" rtlCol="0">
            <a:spAutoFit/>
          </a:bodyPr>
          <a:lstStyle/>
          <a:p>
            <a:r>
              <a:rPr lang="en-US" b="1" dirty="0">
                <a:solidFill>
                  <a:srgbClr val="002060"/>
                </a:solidFill>
              </a:rPr>
              <a:t>Sample Portfolio Optimization with Future Return Inputs</a:t>
            </a:r>
          </a:p>
        </p:txBody>
      </p:sp>
    </p:spTree>
    <p:extLst>
      <p:ext uri="{BB962C8B-B14F-4D97-AF65-F5344CB8AC3E}">
        <p14:creationId xmlns:p14="http://schemas.microsoft.com/office/powerpoint/2010/main" val="542568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n in business attire">
            <a:extLst>
              <a:ext uri="{FF2B5EF4-FFF2-40B4-BE49-F238E27FC236}">
                <a16:creationId xmlns:a16="http://schemas.microsoft.com/office/drawing/2014/main" id="{6E6F67A2-4C80-48D3-9AB5-1A8119FA41A6}"/>
              </a:ext>
            </a:extLst>
          </p:cNvPr>
          <p:cNvPicPr>
            <a:picLocks noGrp="1" noChangeAspect="1"/>
          </p:cNvPicPr>
          <p:nvPr>
            <p:ph sz="quarter" idx="2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2257" y="3558713"/>
            <a:ext cx="1017871" cy="1374498"/>
          </a:xfrm>
        </p:spPr>
      </p:pic>
      <p:sp>
        <p:nvSpPr>
          <p:cNvPr id="3" name="Title 2">
            <a:extLst>
              <a:ext uri="{FF2B5EF4-FFF2-40B4-BE49-F238E27FC236}">
                <a16:creationId xmlns:a16="http://schemas.microsoft.com/office/drawing/2014/main" id="{D7293714-AECC-4415-A464-3F84BD33DB0C}"/>
              </a:ext>
            </a:extLst>
          </p:cNvPr>
          <p:cNvSpPr>
            <a:spLocks noGrp="1"/>
          </p:cNvSpPr>
          <p:nvPr>
            <p:ph type="title"/>
          </p:nvPr>
        </p:nvSpPr>
        <p:spPr/>
        <p:txBody>
          <a:bodyPr/>
          <a:lstStyle/>
          <a:p>
            <a:r>
              <a:rPr lang="en-US"/>
              <a:t>5. Use New Algorithm – Uncover Major Gift</a:t>
            </a:r>
          </a:p>
        </p:txBody>
      </p:sp>
      <p:sp>
        <p:nvSpPr>
          <p:cNvPr id="4" name="Text Placeholder 3">
            <a:extLst>
              <a:ext uri="{FF2B5EF4-FFF2-40B4-BE49-F238E27FC236}">
                <a16:creationId xmlns:a16="http://schemas.microsoft.com/office/drawing/2014/main" id="{93AE11DF-DB06-47EF-90FA-E18CE3B42B13}"/>
              </a:ext>
            </a:extLst>
          </p:cNvPr>
          <p:cNvSpPr>
            <a:spLocks noGrp="1"/>
          </p:cNvSpPr>
          <p:nvPr>
            <p:ph type="body" sz="quarter" idx="17"/>
          </p:nvPr>
        </p:nvSpPr>
        <p:spPr/>
        <p:txBody>
          <a:bodyPr/>
          <a:lstStyle/>
          <a:p>
            <a:r>
              <a:rPr lang="en-US"/>
              <a:t>The Giving Crowd Algorithm has identified Donors who are considering the sale of a large business or real estate. Graystone Morgan Stanley has Database of Investment Bankers who may be able to optimize sale. Pre-Sale tax architecture may lower taxes and open the door for a major gift.</a:t>
            </a:r>
          </a:p>
        </p:txBody>
      </p:sp>
      <p:sp>
        <p:nvSpPr>
          <p:cNvPr id="5" name="Text Placeholder 4">
            <a:extLst>
              <a:ext uri="{FF2B5EF4-FFF2-40B4-BE49-F238E27FC236}">
                <a16:creationId xmlns:a16="http://schemas.microsoft.com/office/drawing/2014/main" id="{803FC068-0F2A-4F1A-8B40-3FAD5E0377BE}"/>
              </a:ext>
            </a:extLst>
          </p:cNvPr>
          <p:cNvSpPr>
            <a:spLocks noGrp="1"/>
          </p:cNvSpPr>
          <p:nvPr>
            <p:ph type="body" sz="quarter" idx="19"/>
          </p:nvPr>
        </p:nvSpPr>
        <p:spPr/>
        <p:txBody>
          <a:bodyPr>
            <a:normAutofit fontScale="92500" lnSpcReduction="20000"/>
          </a:bodyPr>
          <a:lstStyle/>
          <a:p>
            <a:r>
              <a:rPr lang="en-US"/>
              <a:t>Potential Opportunities</a:t>
            </a:r>
          </a:p>
          <a:p>
            <a:endParaRPr lang="en-US"/>
          </a:p>
        </p:txBody>
      </p:sp>
      <p:sp>
        <p:nvSpPr>
          <p:cNvPr id="6" name="Text Placeholder 5">
            <a:extLst>
              <a:ext uri="{FF2B5EF4-FFF2-40B4-BE49-F238E27FC236}">
                <a16:creationId xmlns:a16="http://schemas.microsoft.com/office/drawing/2014/main" id="{C9EE0F2A-6B17-415B-BE3E-6B2A4F014945}"/>
              </a:ext>
            </a:extLst>
          </p:cNvPr>
          <p:cNvSpPr>
            <a:spLocks noGrp="1"/>
          </p:cNvSpPr>
          <p:nvPr>
            <p:ph type="body" sz="quarter" idx="21"/>
          </p:nvPr>
        </p:nvSpPr>
        <p:spPr/>
        <p:txBody>
          <a:bodyPr/>
          <a:lstStyle/>
          <a:p>
            <a:r>
              <a:rPr lang="en-US"/>
              <a:t>NACUBO says using data for cost control and potential donations may be biggest solution to financial pressure.</a:t>
            </a:r>
          </a:p>
        </p:txBody>
      </p:sp>
      <p:pic>
        <p:nvPicPr>
          <p:cNvPr id="9" name="Content Placeholder 7" descr="Filter outline">
            <a:extLst>
              <a:ext uri="{FF2B5EF4-FFF2-40B4-BE49-F238E27FC236}">
                <a16:creationId xmlns:a16="http://schemas.microsoft.com/office/drawing/2014/main" id="{CB73CE55-3B5B-41AE-94A8-229539167B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448" y="1774924"/>
            <a:ext cx="1699097" cy="1699097"/>
          </a:xfrm>
          <a:prstGeom prst="rect">
            <a:avLst/>
          </a:prstGeom>
        </p:spPr>
      </p:pic>
      <p:pic>
        <p:nvPicPr>
          <p:cNvPr id="10" name="Content Placeholder 7" descr="Factory outline">
            <a:extLst>
              <a:ext uri="{FF2B5EF4-FFF2-40B4-BE49-F238E27FC236}">
                <a16:creationId xmlns:a16="http://schemas.microsoft.com/office/drawing/2014/main" id="{8C95EB8A-8A62-4E3D-BFF5-F22FA8D9E2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3610" y="3480253"/>
            <a:ext cx="914400" cy="914400"/>
          </a:xfrm>
          <a:prstGeom prst="rect">
            <a:avLst/>
          </a:prstGeom>
        </p:spPr>
      </p:pic>
      <p:pic>
        <p:nvPicPr>
          <p:cNvPr id="11" name="Content Placeholder 7" descr="Factory outline">
            <a:extLst>
              <a:ext uri="{FF2B5EF4-FFF2-40B4-BE49-F238E27FC236}">
                <a16:creationId xmlns:a16="http://schemas.microsoft.com/office/drawing/2014/main" id="{402537DC-D685-42ED-B242-C38E599F0B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78844" y="3488246"/>
            <a:ext cx="914400" cy="914400"/>
          </a:xfrm>
          <a:prstGeom prst="rect">
            <a:avLst/>
          </a:prstGeom>
        </p:spPr>
      </p:pic>
      <p:pic>
        <p:nvPicPr>
          <p:cNvPr id="12" name="Content Placeholder 7" descr="Factory outline">
            <a:extLst>
              <a:ext uri="{FF2B5EF4-FFF2-40B4-BE49-F238E27FC236}">
                <a16:creationId xmlns:a16="http://schemas.microsoft.com/office/drawing/2014/main" id="{811C02D7-6601-4CF2-9BB3-49088DA28E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6050" y="3488246"/>
            <a:ext cx="914400" cy="914400"/>
          </a:xfrm>
          <a:prstGeom prst="rect">
            <a:avLst/>
          </a:prstGeom>
        </p:spPr>
      </p:pic>
      <p:pic>
        <p:nvPicPr>
          <p:cNvPr id="13" name="Content Placeholder 7" descr="Group with solid fill">
            <a:extLst>
              <a:ext uri="{FF2B5EF4-FFF2-40B4-BE49-F238E27FC236}">
                <a16:creationId xmlns:a16="http://schemas.microsoft.com/office/drawing/2014/main" id="{F858989F-D49B-4755-B41D-DA09E134A9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4572" y="1585813"/>
            <a:ext cx="457200" cy="457200"/>
          </a:xfrm>
          <a:prstGeom prst="rect">
            <a:avLst/>
          </a:prstGeom>
        </p:spPr>
      </p:pic>
      <p:pic>
        <p:nvPicPr>
          <p:cNvPr id="14" name="Content Placeholder 7" descr="Group with solid fill">
            <a:extLst>
              <a:ext uri="{FF2B5EF4-FFF2-40B4-BE49-F238E27FC236}">
                <a16:creationId xmlns:a16="http://schemas.microsoft.com/office/drawing/2014/main" id="{90A4668C-1200-4C21-8E35-F2C3FA3F47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2227" y="1586400"/>
            <a:ext cx="457200" cy="457200"/>
          </a:xfrm>
          <a:prstGeom prst="rect">
            <a:avLst/>
          </a:prstGeom>
        </p:spPr>
      </p:pic>
      <p:pic>
        <p:nvPicPr>
          <p:cNvPr id="15" name="Content Placeholder 7" descr="Group with solid fill">
            <a:extLst>
              <a:ext uri="{FF2B5EF4-FFF2-40B4-BE49-F238E27FC236}">
                <a16:creationId xmlns:a16="http://schemas.microsoft.com/office/drawing/2014/main" id="{42A73271-6D26-483D-B93D-0032C05EDD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1825" y="1586400"/>
            <a:ext cx="457200" cy="459233"/>
          </a:xfrm>
          <a:prstGeom prst="rect">
            <a:avLst/>
          </a:prstGeom>
        </p:spPr>
      </p:pic>
      <p:pic>
        <p:nvPicPr>
          <p:cNvPr id="16" name="Content Placeholder 11" descr="Thought bubble outline">
            <a:extLst>
              <a:ext uri="{FF2B5EF4-FFF2-40B4-BE49-F238E27FC236}">
                <a16:creationId xmlns:a16="http://schemas.microsoft.com/office/drawing/2014/main" id="{73C9D668-2E18-4322-B963-6B55A185A5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21109" y="2944729"/>
            <a:ext cx="664723" cy="664723"/>
          </a:xfrm>
          <a:prstGeom prst="rect">
            <a:avLst/>
          </a:prstGeom>
        </p:spPr>
      </p:pic>
      <p:pic>
        <p:nvPicPr>
          <p:cNvPr id="18" name="Content Placeholder 7" descr="Group with solid fill">
            <a:extLst>
              <a:ext uri="{FF2B5EF4-FFF2-40B4-BE49-F238E27FC236}">
                <a16:creationId xmlns:a16="http://schemas.microsoft.com/office/drawing/2014/main" id="{D68EA78E-14E8-472A-AE89-66B10F6691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6226" y="1288958"/>
            <a:ext cx="457200" cy="457200"/>
          </a:xfrm>
          <a:prstGeom prst="rect">
            <a:avLst/>
          </a:prstGeom>
        </p:spPr>
      </p:pic>
      <p:pic>
        <p:nvPicPr>
          <p:cNvPr id="19" name="Content Placeholder 7" descr="Group with solid fill">
            <a:extLst>
              <a:ext uri="{FF2B5EF4-FFF2-40B4-BE49-F238E27FC236}">
                <a16:creationId xmlns:a16="http://schemas.microsoft.com/office/drawing/2014/main" id="{3A18BF58-A0F3-44E4-9209-0889196D4B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895" y="1281552"/>
            <a:ext cx="457200" cy="457200"/>
          </a:xfrm>
          <a:prstGeom prst="rect">
            <a:avLst/>
          </a:prstGeom>
        </p:spPr>
      </p:pic>
      <p:pic>
        <p:nvPicPr>
          <p:cNvPr id="20" name="Content Placeholder 7" descr="Group with solid fill">
            <a:extLst>
              <a:ext uri="{FF2B5EF4-FFF2-40B4-BE49-F238E27FC236}">
                <a16:creationId xmlns:a16="http://schemas.microsoft.com/office/drawing/2014/main" id="{3F0DFEA5-9798-4432-89BE-8FE55BF962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5486" y="1281552"/>
            <a:ext cx="457200" cy="459233"/>
          </a:xfrm>
          <a:prstGeom prst="rect">
            <a:avLst/>
          </a:prstGeom>
        </p:spPr>
      </p:pic>
      <p:pic>
        <p:nvPicPr>
          <p:cNvPr id="21" name="Content Placeholder 11" descr="Treasure chest outline">
            <a:extLst>
              <a:ext uri="{FF2B5EF4-FFF2-40B4-BE49-F238E27FC236}">
                <a16:creationId xmlns:a16="http://schemas.microsoft.com/office/drawing/2014/main" id="{65B1C174-8EDD-4383-89DF-CAB5E0A1B4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73925" y="3474021"/>
            <a:ext cx="914400" cy="914400"/>
          </a:xfrm>
          <a:prstGeom prst="rect">
            <a:avLst/>
          </a:prstGeom>
        </p:spPr>
      </p:pic>
      <p:sp>
        <p:nvSpPr>
          <p:cNvPr id="24" name="TextBox 23">
            <a:extLst>
              <a:ext uri="{FF2B5EF4-FFF2-40B4-BE49-F238E27FC236}">
                <a16:creationId xmlns:a16="http://schemas.microsoft.com/office/drawing/2014/main" id="{74582650-4E89-4F1C-A8C7-7284723F59E6}"/>
              </a:ext>
            </a:extLst>
          </p:cNvPr>
          <p:cNvSpPr txBox="1"/>
          <p:nvPr/>
        </p:nvSpPr>
        <p:spPr>
          <a:xfrm>
            <a:off x="2210495" y="1719254"/>
            <a:ext cx="6255239" cy="400110"/>
          </a:xfrm>
          <a:prstGeom prst="rect">
            <a:avLst/>
          </a:prstGeom>
          <a:noFill/>
        </p:spPr>
        <p:txBody>
          <a:bodyPr wrap="square" rtlCol="0">
            <a:spAutoFit/>
          </a:bodyPr>
          <a:lstStyle/>
          <a:p>
            <a:pPr marL="400050" indent="-400050">
              <a:buAutoNum type="romanUcPeriod"/>
            </a:pPr>
            <a:r>
              <a:rPr lang="en-US" sz="2000" b="1">
                <a:solidFill>
                  <a:srgbClr val="002060"/>
                </a:solidFill>
              </a:rPr>
              <a:t>Apply Algorithm to Donor Database</a:t>
            </a:r>
          </a:p>
        </p:txBody>
      </p:sp>
      <p:sp>
        <p:nvSpPr>
          <p:cNvPr id="25" name="TextBox 24">
            <a:extLst>
              <a:ext uri="{FF2B5EF4-FFF2-40B4-BE49-F238E27FC236}">
                <a16:creationId xmlns:a16="http://schemas.microsoft.com/office/drawing/2014/main" id="{00B42BC6-F288-4E9E-A22B-6D30A5695E52}"/>
              </a:ext>
            </a:extLst>
          </p:cNvPr>
          <p:cNvSpPr txBox="1"/>
          <p:nvPr/>
        </p:nvSpPr>
        <p:spPr>
          <a:xfrm>
            <a:off x="2704357" y="2851983"/>
            <a:ext cx="5551251" cy="400110"/>
          </a:xfrm>
          <a:prstGeom prst="rect">
            <a:avLst/>
          </a:prstGeom>
          <a:noFill/>
        </p:spPr>
        <p:txBody>
          <a:bodyPr wrap="square" rtlCol="0">
            <a:spAutoFit/>
          </a:bodyPr>
          <a:lstStyle/>
          <a:p>
            <a:r>
              <a:rPr lang="en-US" sz="2000" b="1">
                <a:solidFill>
                  <a:srgbClr val="002060"/>
                </a:solidFill>
              </a:rPr>
              <a:t>II. Use M.S. Banker/Buyer Database</a:t>
            </a:r>
          </a:p>
        </p:txBody>
      </p:sp>
      <p:sp>
        <p:nvSpPr>
          <p:cNvPr id="31" name="TextBox 30">
            <a:extLst>
              <a:ext uri="{FF2B5EF4-FFF2-40B4-BE49-F238E27FC236}">
                <a16:creationId xmlns:a16="http://schemas.microsoft.com/office/drawing/2014/main" id="{752BB4B0-0D46-4926-8782-5E8EC9013944}"/>
              </a:ext>
            </a:extLst>
          </p:cNvPr>
          <p:cNvSpPr txBox="1"/>
          <p:nvPr/>
        </p:nvSpPr>
        <p:spPr>
          <a:xfrm>
            <a:off x="2385832" y="4728234"/>
            <a:ext cx="6000603" cy="400110"/>
          </a:xfrm>
          <a:prstGeom prst="rect">
            <a:avLst/>
          </a:prstGeom>
          <a:noFill/>
        </p:spPr>
        <p:txBody>
          <a:bodyPr wrap="square" rtlCol="0">
            <a:spAutoFit/>
          </a:bodyPr>
          <a:lstStyle/>
          <a:p>
            <a:r>
              <a:rPr lang="en-US" sz="2000" b="1">
                <a:solidFill>
                  <a:srgbClr val="002060"/>
                </a:solidFill>
              </a:rPr>
              <a:t>III. Philanthropy Architecture:  </a:t>
            </a:r>
            <a:r>
              <a:rPr lang="en-US" sz="1400" i="1">
                <a:solidFill>
                  <a:schemeClr val="bg2">
                    <a:lumMod val="50000"/>
                  </a:schemeClr>
                </a:solidFill>
              </a:rPr>
              <a:t>Turn Tax Dollars into Charity Dollars</a:t>
            </a:r>
            <a:endParaRPr lang="en-US" sz="2000" i="1">
              <a:solidFill>
                <a:schemeClr val="bg2">
                  <a:lumMod val="50000"/>
                </a:schemeClr>
              </a:solidFill>
            </a:endParaRPr>
          </a:p>
        </p:txBody>
      </p:sp>
      <p:sp>
        <p:nvSpPr>
          <p:cNvPr id="42" name="TextBox 41">
            <a:extLst>
              <a:ext uri="{FF2B5EF4-FFF2-40B4-BE49-F238E27FC236}">
                <a16:creationId xmlns:a16="http://schemas.microsoft.com/office/drawing/2014/main" id="{943C1D70-987A-4026-B0AF-73EA6130630E}"/>
              </a:ext>
            </a:extLst>
          </p:cNvPr>
          <p:cNvSpPr txBox="1"/>
          <p:nvPr/>
        </p:nvSpPr>
        <p:spPr>
          <a:xfrm>
            <a:off x="2272617" y="2167955"/>
            <a:ext cx="4384839" cy="369332"/>
          </a:xfrm>
          <a:prstGeom prst="rect">
            <a:avLst/>
          </a:prstGeom>
          <a:noFill/>
        </p:spPr>
        <p:txBody>
          <a:bodyPr wrap="square" rtlCol="0">
            <a:spAutoFit/>
          </a:bodyPr>
          <a:lstStyle/>
          <a:p>
            <a:r>
              <a:rPr lang="en-US" i="1">
                <a:solidFill>
                  <a:schemeClr val="bg2">
                    <a:lumMod val="50000"/>
                  </a:schemeClr>
                </a:solidFill>
              </a:rPr>
              <a:t>Identify Pre-Sale of Business, Wealth Transfer</a:t>
            </a:r>
          </a:p>
        </p:txBody>
      </p:sp>
      <p:sp>
        <p:nvSpPr>
          <p:cNvPr id="43" name="TextBox 42">
            <a:extLst>
              <a:ext uri="{FF2B5EF4-FFF2-40B4-BE49-F238E27FC236}">
                <a16:creationId xmlns:a16="http://schemas.microsoft.com/office/drawing/2014/main" id="{B40C9035-A0B6-4736-B97F-DA8C156D6102}"/>
              </a:ext>
            </a:extLst>
          </p:cNvPr>
          <p:cNvSpPr txBox="1"/>
          <p:nvPr/>
        </p:nvSpPr>
        <p:spPr>
          <a:xfrm>
            <a:off x="3766413" y="3186461"/>
            <a:ext cx="3249038" cy="369332"/>
          </a:xfrm>
          <a:prstGeom prst="rect">
            <a:avLst/>
          </a:prstGeom>
          <a:noFill/>
        </p:spPr>
        <p:txBody>
          <a:bodyPr wrap="square" rtlCol="0">
            <a:spAutoFit/>
          </a:bodyPr>
          <a:lstStyle/>
          <a:p>
            <a:r>
              <a:rPr lang="en-US" i="1">
                <a:solidFill>
                  <a:schemeClr val="bg2">
                    <a:lumMod val="50000"/>
                  </a:schemeClr>
                </a:solidFill>
              </a:rPr>
              <a:t>Identify Best Buyer</a:t>
            </a:r>
          </a:p>
        </p:txBody>
      </p:sp>
      <p:sp>
        <p:nvSpPr>
          <p:cNvPr id="44" name="Rectangle 43">
            <a:extLst>
              <a:ext uri="{FF2B5EF4-FFF2-40B4-BE49-F238E27FC236}">
                <a16:creationId xmlns:a16="http://schemas.microsoft.com/office/drawing/2014/main" id="{422BDCDE-D07F-4349-83DE-EFB040568F9A}"/>
              </a:ext>
            </a:extLst>
          </p:cNvPr>
          <p:cNvSpPr/>
          <p:nvPr/>
        </p:nvSpPr>
        <p:spPr>
          <a:xfrm>
            <a:off x="632298" y="933855"/>
            <a:ext cx="7918315" cy="4570944"/>
          </a:xfrm>
          <a:prstGeom prst="rect">
            <a:avLst/>
          </a:prstGeom>
          <a:no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C28DB69A-3507-403B-B8C2-FE5D3C41B56B}"/>
              </a:ext>
            </a:extLst>
          </p:cNvPr>
          <p:cNvCxnSpPr>
            <a:cxnSpLocks/>
          </p:cNvCxnSpPr>
          <p:nvPr/>
        </p:nvCxnSpPr>
        <p:spPr>
          <a:xfrm>
            <a:off x="4416357" y="3947809"/>
            <a:ext cx="854156"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C04430D-2004-4007-BC12-446B71D77D5B}"/>
              </a:ext>
            </a:extLst>
          </p:cNvPr>
          <p:cNvCxnSpPr/>
          <p:nvPr/>
        </p:nvCxnSpPr>
        <p:spPr>
          <a:xfrm flipH="1">
            <a:off x="4404751" y="4152089"/>
            <a:ext cx="86576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4472179-CAA1-4191-82F9-DE375B0637C5}"/>
              </a:ext>
            </a:extLst>
          </p:cNvPr>
          <p:cNvSpPr txBox="1"/>
          <p:nvPr/>
        </p:nvSpPr>
        <p:spPr>
          <a:xfrm>
            <a:off x="2852360" y="1019644"/>
            <a:ext cx="4971508" cy="461665"/>
          </a:xfrm>
          <a:prstGeom prst="rect">
            <a:avLst/>
          </a:prstGeom>
          <a:noFill/>
        </p:spPr>
        <p:txBody>
          <a:bodyPr wrap="square" lIns="91440" tIns="45720" rIns="91440" bIns="45720" rtlCol="0" anchor="t">
            <a:spAutoFit/>
          </a:bodyPr>
          <a:lstStyle/>
          <a:p>
            <a:r>
              <a:rPr lang="en-US" sz="2400" b="1" dirty="0">
                <a:solidFill>
                  <a:schemeClr val="accent2">
                    <a:lumMod val="75000"/>
                  </a:schemeClr>
                </a:solidFill>
              </a:rPr>
              <a:t>NEW ALGORITHM UNCOVERS GIFTS</a:t>
            </a:r>
            <a:endParaRPr lang="en-US" sz="2400" b="1" dirty="0">
              <a:solidFill>
                <a:schemeClr val="accent2">
                  <a:lumMod val="75000"/>
                </a:schemeClr>
              </a:solidFill>
              <a:cs typeface="Calibri"/>
            </a:endParaRPr>
          </a:p>
        </p:txBody>
      </p:sp>
      <p:sp>
        <p:nvSpPr>
          <p:cNvPr id="51" name="TextBox 50">
            <a:extLst>
              <a:ext uri="{FF2B5EF4-FFF2-40B4-BE49-F238E27FC236}">
                <a16:creationId xmlns:a16="http://schemas.microsoft.com/office/drawing/2014/main" id="{D8E7C2E7-524C-469F-8AF8-4521DCC59DE1}"/>
              </a:ext>
            </a:extLst>
          </p:cNvPr>
          <p:cNvSpPr txBox="1"/>
          <p:nvPr/>
        </p:nvSpPr>
        <p:spPr>
          <a:xfrm>
            <a:off x="6477000" y="3609452"/>
            <a:ext cx="1238250" cy="646331"/>
          </a:xfrm>
          <a:prstGeom prst="rect">
            <a:avLst/>
          </a:prstGeom>
          <a:noFill/>
        </p:spPr>
        <p:txBody>
          <a:bodyPr wrap="square" rtlCol="0">
            <a:spAutoFit/>
          </a:bodyPr>
          <a:lstStyle/>
          <a:p>
            <a:r>
              <a:rPr lang="en-US" sz="3600">
                <a:solidFill>
                  <a:srgbClr val="002060"/>
                </a:solidFill>
              </a:rPr>
              <a:t>$$$</a:t>
            </a:r>
          </a:p>
        </p:txBody>
      </p:sp>
    </p:spTree>
    <p:extLst>
      <p:ext uri="{BB962C8B-B14F-4D97-AF65-F5344CB8AC3E}">
        <p14:creationId xmlns:p14="http://schemas.microsoft.com/office/powerpoint/2010/main" val="1814598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EF61A-22BB-4A98-80FD-78CCE7475091}"/>
              </a:ext>
            </a:extLst>
          </p:cNvPr>
          <p:cNvSpPr>
            <a:spLocks noGrp="1"/>
          </p:cNvSpPr>
          <p:nvPr>
            <p:ph type="title"/>
          </p:nvPr>
        </p:nvSpPr>
        <p:spPr/>
        <p:txBody>
          <a:bodyPr/>
          <a:lstStyle/>
          <a:p>
            <a:r>
              <a:rPr lang="en-US"/>
              <a:t>Potential Opportunities Summary</a:t>
            </a:r>
          </a:p>
        </p:txBody>
      </p:sp>
      <p:sp>
        <p:nvSpPr>
          <p:cNvPr id="2" name="Content Placeholder 1">
            <a:extLst>
              <a:ext uri="{FF2B5EF4-FFF2-40B4-BE49-F238E27FC236}">
                <a16:creationId xmlns:a16="http://schemas.microsoft.com/office/drawing/2014/main" id="{975FDC1E-361C-4742-994C-5F6D1E241B58}"/>
              </a:ext>
            </a:extLst>
          </p:cNvPr>
          <p:cNvSpPr>
            <a:spLocks noGrp="1"/>
          </p:cNvSpPr>
          <p:nvPr>
            <p:ph sz="quarter" idx="20"/>
          </p:nvPr>
        </p:nvSpPr>
        <p:spPr>
          <a:xfrm>
            <a:off x="1074681" y="1534023"/>
            <a:ext cx="6794810" cy="3142257"/>
          </a:xfrm>
        </p:spPr>
        <p:txBody>
          <a:bodyPr>
            <a:normAutofit/>
          </a:bodyPr>
          <a:lstStyle/>
          <a:p>
            <a:pPr marL="0" indent="0">
              <a:buNone/>
            </a:pPr>
            <a:r>
              <a:rPr lang="en-US" sz="2400" b="1">
                <a:solidFill>
                  <a:srgbClr val="002060"/>
                </a:solidFill>
              </a:rPr>
              <a:t>Cross Asset Opportunity Chart</a:t>
            </a:r>
          </a:p>
          <a:p>
            <a:pPr marL="457200" indent="-457200">
              <a:buFont typeface="+mj-lt"/>
              <a:buAutoNum type="arabicPeriod"/>
            </a:pPr>
            <a:r>
              <a:rPr lang="en-US" sz="2400" b="1">
                <a:solidFill>
                  <a:srgbClr val="002060"/>
                </a:solidFill>
              </a:rPr>
              <a:t>Direct Lending</a:t>
            </a:r>
          </a:p>
          <a:p>
            <a:pPr marL="457200" indent="-457200">
              <a:buFont typeface="+mj-lt"/>
              <a:buAutoNum type="arabicPeriod"/>
            </a:pPr>
            <a:r>
              <a:rPr lang="en-US" sz="2400" b="1">
                <a:solidFill>
                  <a:srgbClr val="002060"/>
                </a:solidFill>
              </a:rPr>
              <a:t>CLOs: Collateralized Loan Obligations</a:t>
            </a:r>
          </a:p>
          <a:p>
            <a:pPr marL="457200" indent="-457200">
              <a:buFont typeface="+mj-lt"/>
              <a:buAutoNum type="arabicPeriod"/>
            </a:pPr>
            <a:r>
              <a:rPr lang="en-US" sz="2400" b="1">
                <a:solidFill>
                  <a:srgbClr val="002060"/>
                </a:solidFill>
              </a:rPr>
              <a:t>Private Secondaries - Interval</a:t>
            </a:r>
          </a:p>
          <a:p>
            <a:pPr marL="457200" indent="-457200">
              <a:buFont typeface="+mj-lt"/>
              <a:buAutoNum type="arabicPeriod"/>
            </a:pPr>
            <a:r>
              <a:rPr lang="en-US" sz="2400" b="1">
                <a:solidFill>
                  <a:srgbClr val="002060"/>
                </a:solidFill>
              </a:rPr>
              <a:t>Optimize: New GIO Inputs</a:t>
            </a:r>
          </a:p>
          <a:p>
            <a:pPr marL="457200" indent="-457200">
              <a:buFont typeface="+mj-lt"/>
              <a:buAutoNum type="arabicPeriod"/>
            </a:pPr>
            <a:r>
              <a:rPr lang="en-US" sz="2400" b="1">
                <a:solidFill>
                  <a:srgbClr val="002060"/>
                </a:solidFill>
              </a:rPr>
              <a:t>Use Algorithm to Uncover Wealth Transfer</a:t>
            </a:r>
          </a:p>
        </p:txBody>
      </p:sp>
      <p:sp>
        <p:nvSpPr>
          <p:cNvPr id="4" name="TextBox 3">
            <a:extLst>
              <a:ext uri="{FF2B5EF4-FFF2-40B4-BE49-F238E27FC236}">
                <a16:creationId xmlns:a16="http://schemas.microsoft.com/office/drawing/2014/main" id="{65891951-0875-4F91-AC4F-6CF1A61833CA}"/>
              </a:ext>
            </a:extLst>
          </p:cNvPr>
          <p:cNvSpPr txBox="1"/>
          <p:nvPr/>
        </p:nvSpPr>
        <p:spPr>
          <a:xfrm>
            <a:off x="1916575" y="4677646"/>
            <a:ext cx="5111022" cy="646331"/>
          </a:xfrm>
          <a:prstGeom prst="rect">
            <a:avLst/>
          </a:prstGeom>
          <a:noFill/>
        </p:spPr>
        <p:txBody>
          <a:bodyPr wrap="square" rtlCol="0">
            <a:spAutoFit/>
          </a:bodyPr>
          <a:lstStyle/>
          <a:p>
            <a:r>
              <a:rPr lang="en-US">
                <a:latin typeface="Gill Sans MT" panose="020B0502020104020203" pitchFamily="34" charset="0"/>
              </a:rPr>
              <a:t>For more information on these strategies contact Brad Peterson at brad.peterson@msgraystone.com</a:t>
            </a:r>
          </a:p>
        </p:txBody>
      </p:sp>
    </p:spTree>
    <p:extLst>
      <p:ext uri="{BB962C8B-B14F-4D97-AF65-F5344CB8AC3E}">
        <p14:creationId xmlns:p14="http://schemas.microsoft.com/office/powerpoint/2010/main" val="1371317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406931D2-2EC5-4DEB-8E4C-51889B19B82A}"/>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endParaRPr sz="1350">
              <a:latin typeface="Calibri"/>
              <a:cs typeface="Calibri"/>
            </a:endParaRPr>
          </a:p>
        </p:txBody>
      </p:sp>
      <p:sp>
        <p:nvSpPr>
          <p:cNvPr id="3" name="Slide Number Placeholder 2">
            <a:extLst>
              <a:ext uri="{FF2B5EF4-FFF2-40B4-BE49-F238E27FC236}">
                <a16:creationId xmlns:a16="http://schemas.microsoft.com/office/drawing/2014/main" id="{0832CB9A-BCC0-404A-9383-39B2EF577B88}"/>
              </a:ext>
            </a:extLst>
          </p:cNvPr>
          <p:cNvSpPr>
            <a:spLocks noGrp="1"/>
          </p:cNvSpPr>
          <p:nvPr>
            <p:ph type="sldNum" sz="quarter" idx="12"/>
          </p:nvPr>
        </p:nvSpPr>
        <p:spPr/>
        <p:txBody>
          <a:bodyPr/>
          <a:lstStyle/>
          <a:p>
            <a:fld id="{B6F15528-21DE-4FAA-801E-634DDDAF4B2B}" type="slidenum">
              <a:rPr lang="en-US" smtClean="0"/>
              <a:t>48</a:t>
            </a:fld>
            <a:endParaRPr lang="en-US"/>
          </a:p>
        </p:txBody>
      </p:sp>
      <p:sp>
        <p:nvSpPr>
          <p:cNvPr id="8" name="object 5">
            <a:extLst>
              <a:ext uri="{FF2B5EF4-FFF2-40B4-BE49-F238E27FC236}">
                <a16:creationId xmlns:a16="http://schemas.microsoft.com/office/drawing/2014/main" id="{EA0A845F-51F4-4320-A9A7-7BB0B1BD96FF}"/>
              </a:ext>
            </a:extLst>
          </p:cNvPr>
          <p:cNvSpPr txBox="1"/>
          <p:nvPr/>
        </p:nvSpPr>
        <p:spPr>
          <a:xfrm>
            <a:off x="421901" y="675309"/>
            <a:ext cx="8645260" cy="383438"/>
          </a:xfrm>
          <a:prstGeom prst="rect">
            <a:avLst/>
          </a:prstGeom>
        </p:spPr>
        <p:txBody>
          <a:bodyPr vert="horz" wrap="square" lIns="0" tIns="36830" rIns="0" bIns="0" rtlCol="0">
            <a:spAutoFit/>
          </a:bodyPr>
          <a:lstStyle/>
          <a:p>
            <a:r>
              <a:rPr lang="en-US" sz="750">
                <a:latin typeface="Arial" panose="020B0604020202020204" pitchFamily="34" charset="0"/>
                <a:cs typeface="Arial" panose="020B0604020202020204" pitchFamily="34" charset="0"/>
              </a:rPr>
              <a:t>The views expressed herein are those of the author and do not necessarily reflect the views of Graystone or Morgan Stanley or its affiliates. All opinions are subject to change</a:t>
            </a:r>
          </a:p>
          <a:p>
            <a:r>
              <a:rPr lang="en-US" sz="750">
                <a:latin typeface="Arial" panose="020B0604020202020204" pitchFamily="34" charset="0"/>
                <a:cs typeface="Arial" panose="020B0604020202020204" pitchFamily="34" charset="0"/>
              </a:rPr>
              <a:t>without notice. Neither the information provided, nor any opinion expressed constitutes a solicitation for the purchase or sale of any security. Past performance is no guarantee of</a:t>
            </a:r>
          </a:p>
          <a:p>
            <a:r>
              <a:rPr lang="en-US" sz="750">
                <a:latin typeface="Arial" panose="020B0604020202020204" pitchFamily="34" charset="0"/>
                <a:cs typeface="Arial" panose="020B0604020202020204" pitchFamily="34" charset="0"/>
              </a:rPr>
              <a:t>future results.</a:t>
            </a:r>
            <a:endParaRPr sz="750">
              <a:latin typeface="Arial" panose="020B0604020202020204" pitchFamily="34" charset="0"/>
              <a:cs typeface="Arial" panose="020B0604020202020204" pitchFamily="34" charset="0"/>
            </a:endParaRPr>
          </a:p>
        </p:txBody>
      </p:sp>
      <p:sp>
        <p:nvSpPr>
          <p:cNvPr id="9" name="object 7">
            <a:extLst>
              <a:ext uri="{FF2B5EF4-FFF2-40B4-BE49-F238E27FC236}">
                <a16:creationId xmlns:a16="http://schemas.microsoft.com/office/drawing/2014/main" id="{0C6CB947-520C-4555-97F0-CA93328BEB8C}"/>
              </a:ext>
            </a:extLst>
          </p:cNvPr>
          <p:cNvSpPr txBox="1"/>
          <p:nvPr/>
        </p:nvSpPr>
        <p:spPr>
          <a:xfrm>
            <a:off x="421899" y="1223623"/>
            <a:ext cx="8645261" cy="127599"/>
          </a:xfrm>
          <a:prstGeom prst="rect">
            <a:avLst/>
          </a:prstGeom>
        </p:spPr>
        <p:txBody>
          <a:bodyPr vert="horz" wrap="square" lIns="0" tIns="12065" rIns="0" bIns="0" rtlCol="0">
            <a:spAutoFit/>
          </a:bodyPr>
          <a:lstStyle/>
          <a:p>
            <a:pPr marL="12700">
              <a:spcBef>
                <a:spcPts val="95"/>
              </a:spcBef>
              <a:tabLst>
                <a:tab pos="7082790" algn="l"/>
              </a:tabLst>
            </a:pPr>
            <a:r>
              <a:rPr sz="750" spc="-5">
                <a:latin typeface="Arial"/>
                <a:cs typeface="Arial"/>
              </a:rPr>
              <a:t>This</a:t>
            </a:r>
            <a:r>
              <a:rPr sz="750" spc="40">
                <a:latin typeface="Arial"/>
                <a:cs typeface="Arial"/>
              </a:rPr>
              <a:t> </a:t>
            </a:r>
            <a:r>
              <a:rPr sz="750" spc="-5">
                <a:latin typeface="Arial"/>
                <a:cs typeface="Arial"/>
              </a:rPr>
              <a:t>material</a:t>
            </a:r>
            <a:r>
              <a:rPr sz="750" spc="40">
                <a:latin typeface="Arial"/>
                <a:cs typeface="Arial"/>
              </a:rPr>
              <a:t> </a:t>
            </a:r>
            <a:r>
              <a:rPr sz="750">
                <a:latin typeface="Arial"/>
                <a:cs typeface="Arial"/>
              </a:rPr>
              <a:t>does</a:t>
            </a:r>
            <a:r>
              <a:rPr sz="750" spc="45">
                <a:latin typeface="Arial"/>
                <a:cs typeface="Arial"/>
              </a:rPr>
              <a:t> </a:t>
            </a:r>
            <a:r>
              <a:rPr sz="750">
                <a:latin typeface="Arial"/>
                <a:cs typeface="Arial"/>
              </a:rPr>
              <a:t>not</a:t>
            </a:r>
            <a:r>
              <a:rPr sz="750" spc="45">
                <a:latin typeface="Arial"/>
                <a:cs typeface="Arial"/>
              </a:rPr>
              <a:t> </a:t>
            </a:r>
            <a:r>
              <a:rPr sz="750" spc="-5">
                <a:latin typeface="Arial"/>
                <a:cs typeface="Arial"/>
              </a:rPr>
              <a:t>provide</a:t>
            </a:r>
            <a:r>
              <a:rPr sz="750" spc="40">
                <a:latin typeface="Arial"/>
                <a:cs typeface="Arial"/>
              </a:rPr>
              <a:t> </a:t>
            </a:r>
            <a:r>
              <a:rPr sz="750" spc="-5">
                <a:latin typeface="Arial"/>
                <a:cs typeface="Arial"/>
              </a:rPr>
              <a:t>individually</a:t>
            </a:r>
            <a:r>
              <a:rPr sz="750" spc="40">
                <a:latin typeface="Arial"/>
                <a:cs typeface="Arial"/>
              </a:rPr>
              <a:t> </a:t>
            </a:r>
            <a:r>
              <a:rPr sz="750" spc="-5">
                <a:latin typeface="Arial"/>
                <a:cs typeface="Arial"/>
              </a:rPr>
              <a:t>tailored</a:t>
            </a:r>
            <a:r>
              <a:rPr sz="750" spc="40">
                <a:latin typeface="Arial"/>
                <a:cs typeface="Arial"/>
              </a:rPr>
              <a:t> </a:t>
            </a:r>
            <a:r>
              <a:rPr sz="750">
                <a:latin typeface="Arial"/>
                <a:cs typeface="Arial"/>
              </a:rPr>
              <a:t>investment</a:t>
            </a:r>
            <a:r>
              <a:rPr sz="750" spc="45">
                <a:latin typeface="Arial"/>
                <a:cs typeface="Arial"/>
              </a:rPr>
              <a:t> </a:t>
            </a:r>
            <a:r>
              <a:rPr sz="750" spc="-5">
                <a:latin typeface="Arial"/>
                <a:cs typeface="Arial"/>
              </a:rPr>
              <a:t>advice.</a:t>
            </a:r>
            <a:r>
              <a:rPr sz="750" spc="35">
                <a:latin typeface="Arial"/>
                <a:cs typeface="Arial"/>
              </a:rPr>
              <a:t> </a:t>
            </a:r>
            <a:r>
              <a:rPr sz="750" spc="-5">
                <a:latin typeface="Arial"/>
                <a:cs typeface="Arial"/>
              </a:rPr>
              <a:t>It</a:t>
            </a:r>
            <a:r>
              <a:rPr sz="750" spc="35">
                <a:latin typeface="Arial"/>
                <a:cs typeface="Arial"/>
              </a:rPr>
              <a:t> </a:t>
            </a:r>
            <a:r>
              <a:rPr sz="750" spc="-5">
                <a:latin typeface="Arial"/>
                <a:cs typeface="Arial"/>
              </a:rPr>
              <a:t>has</a:t>
            </a:r>
            <a:r>
              <a:rPr sz="750" spc="40">
                <a:latin typeface="Arial"/>
                <a:cs typeface="Arial"/>
              </a:rPr>
              <a:t> </a:t>
            </a:r>
            <a:r>
              <a:rPr sz="750">
                <a:latin typeface="Arial"/>
                <a:cs typeface="Arial"/>
              </a:rPr>
              <a:t>been</a:t>
            </a:r>
            <a:r>
              <a:rPr sz="750" spc="45">
                <a:latin typeface="Arial"/>
                <a:cs typeface="Arial"/>
              </a:rPr>
              <a:t> </a:t>
            </a:r>
            <a:r>
              <a:rPr sz="750">
                <a:latin typeface="Arial"/>
                <a:cs typeface="Arial"/>
              </a:rPr>
              <a:t>prepared</a:t>
            </a:r>
            <a:r>
              <a:rPr sz="750" spc="45">
                <a:latin typeface="Arial"/>
                <a:cs typeface="Arial"/>
              </a:rPr>
              <a:t> </a:t>
            </a:r>
            <a:r>
              <a:rPr sz="750">
                <a:latin typeface="Arial"/>
                <a:cs typeface="Arial"/>
              </a:rPr>
              <a:t>without</a:t>
            </a:r>
            <a:r>
              <a:rPr sz="750" spc="50">
                <a:latin typeface="Arial"/>
                <a:cs typeface="Arial"/>
              </a:rPr>
              <a:t> </a:t>
            </a:r>
            <a:r>
              <a:rPr sz="750" spc="-5">
                <a:latin typeface="Arial"/>
                <a:cs typeface="Arial"/>
              </a:rPr>
              <a:t>r</a:t>
            </a:r>
            <a:r>
              <a:rPr lang="en-US" sz="750" spc="-5">
                <a:latin typeface="Arial"/>
                <a:cs typeface="Arial"/>
              </a:rPr>
              <a:t>egard to the individual financial circumstances and obje</a:t>
            </a:r>
            <a:r>
              <a:rPr sz="750" spc="-5">
                <a:latin typeface="Arial"/>
                <a:cs typeface="Arial"/>
              </a:rPr>
              <a:t>ctives </a:t>
            </a:r>
            <a:r>
              <a:rPr sz="750">
                <a:latin typeface="Arial"/>
                <a:cs typeface="Arial"/>
              </a:rPr>
              <a:t>of </a:t>
            </a:r>
            <a:r>
              <a:rPr sz="750" spc="-5">
                <a:latin typeface="Arial"/>
                <a:cs typeface="Arial"/>
              </a:rPr>
              <a:t>persons</a:t>
            </a:r>
            <a:r>
              <a:rPr sz="750" spc="145">
                <a:latin typeface="Arial"/>
                <a:cs typeface="Arial"/>
              </a:rPr>
              <a:t> </a:t>
            </a:r>
            <a:r>
              <a:rPr sz="750" spc="-5">
                <a:latin typeface="Arial"/>
                <a:cs typeface="Arial"/>
              </a:rPr>
              <a:t>who</a:t>
            </a:r>
            <a:endParaRPr sz="750">
              <a:latin typeface="Arial"/>
              <a:cs typeface="Arial"/>
            </a:endParaRPr>
          </a:p>
        </p:txBody>
      </p:sp>
      <p:sp>
        <p:nvSpPr>
          <p:cNvPr id="10" name="object 8">
            <a:extLst>
              <a:ext uri="{FF2B5EF4-FFF2-40B4-BE49-F238E27FC236}">
                <a16:creationId xmlns:a16="http://schemas.microsoft.com/office/drawing/2014/main" id="{D25F4F0A-B79B-451F-B7C6-24E729A5501D}"/>
              </a:ext>
            </a:extLst>
          </p:cNvPr>
          <p:cNvSpPr txBox="1"/>
          <p:nvPr/>
        </p:nvSpPr>
        <p:spPr>
          <a:xfrm>
            <a:off x="421899" y="1536785"/>
            <a:ext cx="8645261" cy="4151136"/>
          </a:xfrm>
          <a:prstGeom prst="rect">
            <a:avLst/>
          </a:prstGeom>
        </p:spPr>
        <p:txBody>
          <a:bodyPr vert="horz" wrap="square" lIns="0" tIns="36830" rIns="0" bIns="0" rtlCol="0">
            <a:spAutoFit/>
          </a:bodyPr>
          <a:lstStyle/>
          <a:p>
            <a:pPr marL="12700" marR="5080" algn="just">
              <a:lnSpc>
                <a:spcPct val="80000"/>
              </a:lnSpc>
              <a:spcBef>
                <a:spcPts val="290"/>
              </a:spcBef>
            </a:pPr>
            <a:r>
              <a:rPr sz="750" spc="-5">
                <a:latin typeface="Arial"/>
                <a:cs typeface="Arial"/>
              </a:rPr>
              <a:t>review it. The strategies </a:t>
            </a:r>
            <a:r>
              <a:rPr sz="750">
                <a:latin typeface="Arial"/>
                <a:cs typeface="Arial"/>
              </a:rPr>
              <a:t>and/or </a:t>
            </a:r>
            <a:r>
              <a:rPr sz="750" spc="-5">
                <a:latin typeface="Arial"/>
                <a:cs typeface="Arial"/>
              </a:rPr>
              <a:t>investments discussed in this material may not </a:t>
            </a:r>
            <a:r>
              <a:rPr sz="750">
                <a:latin typeface="Arial"/>
                <a:cs typeface="Arial"/>
              </a:rPr>
              <a:t>be </a:t>
            </a:r>
            <a:r>
              <a:rPr sz="750" spc="-10">
                <a:latin typeface="Arial"/>
                <a:cs typeface="Arial"/>
              </a:rPr>
              <a:t>appropriate </a:t>
            </a:r>
            <a:r>
              <a:rPr sz="750" spc="-5">
                <a:latin typeface="Arial"/>
                <a:cs typeface="Arial"/>
              </a:rPr>
              <a:t>for al investors. </a:t>
            </a:r>
            <a:r>
              <a:rPr sz="750">
                <a:latin typeface="Arial"/>
                <a:cs typeface="Arial"/>
              </a:rPr>
              <a:t>Morgan Stanley </a:t>
            </a:r>
            <a:r>
              <a:rPr sz="750" spc="-5">
                <a:latin typeface="Arial"/>
                <a:cs typeface="Arial"/>
              </a:rPr>
              <a:t>Smith </a:t>
            </a:r>
            <a:r>
              <a:rPr sz="750">
                <a:latin typeface="Arial"/>
                <a:cs typeface="Arial"/>
              </a:rPr>
              <a:t>Barney </a:t>
            </a:r>
            <a:r>
              <a:rPr sz="750" spc="-5">
                <a:latin typeface="Arial"/>
                <a:cs typeface="Arial"/>
              </a:rPr>
              <a:t>LLC recommends </a:t>
            </a:r>
            <a:r>
              <a:rPr sz="750">
                <a:latin typeface="Arial"/>
                <a:cs typeface="Arial"/>
              </a:rPr>
              <a:t>that </a:t>
            </a:r>
            <a:r>
              <a:rPr sz="750" spc="-5">
                <a:latin typeface="Arial"/>
                <a:cs typeface="Arial"/>
              </a:rPr>
              <a:t>investors  </a:t>
            </a:r>
            <a:r>
              <a:rPr sz="750">
                <a:latin typeface="Arial"/>
                <a:cs typeface="Arial"/>
              </a:rPr>
              <a:t>independently </a:t>
            </a:r>
            <a:r>
              <a:rPr sz="750" spc="-5">
                <a:latin typeface="Arial"/>
                <a:cs typeface="Arial"/>
              </a:rPr>
              <a:t>evaluate particular investments </a:t>
            </a:r>
            <a:r>
              <a:rPr sz="750">
                <a:latin typeface="Arial"/>
                <a:cs typeface="Arial"/>
              </a:rPr>
              <a:t>and </a:t>
            </a:r>
            <a:r>
              <a:rPr sz="750" spc="-5">
                <a:latin typeface="Arial"/>
                <a:cs typeface="Arial"/>
              </a:rPr>
              <a:t>strategies, </a:t>
            </a:r>
            <a:r>
              <a:rPr sz="750">
                <a:latin typeface="Arial"/>
                <a:cs typeface="Arial"/>
              </a:rPr>
              <a:t>and encourages </a:t>
            </a:r>
            <a:r>
              <a:rPr sz="750" spc="-5">
                <a:latin typeface="Arial"/>
                <a:cs typeface="Arial"/>
              </a:rPr>
              <a:t>investors </a:t>
            </a:r>
            <a:r>
              <a:rPr sz="750">
                <a:latin typeface="Arial"/>
                <a:cs typeface="Arial"/>
              </a:rPr>
              <a:t>to </a:t>
            </a:r>
            <a:r>
              <a:rPr sz="750" spc="-5">
                <a:latin typeface="Arial"/>
                <a:cs typeface="Arial"/>
              </a:rPr>
              <a:t>seek </a:t>
            </a:r>
            <a:r>
              <a:rPr sz="750">
                <a:latin typeface="Arial"/>
                <a:cs typeface="Arial"/>
              </a:rPr>
              <a:t>the </a:t>
            </a:r>
            <a:r>
              <a:rPr sz="750" spc="-5">
                <a:latin typeface="Arial"/>
                <a:cs typeface="Arial"/>
              </a:rPr>
              <a:t>advice of a Financial Advisor. The </a:t>
            </a:r>
            <a:r>
              <a:rPr sz="750">
                <a:latin typeface="Arial"/>
                <a:cs typeface="Arial"/>
              </a:rPr>
              <a:t>appropriateness of </a:t>
            </a:r>
            <a:r>
              <a:rPr sz="750" spc="-5">
                <a:latin typeface="Arial"/>
                <a:cs typeface="Arial"/>
              </a:rPr>
              <a:t>a particular investment  or </a:t>
            </a:r>
            <a:r>
              <a:rPr sz="750">
                <a:latin typeface="Arial"/>
                <a:cs typeface="Arial"/>
              </a:rPr>
              <a:t>strategy </a:t>
            </a:r>
            <a:r>
              <a:rPr sz="750" spc="-10">
                <a:latin typeface="Arial"/>
                <a:cs typeface="Arial"/>
              </a:rPr>
              <a:t>will </a:t>
            </a:r>
            <a:r>
              <a:rPr sz="750">
                <a:latin typeface="Arial"/>
                <a:cs typeface="Arial"/>
              </a:rPr>
              <a:t>depend </a:t>
            </a:r>
            <a:r>
              <a:rPr sz="750" spc="-5">
                <a:latin typeface="Arial"/>
                <a:cs typeface="Arial"/>
              </a:rPr>
              <a:t>on an investor’s individual circumstances </a:t>
            </a:r>
            <a:r>
              <a:rPr sz="750">
                <a:latin typeface="Arial"/>
                <a:cs typeface="Arial"/>
              </a:rPr>
              <a:t>and</a:t>
            </a:r>
            <a:r>
              <a:rPr sz="750" spc="40">
                <a:latin typeface="Arial"/>
                <a:cs typeface="Arial"/>
              </a:rPr>
              <a:t> </a:t>
            </a:r>
            <a:r>
              <a:rPr sz="750" spc="-5">
                <a:latin typeface="Arial"/>
                <a:cs typeface="Arial"/>
              </a:rPr>
              <a:t>objectives.</a:t>
            </a:r>
            <a:endParaRPr sz="750">
              <a:latin typeface="Arial"/>
              <a:cs typeface="Arial"/>
            </a:endParaRPr>
          </a:p>
          <a:p>
            <a:pPr>
              <a:spcBef>
                <a:spcPts val="20"/>
              </a:spcBef>
            </a:pPr>
            <a:endParaRPr sz="750">
              <a:latin typeface="Arial"/>
              <a:cs typeface="Arial"/>
            </a:endParaRPr>
          </a:p>
          <a:p>
            <a:pPr marL="12700" marR="14604" indent="635" algn="just">
              <a:lnSpc>
                <a:spcPct val="80000"/>
              </a:lnSpc>
            </a:pPr>
            <a:r>
              <a:rPr sz="750" spc="-5">
                <a:latin typeface="Arial"/>
                <a:cs typeface="Arial"/>
              </a:rPr>
              <a:t>The information set </a:t>
            </a:r>
            <a:r>
              <a:rPr sz="750">
                <a:latin typeface="Arial"/>
                <a:cs typeface="Arial"/>
              </a:rPr>
              <a:t>forth </a:t>
            </a:r>
            <a:r>
              <a:rPr sz="750" spc="-5">
                <a:latin typeface="Arial"/>
                <a:cs typeface="Arial"/>
              </a:rPr>
              <a:t>was </a:t>
            </a:r>
            <a:r>
              <a:rPr sz="750">
                <a:latin typeface="Arial"/>
                <a:cs typeface="Arial"/>
              </a:rPr>
              <a:t>obtained </a:t>
            </a:r>
            <a:r>
              <a:rPr sz="750" spc="-5">
                <a:latin typeface="Arial"/>
                <a:cs typeface="Arial"/>
              </a:rPr>
              <a:t>from sources believed </a:t>
            </a:r>
            <a:r>
              <a:rPr sz="750">
                <a:latin typeface="Arial"/>
                <a:cs typeface="Arial"/>
              </a:rPr>
              <a:t>to be </a:t>
            </a:r>
            <a:r>
              <a:rPr sz="750" spc="-5">
                <a:latin typeface="Arial"/>
                <a:cs typeface="Arial"/>
              </a:rPr>
              <a:t>reliable, but we </a:t>
            </a:r>
            <a:r>
              <a:rPr sz="750">
                <a:latin typeface="Arial"/>
                <a:cs typeface="Arial"/>
              </a:rPr>
              <a:t>do not guarantee </a:t>
            </a:r>
            <a:r>
              <a:rPr sz="750" spc="-5">
                <a:latin typeface="Arial"/>
                <a:cs typeface="Arial"/>
              </a:rPr>
              <a:t>its accuracy or </a:t>
            </a:r>
            <a:r>
              <a:rPr sz="750">
                <a:latin typeface="Arial"/>
                <a:cs typeface="Arial"/>
              </a:rPr>
              <a:t>completeness. </a:t>
            </a:r>
            <a:r>
              <a:rPr sz="750" spc="-5">
                <a:latin typeface="Arial"/>
                <a:cs typeface="Arial"/>
              </a:rPr>
              <a:t>Past performance is no </a:t>
            </a:r>
            <a:r>
              <a:rPr sz="750">
                <a:latin typeface="Arial"/>
                <a:cs typeface="Arial"/>
              </a:rPr>
              <a:t>guarantee </a:t>
            </a:r>
            <a:r>
              <a:rPr sz="750" spc="-5">
                <a:latin typeface="Arial"/>
                <a:cs typeface="Arial"/>
              </a:rPr>
              <a:t>of future  results. </a:t>
            </a:r>
            <a:r>
              <a:rPr sz="750">
                <a:latin typeface="Arial"/>
                <a:cs typeface="Arial"/>
              </a:rPr>
              <a:t>Actual </a:t>
            </a:r>
            <a:r>
              <a:rPr sz="750" spc="-5">
                <a:latin typeface="Arial"/>
                <a:cs typeface="Arial"/>
              </a:rPr>
              <a:t>results may vary </a:t>
            </a:r>
            <a:r>
              <a:rPr sz="750">
                <a:latin typeface="Arial"/>
                <a:cs typeface="Arial"/>
              </a:rPr>
              <a:t>and </a:t>
            </a:r>
            <a:r>
              <a:rPr sz="750" spc="-5">
                <a:latin typeface="Arial"/>
                <a:cs typeface="Arial"/>
              </a:rPr>
              <a:t>past performance is no guarantee of future</a:t>
            </a:r>
            <a:r>
              <a:rPr sz="750" spc="25">
                <a:latin typeface="Arial"/>
                <a:cs typeface="Arial"/>
              </a:rPr>
              <a:t> </a:t>
            </a:r>
            <a:r>
              <a:rPr sz="750" spc="-5">
                <a:latin typeface="Arial"/>
                <a:cs typeface="Arial"/>
              </a:rPr>
              <a:t>results.</a:t>
            </a:r>
            <a:endParaRPr sz="750">
              <a:latin typeface="Arial"/>
              <a:cs typeface="Arial"/>
            </a:endParaRPr>
          </a:p>
          <a:p>
            <a:pPr marL="13970" marR="13970" indent="-635" algn="just">
              <a:lnSpc>
                <a:spcPts val="770"/>
              </a:lnSpc>
              <a:spcBef>
                <a:spcPts val="280"/>
              </a:spcBef>
            </a:pPr>
            <a:r>
              <a:rPr sz="750" spc="-5">
                <a:latin typeface="Arial"/>
                <a:cs typeface="Arial"/>
              </a:rPr>
              <a:t>Investing in commodities </a:t>
            </a:r>
            <a:r>
              <a:rPr sz="750">
                <a:latin typeface="Arial"/>
                <a:cs typeface="Arial"/>
              </a:rPr>
              <a:t>entails </a:t>
            </a:r>
            <a:r>
              <a:rPr sz="750" spc="-5">
                <a:latin typeface="Arial"/>
                <a:cs typeface="Arial"/>
              </a:rPr>
              <a:t>significant risks. Commodity prices </a:t>
            </a:r>
            <a:r>
              <a:rPr sz="750">
                <a:latin typeface="Arial"/>
                <a:cs typeface="Arial"/>
              </a:rPr>
              <a:t>ay be affected by </a:t>
            </a:r>
            <a:r>
              <a:rPr sz="750" spc="-5">
                <a:latin typeface="Arial"/>
                <a:cs typeface="Arial"/>
              </a:rPr>
              <a:t>a variety of factors </a:t>
            </a:r>
            <a:r>
              <a:rPr sz="750">
                <a:latin typeface="Arial"/>
                <a:cs typeface="Arial"/>
              </a:rPr>
              <a:t>at any </a:t>
            </a:r>
            <a:r>
              <a:rPr sz="750" spc="-5">
                <a:latin typeface="Arial"/>
                <a:cs typeface="Arial"/>
              </a:rPr>
              <a:t>time, including </a:t>
            </a:r>
            <a:r>
              <a:rPr sz="750">
                <a:latin typeface="Arial"/>
                <a:cs typeface="Arial"/>
              </a:rPr>
              <a:t>but </a:t>
            </a:r>
            <a:r>
              <a:rPr sz="750" spc="-5">
                <a:latin typeface="Arial"/>
                <a:cs typeface="Arial"/>
              </a:rPr>
              <a:t>not limited </a:t>
            </a:r>
            <a:r>
              <a:rPr sz="750">
                <a:latin typeface="Arial"/>
                <a:cs typeface="Arial"/>
              </a:rPr>
              <a:t>to, (i)changes </a:t>
            </a:r>
            <a:r>
              <a:rPr sz="750" spc="-5">
                <a:latin typeface="Arial"/>
                <a:cs typeface="Arial"/>
              </a:rPr>
              <a:t>in </a:t>
            </a:r>
            <a:r>
              <a:rPr sz="750">
                <a:latin typeface="Arial"/>
                <a:cs typeface="Arial"/>
              </a:rPr>
              <a:t>supply  and demand </a:t>
            </a:r>
            <a:r>
              <a:rPr sz="750" spc="-5">
                <a:latin typeface="Arial"/>
                <a:cs typeface="Arial"/>
              </a:rPr>
              <a:t>relationships, (ii) governmental programs </a:t>
            </a:r>
            <a:r>
              <a:rPr sz="750">
                <a:latin typeface="Arial"/>
                <a:cs typeface="Arial"/>
              </a:rPr>
              <a:t>and </a:t>
            </a:r>
            <a:r>
              <a:rPr sz="750" spc="-5">
                <a:latin typeface="Arial"/>
                <a:cs typeface="Arial"/>
              </a:rPr>
              <a:t>policies, (iii) </a:t>
            </a:r>
            <a:r>
              <a:rPr sz="750">
                <a:latin typeface="Arial"/>
                <a:cs typeface="Arial"/>
              </a:rPr>
              <a:t>national and international </a:t>
            </a:r>
            <a:r>
              <a:rPr sz="750" spc="-5">
                <a:latin typeface="Arial"/>
                <a:cs typeface="Arial"/>
              </a:rPr>
              <a:t>political </a:t>
            </a:r>
            <a:r>
              <a:rPr sz="750">
                <a:latin typeface="Arial"/>
                <a:cs typeface="Arial"/>
              </a:rPr>
              <a:t>and </a:t>
            </a:r>
            <a:r>
              <a:rPr sz="750" spc="-5">
                <a:latin typeface="Arial"/>
                <a:cs typeface="Arial"/>
              </a:rPr>
              <a:t>economic events, war </a:t>
            </a:r>
            <a:r>
              <a:rPr sz="750">
                <a:latin typeface="Arial"/>
                <a:cs typeface="Arial"/>
              </a:rPr>
              <a:t>and </a:t>
            </a:r>
            <a:r>
              <a:rPr sz="750" spc="-10">
                <a:latin typeface="Arial"/>
                <a:cs typeface="Arial"/>
              </a:rPr>
              <a:t>terrorist </a:t>
            </a:r>
            <a:r>
              <a:rPr sz="750" spc="-5">
                <a:latin typeface="Arial"/>
                <a:cs typeface="Arial"/>
              </a:rPr>
              <a:t>events, (iv) </a:t>
            </a:r>
            <a:r>
              <a:rPr sz="750">
                <a:latin typeface="Arial"/>
                <a:cs typeface="Arial"/>
              </a:rPr>
              <a:t>changes </a:t>
            </a:r>
            <a:r>
              <a:rPr sz="750" spc="-5">
                <a:latin typeface="Arial"/>
                <a:cs typeface="Arial"/>
              </a:rPr>
              <a:t>in interest  </a:t>
            </a:r>
            <a:r>
              <a:rPr sz="750">
                <a:latin typeface="Arial"/>
                <a:cs typeface="Arial"/>
              </a:rPr>
              <a:t>and exchange rates, </a:t>
            </a:r>
            <a:r>
              <a:rPr sz="750" spc="-5">
                <a:latin typeface="Arial"/>
                <a:cs typeface="Arial"/>
              </a:rPr>
              <a:t>(v) trading activities I commodities </a:t>
            </a:r>
            <a:r>
              <a:rPr sz="750">
                <a:latin typeface="Arial"/>
                <a:cs typeface="Arial"/>
              </a:rPr>
              <a:t>and </a:t>
            </a:r>
            <a:r>
              <a:rPr sz="750" spc="-5">
                <a:latin typeface="Arial"/>
                <a:cs typeface="Arial"/>
              </a:rPr>
              <a:t>related </a:t>
            </a:r>
            <a:r>
              <a:rPr sz="750">
                <a:latin typeface="Arial"/>
                <a:cs typeface="Arial"/>
              </a:rPr>
              <a:t>contracts, </a:t>
            </a:r>
            <a:r>
              <a:rPr sz="750" spc="-5">
                <a:latin typeface="Arial"/>
                <a:cs typeface="Arial"/>
              </a:rPr>
              <a:t>(vi) pestilence, technological </a:t>
            </a:r>
            <a:r>
              <a:rPr sz="750">
                <a:latin typeface="Arial"/>
                <a:cs typeface="Arial"/>
              </a:rPr>
              <a:t>change an weather, and </a:t>
            </a:r>
            <a:r>
              <a:rPr sz="750" spc="-5">
                <a:latin typeface="Arial"/>
                <a:cs typeface="Arial"/>
              </a:rPr>
              <a:t>(vii) the price volatility </a:t>
            </a:r>
            <a:r>
              <a:rPr sz="750">
                <a:latin typeface="Arial"/>
                <a:cs typeface="Arial"/>
              </a:rPr>
              <a:t>of </a:t>
            </a:r>
            <a:r>
              <a:rPr sz="750" spc="-5">
                <a:latin typeface="Arial"/>
                <a:cs typeface="Arial"/>
              </a:rPr>
              <a:t>a commodity.  </a:t>
            </a:r>
            <a:r>
              <a:rPr sz="750">
                <a:latin typeface="Arial"/>
                <a:cs typeface="Arial"/>
              </a:rPr>
              <a:t>In </a:t>
            </a:r>
            <a:r>
              <a:rPr sz="750" spc="-5">
                <a:latin typeface="Arial"/>
                <a:cs typeface="Arial"/>
              </a:rPr>
              <a:t>addition, </a:t>
            </a:r>
            <a:r>
              <a:rPr sz="750">
                <a:latin typeface="Arial"/>
                <a:cs typeface="Arial"/>
              </a:rPr>
              <a:t>the </a:t>
            </a:r>
            <a:r>
              <a:rPr sz="750" spc="-5">
                <a:latin typeface="Arial"/>
                <a:cs typeface="Arial"/>
              </a:rPr>
              <a:t>commodities markets are subject </a:t>
            </a:r>
            <a:r>
              <a:rPr sz="750">
                <a:latin typeface="Arial"/>
                <a:cs typeface="Arial"/>
              </a:rPr>
              <a:t>to temporary </a:t>
            </a:r>
            <a:r>
              <a:rPr sz="750" spc="-5">
                <a:latin typeface="Arial"/>
                <a:cs typeface="Arial"/>
              </a:rPr>
              <a:t>distortions or </a:t>
            </a:r>
            <a:r>
              <a:rPr sz="750">
                <a:latin typeface="Arial"/>
                <a:cs typeface="Arial"/>
              </a:rPr>
              <a:t>other </a:t>
            </a:r>
            <a:r>
              <a:rPr sz="750" spc="-5">
                <a:latin typeface="Arial"/>
                <a:cs typeface="Arial"/>
              </a:rPr>
              <a:t>disruptions </a:t>
            </a:r>
            <a:r>
              <a:rPr sz="750">
                <a:latin typeface="Arial"/>
                <a:cs typeface="Arial"/>
              </a:rPr>
              <a:t>due to </a:t>
            </a:r>
            <a:r>
              <a:rPr sz="750" spc="-5">
                <a:latin typeface="Arial"/>
                <a:cs typeface="Arial"/>
              </a:rPr>
              <a:t>various factors, including lack of liquidity, participation </a:t>
            </a:r>
            <a:r>
              <a:rPr sz="750">
                <a:latin typeface="Arial"/>
                <a:cs typeface="Arial"/>
              </a:rPr>
              <a:t>of </a:t>
            </a:r>
            <a:r>
              <a:rPr sz="750" spc="-5">
                <a:latin typeface="Arial"/>
                <a:cs typeface="Arial"/>
              </a:rPr>
              <a:t>speculators  </a:t>
            </a:r>
            <a:r>
              <a:rPr sz="750">
                <a:latin typeface="Arial"/>
                <a:cs typeface="Arial"/>
              </a:rPr>
              <a:t>and government</a:t>
            </a:r>
            <a:r>
              <a:rPr sz="750" spc="5">
                <a:latin typeface="Arial"/>
                <a:cs typeface="Arial"/>
              </a:rPr>
              <a:t> </a:t>
            </a:r>
            <a:r>
              <a:rPr sz="750">
                <a:latin typeface="Arial"/>
                <a:cs typeface="Arial"/>
              </a:rPr>
              <a:t>intervention.</a:t>
            </a:r>
          </a:p>
          <a:p>
            <a:pPr>
              <a:spcBef>
                <a:spcPts val="20"/>
              </a:spcBef>
            </a:pPr>
            <a:endParaRPr sz="750">
              <a:latin typeface="Arial"/>
              <a:cs typeface="Arial"/>
            </a:endParaRPr>
          </a:p>
          <a:p>
            <a:pPr marL="14604" marR="13970" indent="-635" algn="just">
              <a:lnSpc>
                <a:spcPct val="80000"/>
              </a:lnSpc>
            </a:pPr>
            <a:r>
              <a:rPr sz="750" spc="-5">
                <a:latin typeface="Arial"/>
                <a:cs typeface="Arial"/>
              </a:rPr>
              <a:t>As </a:t>
            </a:r>
            <a:r>
              <a:rPr sz="750">
                <a:latin typeface="Arial"/>
                <a:cs typeface="Arial"/>
              </a:rPr>
              <a:t>further described </a:t>
            </a:r>
            <a:r>
              <a:rPr sz="750" spc="-5">
                <a:latin typeface="Arial"/>
                <a:cs typeface="Arial"/>
              </a:rPr>
              <a:t>in </a:t>
            </a:r>
            <a:r>
              <a:rPr sz="750">
                <a:latin typeface="Arial"/>
                <a:cs typeface="Arial"/>
              </a:rPr>
              <a:t>the offering </a:t>
            </a:r>
            <a:r>
              <a:rPr sz="750" spc="-5">
                <a:latin typeface="Arial"/>
                <a:cs typeface="Arial"/>
              </a:rPr>
              <a:t>documents, </a:t>
            </a:r>
            <a:r>
              <a:rPr sz="750">
                <a:latin typeface="Arial"/>
                <a:cs typeface="Arial"/>
              </a:rPr>
              <a:t>an </a:t>
            </a:r>
            <a:r>
              <a:rPr sz="750" spc="-5">
                <a:latin typeface="Arial"/>
                <a:cs typeface="Arial"/>
              </a:rPr>
              <a:t>investment in alternative investments </a:t>
            </a:r>
            <a:r>
              <a:rPr sz="750">
                <a:latin typeface="Arial"/>
                <a:cs typeface="Arial"/>
              </a:rPr>
              <a:t>can be </a:t>
            </a:r>
            <a:r>
              <a:rPr sz="750" spc="-5">
                <a:latin typeface="Arial"/>
                <a:cs typeface="Arial"/>
              </a:rPr>
              <a:t>highly illiquid, are speculative </a:t>
            </a:r>
            <a:r>
              <a:rPr sz="750">
                <a:latin typeface="Arial"/>
                <a:cs typeface="Arial"/>
              </a:rPr>
              <a:t>and </a:t>
            </a:r>
            <a:r>
              <a:rPr sz="750" spc="-5">
                <a:latin typeface="Arial"/>
                <a:cs typeface="Arial"/>
              </a:rPr>
              <a:t>not </a:t>
            </a:r>
            <a:r>
              <a:rPr sz="750" spc="-10">
                <a:latin typeface="Arial"/>
                <a:cs typeface="Arial"/>
              </a:rPr>
              <a:t>appropriate </a:t>
            </a:r>
            <a:r>
              <a:rPr sz="750">
                <a:latin typeface="Arial"/>
                <a:cs typeface="Arial"/>
              </a:rPr>
              <a:t>for </a:t>
            </a:r>
            <a:r>
              <a:rPr sz="750" spc="-5">
                <a:latin typeface="Arial"/>
                <a:cs typeface="Arial"/>
              </a:rPr>
              <a:t>all  investors. Investing in alternative investments is only </a:t>
            </a:r>
            <a:r>
              <a:rPr sz="750">
                <a:latin typeface="Arial"/>
                <a:cs typeface="Arial"/>
              </a:rPr>
              <a:t>intended </a:t>
            </a:r>
            <a:r>
              <a:rPr sz="750" spc="-5">
                <a:latin typeface="Arial"/>
                <a:cs typeface="Arial"/>
              </a:rPr>
              <a:t>for </a:t>
            </a:r>
            <a:r>
              <a:rPr sz="750">
                <a:latin typeface="Arial"/>
                <a:cs typeface="Arial"/>
              </a:rPr>
              <a:t>experienced and sophisticated </a:t>
            </a:r>
            <a:r>
              <a:rPr sz="750" spc="-5">
                <a:latin typeface="Arial"/>
                <a:cs typeface="Arial"/>
              </a:rPr>
              <a:t>investors who are willing </a:t>
            </a:r>
            <a:r>
              <a:rPr sz="750">
                <a:latin typeface="Arial"/>
                <a:cs typeface="Arial"/>
              </a:rPr>
              <a:t>to bear the </a:t>
            </a:r>
            <a:r>
              <a:rPr sz="750" spc="-5">
                <a:latin typeface="Arial"/>
                <a:cs typeface="Arial"/>
              </a:rPr>
              <a:t>high economic risks associated  </a:t>
            </a:r>
            <a:r>
              <a:rPr sz="750" spc="-10">
                <a:latin typeface="Arial"/>
                <a:cs typeface="Arial"/>
              </a:rPr>
              <a:t>with </a:t>
            </a:r>
            <a:r>
              <a:rPr sz="750" spc="-5">
                <a:latin typeface="Arial"/>
                <a:cs typeface="Arial"/>
              </a:rPr>
              <a:t>such </a:t>
            </a:r>
            <a:r>
              <a:rPr sz="750">
                <a:latin typeface="Arial"/>
                <a:cs typeface="Arial"/>
              </a:rPr>
              <a:t>an </a:t>
            </a:r>
            <a:r>
              <a:rPr sz="750" spc="-5">
                <a:latin typeface="Arial"/>
                <a:cs typeface="Arial"/>
              </a:rPr>
              <a:t>investment. Investors </a:t>
            </a:r>
            <a:r>
              <a:rPr sz="750">
                <a:latin typeface="Arial"/>
                <a:cs typeface="Arial"/>
              </a:rPr>
              <a:t>should </a:t>
            </a:r>
            <a:r>
              <a:rPr sz="750" spc="-5">
                <a:latin typeface="Arial"/>
                <a:cs typeface="Arial"/>
              </a:rPr>
              <a:t>carefully review </a:t>
            </a:r>
            <a:r>
              <a:rPr sz="750">
                <a:latin typeface="Arial"/>
                <a:cs typeface="Arial"/>
              </a:rPr>
              <a:t>and </a:t>
            </a:r>
            <a:r>
              <a:rPr sz="750" spc="-5">
                <a:latin typeface="Arial"/>
                <a:cs typeface="Arial"/>
              </a:rPr>
              <a:t>consider </a:t>
            </a:r>
            <a:r>
              <a:rPr sz="750">
                <a:latin typeface="Arial"/>
                <a:cs typeface="Arial"/>
              </a:rPr>
              <a:t>potential </a:t>
            </a:r>
            <a:r>
              <a:rPr sz="750" spc="-5">
                <a:latin typeface="Arial"/>
                <a:cs typeface="Arial"/>
              </a:rPr>
              <a:t>risks before investing. Certain </a:t>
            </a:r>
            <a:r>
              <a:rPr sz="750">
                <a:latin typeface="Arial"/>
                <a:cs typeface="Arial"/>
              </a:rPr>
              <a:t>of these </a:t>
            </a:r>
            <a:r>
              <a:rPr sz="750" spc="-5">
                <a:latin typeface="Arial"/>
                <a:cs typeface="Arial"/>
              </a:rPr>
              <a:t>risks may include: loss of all or a </a:t>
            </a:r>
            <a:r>
              <a:rPr sz="750">
                <a:latin typeface="Arial"/>
                <a:cs typeface="Arial"/>
              </a:rPr>
              <a:t>substantial </a:t>
            </a:r>
            <a:r>
              <a:rPr sz="750" spc="-5">
                <a:latin typeface="Arial"/>
                <a:cs typeface="Arial"/>
              </a:rPr>
              <a:t>portion </a:t>
            </a:r>
            <a:r>
              <a:rPr sz="750">
                <a:latin typeface="Arial"/>
                <a:cs typeface="Arial"/>
              </a:rPr>
              <a:t>of  the </a:t>
            </a:r>
            <a:r>
              <a:rPr sz="750" spc="-5">
                <a:latin typeface="Arial"/>
                <a:cs typeface="Arial"/>
              </a:rPr>
              <a:t>investment </a:t>
            </a:r>
            <a:r>
              <a:rPr sz="750">
                <a:latin typeface="Arial"/>
                <a:cs typeface="Arial"/>
              </a:rPr>
              <a:t>due to </a:t>
            </a:r>
            <a:r>
              <a:rPr sz="750" spc="-5">
                <a:latin typeface="Arial"/>
                <a:cs typeface="Arial"/>
              </a:rPr>
              <a:t>leveraging, short-selling, or </a:t>
            </a:r>
            <a:r>
              <a:rPr sz="750">
                <a:latin typeface="Arial"/>
                <a:cs typeface="Arial"/>
              </a:rPr>
              <a:t>other </a:t>
            </a:r>
            <a:r>
              <a:rPr sz="750" spc="-5">
                <a:latin typeface="Arial"/>
                <a:cs typeface="Arial"/>
              </a:rPr>
              <a:t>speculative practices; lack </a:t>
            </a:r>
            <a:r>
              <a:rPr sz="750">
                <a:latin typeface="Arial"/>
                <a:cs typeface="Arial"/>
              </a:rPr>
              <a:t>of </a:t>
            </a:r>
            <a:r>
              <a:rPr sz="750" spc="-5">
                <a:latin typeface="Arial"/>
                <a:cs typeface="Arial"/>
              </a:rPr>
              <a:t>liquidity </a:t>
            </a:r>
            <a:r>
              <a:rPr sz="750">
                <a:latin typeface="Arial"/>
                <a:cs typeface="Arial"/>
              </a:rPr>
              <a:t>in that there </a:t>
            </a:r>
            <a:r>
              <a:rPr sz="750" spc="-5">
                <a:latin typeface="Arial"/>
                <a:cs typeface="Arial"/>
              </a:rPr>
              <a:t>may </a:t>
            </a:r>
            <a:r>
              <a:rPr sz="750">
                <a:latin typeface="Arial"/>
                <a:cs typeface="Arial"/>
              </a:rPr>
              <a:t>be no secondary </a:t>
            </a:r>
            <a:r>
              <a:rPr sz="750" spc="-10">
                <a:latin typeface="Arial"/>
                <a:cs typeface="Arial"/>
              </a:rPr>
              <a:t>market </a:t>
            </a:r>
            <a:r>
              <a:rPr sz="750" spc="-5">
                <a:latin typeface="Arial"/>
                <a:cs typeface="Arial"/>
              </a:rPr>
              <a:t>for </a:t>
            </a:r>
            <a:r>
              <a:rPr sz="750">
                <a:latin typeface="Arial"/>
                <a:cs typeface="Arial"/>
              </a:rPr>
              <a:t>the fund and none </a:t>
            </a:r>
            <a:r>
              <a:rPr sz="750" spc="-5">
                <a:latin typeface="Arial"/>
                <a:cs typeface="Arial"/>
              </a:rPr>
              <a:t>is </a:t>
            </a:r>
            <a:r>
              <a:rPr sz="750">
                <a:latin typeface="Arial"/>
                <a:cs typeface="Arial"/>
              </a:rPr>
              <a:t>expected to  </a:t>
            </a:r>
            <a:r>
              <a:rPr sz="750" spc="-5">
                <a:latin typeface="Arial"/>
                <a:cs typeface="Arial"/>
              </a:rPr>
              <a:t>develop; volatility </a:t>
            </a:r>
            <a:r>
              <a:rPr sz="750">
                <a:latin typeface="Arial"/>
                <a:cs typeface="Arial"/>
              </a:rPr>
              <a:t>of </a:t>
            </a:r>
            <a:r>
              <a:rPr sz="750" spc="-5">
                <a:latin typeface="Arial"/>
                <a:cs typeface="Arial"/>
              </a:rPr>
              <a:t>returns; restrictions </a:t>
            </a:r>
            <a:r>
              <a:rPr sz="750">
                <a:latin typeface="Arial"/>
                <a:cs typeface="Arial"/>
              </a:rPr>
              <a:t>on </a:t>
            </a:r>
            <a:r>
              <a:rPr sz="750" spc="-5">
                <a:latin typeface="Arial"/>
                <a:cs typeface="Arial"/>
              </a:rPr>
              <a:t>transferring interests in </a:t>
            </a:r>
            <a:r>
              <a:rPr sz="750">
                <a:latin typeface="Arial"/>
                <a:cs typeface="Arial"/>
              </a:rPr>
              <a:t>the Fund; potential </a:t>
            </a:r>
            <a:r>
              <a:rPr sz="750" spc="-5">
                <a:latin typeface="Arial"/>
                <a:cs typeface="Arial"/>
              </a:rPr>
              <a:t>lack of diversification </a:t>
            </a:r>
            <a:r>
              <a:rPr sz="750">
                <a:latin typeface="Arial"/>
                <a:cs typeface="Arial"/>
              </a:rPr>
              <a:t>and </a:t>
            </a:r>
            <a:r>
              <a:rPr sz="750" spc="-5">
                <a:latin typeface="Arial"/>
                <a:cs typeface="Arial"/>
              </a:rPr>
              <a:t>resulting higher risk due </a:t>
            </a:r>
            <a:r>
              <a:rPr sz="750">
                <a:latin typeface="Arial"/>
                <a:cs typeface="Arial"/>
              </a:rPr>
              <a:t>to </a:t>
            </a:r>
            <a:r>
              <a:rPr sz="750" spc="-5">
                <a:latin typeface="Arial"/>
                <a:cs typeface="Arial"/>
              </a:rPr>
              <a:t>concentration </a:t>
            </a:r>
            <a:r>
              <a:rPr sz="750">
                <a:latin typeface="Arial"/>
                <a:cs typeface="Arial"/>
              </a:rPr>
              <a:t>of </a:t>
            </a:r>
            <a:r>
              <a:rPr sz="750" spc="-5">
                <a:latin typeface="Arial"/>
                <a:cs typeface="Arial"/>
              </a:rPr>
              <a:t>trading </a:t>
            </a:r>
            <a:r>
              <a:rPr sz="750">
                <a:latin typeface="Arial"/>
                <a:cs typeface="Arial"/>
              </a:rPr>
              <a:t>authority when  </a:t>
            </a:r>
            <a:r>
              <a:rPr sz="750" spc="-5">
                <a:latin typeface="Arial"/>
                <a:cs typeface="Arial"/>
              </a:rPr>
              <a:t>a single advisor is utilized; absence </a:t>
            </a:r>
            <a:r>
              <a:rPr sz="750">
                <a:latin typeface="Arial"/>
                <a:cs typeface="Arial"/>
              </a:rPr>
              <a:t>of </a:t>
            </a:r>
            <a:r>
              <a:rPr sz="750" spc="-5">
                <a:latin typeface="Arial"/>
                <a:cs typeface="Arial"/>
              </a:rPr>
              <a:t>information regarding valuations and pricing; complex tax structures and delays in tax reporting; less regulation and higher fees than  mutual funds; and manager</a:t>
            </a:r>
            <a:r>
              <a:rPr sz="750" spc="50">
                <a:latin typeface="Arial"/>
                <a:cs typeface="Arial"/>
              </a:rPr>
              <a:t> </a:t>
            </a:r>
            <a:r>
              <a:rPr sz="750" spc="-5">
                <a:latin typeface="Arial"/>
                <a:cs typeface="Arial"/>
              </a:rPr>
              <a:t>risk.</a:t>
            </a:r>
            <a:endParaRPr sz="750">
              <a:latin typeface="Arial"/>
              <a:cs typeface="Arial"/>
            </a:endParaRPr>
          </a:p>
          <a:p>
            <a:pPr marL="13335" algn="just">
              <a:spcBef>
                <a:spcPts val="95"/>
              </a:spcBef>
            </a:pPr>
            <a:r>
              <a:rPr sz="750" spc="-5">
                <a:latin typeface="Arial"/>
                <a:cs typeface="Arial"/>
              </a:rPr>
              <a:t>Individual</a:t>
            </a:r>
            <a:r>
              <a:rPr sz="750" spc="20">
                <a:latin typeface="Arial"/>
                <a:cs typeface="Arial"/>
              </a:rPr>
              <a:t> </a:t>
            </a:r>
            <a:r>
              <a:rPr sz="750" spc="-5">
                <a:latin typeface="Arial"/>
                <a:cs typeface="Arial"/>
              </a:rPr>
              <a:t>funds</a:t>
            </a:r>
            <a:r>
              <a:rPr sz="750" spc="25">
                <a:latin typeface="Arial"/>
                <a:cs typeface="Arial"/>
              </a:rPr>
              <a:t> </a:t>
            </a:r>
            <a:r>
              <a:rPr sz="750" spc="-5">
                <a:latin typeface="Arial"/>
                <a:cs typeface="Arial"/>
              </a:rPr>
              <a:t>will</a:t>
            </a:r>
            <a:r>
              <a:rPr sz="750">
                <a:latin typeface="Arial"/>
                <a:cs typeface="Arial"/>
              </a:rPr>
              <a:t> </a:t>
            </a:r>
            <a:r>
              <a:rPr sz="750" spc="-5">
                <a:latin typeface="Arial"/>
                <a:cs typeface="Arial"/>
              </a:rPr>
              <a:t>have</a:t>
            </a:r>
            <a:r>
              <a:rPr sz="750" spc="15">
                <a:latin typeface="Arial"/>
                <a:cs typeface="Arial"/>
              </a:rPr>
              <a:t> </a:t>
            </a:r>
            <a:r>
              <a:rPr sz="750" spc="-5">
                <a:latin typeface="Arial"/>
                <a:cs typeface="Arial"/>
              </a:rPr>
              <a:t>specific</a:t>
            </a:r>
            <a:r>
              <a:rPr sz="750" spc="5">
                <a:latin typeface="Arial"/>
                <a:cs typeface="Arial"/>
              </a:rPr>
              <a:t> </a:t>
            </a:r>
            <a:r>
              <a:rPr sz="750" spc="-5">
                <a:latin typeface="Arial"/>
                <a:cs typeface="Arial"/>
              </a:rPr>
              <a:t>risks related</a:t>
            </a:r>
            <a:r>
              <a:rPr sz="750" spc="20">
                <a:latin typeface="Arial"/>
                <a:cs typeface="Arial"/>
              </a:rPr>
              <a:t> </a:t>
            </a:r>
            <a:r>
              <a:rPr sz="750" spc="-5">
                <a:latin typeface="Arial"/>
                <a:cs typeface="Arial"/>
              </a:rPr>
              <a:t>to</a:t>
            </a:r>
            <a:r>
              <a:rPr sz="750" spc="15">
                <a:latin typeface="Arial"/>
                <a:cs typeface="Arial"/>
              </a:rPr>
              <a:t> </a:t>
            </a:r>
            <a:r>
              <a:rPr sz="750" spc="-5">
                <a:latin typeface="Arial"/>
                <a:cs typeface="Arial"/>
              </a:rPr>
              <a:t>their</a:t>
            </a:r>
            <a:r>
              <a:rPr sz="750" spc="5">
                <a:latin typeface="Arial"/>
                <a:cs typeface="Arial"/>
              </a:rPr>
              <a:t> </a:t>
            </a:r>
            <a:r>
              <a:rPr sz="750" spc="-5">
                <a:latin typeface="Arial"/>
                <a:cs typeface="Arial"/>
              </a:rPr>
              <a:t>investment</a:t>
            </a:r>
            <a:r>
              <a:rPr sz="750" spc="30">
                <a:latin typeface="Arial"/>
                <a:cs typeface="Arial"/>
              </a:rPr>
              <a:t> </a:t>
            </a:r>
            <a:r>
              <a:rPr sz="750" spc="-5">
                <a:latin typeface="Arial"/>
                <a:cs typeface="Arial"/>
              </a:rPr>
              <a:t>programs</a:t>
            </a:r>
            <a:r>
              <a:rPr sz="750" spc="20">
                <a:latin typeface="Arial"/>
                <a:cs typeface="Arial"/>
              </a:rPr>
              <a:t> </a:t>
            </a:r>
            <a:r>
              <a:rPr sz="750" spc="-5">
                <a:latin typeface="Arial"/>
                <a:cs typeface="Arial"/>
              </a:rPr>
              <a:t>that</a:t>
            </a:r>
            <a:r>
              <a:rPr sz="750" spc="20">
                <a:latin typeface="Arial"/>
                <a:cs typeface="Arial"/>
              </a:rPr>
              <a:t> </a:t>
            </a:r>
            <a:r>
              <a:rPr sz="750" spc="-5">
                <a:latin typeface="Arial"/>
                <a:cs typeface="Arial"/>
              </a:rPr>
              <a:t>will vary</a:t>
            </a:r>
            <a:r>
              <a:rPr sz="750" spc="5">
                <a:latin typeface="Arial"/>
                <a:cs typeface="Arial"/>
              </a:rPr>
              <a:t> </a:t>
            </a:r>
            <a:r>
              <a:rPr sz="750" spc="-5">
                <a:latin typeface="Arial"/>
                <a:cs typeface="Arial"/>
              </a:rPr>
              <a:t>from</a:t>
            </a:r>
            <a:r>
              <a:rPr sz="750" spc="10">
                <a:latin typeface="Arial"/>
                <a:cs typeface="Arial"/>
              </a:rPr>
              <a:t> </a:t>
            </a:r>
            <a:r>
              <a:rPr sz="750" spc="-5">
                <a:latin typeface="Arial"/>
                <a:cs typeface="Arial"/>
              </a:rPr>
              <a:t>fund</a:t>
            </a:r>
            <a:r>
              <a:rPr sz="750" spc="25">
                <a:latin typeface="Arial"/>
                <a:cs typeface="Arial"/>
              </a:rPr>
              <a:t> </a:t>
            </a:r>
            <a:r>
              <a:rPr sz="750" spc="-5">
                <a:latin typeface="Arial"/>
                <a:cs typeface="Arial"/>
              </a:rPr>
              <a:t>to</a:t>
            </a:r>
            <a:r>
              <a:rPr sz="750" spc="15">
                <a:latin typeface="Arial"/>
                <a:cs typeface="Arial"/>
              </a:rPr>
              <a:t> </a:t>
            </a:r>
            <a:r>
              <a:rPr sz="750" spc="-5">
                <a:latin typeface="Arial"/>
                <a:cs typeface="Arial"/>
              </a:rPr>
              <a:t>fund.</a:t>
            </a:r>
            <a:endParaRPr sz="750">
              <a:latin typeface="Arial"/>
              <a:cs typeface="Arial"/>
            </a:endParaRPr>
          </a:p>
          <a:p>
            <a:pPr marL="12700" marR="14604" algn="just">
              <a:lnSpc>
                <a:spcPct val="80000"/>
              </a:lnSpc>
              <a:spcBef>
                <a:spcPts val="290"/>
              </a:spcBef>
            </a:pPr>
            <a:r>
              <a:rPr sz="750" spc="-5">
                <a:latin typeface="Arial"/>
                <a:cs typeface="Arial"/>
              </a:rPr>
              <a:t>REITs are </a:t>
            </a:r>
            <a:r>
              <a:rPr sz="750">
                <a:latin typeface="Arial"/>
                <a:cs typeface="Arial"/>
              </a:rPr>
              <a:t>subject to </a:t>
            </a:r>
            <a:r>
              <a:rPr sz="750" spc="-5">
                <a:latin typeface="Arial"/>
                <a:cs typeface="Arial"/>
              </a:rPr>
              <a:t>special risk considerations similar to </a:t>
            </a:r>
            <a:r>
              <a:rPr sz="750">
                <a:latin typeface="Arial"/>
                <a:cs typeface="Arial"/>
              </a:rPr>
              <a:t>those </a:t>
            </a:r>
            <a:r>
              <a:rPr sz="750" spc="-5">
                <a:latin typeface="Arial"/>
                <a:cs typeface="Arial"/>
              </a:rPr>
              <a:t>associated </a:t>
            </a:r>
            <a:r>
              <a:rPr sz="750" spc="-10">
                <a:latin typeface="Arial"/>
                <a:cs typeface="Arial"/>
              </a:rPr>
              <a:t>with </a:t>
            </a:r>
            <a:r>
              <a:rPr sz="750">
                <a:latin typeface="Arial"/>
                <a:cs typeface="Arial"/>
              </a:rPr>
              <a:t>the </a:t>
            </a:r>
            <a:r>
              <a:rPr sz="750" spc="-5">
                <a:latin typeface="Arial"/>
                <a:cs typeface="Arial"/>
              </a:rPr>
              <a:t>direct ownership of real </a:t>
            </a:r>
            <a:r>
              <a:rPr sz="750">
                <a:latin typeface="Arial"/>
                <a:cs typeface="Arial"/>
              </a:rPr>
              <a:t>estate. </a:t>
            </a:r>
            <a:r>
              <a:rPr sz="750" spc="-5">
                <a:latin typeface="Arial"/>
                <a:cs typeface="Arial"/>
              </a:rPr>
              <a:t>Real </a:t>
            </a:r>
            <a:r>
              <a:rPr sz="750">
                <a:latin typeface="Arial"/>
                <a:cs typeface="Arial"/>
              </a:rPr>
              <a:t>estate </a:t>
            </a:r>
            <a:r>
              <a:rPr sz="750" spc="-5">
                <a:latin typeface="Arial"/>
                <a:cs typeface="Arial"/>
              </a:rPr>
              <a:t>valuations may </a:t>
            </a:r>
            <a:r>
              <a:rPr sz="750">
                <a:latin typeface="Arial"/>
                <a:cs typeface="Arial"/>
              </a:rPr>
              <a:t>be </a:t>
            </a:r>
            <a:r>
              <a:rPr sz="750" spc="-5">
                <a:latin typeface="Arial"/>
                <a:cs typeface="Arial"/>
              </a:rPr>
              <a:t>subject </a:t>
            </a:r>
            <a:r>
              <a:rPr sz="750">
                <a:latin typeface="Arial"/>
                <a:cs typeface="Arial"/>
              </a:rPr>
              <a:t>to </a:t>
            </a:r>
            <a:r>
              <a:rPr sz="750" spc="-5">
                <a:latin typeface="Arial"/>
                <a:cs typeface="Arial"/>
              </a:rPr>
              <a:t>factors such as  </a:t>
            </a:r>
            <a:r>
              <a:rPr sz="750">
                <a:latin typeface="Arial"/>
                <a:cs typeface="Arial"/>
              </a:rPr>
              <a:t>changing general and </a:t>
            </a:r>
            <a:r>
              <a:rPr sz="750" spc="-5">
                <a:latin typeface="Arial"/>
                <a:cs typeface="Arial"/>
              </a:rPr>
              <a:t>local economic, financial, competitive, </a:t>
            </a:r>
            <a:r>
              <a:rPr sz="750">
                <a:latin typeface="Arial"/>
                <a:cs typeface="Arial"/>
              </a:rPr>
              <a:t>and environmental </a:t>
            </a:r>
            <a:r>
              <a:rPr sz="750" spc="-5">
                <a:latin typeface="Arial"/>
                <a:cs typeface="Arial"/>
              </a:rPr>
              <a:t>conditions. </a:t>
            </a:r>
            <a:r>
              <a:rPr sz="750" spc="-10">
                <a:latin typeface="Arial"/>
                <a:cs typeface="Arial"/>
              </a:rPr>
              <a:t>REITs </a:t>
            </a:r>
            <a:r>
              <a:rPr sz="750" spc="-5">
                <a:latin typeface="Arial"/>
                <a:cs typeface="Arial"/>
              </a:rPr>
              <a:t>may not </a:t>
            </a:r>
            <a:r>
              <a:rPr sz="750">
                <a:latin typeface="Arial"/>
                <a:cs typeface="Arial"/>
              </a:rPr>
              <a:t>be </a:t>
            </a:r>
            <a:r>
              <a:rPr sz="750" spc="-10">
                <a:latin typeface="Arial"/>
                <a:cs typeface="Arial"/>
              </a:rPr>
              <a:t>appropriate </a:t>
            </a:r>
            <a:r>
              <a:rPr sz="750" spc="-5">
                <a:latin typeface="Arial"/>
                <a:cs typeface="Arial"/>
              </a:rPr>
              <a:t>for every investor. Dividend income from REITs  </a:t>
            </a:r>
            <a:r>
              <a:rPr sz="750" spc="-10">
                <a:latin typeface="Arial"/>
                <a:cs typeface="Arial"/>
              </a:rPr>
              <a:t>will </a:t>
            </a:r>
            <a:r>
              <a:rPr sz="750" spc="-5">
                <a:latin typeface="Arial"/>
                <a:cs typeface="Arial"/>
              </a:rPr>
              <a:t>generally not be treated as qualified dividend income and therefore </a:t>
            </a:r>
            <a:r>
              <a:rPr sz="750">
                <a:latin typeface="Arial"/>
                <a:cs typeface="Arial"/>
              </a:rPr>
              <a:t>will </a:t>
            </a:r>
            <a:r>
              <a:rPr sz="750" spc="-5">
                <a:latin typeface="Arial"/>
                <a:cs typeface="Arial"/>
              </a:rPr>
              <a:t>not be eligible for reduced rates of</a:t>
            </a:r>
            <a:r>
              <a:rPr sz="750" spc="45">
                <a:latin typeface="Arial"/>
                <a:cs typeface="Arial"/>
              </a:rPr>
              <a:t> </a:t>
            </a:r>
            <a:r>
              <a:rPr sz="750" spc="-5">
                <a:latin typeface="Arial"/>
                <a:cs typeface="Arial"/>
              </a:rPr>
              <a:t>taxation.</a:t>
            </a:r>
            <a:endParaRPr sz="750">
              <a:latin typeface="Arial"/>
              <a:cs typeface="Arial"/>
            </a:endParaRPr>
          </a:p>
          <a:p>
            <a:pPr marL="15240" marR="22225" indent="-635" algn="just">
              <a:lnSpc>
                <a:spcPct val="80000"/>
              </a:lnSpc>
              <a:spcBef>
                <a:spcPts val="290"/>
              </a:spcBef>
            </a:pPr>
            <a:r>
              <a:rPr sz="750" spc="-5">
                <a:latin typeface="Arial"/>
                <a:cs typeface="Arial"/>
              </a:rPr>
              <a:t>Interest in municipal </a:t>
            </a:r>
            <a:r>
              <a:rPr sz="750">
                <a:latin typeface="Arial"/>
                <a:cs typeface="Arial"/>
              </a:rPr>
              <a:t>bonds </a:t>
            </a:r>
            <a:r>
              <a:rPr sz="750" spc="-5">
                <a:latin typeface="Arial"/>
                <a:cs typeface="Arial"/>
              </a:rPr>
              <a:t>is </a:t>
            </a:r>
            <a:r>
              <a:rPr sz="750">
                <a:latin typeface="Arial"/>
                <a:cs typeface="Arial"/>
              </a:rPr>
              <a:t>generally exempt </a:t>
            </a:r>
            <a:r>
              <a:rPr sz="750" spc="-5">
                <a:latin typeface="Arial"/>
                <a:cs typeface="Arial"/>
              </a:rPr>
              <a:t>from </a:t>
            </a:r>
            <a:r>
              <a:rPr sz="750">
                <a:latin typeface="Arial"/>
                <a:cs typeface="Arial"/>
              </a:rPr>
              <a:t>federal </a:t>
            </a:r>
            <a:r>
              <a:rPr sz="750" spc="-5">
                <a:latin typeface="Arial"/>
                <a:cs typeface="Arial"/>
              </a:rPr>
              <a:t>income </a:t>
            </a:r>
            <a:r>
              <a:rPr sz="750">
                <a:latin typeface="Arial"/>
                <a:cs typeface="Arial"/>
              </a:rPr>
              <a:t>tax. </a:t>
            </a:r>
            <a:r>
              <a:rPr sz="750" spc="-5">
                <a:latin typeface="Arial"/>
                <a:cs typeface="Arial"/>
              </a:rPr>
              <a:t>However, some </a:t>
            </a:r>
            <a:r>
              <a:rPr sz="750">
                <a:latin typeface="Arial"/>
                <a:cs typeface="Arial"/>
              </a:rPr>
              <a:t>bonds </a:t>
            </a:r>
            <a:r>
              <a:rPr sz="750" spc="-5">
                <a:latin typeface="Arial"/>
                <a:cs typeface="Arial"/>
              </a:rPr>
              <a:t>may </a:t>
            </a:r>
            <a:r>
              <a:rPr sz="750">
                <a:latin typeface="Arial"/>
                <a:cs typeface="Arial"/>
              </a:rPr>
              <a:t>be </a:t>
            </a:r>
            <a:r>
              <a:rPr sz="750" spc="-5">
                <a:latin typeface="Arial"/>
                <a:cs typeface="Arial"/>
              </a:rPr>
              <a:t>subject </a:t>
            </a:r>
            <a:r>
              <a:rPr sz="750">
                <a:latin typeface="Arial"/>
                <a:cs typeface="Arial"/>
              </a:rPr>
              <a:t>to the </a:t>
            </a:r>
            <a:r>
              <a:rPr sz="750" spc="-5">
                <a:latin typeface="Arial"/>
                <a:cs typeface="Arial"/>
              </a:rPr>
              <a:t>alternative minimum </a:t>
            </a:r>
            <a:r>
              <a:rPr sz="750">
                <a:latin typeface="Arial"/>
                <a:cs typeface="Arial"/>
              </a:rPr>
              <a:t>tax </a:t>
            </a:r>
            <a:r>
              <a:rPr sz="750" spc="-5">
                <a:latin typeface="Arial"/>
                <a:cs typeface="Arial"/>
              </a:rPr>
              <a:t>(AMT). Typically, </a:t>
            </a:r>
            <a:r>
              <a:rPr sz="750">
                <a:latin typeface="Arial"/>
                <a:cs typeface="Arial"/>
              </a:rPr>
              <a:t>state </a:t>
            </a:r>
            <a:r>
              <a:rPr sz="750" spc="-5">
                <a:latin typeface="Arial"/>
                <a:cs typeface="Arial"/>
              </a:rPr>
              <a:t>tax-  exemption</a:t>
            </a:r>
            <a:r>
              <a:rPr sz="750" spc="40">
                <a:latin typeface="Arial"/>
                <a:cs typeface="Arial"/>
              </a:rPr>
              <a:t> </a:t>
            </a:r>
            <a:r>
              <a:rPr sz="750" spc="-5">
                <a:latin typeface="Arial"/>
                <a:cs typeface="Arial"/>
              </a:rPr>
              <a:t>applies</a:t>
            </a:r>
            <a:r>
              <a:rPr sz="750" spc="30">
                <a:latin typeface="Arial"/>
                <a:cs typeface="Arial"/>
              </a:rPr>
              <a:t> </a:t>
            </a:r>
            <a:r>
              <a:rPr sz="750" spc="-5">
                <a:latin typeface="Arial"/>
                <a:cs typeface="Arial"/>
              </a:rPr>
              <a:t>if</a:t>
            </a:r>
            <a:r>
              <a:rPr sz="750" spc="5">
                <a:latin typeface="Arial"/>
                <a:cs typeface="Arial"/>
              </a:rPr>
              <a:t> </a:t>
            </a:r>
            <a:r>
              <a:rPr sz="750" spc="-5">
                <a:latin typeface="Arial"/>
                <a:cs typeface="Arial"/>
              </a:rPr>
              <a:t>securities</a:t>
            </a:r>
            <a:r>
              <a:rPr sz="750" spc="20">
                <a:latin typeface="Arial"/>
                <a:cs typeface="Arial"/>
              </a:rPr>
              <a:t> </a:t>
            </a:r>
            <a:r>
              <a:rPr sz="750" spc="-5">
                <a:latin typeface="Arial"/>
                <a:cs typeface="Arial"/>
              </a:rPr>
              <a:t>are</a:t>
            </a:r>
            <a:r>
              <a:rPr sz="750" spc="20">
                <a:latin typeface="Arial"/>
                <a:cs typeface="Arial"/>
              </a:rPr>
              <a:t> </a:t>
            </a:r>
            <a:r>
              <a:rPr sz="750" spc="-5">
                <a:latin typeface="Arial"/>
                <a:cs typeface="Arial"/>
              </a:rPr>
              <a:t>issued</a:t>
            </a:r>
            <a:r>
              <a:rPr sz="750" spc="20">
                <a:latin typeface="Arial"/>
                <a:cs typeface="Arial"/>
              </a:rPr>
              <a:t> </a:t>
            </a:r>
            <a:r>
              <a:rPr sz="750" spc="-5">
                <a:latin typeface="Arial"/>
                <a:cs typeface="Arial"/>
              </a:rPr>
              <a:t>within</a:t>
            </a:r>
            <a:r>
              <a:rPr sz="750" spc="25">
                <a:latin typeface="Arial"/>
                <a:cs typeface="Arial"/>
              </a:rPr>
              <a:t> </a:t>
            </a:r>
            <a:r>
              <a:rPr sz="750" spc="-5">
                <a:latin typeface="Arial"/>
                <a:cs typeface="Arial"/>
              </a:rPr>
              <a:t>one’s</a:t>
            </a:r>
            <a:r>
              <a:rPr sz="750" spc="30">
                <a:latin typeface="Arial"/>
                <a:cs typeface="Arial"/>
              </a:rPr>
              <a:t> </a:t>
            </a:r>
            <a:r>
              <a:rPr sz="750" spc="-5">
                <a:latin typeface="Arial"/>
                <a:cs typeface="Arial"/>
              </a:rPr>
              <a:t>state</a:t>
            </a:r>
            <a:r>
              <a:rPr sz="750" spc="25">
                <a:latin typeface="Arial"/>
                <a:cs typeface="Arial"/>
              </a:rPr>
              <a:t> </a:t>
            </a:r>
            <a:r>
              <a:rPr sz="750" spc="-5">
                <a:latin typeface="Arial"/>
                <a:cs typeface="Arial"/>
              </a:rPr>
              <a:t>of</a:t>
            </a:r>
            <a:r>
              <a:rPr sz="750" spc="20">
                <a:latin typeface="Arial"/>
                <a:cs typeface="Arial"/>
              </a:rPr>
              <a:t> </a:t>
            </a:r>
            <a:r>
              <a:rPr sz="750" spc="-5">
                <a:latin typeface="Arial"/>
                <a:cs typeface="Arial"/>
              </a:rPr>
              <a:t>residence</a:t>
            </a:r>
            <a:r>
              <a:rPr sz="750" spc="40">
                <a:latin typeface="Arial"/>
                <a:cs typeface="Arial"/>
              </a:rPr>
              <a:t> </a:t>
            </a:r>
            <a:r>
              <a:rPr sz="750" spc="-5">
                <a:latin typeface="Arial"/>
                <a:cs typeface="Arial"/>
              </a:rPr>
              <a:t>and,</a:t>
            </a:r>
            <a:r>
              <a:rPr sz="750" spc="35">
                <a:latin typeface="Arial"/>
                <a:cs typeface="Arial"/>
              </a:rPr>
              <a:t> </a:t>
            </a:r>
            <a:r>
              <a:rPr sz="750" spc="-5">
                <a:latin typeface="Arial"/>
                <a:cs typeface="Arial"/>
              </a:rPr>
              <a:t>local</a:t>
            </a:r>
            <a:r>
              <a:rPr sz="750" spc="10">
                <a:latin typeface="Arial"/>
                <a:cs typeface="Arial"/>
              </a:rPr>
              <a:t> </a:t>
            </a:r>
            <a:r>
              <a:rPr sz="750" spc="-5">
                <a:latin typeface="Arial"/>
                <a:cs typeface="Arial"/>
              </a:rPr>
              <a:t>tax-exemption</a:t>
            </a:r>
            <a:r>
              <a:rPr sz="750" spc="45">
                <a:latin typeface="Arial"/>
                <a:cs typeface="Arial"/>
              </a:rPr>
              <a:t> </a:t>
            </a:r>
            <a:r>
              <a:rPr sz="750" spc="-5">
                <a:latin typeface="Arial"/>
                <a:cs typeface="Arial"/>
              </a:rPr>
              <a:t>typically</a:t>
            </a:r>
            <a:r>
              <a:rPr sz="750" spc="20">
                <a:latin typeface="Arial"/>
                <a:cs typeface="Arial"/>
              </a:rPr>
              <a:t> </a:t>
            </a:r>
            <a:r>
              <a:rPr sz="750" spc="-5">
                <a:latin typeface="Arial"/>
                <a:cs typeface="Arial"/>
              </a:rPr>
              <a:t>applies</a:t>
            </a:r>
            <a:r>
              <a:rPr sz="750" spc="30">
                <a:latin typeface="Arial"/>
                <a:cs typeface="Arial"/>
              </a:rPr>
              <a:t> </a:t>
            </a:r>
            <a:r>
              <a:rPr sz="750" spc="-5">
                <a:latin typeface="Arial"/>
                <a:cs typeface="Arial"/>
              </a:rPr>
              <a:t>if</a:t>
            </a:r>
            <a:r>
              <a:rPr sz="750" spc="15">
                <a:latin typeface="Arial"/>
                <a:cs typeface="Arial"/>
              </a:rPr>
              <a:t> </a:t>
            </a:r>
            <a:r>
              <a:rPr sz="750" spc="-5">
                <a:latin typeface="Arial"/>
                <a:cs typeface="Arial"/>
              </a:rPr>
              <a:t>securities</a:t>
            </a:r>
            <a:r>
              <a:rPr sz="750" spc="15">
                <a:latin typeface="Arial"/>
                <a:cs typeface="Arial"/>
              </a:rPr>
              <a:t> </a:t>
            </a:r>
            <a:r>
              <a:rPr sz="750" spc="-5">
                <a:latin typeface="Arial"/>
                <a:cs typeface="Arial"/>
              </a:rPr>
              <a:t>are</a:t>
            </a:r>
            <a:r>
              <a:rPr sz="750" spc="20">
                <a:latin typeface="Arial"/>
                <a:cs typeface="Arial"/>
              </a:rPr>
              <a:t> </a:t>
            </a:r>
            <a:r>
              <a:rPr sz="750" spc="-5">
                <a:latin typeface="Arial"/>
                <a:cs typeface="Arial"/>
              </a:rPr>
              <a:t>issued</a:t>
            </a:r>
            <a:r>
              <a:rPr sz="750" spc="25">
                <a:latin typeface="Arial"/>
                <a:cs typeface="Arial"/>
              </a:rPr>
              <a:t> </a:t>
            </a:r>
            <a:r>
              <a:rPr sz="750" spc="-5">
                <a:latin typeface="Arial"/>
                <a:cs typeface="Arial"/>
              </a:rPr>
              <a:t>within</a:t>
            </a:r>
            <a:r>
              <a:rPr sz="750" spc="20">
                <a:latin typeface="Arial"/>
                <a:cs typeface="Arial"/>
              </a:rPr>
              <a:t> </a:t>
            </a:r>
            <a:r>
              <a:rPr sz="750" spc="-5">
                <a:latin typeface="Arial"/>
                <a:cs typeface="Arial"/>
              </a:rPr>
              <a:t>one’s</a:t>
            </a:r>
            <a:r>
              <a:rPr sz="750" spc="25">
                <a:latin typeface="Arial"/>
                <a:cs typeface="Arial"/>
              </a:rPr>
              <a:t> </a:t>
            </a:r>
            <a:r>
              <a:rPr sz="750" spc="-5">
                <a:latin typeface="Arial"/>
                <a:cs typeface="Arial"/>
              </a:rPr>
              <a:t>city</a:t>
            </a:r>
            <a:r>
              <a:rPr sz="750" spc="10">
                <a:latin typeface="Arial"/>
                <a:cs typeface="Arial"/>
              </a:rPr>
              <a:t> </a:t>
            </a:r>
            <a:r>
              <a:rPr sz="750" spc="-5">
                <a:latin typeface="Arial"/>
                <a:cs typeface="Arial"/>
              </a:rPr>
              <a:t>of</a:t>
            </a:r>
            <a:r>
              <a:rPr sz="750" spc="25">
                <a:latin typeface="Arial"/>
                <a:cs typeface="Arial"/>
              </a:rPr>
              <a:t> </a:t>
            </a:r>
            <a:r>
              <a:rPr sz="750" spc="-5">
                <a:latin typeface="Arial"/>
                <a:cs typeface="Arial"/>
              </a:rPr>
              <a:t>residence.</a:t>
            </a:r>
            <a:endParaRPr sz="750">
              <a:latin typeface="Arial"/>
              <a:cs typeface="Arial"/>
            </a:endParaRPr>
          </a:p>
          <a:p>
            <a:pPr marL="13335" marR="56515" indent="635" algn="just">
              <a:lnSpc>
                <a:spcPct val="80000"/>
              </a:lnSpc>
              <a:spcBef>
                <a:spcPts val="285"/>
              </a:spcBef>
            </a:pPr>
            <a:r>
              <a:rPr sz="750" spc="-5">
                <a:latin typeface="Arial"/>
                <a:cs typeface="Arial"/>
              </a:rPr>
              <a:t>International investing may </a:t>
            </a:r>
            <a:r>
              <a:rPr sz="750">
                <a:latin typeface="Arial"/>
                <a:cs typeface="Arial"/>
              </a:rPr>
              <a:t>not be </a:t>
            </a:r>
            <a:r>
              <a:rPr sz="750" spc="-10">
                <a:latin typeface="Arial"/>
                <a:cs typeface="Arial"/>
              </a:rPr>
              <a:t>appropriate </a:t>
            </a:r>
            <a:r>
              <a:rPr sz="750" spc="-5">
                <a:latin typeface="Arial"/>
                <a:cs typeface="Arial"/>
              </a:rPr>
              <a:t>for every investor </a:t>
            </a:r>
            <a:r>
              <a:rPr sz="750">
                <a:latin typeface="Arial"/>
                <a:cs typeface="Arial"/>
              </a:rPr>
              <a:t>and </a:t>
            </a:r>
            <a:r>
              <a:rPr sz="750" spc="-5">
                <a:latin typeface="Arial"/>
                <a:cs typeface="Arial"/>
              </a:rPr>
              <a:t>is subject </a:t>
            </a:r>
            <a:r>
              <a:rPr sz="750">
                <a:latin typeface="Arial"/>
                <a:cs typeface="Arial"/>
              </a:rPr>
              <a:t>to additional </a:t>
            </a:r>
            <a:r>
              <a:rPr sz="750" spc="-5">
                <a:latin typeface="Arial"/>
                <a:cs typeface="Arial"/>
              </a:rPr>
              <a:t>risks, including </a:t>
            </a:r>
            <a:r>
              <a:rPr sz="750" spc="-10">
                <a:latin typeface="Arial"/>
                <a:cs typeface="Arial"/>
              </a:rPr>
              <a:t>currency </a:t>
            </a:r>
            <a:r>
              <a:rPr sz="750" spc="-5">
                <a:latin typeface="Arial"/>
                <a:cs typeface="Arial"/>
              </a:rPr>
              <a:t>fluctuations, political factors, </a:t>
            </a:r>
            <a:r>
              <a:rPr sz="750">
                <a:latin typeface="Arial"/>
                <a:cs typeface="Arial"/>
              </a:rPr>
              <a:t>withholding, </a:t>
            </a:r>
            <a:r>
              <a:rPr sz="750" spc="-5">
                <a:latin typeface="Arial"/>
                <a:cs typeface="Arial"/>
              </a:rPr>
              <a:t>lack of liquidity,  </a:t>
            </a:r>
            <a:r>
              <a:rPr sz="750">
                <a:latin typeface="Arial"/>
                <a:cs typeface="Arial"/>
              </a:rPr>
              <a:t>the</a:t>
            </a:r>
            <a:r>
              <a:rPr sz="750" spc="10">
                <a:latin typeface="Arial"/>
                <a:cs typeface="Arial"/>
              </a:rPr>
              <a:t> </a:t>
            </a:r>
            <a:r>
              <a:rPr sz="750" spc="-5">
                <a:latin typeface="Arial"/>
                <a:cs typeface="Arial"/>
              </a:rPr>
              <a:t>absence</a:t>
            </a:r>
            <a:r>
              <a:rPr sz="750" spc="40">
                <a:latin typeface="Arial"/>
                <a:cs typeface="Arial"/>
              </a:rPr>
              <a:t> </a:t>
            </a:r>
            <a:r>
              <a:rPr sz="750" spc="-5">
                <a:latin typeface="Arial"/>
                <a:cs typeface="Arial"/>
              </a:rPr>
              <a:t>of</a:t>
            </a:r>
            <a:r>
              <a:rPr sz="750" spc="20">
                <a:latin typeface="Arial"/>
                <a:cs typeface="Arial"/>
              </a:rPr>
              <a:t> </a:t>
            </a:r>
            <a:r>
              <a:rPr sz="750" spc="-5">
                <a:latin typeface="Arial"/>
                <a:cs typeface="Arial"/>
              </a:rPr>
              <a:t>adequate</a:t>
            </a:r>
            <a:r>
              <a:rPr sz="750" spc="45">
                <a:latin typeface="Arial"/>
                <a:cs typeface="Arial"/>
              </a:rPr>
              <a:t> </a:t>
            </a:r>
            <a:r>
              <a:rPr sz="750" spc="-5">
                <a:latin typeface="Arial"/>
                <a:cs typeface="Arial"/>
              </a:rPr>
              <a:t>financial</a:t>
            </a:r>
            <a:r>
              <a:rPr sz="750" spc="25">
                <a:latin typeface="Arial"/>
                <a:cs typeface="Arial"/>
              </a:rPr>
              <a:t> </a:t>
            </a:r>
            <a:r>
              <a:rPr sz="750" spc="-5">
                <a:latin typeface="Arial"/>
                <a:cs typeface="Arial"/>
              </a:rPr>
              <a:t>information,</a:t>
            </a:r>
            <a:r>
              <a:rPr sz="750" spc="40">
                <a:latin typeface="Arial"/>
                <a:cs typeface="Arial"/>
              </a:rPr>
              <a:t> </a:t>
            </a:r>
            <a:r>
              <a:rPr sz="750" spc="-5">
                <a:latin typeface="Arial"/>
                <a:cs typeface="Arial"/>
              </a:rPr>
              <a:t>and</a:t>
            </a:r>
            <a:r>
              <a:rPr sz="750" spc="20">
                <a:latin typeface="Arial"/>
                <a:cs typeface="Arial"/>
              </a:rPr>
              <a:t> </a:t>
            </a:r>
            <a:r>
              <a:rPr sz="750" spc="-5">
                <a:latin typeface="Arial"/>
                <a:cs typeface="Arial"/>
              </a:rPr>
              <a:t>exchange</a:t>
            </a:r>
            <a:r>
              <a:rPr sz="750" spc="45">
                <a:latin typeface="Arial"/>
                <a:cs typeface="Arial"/>
              </a:rPr>
              <a:t> </a:t>
            </a:r>
            <a:r>
              <a:rPr sz="750" spc="-5">
                <a:latin typeface="Arial"/>
                <a:cs typeface="Arial"/>
              </a:rPr>
              <a:t>control</a:t>
            </a:r>
            <a:r>
              <a:rPr sz="750" spc="25">
                <a:latin typeface="Arial"/>
                <a:cs typeface="Arial"/>
              </a:rPr>
              <a:t> </a:t>
            </a:r>
            <a:r>
              <a:rPr sz="750" spc="-5">
                <a:latin typeface="Arial"/>
                <a:cs typeface="Arial"/>
              </a:rPr>
              <a:t>restrictions</a:t>
            </a:r>
            <a:r>
              <a:rPr sz="750" spc="25">
                <a:latin typeface="Arial"/>
                <a:cs typeface="Arial"/>
              </a:rPr>
              <a:t> </a:t>
            </a:r>
            <a:r>
              <a:rPr sz="750" spc="-5">
                <a:latin typeface="Arial"/>
                <a:cs typeface="Arial"/>
              </a:rPr>
              <a:t>impacting</a:t>
            </a:r>
            <a:r>
              <a:rPr sz="750" spc="20">
                <a:latin typeface="Arial"/>
                <a:cs typeface="Arial"/>
              </a:rPr>
              <a:t> </a:t>
            </a:r>
            <a:r>
              <a:rPr sz="750" spc="-5">
                <a:latin typeface="Arial"/>
                <a:cs typeface="Arial"/>
              </a:rPr>
              <a:t>foreign</a:t>
            </a:r>
            <a:r>
              <a:rPr sz="750" spc="30">
                <a:latin typeface="Arial"/>
                <a:cs typeface="Arial"/>
              </a:rPr>
              <a:t> </a:t>
            </a:r>
            <a:r>
              <a:rPr sz="750" spc="-5">
                <a:latin typeface="Arial"/>
                <a:cs typeface="Arial"/>
              </a:rPr>
              <a:t>issuers.</a:t>
            </a:r>
            <a:r>
              <a:rPr sz="750" spc="30">
                <a:latin typeface="Arial"/>
                <a:cs typeface="Arial"/>
              </a:rPr>
              <a:t> </a:t>
            </a:r>
            <a:r>
              <a:rPr sz="750" spc="-5">
                <a:latin typeface="Arial"/>
                <a:cs typeface="Arial"/>
              </a:rPr>
              <a:t>These</a:t>
            </a:r>
            <a:r>
              <a:rPr sz="750" spc="25">
                <a:latin typeface="Arial"/>
                <a:cs typeface="Arial"/>
              </a:rPr>
              <a:t> </a:t>
            </a:r>
            <a:r>
              <a:rPr sz="750" spc="-5">
                <a:latin typeface="Arial"/>
                <a:cs typeface="Arial"/>
              </a:rPr>
              <a:t>risks</a:t>
            </a:r>
            <a:r>
              <a:rPr sz="750">
                <a:latin typeface="Arial"/>
                <a:cs typeface="Arial"/>
              </a:rPr>
              <a:t> </a:t>
            </a:r>
            <a:r>
              <a:rPr sz="750" spc="-5">
                <a:latin typeface="Arial"/>
                <a:cs typeface="Arial"/>
              </a:rPr>
              <a:t>may</a:t>
            </a:r>
            <a:r>
              <a:rPr sz="750" spc="10">
                <a:latin typeface="Arial"/>
                <a:cs typeface="Arial"/>
              </a:rPr>
              <a:t> </a:t>
            </a:r>
            <a:r>
              <a:rPr sz="750" spc="-5">
                <a:latin typeface="Arial"/>
                <a:cs typeface="Arial"/>
              </a:rPr>
              <a:t>be</a:t>
            </a:r>
            <a:r>
              <a:rPr sz="750" spc="20">
                <a:latin typeface="Arial"/>
                <a:cs typeface="Arial"/>
              </a:rPr>
              <a:t> </a:t>
            </a:r>
            <a:r>
              <a:rPr sz="750" spc="-5">
                <a:latin typeface="Arial"/>
                <a:cs typeface="Arial"/>
              </a:rPr>
              <a:t>magnified</a:t>
            </a:r>
            <a:r>
              <a:rPr sz="750" spc="35">
                <a:latin typeface="Arial"/>
                <a:cs typeface="Arial"/>
              </a:rPr>
              <a:t> </a:t>
            </a:r>
            <a:r>
              <a:rPr sz="750" spc="-5">
                <a:latin typeface="Arial"/>
                <a:cs typeface="Arial"/>
              </a:rPr>
              <a:t>in</a:t>
            </a:r>
            <a:r>
              <a:rPr sz="750" spc="15">
                <a:latin typeface="Arial"/>
                <a:cs typeface="Arial"/>
              </a:rPr>
              <a:t> </a:t>
            </a:r>
            <a:r>
              <a:rPr sz="750" spc="-5">
                <a:latin typeface="Arial"/>
                <a:cs typeface="Arial"/>
              </a:rPr>
              <a:t>emerging</a:t>
            </a:r>
            <a:r>
              <a:rPr sz="750" spc="35">
                <a:latin typeface="Arial"/>
                <a:cs typeface="Arial"/>
              </a:rPr>
              <a:t> </a:t>
            </a:r>
            <a:r>
              <a:rPr sz="750" spc="-5">
                <a:latin typeface="Arial"/>
                <a:cs typeface="Arial"/>
              </a:rPr>
              <a:t>markets.</a:t>
            </a:r>
            <a:endParaRPr sz="750">
              <a:latin typeface="Arial"/>
              <a:cs typeface="Arial"/>
            </a:endParaRPr>
          </a:p>
          <a:p>
            <a:pPr marL="13970" marR="26034" indent="-635" algn="just">
              <a:lnSpc>
                <a:spcPts val="770"/>
              </a:lnSpc>
              <a:spcBef>
                <a:spcPts val="280"/>
              </a:spcBef>
            </a:pPr>
            <a:r>
              <a:rPr sz="750" spc="-5">
                <a:latin typeface="Arial"/>
                <a:cs typeface="Arial"/>
              </a:rPr>
              <a:t>S&amp;P </a:t>
            </a:r>
            <a:r>
              <a:rPr sz="750">
                <a:latin typeface="Arial"/>
                <a:cs typeface="Arial"/>
              </a:rPr>
              <a:t>500 Index is an unmanaged, </a:t>
            </a:r>
            <a:r>
              <a:rPr sz="750" spc="-10">
                <a:latin typeface="Arial"/>
                <a:cs typeface="Arial"/>
              </a:rPr>
              <a:t>market </a:t>
            </a:r>
            <a:r>
              <a:rPr sz="750">
                <a:latin typeface="Arial"/>
                <a:cs typeface="Arial"/>
              </a:rPr>
              <a:t>value-weighted index of 500 </a:t>
            </a:r>
            <a:r>
              <a:rPr sz="750" spc="-5">
                <a:latin typeface="Arial"/>
                <a:cs typeface="Arial"/>
              </a:rPr>
              <a:t>stocks </a:t>
            </a:r>
            <a:r>
              <a:rPr sz="750">
                <a:latin typeface="Arial"/>
                <a:cs typeface="Arial"/>
              </a:rPr>
              <a:t>generally </a:t>
            </a:r>
            <a:r>
              <a:rPr sz="750" spc="-5">
                <a:latin typeface="Arial"/>
                <a:cs typeface="Arial"/>
              </a:rPr>
              <a:t>representative </a:t>
            </a:r>
            <a:r>
              <a:rPr sz="750">
                <a:latin typeface="Arial"/>
                <a:cs typeface="Arial"/>
              </a:rPr>
              <a:t>of the broad </a:t>
            </a:r>
            <a:r>
              <a:rPr sz="750" spc="-5">
                <a:latin typeface="Arial"/>
                <a:cs typeface="Arial"/>
              </a:rPr>
              <a:t>stock </a:t>
            </a:r>
            <a:r>
              <a:rPr sz="750" spc="-10">
                <a:latin typeface="Arial"/>
                <a:cs typeface="Arial"/>
              </a:rPr>
              <a:t>market. </a:t>
            </a:r>
            <a:r>
              <a:rPr sz="750">
                <a:latin typeface="Arial"/>
                <a:cs typeface="Arial"/>
              </a:rPr>
              <a:t>An </a:t>
            </a:r>
            <a:r>
              <a:rPr sz="750" spc="-5">
                <a:latin typeface="Arial"/>
                <a:cs typeface="Arial"/>
              </a:rPr>
              <a:t>investment </a:t>
            </a:r>
            <a:r>
              <a:rPr sz="750">
                <a:latin typeface="Arial"/>
                <a:cs typeface="Arial"/>
              </a:rPr>
              <a:t>cannot be made </a:t>
            </a:r>
            <a:r>
              <a:rPr sz="750" spc="-5">
                <a:latin typeface="Arial"/>
                <a:cs typeface="Arial"/>
              </a:rPr>
              <a:t>directly in a  market</a:t>
            </a:r>
            <a:r>
              <a:rPr sz="750" spc="5">
                <a:latin typeface="Arial"/>
                <a:cs typeface="Arial"/>
              </a:rPr>
              <a:t> </a:t>
            </a:r>
            <a:r>
              <a:rPr sz="750" spc="-5">
                <a:latin typeface="Arial"/>
                <a:cs typeface="Arial"/>
              </a:rPr>
              <a:t>index.</a:t>
            </a:r>
            <a:endParaRPr sz="750">
              <a:latin typeface="Arial"/>
              <a:cs typeface="Arial"/>
            </a:endParaRPr>
          </a:p>
          <a:p>
            <a:pPr marL="12700" marR="14604" algn="just">
              <a:lnSpc>
                <a:spcPct val="80000"/>
              </a:lnSpc>
              <a:spcBef>
                <a:spcPts val="295"/>
              </a:spcBef>
            </a:pPr>
            <a:r>
              <a:rPr sz="750" spc="-5">
                <a:latin typeface="Arial"/>
                <a:cs typeface="Arial"/>
              </a:rPr>
              <a:t>Russell </a:t>
            </a:r>
            <a:r>
              <a:rPr sz="750">
                <a:latin typeface="Arial"/>
                <a:cs typeface="Arial"/>
              </a:rPr>
              <a:t>2000® Index </a:t>
            </a:r>
            <a:r>
              <a:rPr sz="750" spc="-5">
                <a:latin typeface="Arial"/>
                <a:cs typeface="Arial"/>
              </a:rPr>
              <a:t>measures </a:t>
            </a:r>
            <a:r>
              <a:rPr sz="750">
                <a:latin typeface="Arial"/>
                <a:cs typeface="Arial"/>
              </a:rPr>
              <a:t>the </a:t>
            </a:r>
            <a:r>
              <a:rPr sz="750" spc="-5">
                <a:latin typeface="Arial"/>
                <a:cs typeface="Arial"/>
              </a:rPr>
              <a:t>performance </a:t>
            </a:r>
            <a:r>
              <a:rPr sz="750">
                <a:latin typeface="Arial"/>
                <a:cs typeface="Arial"/>
              </a:rPr>
              <a:t>of the </a:t>
            </a:r>
            <a:r>
              <a:rPr sz="750" spc="-5">
                <a:latin typeface="Arial"/>
                <a:cs typeface="Arial"/>
              </a:rPr>
              <a:t>2,000 smallest companies in </a:t>
            </a:r>
            <a:r>
              <a:rPr sz="750">
                <a:latin typeface="Arial"/>
                <a:cs typeface="Arial"/>
              </a:rPr>
              <a:t>the </a:t>
            </a:r>
            <a:r>
              <a:rPr sz="750" spc="-5">
                <a:latin typeface="Arial"/>
                <a:cs typeface="Arial"/>
              </a:rPr>
              <a:t>Russell </a:t>
            </a:r>
            <a:r>
              <a:rPr sz="750">
                <a:latin typeface="Arial"/>
                <a:cs typeface="Arial"/>
              </a:rPr>
              <a:t>3000 Index, </a:t>
            </a:r>
            <a:r>
              <a:rPr sz="750" spc="-5">
                <a:latin typeface="Arial"/>
                <a:cs typeface="Arial"/>
              </a:rPr>
              <a:t>which represents </a:t>
            </a:r>
            <a:r>
              <a:rPr sz="750">
                <a:latin typeface="Arial"/>
                <a:cs typeface="Arial"/>
              </a:rPr>
              <a:t>approximately </a:t>
            </a:r>
            <a:r>
              <a:rPr sz="750" spc="-5">
                <a:latin typeface="Arial"/>
                <a:cs typeface="Arial"/>
              </a:rPr>
              <a:t>8% </a:t>
            </a:r>
            <a:r>
              <a:rPr sz="750">
                <a:latin typeface="Arial"/>
                <a:cs typeface="Arial"/>
              </a:rPr>
              <a:t>of the total </a:t>
            </a:r>
            <a:r>
              <a:rPr sz="750" spc="-5">
                <a:latin typeface="Arial"/>
                <a:cs typeface="Arial"/>
              </a:rPr>
              <a:t>market capitalization  </a:t>
            </a:r>
            <a:r>
              <a:rPr sz="750">
                <a:latin typeface="Arial"/>
                <a:cs typeface="Arial"/>
              </a:rPr>
              <a:t>of the </a:t>
            </a:r>
            <a:r>
              <a:rPr sz="750" spc="-5">
                <a:latin typeface="Arial"/>
                <a:cs typeface="Arial"/>
              </a:rPr>
              <a:t>Russell </a:t>
            </a:r>
            <a:r>
              <a:rPr sz="750">
                <a:latin typeface="Arial"/>
                <a:cs typeface="Arial"/>
              </a:rPr>
              <a:t>3000 Index. An </a:t>
            </a:r>
            <a:r>
              <a:rPr sz="750" spc="-5">
                <a:latin typeface="Arial"/>
                <a:cs typeface="Arial"/>
              </a:rPr>
              <a:t>investment </a:t>
            </a:r>
            <a:r>
              <a:rPr sz="750">
                <a:latin typeface="Arial"/>
                <a:cs typeface="Arial"/>
              </a:rPr>
              <a:t>cannot be made </a:t>
            </a:r>
            <a:r>
              <a:rPr sz="750" spc="-5">
                <a:latin typeface="Arial"/>
                <a:cs typeface="Arial"/>
              </a:rPr>
              <a:t>directly in a </a:t>
            </a:r>
            <a:r>
              <a:rPr sz="750" spc="-10">
                <a:latin typeface="Arial"/>
                <a:cs typeface="Arial"/>
              </a:rPr>
              <a:t>market </a:t>
            </a:r>
            <a:r>
              <a:rPr sz="750">
                <a:latin typeface="Arial"/>
                <a:cs typeface="Arial"/>
              </a:rPr>
              <a:t>index. </a:t>
            </a:r>
            <a:r>
              <a:rPr sz="750" spc="-5">
                <a:latin typeface="Arial"/>
                <a:cs typeface="Arial"/>
              </a:rPr>
              <a:t>Investing in smaller </a:t>
            </a:r>
            <a:r>
              <a:rPr sz="750">
                <a:latin typeface="Arial"/>
                <a:cs typeface="Arial"/>
              </a:rPr>
              <a:t>companies </a:t>
            </a:r>
            <a:r>
              <a:rPr sz="750" spc="-5">
                <a:latin typeface="Arial"/>
                <a:cs typeface="Arial"/>
              </a:rPr>
              <a:t>involves </a:t>
            </a:r>
            <a:r>
              <a:rPr sz="750">
                <a:latin typeface="Arial"/>
                <a:cs typeface="Arial"/>
              </a:rPr>
              <a:t>greater </a:t>
            </a:r>
            <a:r>
              <a:rPr sz="750" spc="-5">
                <a:latin typeface="Arial"/>
                <a:cs typeface="Arial"/>
              </a:rPr>
              <a:t>risks </a:t>
            </a:r>
            <a:r>
              <a:rPr sz="750">
                <a:latin typeface="Arial"/>
                <a:cs typeface="Arial"/>
              </a:rPr>
              <a:t>than those </a:t>
            </a:r>
            <a:r>
              <a:rPr sz="750" spc="-5">
                <a:latin typeface="Arial"/>
                <a:cs typeface="Arial"/>
              </a:rPr>
              <a:t>associated </a:t>
            </a:r>
            <a:r>
              <a:rPr sz="750" spc="-10">
                <a:latin typeface="Arial"/>
                <a:cs typeface="Arial"/>
              </a:rPr>
              <a:t>with </a:t>
            </a:r>
            <a:r>
              <a:rPr sz="750" spc="-5">
                <a:latin typeface="Arial"/>
                <a:cs typeface="Arial"/>
              </a:rPr>
              <a:t>investing in  more established companies, including significant stock price fluctuations and</a:t>
            </a:r>
            <a:r>
              <a:rPr sz="750" spc="5">
                <a:latin typeface="Arial"/>
                <a:cs typeface="Arial"/>
              </a:rPr>
              <a:t> </a:t>
            </a:r>
            <a:r>
              <a:rPr sz="750" spc="-5">
                <a:latin typeface="Arial"/>
                <a:cs typeface="Arial"/>
              </a:rPr>
              <a:t>illiquidity.</a:t>
            </a:r>
            <a:endParaRPr sz="750">
              <a:latin typeface="Arial"/>
              <a:cs typeface="Arial"/>
            </a:endParaRPr>
          </a:p>
          <a:p>
            <a:pPr marL="12700" marR="13335" algn="just">
              <a:lnSpc>
                <a:spcPts val="770"/>
              </a:lnSpc>
              <a:spcBef>
                <a:spcPts val="280"/>
              </a:spcBef>
            </a:pPr>
            <a:r>
              <a:rPr sz="750" spc="-5">
                <a:latin typeface="Arial"/>
                <a:cs typeface="Arial"/>
              </a:rPr>
              <a:t>The </a:t>
            </a:r>
            <a:r>
              <a:rPr sz="750" spc="-10">
                <a:latin typeface="Arial"/>
                <a:cs typeface="Arial"/>
              </a:rPr>
              <a:t>Barclays </a:t>
            </a:r>
            <a:r>
              <a:rPr sz="750" spc="-5">
                <a:latin typeface="Arial"/>
                <a:cs typeface="Arial"/>
              </a:rPr>
              <a:t>Capital U.S. </a:t>
            </a:r>
            <a:r>
              <a:rPr sz="750">
                <a:latin typeface="Arial"/>
                <a:cs typeface="Arial"/>
              </a:rPr>
              <a:t>Aggregate Index </a:t>
            </a:r>
            <a:r>
              <a:rPr sz="750" spc="-5">
                <a:latin typeface="Arial"/>
                <a:cs typeface="Arial"/>
              </a:rPr>
              <a:t>covers </a:t>
            </a:r>
            <a:r>
              <a:rPr sz="750">
                <a:latin typeface="Arial"/>
                <a:cs typeface="Arial"/>
              </a:rPr>
              <a:t>the </a:t>
            </a:r>
            <a:r>
              <a:rPr sz="750" spc="-5">
                <a:latin typeface="Arial"/>
                <a:cs typeface="Arial"/>
              </a:rPr>
              <a:t>U.S. </a:t>
            </a:r>
            <a:r>
              <a:rPr sz="750">
                <a:latin typeface="Arial"/>
                <a:cs typeface="Arial"/>
              </a:rPr>
              <a:t>Dollar-denominated, investment-grade, </a:t>
            </a:r>
            <a:r>
              <a:rPr sz="750" spc="-5">
                <a:latin typeface="Arial"/>
                <a:cs typeface="Arial"/>
              </a:rPr>
              <a:t>fixed-rate, </a:t>
            </a:r>
            <a:r>
              <a:rPr sz="750">
                <a:latin typeface="Arial"/>
                <a:cs typeface="Arial"/>
              </a:rPr>
              <a:t>taxable bond </a:t>
            </a:r>
            <a:r>
              <a:rPr sz="750" spc="-10">
                <a:latin typeface="Arial"/>
                <a:cs typeface="Arial"/>
              </a:rPr>
              <a:t>market </a:t>
            </a:r>
            <a:r>
              <a:rPr sz="750">
                <a:latin typeface="Arial"/>
                <a:cs typeface="Arial"/>
              </a:rPr>
              <a:t>segment </a:t>
            </a:r>
            <a:r>
              <a:rPr sz="750" spc="-5">
                <a:latin typeface="Arial"/>
                <a:cs typeface="Arial"/>
              </a:rPr>
              <a:t>of SEC-registered securities. The  inde3x includes </a:t>
            </a:r>
            <a:r>
              <a:rPr sz="750">
                <a:latin typeface="Arial"/>
                <a:cs typeface="Arial"/>
              </a:rPr>
              <a:t>bonds </a:t>
            </a:r>
            <a:r>
              <a:rPr sz="750" spc="-5">
                <a:latin typeface="Arial"/>
                <a:cs typeface="Arial"/>
              </a:rPr>
              <a:t>from </a:t>
            </a:r>
            <a:r>
              <a:rPr sz="750">
                <a:latin typeface="Arial"/>
                <a:cs typeface="Arial"/>
              </a:rPr>
              <a:t>the </a:t>
            </a:r>
            <a:r>
              <a:rPr sz="750" spc="-5">
                <a:latin typeface="Arial"/>
                <a:cs typeface="Arial"/>
              </a:rPr>
              <a:t>U.S. Treasury, </a:t>
            </a:r>
            <a:r>
              <a:rPr sz="750">
                <a:latin typeface="Arial"/>
                <a:cs typeface="Arial"/>
              </a:rPr>
              <a:t>Government-Related </a:t>
            </a:r>
            <a:r>
              <a:rPr sz="750" spc="-5">
                <a:latin typeface="Arial"/>
                <a:cs typeface="Arial"/>
              </a:rPr>
              <a:t>Corporate, </a:t>
            </a:r>
            <a:r>
              <a:rPr sz="750">
                <a:latin typeface="Arial"/>
                <a:cs typeface="Arial"/>
              </a:rPr>
              <a:t>Mortgage-Backed, </a:t>
            </a:r>
            <a:r>
              <a:rPr sz="750" spc="-5">
                <a:latin typeface="Arial"/>
                <a:cs typeface="Arial"/>
              </a:rPr>
              <a:t>Asset-Backed, </a:t>
            </a:r>
            <a:r>
              <a:rPr sz="750">
                <a:latin typeface="Arial"/>
                <a:cs typeface="Arial"/>
              </a:rPr>
              <a:t>and </a:t>
            </a:r>
            <a:r>
              <a:rPr sz="750" spc="-5">
                <a:latin typeface="Arial"/>
                <a:cs typeface="Arial"/>
              </a:rPr>
              <a:t>Commercial </a:t>
            </a:r>
            <a:r>
              <a:rPr sz="750">
                <a:latin typeface="Arial"/>
                <a:cs typeface="Arial"/>
              </a:rPr>
              <a:t>Mortgage-Backed </a:t>
            </a:r>
            <a:r>
              <a:rPr sz="750" spc="-5">
                <a:latin typeface="Arial"/>
                <a:cs typeface="Arial"/>
              </a:rPr>
              <a:t>Securities sectors. </a:t>
            </a:r>
            <a:r>
              <a:rPr sz="750">
                <a:latin typeface="Arial"/>
                <a:cs typeface="Arial"/>
              </a:rPr>
              <a:t>An  </a:t>
            </a:r>
            <a:r>
              <a:rPr sz="750" spc="-5">
                <a:latin typeface="Arial"/>
                <a:cs typeface="Arial"/>
              </a:rPr>
              <a:t>investment </a:t>
            </a:r>
            <a:r>
              <a:rPr sz="750">
                <a:latin typeface="Arial"/>
                <a:cs typeface="Arial"/>
              </a:rPr>
              <a:t>cannot be made </a:t>
            </a:r>
            <a:r>
              <a:rPr sz="750" spc="-5">
                <a:latin typeface="Arial"/>
                <a:cs typeface="Arial"/>
              </a:rPr>
              <a:t>directly </a:t>
            </a:r>
            <a:r>
              <a:rPr sz="750">
                <a:latin typeface="Arial"/>
                <a:cs typeface="Arial"/>
              </a:rPr>
              <a:t>in </a:t>
            </a:r>
            <a:r>
              <a:rPr sz="750" spc="-5">
                <a:latin typeface="Arial"/>
                <a:cs typeface="Arial"/>
              </a:rPr>
              <a:t>a market </a:t>
            </a:r>
            <a:r>
              <a:rPr sz="750">
                <a:latin typeface="Arial"/>
                <a:cs typeface="Arial"/>
              </a:rPr>
              <a:t>index. Bonds </a:t>
            </a:r>
            <a:r>
              <a:rPr sz="750" spc="-5">
                <a:latin typeface="Arial"/>
                <a:cs typeface="Arial"/>
              </a:rPr>
              <a:t>are </a:t>
            </a:r>
            <a:r>
              <a:rPr sz="750">
                <a:latin typeface="Arial"/>
                <a:cs typeface="Arial"/>
              </a:rPr>
              <a:t>affected by </a:t>
            </a:r>
            <a:r>
              <a:rPr sz="750" spc="-5">
                <a:latin typeface="Arial"/>
                <a:cs typeface="Arial"/>
              </a:rPr>
              <a:t>a number of risks, including fluctuations in interest rates, credit risk </a:t>
            </a:r>
            <a:r>
              <a:rPr sz="750">
                <a:latin typeface="Arial"/>
                <a:cs typeface="Arial"/>
              </a:rPr>
              <a:t>and prepayment </a:t>
            </a:r>
            <a:r>
              <a:rPr sz="750" spc="-5">
                <a:latin typeface="Arial"/>
                <a:cs typeface="Arial"/>
              </a:rPr>
              <a:t>risk. In </a:t>
            </a:r>
            <a:r>
              <a:rPr sz="750">
                <a:latin typeface="Arial"/>
                <a:cs typeface="Arial"/>
              </a:rPr>
              <a:t>general,  </a:t>
            </a:r>
            <a:r>
              <a:rPr sz="750" spc="-5">
                <a:latin typeface="Arial"/>
                <a:cs typeface="Arial"/>
              </a:rPr>
              <a:t>as prevailing </a:t>
            </a:r>
            <a:r>
              <a:rPr sz="750">
                <a:latin typeface="Arial"/>
                <a:cs typeface="Arial"/>
              </a:rPr>
              <a:t>interest </a:t>
            </a:r>
            <a:r>
              <a:rPr sz="750" spc="-5">
                <a:latin typeface="Arial"/>
                <a:cs typeface="Arial"/>
              </a:rPr>
              <a:t>rates rise, fixed income securities prices </a:t>
            </a:r>
            <a:r>
              <a:rPr sz="750" spc="-10">
                <a:latin typeface="Arial"/>
                <a:cs typeface="Arial"/>
              </a:rPr>
              <a:t>will </a:t>
            </a:r>
            <a:r>
              <a:rPr sz="750" spc="-5">
                <a:latin typeface="Arial"/>
                <a:cs typeface="Arial"/>
              </a:rPr>
              <a:t>fall. </a:t>
            </a:r>
            <a:r>
              <a:rPr sz="750">
                <a:latin typeface="Arial"/>
                <a:cs typeface="Arial"/>
              </a:rPr>
              <a:t>Bonds </a:t>
            </a:r>
            <a:r>
              <a:rPr sz="750" spc="-5">
                <a:latin typeface="Arial"/>
                <a:cs typeface="Arial"/>
              </a:rPr>
              <a:t>face credit risk if a </a:t>
            </a:r>
            <a:r>
              <a:rPr sz="750">
                <a:latin typeface="Arial"/>
                <a:cs typeface="Arial"/>
              </a:rPr>
              <a:t>decline </a:t>
            </a:r>
            <a:r>
              <a:rPr sz="750" spc="-5">
                <a:latin typeface="Arial"/>
                <a:cs typeface="Arial"/>
              </a:rPr>
              <a:t>in </a:t>
            </a:r>
            <a:r>
              <a:rPr sz="750">
                <a:latin typeface="Arial"/>
                <a:cs typeface="Arial"/>
              </a:rPr>
              <a:t>an </a:t>
            </a:r>
            <a:r>
              <a:rPr sz="750" spc="-5">
                <a:latin typeface="Arial"/>
                <a:cs typeface="Arial"/>
              </a:rPr>
              <a:t>issuer's credit rating, </a:t>
            </a:r>
            <a:r>
              <a:rPr sz="750">
                <a:latin typeface="Arial"/>
                <a:cs typeface="Arial"/>
              </a:rPr>
              <a:t>or </a:t>
            </a:r>
            <a:r>
              <a:rPr sz="750" spc="-5">
                <a:latin typeface="Arial"/>
                <a:cs typeface="Arial"/>
              </a:rPr>
              <a:t>creditworthiness, causes a </a:t>
            </a:r>
            <a:r>
              <a:rPr sz="750">
                <a:latin typeface="Arial"/>
                <a:cs typeface="Arial"/>
              </a:rPr>
              <a:t>bond's </a:t>
            </a:r>
            <a:r>
              <a:rPr sz="750" spc="-5">
                <a:latin typeface="Arial"/>
                <a:cs typeface="Arial"/>
              </a:rPr>
              <a:t>price </a:t>
            </a:r>
            <a:r>
              <a:rPr sz="750">
                <a:latin typeface="Arial"/>
                <a:cs typeface="Arial"/>
              </a:rPr>
              <a:t>to  </a:t>
            </a:r>
            <a:r>
              <a:rPr sz="750" spc="-5">
                <a:latin typeface="Arial"/>
                <a:cs typeface="Arial"/>
              </a:rPr>
              <a:t>decline. Finally, </a:t>
            </a:r>
            <a:r>
              <a:rPr sz="750">
                <a:latin typeface="Arial"/>
                <a:cs typeface="Arial"/>
              </a:rPr>
              <a:t>bonds </a:t>
            </a:r>
            <a:r>
              <a:rPr sz="750" spc="-5">
                <a:latin typeface="Arial"/>
                <a:cs typeface="Arial"/>
              </a:rPr>
              <a:t>can </a:t>
            </a:r>
            <a:r>
              <a:rPr sz="750">
                <a:latin typeface="Arial"/>
                <a:cs typeface="Arial"/>
              </a:rPr>
              <a:t>be </a:t>
            </a:r>
            <a:r>
              <a:rPr sz="750" spc="-5">
                <a:latin typeface="Arial"/>
                <a:cs typeface="Arial"/>
              </a:rPr>
              <a:t>subject </a:t>
            </a:r>
            <a:r>
              <a:rPr sz="750">
                <a:latin typeface="Arial"/>
                <a:cs typeface="Arial"/>
              </a:rPr>
              <a:t>to prepayment </a:t>
            </a:r>
            <a:r>
              <a:rPr sz="750" spc="-5">
                <a:latin typeface="Arial"/>
                <a:cs typeface="Arial"/>
              </a:rPr>
              <a:t>risk. When interest </a:t>
            </a:r>
            <a:r>
              <a:rPr sz="750">
                <a:latin typeface="Arial"/>
                <a:cs typeface="Arial"/>
              </a:rPr>
              <a:t>rates </a:t>
            </a:r>
            <a:r>
              <a:rPr sz="750" spc="-5">
                <a:latin typeface="Arial"/>
                <a:cs typeface="Arial"/>
              </a:rPr>
              <a:t>fall, </a:t>
            </a:r>
            <a:r>
              <a:rPr sz="750">
                <a:latin typeface="Arial"/>
                <a:cs typeface="Arial"/>
              </a:rPr>
              <a:t>an </a:t>
            </a:r>
            <a:r>
              <a:rPr sz="750" spc="-5">
                <a:latin typeface="Arial"/>
                <a:cs typeface="Arial"/>
              </a:rPr>
              <a:t>issuer may </a:t>
            </a:r>
            <a:r>
              <a:rPr sz="750">
                <a:latin typeface="Arial"/>
                <a:cs typeface="Arial"/>
              </a:rPr>
              <a:t>choose to </a:t>
            </a:r>
            <a:r>
              <a:rPr sz="750" spc="-10">
                <a:latin typeface="Arial"/>
                <a:cs typeface="Arial"/>
              </a:rPr>
              <a:t>borrow </a:t>
            </a:r>
            <a:r>
              <a:rPr sz="750">
                <a:latin typeface="Arial"/>
                <a:cs typeface="Arial"/>
              </a:rPr>
              <a:t>money at </a:t>
            </a:r>
            <a:r>
              <a:rPr sz="750" spc="-5">
                <a:latin typeface="Arial"/>
                <a:cs typeface="Arial"/>
              </a:rPr>
              <a:t>a </a:t>
            </a:r>
            <a:r>
              <a:rPr sz="750">
                <a:latin typeface="Arial"/>
                <a:cs typeface="Arial"/>
              </a:rPr>
              <a:t>lower </a:t>
            </a:r>
            <a:r>
              <a:rPr sz="750" spc="-5">
                <a:latin typeface="Arial"/>
                <a:cs typeface="Arial"/>
              </a:rPr>
              <a:t>interest </a:t>
            </a:r>
            <a:r>
              <a:rPr sz="750">
                <a:latin typeface="Arial"/>
                <a:cs typeface="Arial"/>
              </a:rPr>
              <a:t>rate, </a:t>
            </a:r>
            <a:r>
              <a:rPr sz="750" spc="-5">
                <a:latin typeface="Arial"/>
                <a:cs typeface="Arial"/>
              </a:rPr>
              <a:t>while </a:t>
            </a:r>
            <a:r>
              <a:rPr sz="750">
                <a:latin typeface="Arial"/>
                <a:cs typeface="Arial"/>
              </a:rPr>
              <a:t>paying </a:t>
            </a:r>
            <a:r>
              <a:rPr sz="750" spc="-5">
                <a:latin typeface="Arial"/>
                <a:cs typeface="Arial"/>
              </a:rPr>
              <a:t>off its previously  issued </a:t>
            </a:r>
            <a:r>
              <a:rPr sz="750">
                <a:latin typeface="Arial"/>
                <a:cs typeface="Arial"/>
              </a:rPr>
              <a:t>bonds. As </a:t>
            </a:r>
            <a:r>
              <a:rPr sz="750" spc="-5">
                <a:latin typeface="Arial"/>
                <a:cs typeface="Arial"/>
              </a:rPr>
              <a:t>a </a:t>
            </a:r>
            <a:r>
              <a:rPr sz="750">
                <a:latin typeface="Arial"/>
                <a:cs typeface="Arial"/>
              </a:rPr>
              <a:t>consequence, underlying bonds </a:t>
            </a:r>
            <a:r>
              <a:rPr sz="750" spc="-10">
                <a:latin typeface="Arial"/>
                <a:cs typeface="Arial"/>
              </a:rPr>
              <a:t>will </a:t>
            </a:r>
            <a:r>
              <a:rPr sz="750" spc="-5">
                <a:latin typeface="Arial"/>
                <a:cs typeface="Arial"/>
              </a:rPr>
              <a:t>lose </a:t>
            </a:r>
            <a:r>
              <a:rPr sz="750">
                <a:latin typeface="Arial"/>
                <a:cs typeface="Arial"/>
              </a:rPr>
              <a:t>the </a:t>
            </a:r>
            <a:r>
              <a:rPr sz="750" spc="-5">
                <a:latin typeface="Arial"/>
                <a:cs typeface="Arial"/>
              </a:rPr>
              <a:t>interest </a:t>
            </a:r>
            <a:r>
              <a:rPr sz="750">
                <a:latin typeface="Arial"/>
                <a:cs typeface="Arial"/>
              </a:rPr>
              <a:t>payments </a:t>
            </a:r>
            <a:r>
              <a:rPr sz="750" spc="-5">
                <a:latin typeface="Arial"/>
                <a:cs typeface="Arial"/>
              </a:rPr>
              <a:t>from </a:t>
            </a:r>
            <a:r>
              <a:rPr sz="750">
                <a:latin typeface="Arial"/>
                <a:cs typeface="Arial"/>
              </a:rPr>
              <a:t>the </a:t>
            </a:r>
            <a:r>
              <a:rPr sz="750" spc="-5">
                <a:latin typeface="Arial"/>
                <a:cs typeface="Arial"/>
              </a:rPr>
              <a:t>investment </a:t>
            </a:r>
            <a:r>
              <a:rPr sz="750">
                <a:latin typeface="Arial"/>
                <a:cs typeface="Arial"/>
              </a:rPr>
              <a:t>and </a:t>
            </a:r>
            <a:r>
              <a:rPr sz="750" spc="-5">
                <a:latin typeface="Arial"/>
                <a:cs typeface="Arial"/>
              </a:rPr>
              <a:t>will be </a:t>
            </a:r>
            <a:r>
              <a:rPr sz="750">
                <a:latin typeface="Arial"/>
                <a:cs typeface="Arial"/>
              </a:rPr>
              <a:t>forced to </a:t>
            </a:r>
            <a:r>
              <a:rPr sz="750" spc="-5">
                <a:latin typeface="Arial"/>
                <a:cs typeface="Arial"/>
              </a:rPr>
              <a:t>reinvest in a </a:t>
            </a:r>
            <a:r>
              <a:rPr sz="750" spc="-10">
                <a:latin typeface="Arial"/>
                <a:cs typeface="Arial"/>
              </a:rPr>
              <a:t>market </a:t>
            </a:r>
            <a:r>
              <a:rPr sz="750" spc="-5">
                <a:latin typeface="Arial"/>
                <a:cs typeface="Arial"/>
              </a:rPr>
              <a:t>where prevailing interest rates are  lower </a:t>
            </a:r>
            <a:r>
              <a:rPr sz="750">
                <a:latin typeface="Arial"/>
                <a:cs typeface="Arial"/>
              </a:rPr>
              <a:t>than when the </a:t>
            </a:r>
            <a:r>
              <a:rPr sz="750" spc="-5">
                <a:latin typeface="Arial"/>
                <a:cs typeface="Arial"/>
              </a:rPr>
              <a:t>initial investment was </a:t>
            </a:r>
            <a:r>
              <a:rPr sz="750">
                <a:latin typeface="Arial"/>
                <a:cs typeface="Arial"/>
              </a:rPr>
              <a:t>made. </a:t>
            </a:r>
            <a:r>
              <a:rPr sz="750" spc="-10">
                <a:latin typeface="Arial"/>
                <a:cs typeface="Arial"/>
              </a:rPr>
              <a:t>NOTE: </a:t>
            </a:r>
            <a:r>
              <a:rPr sz="750" spc="-5">
                <a:latin typeface="Arial"/>
                <a:cs typeface="Arial"/>
              </a:rPr>
              <a:t>High yield </a:t>
            </a:r>
            <a:r>
              <a:rPr sz="750">
                <a:latin typeface="Arial"/>
                <a:cs typeface="Arial"/>
              </a:rPr>
              <a:t>bonds </a:t>
            </a:r>
            <a:r>
              <a:rPr sz="750" spc="-5">
                <a:latin typeface="Arial"/>
                <a:cs typeface="Arial"/>
              </a:rPr>
              <a:t>are subject </a:t>
            </a:r>
            <a:r>
              <a:rPr sz="750">
                <a:latin typeface="Arial"/>
                <a:cs typeface="Arial"/>
              </a:rPr>
              <a:t>to </a:t>
            </a:r>
            <a:r>
              <a:rPr sz="750" spc="-5">
                <a:latin typeface="Arial"/>
                <a:cs typeface="Arial"/>
              </a:rPr>
              <a:t>additional risks such as increased risk of </a:t>
            </a:r>
            <a:r>
              <a:rPr sz="750">
                <a:latin typeface="Arial"/>
                <a:cs typeface="Arial"/>
              </a:rPr>
              <a:t>default and greater </a:t>
            </a:r>
            <a:r>
              <a:rPr sz="750" spc="-5">
                <a:latin typeface="Arial"/>
                <a:cs typeface="Arial"/>
              </a:rPr>
              <a:t>volatility because of </a:t>
            </a:r>
            <a:r>
              <a:rPr sz="750">
                <a:latin typeface="Arial"/>
                <a:cs typeface="Arial"/>
              </a:rPr>
              <a:t>the  </a:t>
            </a:r>
            <a:r>
              <a:rPr sz="750" spc="-5">
                <a:latin typeface="Arial"/>
                <a:cs typeface="Arial"/>
              </a:rPr>
              <a:t>lower credit quality of the issues.</a:t>
            </a:r>
            <a:endParaRPr sz="750">
              <a:latin typeface="Arial"/>
              <a:cs typeface="Arial"/>
            </a:endParaRPr>
          </a:p>
          <a:p>
            <a:pPr marL="12700" marR="13970" algn="just">
              <a:lnSpc>
                <a:spcPct val="80000"/>
              </a:lnSpc>
              <a:spcBef>
                <a:spcPts val="280"/>
              </a:spcBef>
            </a:pPr>
            <a:r>
              <a:rPr sz="750" spc="-10">
                <a:latin typeface="Arial"/>
                <a:cs typeface="Arial"/>
              </a:rPr>
              <a:t>Barclays </a:t>
            </a:r>
            <a:r>
              <a:rPr sz="750" spc="-5">
                <a:latin typeface="Arial"/>
                <a:cs typeface="Arial"/>
              </a:rPr>
              <a:t>Capital U.S. Credit </a:t>
            </a:r>
            <a:r>
              <a:rPr sz="750">
                <a:latin typeface="Arial"/>
                <a:cs typeface="Arial"/>
              </a:rPr>
              <a:t>Bond Index </a:t>
            </a:r>
            <a:r>
              <a:rPr sz="750" spc="-5">
                <a:latin typeface="Arial"/>
                <a:cs typeface="Arial"/>
              </a:rPr>
              <a:t>is composed of all publicly issued, </a:t>
            </a:r>
            <a:r>
              <a:rPr sz="750">
                <a:latin typeface="Arial"/>
                <a:cs typeface="Arial"/>
              </a:rPr>
              <a:t>fixed-rate, non-convertible, investment-grade, </a:t>
            </a:r>
            <a:r>
              <a:rPr sz="750" spc="-5">
                <a:latin typeface="Arial"/>
                <a:cs typeface="Arial"/>
              </a:rPr>
              <a:t>domestic corporate </a:t>
            </a:r>
            <a:r>
              <a:rPr sz="750">
                <a:latin typeface="Arial"/>
                <a:cs typeface="Arial"/>
              </a:rPr>
              <a:t>debt </a:t>
            </a:r>
            <a:r>
              <a:rPr sz="750" spc="-5">
                <a:latin typeface="Arial"/>
                <a:cs typeface="Arial"/>
              </a:rPr>
              <a:t>(collateralized </a:t>
            </a:r>
            <a:r>
              <a:rPr sz="750">
                <a:latin typeface="Arial"/>
                <a:cs typeface="Arial"/>
              </a:rPr>
              <a:t>mortgage  </a:t>
            </a:r>
            <a:r>
              <a:rPr sz="750" spc="-5">
                <a:latin typeface="Arial"/>
                <a:cs typeface="Arial"/>
              </a:rPr>
              <a:t>obligations are </a:t>
            </a:r>
            <a:r>
              <a:rPr sz="750">
                <a:latin typeface="Arial"/>
                <a:cs typeface="Arial"/>
              </a:rPr>
              <a:t>not </a:t>
            </a:r>
            <a:r>
              <a:rPr sz="750" spc="-5">
                <a:latin typeface="Arial"/>
                <a:cs typeface="Arial"/>
              </a:rPr>
              <a:t>included). Total return comprises price appreciation/deprecation </a:t>
            </a:r>
            <a:r>
              <a:rPr sz="750">
                <a:latin typeface="Arial"/>
                <a:cs typeface="Arial"/>
              </a:rPr>
              <a:t>and </a:t>
            </a:r>
            <a:r>
              <a:rPr sz="750" spc="-5">
                <a:latin typeface="Arial"/>
                <a:cs typeface="Arial"/>
              </a:rPr>
              <a:t>income as a </a:t>
            </a:r>
            <a:r>
              <a:rPr sz="750">
                <a:latin typeface="Arial"/>
                <a:cs typeface="Arial"/>
              </a:rPr>
              <a:t>percentage </a:t>
            </a:r>
            <a:r>
              <a:rPr sz="750" spc="-5">
                <a:latin typeface="Arial"/>
                <a:cs typeface="Arial"/>
              </a:rPr>
              <a:t>of </a:t>
            </a:r>
            <a:r>
              <a:rPr sz="750">
                <a:latin typeface="Arial"/>
                <a:cs typeface="Arial"/>
              </a:rPr>
              <a:t>the </a:t>
            </a:r>
            <a:r>
              <a:rPr sz="750" spc="-5">
                <a:latin typeface="Arial"/>
                <a:cs typeface="Arial"/>
              </a:rPr>
              <a:t>original investment. This </a:t>
            </a:r>
            <a:r>
              <a:rPr sz="750">
                <a:latin typeface="Arial"/>
                <a:cs typeface="Arial"/>
              </a:rPr>
              <a:t>index </a:t>
            </a:r>
            <a:r>
              <a:rPr sz="750" spc="-5">
                <a:latin typeface="Arial"/>
                <a:cs typeface="Arial"/>
              </a:rPr>
              <a:t>is </a:t>
            </a:r>
            <a:r>
              <a:rPr sz="750">
                <a:latin typeface="Arial"/>
                <a:cs typeface="Arial"/>
              </a:rPr>
              <a:t>rebalanced </a:t>
            </a:r>
            <a:r>
              <a:rPr sz="750" spc="-5">
                <a:latin typeface="Arial"/>
                <a:cs typeface="Arial"/>
              </a:rPr>
              <a:t>monthly </a:t>
            </a:r>
            <a:r>
              <a:rPr sz="750">
                <a:latin typeface="Arial"/>
                <a:cs typeface="Arial"/>
              </a:rPr>
              <a:t>by  </a:t>
            </a:r>
            <a:r>
              <a:rPr sz="750" spc="-5">
                <a:latin typeface="Arial"/>
                <a:cs typeface="Arial"/>
              </a:rPr>
              <a:t>market capitalization. An investment cannot be made directly in a market</a:t>
            </a:r>
            <a:r>
              <a:rPr sz="750" spc="15">
                <a:latin typeface="Arial"/>
                <a:cs typeface="Arial"/>
              </a:rPr>
              <a:t> </a:t>
            </a:r>
            <a:r>
              <a:rPr sz="750" spc="-5">
                <a:latin typeface="Arial"/>
                <a:cs typeface="Arial"/>
              </a:rPr>
              <a:t>index.</a:t>
            </a:r>
            <a:endParaRPr sz="750">
              <a:latin typeface="Arial"/>
              <a:cs typeface="Arial"/>
            </a:endParaRPr>
          </a:p>
        </p:txBody>
      </p:sp>
    </p:spTree>
    <p:extLst>
      <p:ext uri="{BB962C8B-B14F-4D97-AF65-F5344CB8AC3E}">
        <p14:creationId xmlns:p14="http://schemas.microsoft.com/office/powerpoint/2010/main" val="2522646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406931D2-2EC5-4DEB-8E4C-51889B19B82A}"/>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0832CB9A-BCC0-404A-9383-39B2EF577B88}"/>
              </a:ext>
            </a:extLst>
          </p:cNvPr>
          <p:cNvSpPr>
            <a:spLocks noGrp="1"/>
          </p:cNvSpPr>
          <p:nvPr>
            <p:ph type="sldNum" sz="quarter" idx="12"/>
          </p:nvPr>
        </p:nvSpPr>
        <p:spPr/>
        <p:txBody>
          <a:bodyPr/>
          <a:lstStyle/>
          <a:p>
            <a:fld id="{B6F15528-21DE-4FAA-801E-634DDDAF4B2B}" type="slidenum">
              <a:rPr lang="en-US" smtClean="0"/>
              <a:t>49</a:t>
            </a:fld>
            <a:endParaRPr lang="en-US"/>
          </a:p>
        </p:txBody>
      </p:sp>
      <p:sp>
        <p:nvSpPr>
          <p:cNvPr id="7" name="object 3">
            <a:extLst>
              <a:ext uri="{FF2B5EF4-FFF2-40B4-BE49-F238E27FC236}">
                <a16:creationId xmlns:a16="http://schemas.microsoft.com/office/drawing/2014/main" id="{CC7CCE1A-9802-4233-9950-03F6DF8BB6DF}"/>
              </a:ext>
            </a:extLst>
          </p:cNvPr>
          <p:cNvSpPr txBox="1"/>
          <p:nvPr/>
        </p:nvSpPr>
        <p:spPr>
          <a:xfrm>
            <a:off x="421900" y="789110"/>
            <a:ext cx="8638974" cy="3815147"/>
          </a:xfrm>
          <a:prstGeom prst="rect">
            <a:avLst/>
          </a:prstGeom>
        </p:spPr>
        <p:txBody>
          <a:bodyPr vert="horz" wrap="square" lIns="0" tIns="36830" rIns="0" bIns="0" rtlCol="0">
            <a:spAutoFit/>
          </a:bodyPr>
          <a:lstStyle/>
          <a:p>
            <a:pPr marL="13335" marR="29845" algn="just">
              <a:lnSpc>
                <a:spcPct val="80000"/>
              </a:lnSpc>
              <a:spcBef>
                <a:spcPts val="290"/>
              </a:spcBef>
            </a:pPr>
            <a:r>
              <a:rPr sz="750" spc="-10">
                <a:latin typeface="Arial"/>
                <a:cs typeface="Arial"/>
              </a:rPr>
              <a:t>Barclays </a:t>
            </a:r>
            <a:r>
              <a:rPr sz="750" spc="-5">
                <a:latin typeface="Arial"/>
                <a:cs typeface="Arial"/>
              </a:rPr>
              <a:t>Capital Municipal </a:t>
            </a:r>
            <a:r>
              <a:rPr sz="750">
                <a:latin typeface="Arial"/>
                <a:cs typeface="Arial"/>
              </a:rPr>
              <a:t>Bond Index </a:t>
            </a:r>
            <a:r>
              <a:rPr sz="750" spc="-5">
                <a:latin typeface="Arial"/>
                <a:cs typeface="Arial"/>
              </a:rPr>
              <a:t>is a </a:t>
            </a:r>
            <a:r>
              <a:rPr sz="750">
                <a:latin typeface="Arial"/>
                <a:cs typeface="Arial"/>
              </a:rPr>
              <a:t>broad </a:t>
            </a:r>
            <a:r>
              <a:rPr sz="750" spc="-5">
                <a:latin typeface="Arial"/>
                <a:cs typeface="Arial"/>
              </a:rPr>
              <a:t>measure of </a:t>
            </a:r>
            <a:r>
              <a:rPr sz="750">
                <a:latin typeface="Arial"/>
                <a:cs typeface="Arial"/>
              </a:rPr>
              <a:t>the </a:t>
            </a:r>
            <a:r>
              <a:rPr sz="750" spc="-5">
                <a:latin typeface="Arial"/>
                <a:cs typeface="Arial"/>
              </a:rPr>
              <a:t>municipal </a:t>
            </a:r>
            <a:r>
              <a:rPr sz="750">
                <a:latin typeface="Arial"/>
                <a:cs typeface="Arial"/>
              </a:rPr>
              <a:t>bond </a:t>
            </a:r>
            <a:r>
              <a:rPr sz="750" spc="-5">
                <a:latin typeface="Arial"/>
                <a:cs typeface="Arial"/>
              </a:rPr>
              <a:t>market </a:t>
            </a:r>
            <a:r>
              <a:rPr sz="750" spc="-10">
                <a:latin typeface="Arial"/>
                <a:cs typeface="Arial"/>
              </a:rPr>
              <a:t>with </a:t>
            </a:r>
            <a:r>
              <a:rPr sz="750">
                <a:latin typeface="Arial"/>
                <a:cs typeface="Arial"/>
              </a:rPr>
              <a:t>maturities </a:t>
            </a:r>
            <a:r>
              <a:rPr sz="750" spc="-5">
                <a:latin typeface="Arial"/>
                <a:cs typeface="Arial"/>
              </a:rPr>
              <a:t>of at least </a:t>
            </a:r>
            <a:r>
              <a:rPr sz="750">
                <a:latin typeface="Arial"/>
                <a:cs typeface="Arial"/>
              </a:rPr>
              <a:t>one year. </a:t>
            </a:r>
            <a:r>
              <a:rPr sz="750" spc="-5">
                <a:latin typeface="Arial"/>
                <a:cs typeface="Arial"/>
              </a:rPr>
              <a:t>The </a:t>
            </a:r>
            <a:r>
              <a:rPr sz="750">
                <a:latin typeface="Arial"/>
                <a:cs typeface="Arial"/>
              </a:rPr>
              <a:t>index </a:t>
            </a:r>
            <a:r>
              <a:rPr sz="750" spc="-5">
                <a:latin typeface="Arial"/>
                <a:cs typeface="Arial"/>
              </a:rPr>
              <a:t>has </a:t>
            </a:r>
            <a:r>
              <a:rPr sz="750">
                <a:latin typeface="Arial"/>
                <a:cs typeface="Arial"/>
              </a:rPr>
              <a:t>four </a:t>
            </a:r>
            <a:r>
              <a:rPr sz="750" spc="-5">
                <a:latin typeface="Arial"/>
                <a:cs typeface="Arial"/>
              </a:rPr>
              <a:t>main sectors: </a:t>
            </a:r>
            <a:r>
              <a:rPr sz="750">
                <a:latin typeface="Arial"/>
                <a:cs typeface="Arial"/>
              </a:rPr>
              <a:t>state  </a:t>
            </a:r>
            <a:r>
              <a:rPr sz="750" spc="-5">
                <a:latin typeface="Arial"/>
                <a:cs typeface="Arial"/>
              </a:rPr>
              <a:t>and</a:t>
            </a:r>
            <a:r>
              <a:rPr sz="750" spc="25">
                <a:latin typeface="Arial"/>
                <a:cs typeface="Arial"/>
              </a:rPr>
              <a:t> </a:t>
            </a:r>
            <a:r>
              <a:rPr sz="750" spc="-5">
                <a:latin typeface="Arial"/>
                <a:cs typeface="Arial"/>
              </a:rPr>
              <a:t>local</a:t>
            </a:r>
            <a:r>
              <a:rPr sz="750" spc="10">
                <a:latin typeface="Arial"/>
                <a:cs typeface="Arial"/>
              </a:rPr>
              <a:t> </a:t>
            </a:r>
            <a:r>
              <a:rPr sz="750" spc="-5">
                <a:latin typeface="Arial"/>
                <a:cs typeface="Arial"/>
              </a:rPr>
              <a:t>general</a:t>
            </a:r>
            <a:r>
              <a:rPr sz="750" spc="40">
                <a:latin typeface="Arial"/>
                <a:cs typeface="Arial"/>
              </a:rPr>
              <a:t> </a:t>
            </a:r>
            <a:r>
              <a:rPr sz="750" spc="-5">
                <a:latin typeface="Arial"/>
                <a:cs typeface="Arial"/>
              </a:rPr>
              <a:t>obligation</a:t>
            </a:r>
            <a:r>
              <a:rPr sz="750" spc="40">
                <a:latin typeface="Arial"/>
                <a:cs typeface="Arial"/>
              </a:rPr>
              <a:t> </a:t>
            </a:r>
            <a:r>
              <a:rPr sz="750" spc="-5">
                <a:latin typeface="Arial"/>
                <a:cs typeface="Arial"/>
              </a:rPr>
              <a:t>bonds,</a:t>
            </a:r>
            <a:r>
              <a:rPr sz="750" spc="40">
                <a:latin typeface="Arial"/>
                <a:cs typeface="Arial"/>
              </a:rPr>
              <a:t> </a:t>
            </a:r>
            <a:r>
              <a:rPr sz="750" spc="-5">
                <a:latin typeface="Arial"/>
                <a:cs typeface="Arial"/>
              </a:rPr>
              <a:t>revenue</a:t>
            </a:r>
            <a:r>
              <a:rPr sz="750" spc="40">
                <a:latin typeface="Arial"/>
                <a:cs typeface="Arial"/>
              </a:rPr>
              <a:t> </a:t>
            </a:r>
            <a:r>
              <a:rPr sz="750" spc="-5">
                <a:latin typeface="Arial"/>
                <a:cs typeface="Arial"/>
              </a:rPr>
              <a:t>bonds,</a:t>
            </a:r>
            <a:r>
              <a:rPr sz="750" spc="35">
                <a:latin typeface="Arial"/>
                <a:cs typeface="Arial"/>
              </a:rPr>
              <a:t> </a:t>
            </a:r>
            <a:r>
              <a:rPr sz="750" spc="-5">
                <a:latin typeface="Arial"/>
                <a:cs typeface="Arial"/>
              </a:rPr>
              <a:t>insured</a:t>
            </a:r>
            <a:r>
              <a:rPr sz="750" spc="25">
                <a:latin typeface="Arial"/>
                <a:cs typeface="Arial"/>
              </a:rPr>
              <a:t> </a:t>
            </a:r>
            <a:r>
              <a:rPr sz="750" spc="-5">
                <a:latin typeface="Arial"/>
                <a:cs typeface="Arial"/>
              </a:rPr>
              <a:t>bonds,</a:t>
            </a:r>
            <a:r>
              <a:rPr sz="750" spc="40">
                <a:latin typeface="Arial"/>
                <a:cs typeface="Arial"/>
              </a:rPr>
              <a:t> </a:t>
            </a:r>
            <a:r>
              <a:rPr sz="750" spc="-5">
                <a:latin typeface="Arial"/>
                <a:cs typeface="Arial"/>
              </a:rPr>
              <a:t>and</a:t>
            </a:r>
            <a:r>
              <a:rPr sz="750" spc="20">
                <a:latin typeface="Arial"/>
                <a:cs typeface="Arial"/>
              </a:rPr>
              <a:t> </a:t>
            </a:r>
            <a:r>
              <a:rPr sz="750" spc="-5">
                <a:latin typeface="Arial"/>
                <a:cs typeface="Arial"/>
              </a:rPr>
              <a:t>pre-refunded</a:t>
            </a:r>
            <a:r>
              <a:rPr sz="750" spc="45">
                <a:latin typeface="Arial"/>
                <a:cs typeface="Arial"/>
              </a:rPr>
              <a:t> </a:t>
            </a:r>
            <a:r>
              <a:rPr sz="750" spc="-5">
                <a:latin typeface="Arial"/>
                <a:cs typeface="Arial"/>
              </a:rPr>
              <a:t>bonds.</a:t>
            </a:r>
            <a:r>
              <a:rPr sz="750" spc="30">
                <a:latin typeface="Arial"/>
                <a:cs typeface="Arial"/>
              </a:rPr>
              <a:t> </a:t>
            </a:r>
            <a:r>
              <a:rPr sz="750" spc="-5">
                <a:latin typeface="Arial"/>
                <a:cs typeface="Arial"/>
              </a:rPr>
              <a:t>An</a:t>
            </a:r>
            <a:r>
              <a:rPr sz="750" spc="20">
                <a:latin typeface="Arial"/>
                <a:cs typeface="Arial"/>
              </a:rPr>
              <a:t> </a:t>
            </a:r>
            <a:r>
              <a:rPr sz="750" spc="-5">
                <a:latin typeface="Arial"/>
                <a:cs typeface="Arial"/>
              </a:rPr>
              <a:t>investment</a:t>
            </a:r>
            <a:r>
              <a:rPr sz="750" spc="35">
                <a:latin typeface="Arial"/>
                <a:cs typeface="Arial"/>
              </a:rPr>
              <a:t> </a:t>
            </a:r>
            <a:r>
              <a:rPr sz="750" spc="-5">
                <a:latin typeface="Arial"/>
                <a:cs typeface="Arial"/>
              </a:rPr>
              <a:t>cannot</a:t>
            </a:r>
            <a:r>
              <a:rPr sz="750" spc="40">
                <a:latin typeface="Arial"/>
                <a:cs typeface="Arial"/>
              </a:rPr>
              <a:t> </a:t>
            </a:r>
            <a:r>
              <a:rPr sz="750" spc="-5">
                <a:latin typeface="Arial"/>
                <a:cs typeface="Arial"/>
              </a:rPr>
              <a:t>be</a:t>
            </a:r>
            <a:r>
              <a:rPr sz="750" spc="20">
                <a:latin typeface="Arial"/>
                <a:cs typeface="Arial"/>
              </a:rPr>
              <a:t> </a:t>
            </a:r>
            <a:r>
              <a:rPr sz="750" spc="-5">
                <a:latin typeface="Arial"/>
                <a:cs typeface="Arial"/>
              </a:rPr>
              <a:t>made</a:t>
            </a:r>
            <a:r>
              <a:rPr sz="750" spc="25">
                <a:latin typeface="Arial"/>
                <a:cs typeface="Arial"/>
              </a:rPr>
              <a:t> </a:t>
            </a:r>
            <a:r>
              <a:rPr sz="750" spc="-5">
                <a:latin typeface="Arial"/>
                <a:cs typeface="Arial"/>
              </a:rPr>
              <a:t>directly</a:t>
            </a:r>
            <a:r>
              <a:rPr sz="750" spc="5">
                <a:latin typeface="Arial"/>
                <a:cs typeface="Arial"/>
              </a:rPr>
              <a:t> </a:t>
            </a:r>
            <a:r>
              <a:rPr sz="750" spc="-5">
                <a:latin typeface="Arial"/>
                <a:cs typeface="Arial"/>
              </a:rPr>
              <a:t>in</a:t>
            </a:r>
            <a:r>
              <a:rPr sz="750" spc="15">
                <a:latin typeface="Arial"/>
                <a:cs typeface="Arial"/>
              </a:rPr>
              <a:t> </a:t>
            </a:r>
            <a:r>
              <a:rPr sz="750" spc="-5">
                <a:latin typeface="Arial"/>
                <a:cs typeface="Arial"/>
              </a:rPr>
              <a:t>a</a:t>
            </a:r>
            <a:r>
              <a:rPr sz="750" spc="20">
                <a:latin typeface="Arial"/>
                <a:cs typeface="Arial"/>
              </a:rPr>
              <a:t> </a:t>
            </a:r>
            <a:r>
              <a:rPr sz="750" spc="-5">
                <a:latin typeface="Arial"/>
                <a:cs typeface="Arial"/>
              </a:rPr>
              <a:t>market</a:t>
            </a:r>
            <a:r>
              <a:rPr sz="750" spc="15">
                <a:latin typeface="Arial"/>
                <a:cs typeface="Arial"/>
              </a:rPr>
              <a:t> </a:t>
            </a:r>
            <a:r>
              <a:rPr sz="750" spc="-5">
                <a:latin typeface="Arial"/>
                <a:cs typeface="Arial"/>
              </a:rPr>
              <a:t>index.</a:t>
            </a:r>
            <a:endParaRPr sz="750">
              <a:latin typeface="Arial"/>
              <a:cs typeface="Arial"/>
            </a:endParaRPr>
          </a:p>
          <a:p>
            <a:pPr>
              <a:spcBef>
                <a:spcPts val="20"/>
              </a:spcBef>
            </a:pPr>
            <a:endParaRPr sz="750">
              <a:latin typeface="Arial"/>
              <a:cs typeface="Arial"/>
            </a:endParaRPr>
          </a:p>
          <a:p>
            <a:pPr marL="12700" marR="12065" algn="just">
              <a:lnSpc>
                <a:spcPct val="80000"/>
              </a:lnSpc>
            </a:pPr>
            <a:r>
              <a:rPr sz="750" spc="-5">
                <a:latin typeface="Arial"/>
                <a:cs typeface="Arial"/>
              </a:rPr>
              <a:t>The MSCI </a:t>
            </a:r>
            <a:r>
              <a:rPr sz="750">
                <a:latin typeface="Arial"/>
                <a:cs typeface="Arial"/>
              </a:rPr>
              <a:t>EAFE© Index (Europe, </a:t>
            </a:r>
            <a:r>
              <a:rPr sz="750" spc="-5">
                <a:latin typeface="Arial"/>
                <a:cs typeface="Arial"/>
              </a:rPr>
              <a:t>Australasia, Far East) is a free </a:t>
            </a:r>
            <a:r>
              <a:rPr sz="750">
                <a:latin typeface="Arial"/>
                <a:cs typeface="Arial"/>
              </a:rPr>
              <a:t>float-adjusted </a:t>
            </a:r>
            <a:r>
              <a:rPr sz="750" spc="-10">
                <a:latin typeface="Arial"/>
                <a:cs typeface="Arial"/>
              </a:rPr>
              <a:t>market </a:t>
            </a:r>
            <a:r>
              <a:rPr sz="750" spc="-5">
                <a:latin typeface="Arial"/>
                <a:cs typeface="Arial"/>
              </a:rPr>
              <a:t>capitalization </a:t>
            </a:r>
            <a:r>
              <a:rPr sz="750">
                <a:latin typeface="Arial"/>
                <a:cs typeface="Arial"/>
              </a:rPr>
              <a:t>index that </a:t>
            </a:r>
            <a:r>
              <a:rPr sz="750" spc="-5">
                <a:latin typeface="Arial"/>
                <a:cs typeface="Arial"/>
              </a:rPr>
              <a:t>is </a:t>
            </a:r>
            <a:r>
              <a:rPr sz="750">
                <a:latin typeface="Arial"/>
                <a:cs typeface="Arial"/>
              </a:rPr>
              <a:t>designed to measure developed </a:t>
            </a:r>
            <a:r>
              <a:rPr sz="750" spc="-5">
                <a:latin typeface="Arial"/>
                <a:cs typeface="Arial"/>
              </a:rPr>
              <a:t>market </a:t>
            </a:r>
            <a:r>
              <a:rPr sz="750">
                <a:latin typeface="Arial"/>
                <a:cs typeface="Arial"/>
              </a:rPr>
              <a:t>equity  performance, </a:t>
            </a:r>
            <a:r>
              <a:rPr sz="750" spc="-5">
                <a:latin typeface="Arial"/>
                <a:cs typeface="Arial"/>
              </a:rPr>
              <a:t>excluding </a:t>
            </a:r>
            <a:r>
              <a:rPr sz="750">
                <a:latin typeface="Arial"/>
                <a:cs typeface="Arial"/>
              </a:rPr>
              <a:t>the US </a:t>
            </a:r>
            <a:r>
              <a:rPr sz="750" spc="-5">
                <a:latin typeface="Arial"/>
                <a:cs typeface="Arial"/>
              </a:rPr>
              <a:t>&amp; </a:t>
            </a:r>
            <a:r>
              <a:rPr sz="750">
                <a:latin typeface="Arial"/>
                <a:cs typeface="Arial"/>
              </a:rPr>
              <a:t>Canada. </a:t>
            </a:r>
            <a:r>
              <a:rPr sz="750" spc="-5">
                <a:latin typeface="Arial"/>
                <a:cs typeface="Arial"/>
              </a:rPr>
              <a:t>As of May </a:t>
            </a:r>
            <a:r>
              <a:rPr sz="750">
                <a:latin typeface="Arial"/>
                <a:cs typeface="Arial"/>
              </a:rPr>
              <a:t>2005 the </a:t>
            </a:r>
            <a:r>
              <a:rPr sz="750" spc="-5">
                <a:latin typeface="Arial"/>
                <a:cs typeface="Arial"/>
              </a:rPr>
              <a:t>MSCI EAFE </a:t>
            </a:r>
            <a:r>
              <a:rPr sz="750">
                <a:latin typeface="Arial"/>
                <a:cs typeface="Arial"/>
              </a:rPr>
              <a:t>Index </a:t>
            </a:r>
            <a:r>
              <a:rPr sz="750" spc="-5">
                <a:latin typeface="Arial"/>
                <a:cs typeface="Arial"/>
              </a:rPr>
              <a:t>consisted </a:t>
            </a:r>
            <a:r>
              <a:rPr sz="750">
                <a:latin typeface="Arial"/>
                <a:cs typeface="Arial"/>
              </a:rPr>
              <a:t>of the </a:t>
            </a:r>
            <a:r>
              <a:rPr sz="750" spc="-5">
                <a:latin typeface="Arial"/>
                <a:cs typeface="Arial"/>
              </a:rPr>
              <a:t>following </a:t>
            </a:r>
            <a:r>
              <a:rPr sz="750">
                <a:latin typeface="Arial"/>
                <a:cs typeface="Arial"/>
              </a:rPr>
              <a:t>21 developed </a:t>
            </a:r>
            <a:r>
              <a:rPr sz="750" spc="-10">
                <a:latin typeface="Arial"/>
                <a:cs typeface="Arial"/>
              </a:rPr>
              <a:t>market </a:t>
            </a:r>
            <a:r>
              <a:rPr sz="750">
                <a:latin typeface="Arial"/>
                <a:cs typeface="Arial"/>
              </a:rPr>
              <a:t>county </a:t>
            </a:r>
            <a:r>
              <a:rPr sz="750" spc="-5">
                <a:latin typeface="Arial"/>
                <a:cs typeface="Arial"/>
              </a:rPr>
              <a:t>indices: Australia, Austria,  Belgium, </a:t>
            </a:r>
            <a:r>
              <a:rPr sz="750">
                <a:latin typeface="Arial"/>
                <a:cs typeface="Arial"/>
              </a:rPr>
              <a:t>Denmark, </a:t>
            </a:r>
            <a:r>
              <a:rPr sz="750" spc="-5">
                <a:latin typeface="Arial"/>
                <a:cs typeface="Arial"/>
              </a:rPr>
              <a:t>Finland, </a:t>
            </a:r>
            <a:r>
              <a:rPr sz="750">
                <a:latin typeface="Arial"/>
                <a:cs typeface="Arial"/>
              </a:rPr>
              <a:t>France, Germany, </a:t>
            </a:r>
            <a:r>
              <a:rPr sz="750" spc="-5">
                <a:latin typeface="Arial"/>
                <a:cs typeface="Arial"/>
              </a:rPr>
              <a:t>Greece, </a:t>
            </a:r>
            <a:r>
              <a:rPr sz="750">
                <a:latin typeface="Arial"/>
                <a:cs typeface="Arial"/>
              </a:rPr>
              <a:t>Hong Kong, Ireland, </a:t>
            </a:r>
            <a:r>
              <a:rPr sz="750" spc="-5">
                <a:latin typeface="Arial"/>
                <a:cs typeface="Arial"/>
              </a:rPr>
              <a:t>Italy, </a:t>
            </a:r>
            <a:r>
              <a:rPr sz="750">
                <a:latin typeface="Arial"/>
                <a:cs typeface="Arial"/>
              </a:rPr>
              <a:t>Japan, the Netherlands, </a:t>
            </a:r>
            <a:r>
              <a:rPr sz="750" spc="-5">
                <a:latin typeface="Arial"/>
                <a:cs typeface="Arial"/>
              </a:rPr>
              <a:t>New </a:t>
            </a:r>
            <a:r>
              <a:rPr sz="750">
                <a:latin typeface="Arial"/>
                <a:cs typeface="Arial"/>
              </a:rPr>
              <a:t>Zealand, </a:t>
            </a:r>
            <a:r>
              <a:rPr sz="750" spc="-5">
                <a:latin typeface="Arial"/>
                <a:cs typeface="Arial"/>
              </a:rPr>
              <a:t>Norway, </a:t>
            </a:r>
            <a:r>
              <a:rPr sz="750">
                <a:latin typeface="Arial"/>
                <a:cs typeface="Arial"/>
              </a:rPr>
              <a:t>Portugal, Singapore,  </a:t>
            </a:r>
            <a:r>
              <a:rPr sz="750" spc="-5">
                <a:latin typeface="Arial"/>
                <a:cs typeface="Arial"/>
              </a:rPr>
              <a:t>Spain, Sweden, Switzerland and the United Kingdom. </a:t>
            </a:r>
            <a:r>
              <a:rPr sz="750">
                <a:latin typeface="Arial"/>
                <a:cs typeface="Arial"/>
              </a:rPr>
              <a:t>An </a:t>
            </a:r>
            <a:r>
              <a:rPr sz="750" spc="-5">
                <a:latin typeface="Arial"/>
                <a:cs typeface="Arial"/>
              </a:rPr>
              <a:t>investment cannot be made directly in a market</a:t>
            </a:r>
            <a:r>
              <a:rPr sz="750" spc="45">
                <a:latin typeface="Arial"/>
                <a:cs typeface="Arial"/>
              </a:rPr>
              <a:t> </a:t>
            </a:r>
            <a:r>
              <a:rPr sz="750" spc="-5">
                <a:latin typeface="Arial"/>
                <a:cs typeface="Arial"/>
              </a:rPr>
              <a:t>index.</a:t>
            </a:r>
            <a:endParaRPr sz="750">
              <a:latin typeface="Arial"/>
              <a:cs typeface="Arial"/>
            </a:endParaRPr>
          </a:p>
          <a:p>
            <a:pPr>
              <a:spcBef>
                <a:spcPts val="20"/>
              </a:spcBef>
            </a:pPr>
            <a:endParaRPr sz="750">
              <a:latin typeface="Arial"/>
              <a:cs typeface="Arial"/>
            </a:endParaRPr>
          </a:p>
          <a:p>
            <a:pPr marL="13335" marR="23495" algn="just">
              <a:lnSpc>
                <a:spcPct val="80000"/>
              </a:lnSpc>
            </a:pPr>
            <a:r>
              <a:rPr sz="750" spc="-5">
                <a:latin typeface="Arial"/>
                <a:cs typeface="Arial"/>
              </a:rPr>
              <a:t>The MSCI </a:t>
            </a:r>
            <a:r>
              <a:rPr sz="750" spc="-10">
                <a:latin typeface="Arial"/>
                <a:cs typeface="Arial"/>
              </a:rPr>
              <a:t>World </a:t>
            </a:r>
            <a:r>
              <a:rPr sz="750">
                <a:latin typeface="Arial"/>
                <a:cs typeface="Arial"/>
              </a:rPr>
              <a:t>Index </a:t>
            </a:r>
            <a:r>
              <a:rPr sz="750" spc="-5">
                <a:latin typeface="Arial"/>
                <a:cs typeface="Arial"/>
              </a:rPr>
              <a:t>is a free </a:t>
            </a:r>
            <a:r>
              <a:rPr sz="750">
                <a:latin typeface="Arial"/>
                <a:cs typeface="Arial"/>
              </a:rPr>
              <a:t>float-adjusted </a:t>
            </a:r>
            <a:r>
              <a:rPr sz="750" spc="-10">
                <a:latin typeface="Arial"/>
                <a:cs typeface="Arial"/>
              </a:rPr>
              <a:t>market </a:t>
            </a:r>
            <a:r>
              <a:rPr sz="750" spc="-5">
                <a:latin typeface="Arial"/>
                <a:cs typeface="Arial"/>
              </a:rPr>
              <a:t>capitalization </a:t>
            </a:r>
            <a:r>
              <a:rPr sz="750">
                <a:latin typeface="Arial"/>
                <a:cs typeface="Arial"/>
              </a:rPr>
              <a:t>weighted index designed to </a:t>
            </a:r>
            <a:r>
              <a:rPr sz="750" spc="-5">
                <a:latin typeface="Arial"/>
                <a:cs typeface="Arial"/>
              </a:rPr>
              <a:t>measure </a:t>
            </a:r>
            <a:r>
              <a:rPr sz="750">
                <a:latin typeface="Arial"/>
                <a:cs typeface="Arial"/>
              </a:rPr>
              <a:t>the equity </a:t>
            </a:r>
            <a:r>
              <a:rPr sz="750" spc="-10">
                <a:latin typeface="Arial"/>
                <a:cs typeface="Arial"/>
              </a:rPr>
              <a:t>market </a:t>
            </a:r>
            <a:r>
              <a:rPr sz="750" spc="-5">
                <a:latin typeface="Arial"/>
                <a:cs typeface="Arial"/>
              </a:rPr>
              <a:t>performance of </a:t>
            </a:r>
            <a:r>
              <a:rPr sz="750">
                <a:latin typeface="Arial"/>
                <a:cs typeface="Arial"/>
              </a:rPr>
              <a:t>23 developed-country  </a:t>
            </a:r>
            <a:r>
              <a:rPr sz="750" spc="-5">
                <a:latin typeface="Arial"/>
                <a:cs typeface="Arial"/>
              </a:rPr>
              <a:t>markets. An investment cannot be made directly in a market</a:t>
            </a:r>
            <a:r>
              <a:rPr sz="750" spc="170">
                <a:latin typeface="Arial"/>
                <a:cs typeface="Arial"/>
              </a:rPr>
              <a:t> </a:t>
            </a:r>
            <a:r>
              <a:rPr sz="750" spc="-5">
                <a:latin typeface="Arial"/>
                <a:cs typeface="Arial"/>
              </a:rPr>
              <a:t>index.</a:t>
            </a:r>
            <a:endParaRPr sz="750">
              <a:latin typeface="Arial"/>
              <a:cs typeface="Arial"/>
            </a:endParaRPr>
          </a:p>
          <a:p>
            <a:pPr>
              <a:spcBef>
                <a:spcPts val="15"/>
              </a:spcBef>
            </a:pPr>
            <a:endParaRPr sz="750">
              <a:latin typeface="Arial"/>
              <a:cs typeface="Arial"/>
            </a:endParaRPr>
          </a:p>
          <a:p>
            <a:pPr marL="12700" marR="5080" indent="635" algn="just">
              <a:lnSpc>
                <a:spcPts val="770"/>
              </a:lnSpc>
            </a:pPr>
            <a:r>
              <a:rPr sz="750" spc="-5">
                <a:latin typeface="Arial"/>
                <a:cs typeface="Arial"/>
              </a:rPr>
              <a:t>HFR Indices are compiled </a:t>
            </a:r>
            <a:r>
              <a:rPr sz="750">
                <a:latin typeface="Arial"/>
                <a:cs typeface="Arial"/>
              </a:rPr>
              <a:t>by Hedge Fund </a:t>
            </a:r>
            <a:r>
              <a:rPr sz="750" spc="-5">
                <a:latin typeface="Arial"/>
                <a:cs typeface="Arial"/>
              </a:rPr>
              <a:t>Research, Inc. </a:t>
            </a:r>
            <a:r>
              <a:rPr sz="750" spc="-10">
                <a:latin typeface="Arial"/>
                <a:cs typeface="Arial"/>
              </a:rPr>
              <a:t>("HFR"), </a:t>
            </a:r>
            <a:r>
              <a:rPr sz="750">
                <a:latin typeface="Arial"/>
                <a:cs typeface="Arial"/>
              </a:rPr>
              <a:t>an </a:t>
            </a:r>
            <a:r>
              <a:rPr sz="750" spc="-5">
                <a:latin typeface="Arial"/>
                <a:cs typeface="Arial"/>
              </a:rPr>
              <a:t>industry service provider. </a:t>
            </a:r>
            <a:r>
              <a:rPr sz="750">
                <a:latin typeface="Arial"/>
                <a:cs typeface="Arial"/>
              </a:rPr>
              <a:t>They </a:t>
            </a:r>
            <a:r>
              <a:rPr sz="750" spc="-5">
                <a:latin typeface="Arial"/>
                <a:cs typeface="Arial"/>
              </a:rPr>
              <a:t>are </a:t>
            </a:r>
            <a:r>
              <a:rPr sz="750">
                <a:latin typeface="Arial"/>
                <a:cs typeface="Arial"/>
              </a:rPr>
              <a:t>based on the </a:t>
            </a:r>
            <a:r>
              <a:rPr sz="750" spc="-5">
                <a:latin typeface="Arial"/>
                <a:cs typeface="Arial"/>
              </a:rPr>
              <a:t>performance of </a:t>
            </a:r>
            <a:r>
              <a:rPr sz="750">
                <a:latin typeface="Arial"/>
                <a:cs typeface="Arial"/>
              </a:rPr>
              <a:t>hedge funds </a:t>
            </a:r>
            <a:r>
              <a:rPr sz="750" spc="-5">
                <a:latin typeface="Arial"/>
                <a:cs typeface="Arial"/>
              </a:rPr>
              <a:t>in various  strategies as </a:t>
            </a:r>
            <a:r>
              <a:rPr sz="750">
                <a:latin typeface="Arial"/>
                <a:cs typeface="Arial"/>
              </a:rPr>
              <a:t>reported by the hedge fund managers to </a:t>
            </a:r>
            <a:r>
              <a:rPr sz="750" spc="-5">
                <a:latin typeface="Arial"/>
                <a:cs typeface="Arial"/>
              </a:rPr>
              <a:t>HFR. While </a:t>
            </a:r>
            <a:r>
              <a:rPr sz="750">
                <a:latin typeface="Arial"/>
                <a:cs typeface="Arial"/>
              </a:rPr>
              <a:t>the </a:t>
            </a:r>
            <a:r>
              <a:rPr sz="750" spc="-5">
                <a:latin typeface="Arial"/>
                <a:cs typeface="Arial"/>
              </a:rPr>
              <a:t>HFRI </a:t>
            </a:r>
            <a:r>
              <a:rPr sz="750">
                <a:latin typeface="Arial"/>
                <a:cs typeface="Arial"/>
              </a:rPr>
              <a:t>Indices </a:t>
            </a:r>
            <a:r>
              <a:rPr sz="750" spc="-5">
                <a:latin typeface="Arial"/>
                <a:cs typeface="Arial"/>
              </a:rPr>
              <a:t>are </a:t>
            </a:r>
            <a:r>
              <a:rPr sz="750">
                <a:latin typeface="Arial"/>
                <a:cs typeface="Arial"/>
              </a:rPr>
              <a:t>frequently </a:t>
            </a:r>
            <a:r>
              <a:rPr sz="750" spc="-5">
                <a:latin typeface="Arial"/>
                <a:cs typeface="Arial"/>
              </a:rPr>
              <a:t>used, </a:t>
            </a:r>
            <a:r>
              <a:rPr sz="750">
                <a:latin typeface="Arial"/>
                <a:cs typeface="Arial"/>
              </a:rPr>
              <a:t>they </a:t>
            </a:r>
            <a:r>
              <a:rPr sz="750" spc="-5">
                <a:latin typeface="Arial"/>
                <a:cs typeface="Arial"/>
              </a:rPr>
              <a:t>have limitations </a:t>
            </a:r>
            <a:r>
              <a:rPr sz="750" spc="-10">
                <a:latin typeface="Arial"/>
                <a:cs typeface="Arial"/>
              </a:rPr>
              <a:t>(some </a:t>
            </a:r>
            <a:r>
              <a:rPr sz="750" spc="-5">
                <a:latin typeface="Arial"/>
                <a:cs typeface="Arial"/>
              </a:rPr>
              <a:t>of which are </a:t>
            </a:r>
            <a:r>
              <a:rPr sz="750">
                <a:latin typeface="Arial"/>
                <a:cs typeface="Arial"/>
              </a:rPr>
              <a:t>typical </a:t>
            </a:r>
            <a:r>
              <a:rPr sz="750" spc="-5">
                <a:latin typeface="Arial"/>
                <a:cs typeface="Arial"/>
              </a:rPr>
              <a:t>of </a:t>
            </a:r>
            <a:r>
              <a:rPr sz="750">
                <a:latin typeface="Arial"/>
                <a:cs typeface="Arial"/>
              </a:rPr>
              <a:t>other  </a:t>
            </a:r>
            <a:r>
              <a:rPr sz="750" spc="-10">
                <a:latin typeface="Arial"/>
                <a:cs typeface="Arial"/>
              </a:rPr>
              <a:t>widely </a:t>
            </a:r>
            <a:r>
              <a:rPr sz="750" spc="-5">
                <a:latin typeface="Arial"/>
                <a:cs typeface="Arial"/>
              </a:rPr>
              <a:t>used indices). These limitations include survivorship bias </a:t>
            </a:r>
            <a:r>
              <a:rPr sz="750">
                <a:latin typeface="Arial"/>
                <a:cs typeface="Arial"/>
              </a:rPr>
              <a:t>(the </a:t>
            </a:r>
            <a:r>
              <a:rPr sz="750" spc="-5">
                <a:latin typeface="Arial"/>
                <a:cs typeface="Arial"/>
              </a:rPr>
              <a:t>returns of </a:t>
            </a:r>
            <a:r>
              <a:rPr sz="750">
                <a:latin typeface="Arial"/>
                <a:cs typeface="Arial"/>
              </a:rPr>
              <a:t>the </a:t>
            </a:r>
            <a:r>
              <a:rPr sz="750" spc="-5">
                <a:latin typeface="Arial"/>
                <a:cs typeface="Arial"/>
              </a:rPr>
              <a:t>indices </a:t>
            </a:r>
            <a:r>
              <a:rPr sz="750">
                <a:latin typeface="Arial"/>
                <a:cs typeface="Arial"/>
              </a:rPr>
              <a:t>may </a:t>
            </a:r>
            <a:r>
              <a:rPr sz="750" spc="-5">
                <a:latin typeface="Arial"/>
                <a:cs typeface="Arial"/>
              </a:rPr>
              <a:t>not </a:t>
            </a:r>
            <a:r>
              <a:rPr sz="750">
                <a:latin typeface="Arial"/>
                <a:cs typeface="Arial"/>
              </a:rPr>
              <a:t>be </a:t>
            </a:r>
            <a:r>
              <a:rPr sz="750" spc="-5">
                <a:latin typeface="Arial"/>
                <a:cs typeface="Arial"/>
              </a:rPr>
              <a:t>representative </a:t>
            </a:r>
            <a:r>
              <a:rPr sz="750">
                <a:latin typeface="Arial"/>
                <a:cs typeface="Arial"/>
              </a:rPr>
              <a:t>of </a:t>
            </a:r>
            <a:r>
              <a:rPr sz="750" spc="-5">
                <a:latin typeface="Arial"/>
                <a:cs typeface="Arial"/>
              </a:rPr>
              <a:t>all </a:t>
            </a:r>
            <a:r>
              <a:rPr sz="750">
                <a:latin typeface="Arial"/>
                <a:cs typeface="Arial"/>
              </a:rPr>
              <a:t>the hedge funds </a:t>
            </a:r>
            <a:r>
              <a:rPr sz="750" spc="-5">
                <a:latin typeface="Arial"/>
                <a:cs typeface="Arial"/>
              </a:rPr>
              <a:t>in </a:t>
            </a:r>
            <a:r>
              <a:rPr sz="750">
                <a:latin typeface="Arial"/>
                <a:cs typeface="Arial"/>
              </a:rPr>
              <a:t>the </a:t>
            </a:r>
            <a:r>
              <a:rPr sz="750" spc="-5">
                <a:latin typeface="Arial"/>
                <a:cs typeface="Arial"/>
              </a:rPr>
              <a:t>universe because  </a:t>
            </a:r>
            <a:r>
              <a:rPr sz="750">
                <a:latin typeface="Arial"/>
                <a:cs typeface="Arial"/>
              </a:rPr>
              <a:t>of the tendency of </a:t>
            </a:r>
            <a:r>
              <a:rPr sz="750" spc="-5">
                <a:latin typeface="Arial"/>
                <a:cs typeface="Arial"/>
              </a:rPr>
              <a:t>lower </a:t>
            </a:r>
            <a:r>
              <a:rPr sz="750">
                <a:latin typeface="Arial"/>
                <a:cs typeface="Arial"/>
              </a:rPr>
              <a:t>performing funds to </a:t>
            </a:r>
            <a:r>
              <a:rPr sz="750" spc="-5">
                <a:latin typeface="Arial"/>
                <a:cs typeface="Arial"/>
              </a:rPr>
              <a:t>leave </a:t>
            </a:r>
            <a:r>
              <a:rPr sz="750">
                <a:latin typeface="Arial"/>
                <a:cs typeface="Arial"/>
              </a:rPr>
              <a:t>the index); heterogeneity (not </a:t>
            </a:r>
            <a:r>
              <a:rPr sz="750" spc="-5">
                <a:latin typeface="Arial"/>
                <a:cs typeface="Arial"/>
              </a:rPr>
              <a:t>all </a:t>
            </a:r>
            <a:r>
              <a:rPr sz="750">
                <a:latin typeface="Arial"/>
                <a:cs typeface="Arial"/>
              </a:rPr>
              <a:t>hedge funds </a:t>
            </a:r>
            <a:r>
              <a:rPr sz="750" spc="-5">
                <a:latin typeface="Arial"/>
                <a:cs typeface="Arial"/>
              </a:rPr>
              <a:t>are alike or comparable </a:t>
            </a:r>
            <a:r>
              <a:rPr sz="750">
                <a:latin typeface="Arial"/>
                <a:cs typeface="Arial"/>
              </a:rPr>
              <a:t>to one another, and the index may </a:t>
            </a:r>
            <a:r>
              <a:rPr sz="750" spc="-5">
                <a:latin typeface="Arial"/>
                <a:cs typeface="Arial"/>
              </a:rPr>
              <a:t>not  accurately reflect </a:t>
            </a:r>
            <a:r>
              <a:rPr sz="750">
                <a:latin typeface="Arial"/>
                <a:cs typeface="Arial"/>
              </a:rPr>
              <a:t>the </a:t>
            </a:r>
            <a:r>
              <a:rPr sz="750" spc="-5">
                <a:latin typeface="Arial"/>
                <a:cs typeface="Arial"/>
              </a:rPr>
              <a:t>performance </a:t>
            </a:r>
            <a:r>
              <a:rPr sz="750">
                <a:latin typeface="Arial"/>
                <a:cs typeface="Arial"/>
              </a:rPr>
              <a:t>of </a:t>
            </a:r>
            <a:r>
              <a:rPr sz="750" spc="-5">
                <a:latin typeface="Arial"/>
                <a:cs typeface="Arial"/>
              </a:rPr>
              <a:t>a described </a:t>
            </a:r>
            <a:r>
              <a:rPr sz="750" spc="-10">
                <a:latin typeface="Arial"/>
                <a:cs typeface="Arial"/>
              </a:rPr>
              <a:t>style); </a:t>
            </a:r>
            <a:r>
              <a:rPr sz="750">
                <a:latin typeface="Arial"/>
                <a:cs typeface="Arial"/>
              </a:rPr>
              <a:t>and </a:t>
            </a:r>
            <a:r>
              <a:rPr sz="750" spc="-5">
                <a:latin typeface="Arial"/>
                <a:cs typeface="Arial"/>
              </a:rPr>
              <a:t>limited </a:t>
            </a:r>
            <a:r>
              <a:rPr sz="750">
                <a:latin typeface="Arial"/>
                <a:cs typeface="Arial"/>
              </a:rPr>
              <a:t>data (many hedge funds do </a:t>
            </a:r>
            <a:r>
              <a:rPr sz="750" spc="-5">
                <a:latin typeface="Arial"/>
                <a:cs typeface="Arial"/>
              </a:rPr>
              <a:t>not </a:t>
            </a:r>
            <a:r>
              <a:rPr sz="750" spc="-10">
                <a:latin typeface="Arial"/>
                <a:cs typeface="Arial"/>
              </a:rPr>
              <a:t>report </a:t>
            </a:r>
            <a:r>
              <a:rPr sz="750">
                <a:latin typeface="Arial"/>
                <a:cs typeface="Arial"/>
              </a:rPr>
              <a:t>to </a:t>
            </a:r>
            <a:r>
              <a:rPr sz="750" spc="-5">
                <a:latin typeface="Arial"/>
                <a:cs typeface="Arial"/>
              </a:rPr>
              <a:t>indices, </a:t>
            </a:r>
            <a:r>
              <a:rPr sz="750">
                <a:latin typeface="Arial"/>
                <a:cs typeface="Arial"/>
              </a:rPr>
              <a:t>and the index may </a:t>
            </a:r>
            <a:r>
              <a:rPr sz="750" spc="-5">
                <a:latin typeface="Arial"/>
                <a:cs typeface="Arial"/>
              </a:rPr>
              <a:t>omit </a:t>
            </a:r>
            <a:r>
              <a:rPr sz="750">
                <a:latin typeface="Arial"/>
                <a:cs typeface="Arial"/>
              </a:rPr>
              <a:t>funds, the </a:t>
            </a:r>
            <a:r>
              <a:rPr sz="750" spc="-5">
                <a:latin typeface="Arial"/>
                <a:cs typeface="Arial"/>
              </a:rPr>
              <a:t>inclusion </a:t>
            </a:r>
            <a:r>
              <a:rPr sz="750">
                <a:latin typeface="Arial"/>
                <a:cs typeface="Arial"/>
              </a:rPr>
              <a:t>of  </a:t>
            </a:r>
            <a:r>
              <a:rPr sz="750" spc="-5">
                <a:latin typeface="Arial"/>
                <a:cs typeface="Arial"/>
              </a:rPr>
              <a:t>which might significantly affect </a:t>
            </a:r>
            <a:r>
              <a:rPr sz="750">
                <a:latin typeface="Arial"/>
                <a:cs typeface="Arial"/>
              </a:rPr>
              <a:t>the </a:t>
            </a:r>
            <a:r>
              <a:rPr sz="750" spc="-5">
                <a:latin typeface="Arial"/>
                <a:cs typeface="Arial"/>
              </a:rPr>
              <a:t>performance </a:t>
            </a:r>
            <a:r>
              <a:rPr sz="750">
                <a:latin typeface="Arial"/>
                <a:cs typeface="Arial"/>
              </a:rPr>
              <a:t>shown. The </a:t>
            </a:r>
            <a:r>
              <a:rPr sz="750" spc="-5">
                <a:latin typeface="Arial"/>
                <a:cs typeface="Arial"/>
              </a:rPr>
              <a:t>HFRI Indices are </a:t>
            </a:r>
            <a:r>
              <a:rPr sz="750">
                <a:latin typeface="Arial"/>
                <a:cs typeface="Arial"/>
              </a:rPr>
              <a:t>based on </a:t>
            </a:r>
            <a:r>
              <a:rPr sz="750" spc="-5">
                <a:latin typeface="Arial"/>
                <a:cs typeface="Arial"/>
              </a:rPr>
              <a:t>information </a:t>
            </a:r>
            <a:r>
              <a:rPr sz="750">
                <a:latin typeface="Arial"/>
                <a:cs typeface="Arial"/>
              </a:rPr>
              <a:t>self-reported by hedge fund managers that </a:t>
            </a:r>
            <a:r>
              <a:rPr sz="750" spc="-5">
                <a:latin typeface="Arial"/>
                <a:cs typeface="Arial"/>
              </a:rPr>
              <a:t>decide </a:t>
            </a:r>
            <a:r>
              <a:rPr sz="750">
                <a:latin typeface="Arial"/>
                <a:cs typeface="Arial"/>
              </a:rPr>
              <a:t>on their </a:t>
            </a:r>
            <a:r>
              <a:rPr sz="750" spc="-5">
                <a:latin typeface="Arial"/>
                <a:cs typeface="Arial"/>
              </a:rPr>
              <a:t>own,  </a:t>
            </a:r>
            <a:r>
              <a:rPr sz="750">
                <a:latin typeface="Arial"/>
                <a:cs typeface="Arial"/>
              </a:rPr>
              <a:t>at any </a:t>
            </a:r>
            <a:r>
              <a:rPr sz="750" spc="-5">
                <a:latin typeface="Arial"/>
                <a:cs typeface="Arial"/>
              </a:rPr>
              <a:t>time, </a:t>
            </a:r>
            <a:r>
              <a:rPr sz="750">
                <a:latin typeface="Arial"/>
                <a:cs typeface="Arial"/>
              </a:rPr>
              <a:t>whether </a:t>
            </a:r>
            <a:r>
              <a:rPr sz="750" spc="-5">
                <a:latin typeface="Arial"/>
                <a:cs typeface="Arial"/>
              </a:rPr>
              <a:t>or </a:t>
            </a:r>
            <a:r>
              <a:rPr sz="750">
                <a:latin typeface="Arial"/>
                <a:cs typeface="Arial"/>
              </a:rPr>
              <a:t>not they want to </a:t>
            </a:r>
            <a:r>
              <a:rPr sz="750" spc="-5">
                <a:latin typeface="Arial"/>
                <a:cs typeface="Arial"/>
              </a:rPr>
              <a:t>provide, or </a:t>
            </a:r>
            <a:r>
              <a:rPr sz="750">
                <a:latin typeface="Arial"/>
                <a:cs typeface="Arial"/>
              </a:rPr>
              <a:t>continue to </a:t>
            </a:r>
            <a:r>
              <a:rPr sz="750" spc="-5">
                <a:latin typeface="Arial"/>
                <a:cs typeface="Arial"/>
              </a:rPr>
              <a:t>provide, information </a:t>
            </a:r>
            <a:r>
              <a:rPr sz="750">
                <a:latin typeface="Arial"/>
                <a:cs typeface="Arial"/>
              </a:rPr>
              <a:t>to </a:t>
            </a:r>
            <a:r>
              <a:rPr sz="750" spc="-5">
                <a:latin typeface="Arial"/>
                <a:cs typeface="Arial"/>
              </a:rPr>
              <a:t>HFR Asset </a:t>
            </a:r>
            <a:r>
              <a:rPr sz="750">
                <a:latin typeface="Arial"/>
                <a:cs typeface="Arial"/>
              </a:rPr>
              <a:t>Management, </a:t>
            </a:r>
            <a:r>
              <a:rPr sz="750" spc="-5">
                <a:latin typeface="Arial"/>
                <a:cs typeface="Arial"/>
              </a:rPr>
              <a:t>L.L.C. Results for </a:t>
            </a:r>
            <a:r>
              <a:rPr sz="750">
                <a:latin typeface="Arial"/>
                <a:cs typeface="Arial"/>
              </a:rPr>
              <a:t>funds that go out </a:t>
            </a:r>
            <a:r>
              <a:rPr sz="750" spc="-5">
                <a:latin typeface="Arial"/>
                <a:cs typeface="Arial"/>
              </a:rPr>
              <a:t>of business are  included in </a:t>
            </a:r>
            <a:r>
              <a:rPr sz="750">
                <a:latin typeface="Arial"/>
                <a:cs typeface="Arial"/>
              </a:rPr>
              <a:t>the index </a:t>
            </a:r>
            <a:r>
              <a:rPr sz="750" spc="-5">
                <a:latin typeface="Arial"/>
                <a:cs typeface="Arial"/>
              </a:rPr>
              <a:t>until the </a:t>
            </a:r>
            <a:r>
              <a:rPr sz="750">
                <a:latin typeface="Arial"/>
                <a:cs typeface="Arial"/>
              </a:rPr>
              <a:t>date that they cease </a:t>
            </a:r>
            <a:r>
              <a:rPr sz="750" spc="-5">
                <a:latin typeface="Arial"/>
                <a:cs typeface="Arial"/>
              </a:rPr>
              <a:t>operations. </a:t>
            </a:r>
            <a:r>
              <a:rPr sz="750">
                <a:latin typeface="Arial"/>
                <a:cs typeface="Arial"/>
              </a:rPr>
              <a:t>Therefore, these </a:t>
            </a:r>
            <a:r>
              <a:rPr sz="750" spc="-5">
                <a:latin typeface="Arial"/>
                <a:cs typeface="Arial"/>
              </a:rPr>
              <a:t>indices may </a:t>
            </a:r>
            <a:r>
              <a:rPr sz="750">
                <a:latin typeface="Arial"/>
                <a:cs typeface="Arial"/>
              </a:rPr>
              <a:t>not be </a:t>
            </a:r>
            <a:r>
              <a:rPr sz="750" spc="-5">
                <a:latin typeface="Arial"/>
                <a:cs typeface="Arial"/>
              </a:rPr>
              <a:t>complete </a:t>
            </a:r>
            <a:r>
              <a:rPr sz="750">
                <a:latin typeface="Arial"/>
                <a:cs typeface="Arial"/>
              </a:rPr>
              <a:t>or </a:t>
            </a:r>
            <a:r>
              <a:rPr sz="750" spc="-5">
                <a:latin typeface="Arial"/>
                <a:cs typeface="Arial"/>
              </a:rPr>
              <a:t>accurate </a:t>
            </a:r>
            <a:r>
              <a:rPr sz="750">
                <a:latin typeface="Arial"/>
                <a:cs typeface="Arial"/>
              </a:rPr>
              <a:t>representations </a:t>
            </a:r>
            <a:r>
              <a:rPr sz="750" spc="-5">
                <a:latin typeface="Arial"/>
                <a:cs typeface="Arial"/>
              </a:rPr>
              <a:t>of </a:t>
            </a:r>
            <a:r>
              <a:rPr sz="750">
                <a:latin typeface="Arial"/>
                <a:cs typeface="Arial"/>
              </a:rPr>
              <a:t>the hedge fund  </a:t>
            </a:r>
            <a:r>
              <a:rPr sz="750" spc="-5">
                <a:latin typeface="Arial"/>
                <a:cs typeface="Arial"/>
              </a:rPr>
              <a:t>universe, </a:t>
            </a:r>
            <a:r>
              <a:rPr sz="750">
                <a:latin typeface="Arial"/>
                <a:cs typeface="Arial"/>
              </a:rPr>
              <a:t>and </a:t>
            </a:r>
            <a:r>
              <a:rPr sz="750" spc="-5">
                <a:latin typeface="Arial"/>
                <a:cs typeface="Arial"/>
              </a:rPr>
              <a:t>may </a:t>
            </a:r>
            <a:r>
              <a:rPr sz="750">
                <a:latin typeface="Arial"/>
                <a:cs typeface="Arial"/>
              </a:rPr>
              <a:t>be </a:t>
            </a:r>
            <a:r>
              <a:rPr sz="750" spc="-5">
                <a:latin typeface="Arial"/>
                <a:cs typeface="Arial"/>
              </a:rPr>
              <a:t>biased in several ways. All </a:t>
            </a:r>
            <a:r>
              <a:rPr sz="750">
                <a:latin typeface="Arial"/>
                <a:cs typeface="Arial"/>
              </a:rPr>
              <a:t>data </a:t>
            </a:r>
            <a:r>
              <a:rPr sz="750" spc="-5">
                <a:latin typeface="Arial"/>
                <a:cs typeface="Arial"/>
              </a:rPr>
              <a:t>is net of all </a:t>
            </a:r>
            <a:r>
              <a:rPr sz="750">
                <a:latin typeface="Arial"/>
                <a:cs typeface="Arial"/>
              </a:rPr>
              <a:t>fees, denominated </a:t>
            </a:r>
            <a:r>
              <a:rPr sz="750" spc="-5">
                <a:latin typeface="Arial"/>
                <a:cs typeface="Arial"/>
              </a:rPr>
              <a:t>in U.S. dollar </a:t>
            </a:r>
            <a:r>
              <a:rPr sz="750">
                <a:latin typeface="Arial"/>
                <a:cs typeface="Arial"/>
              </a:rPr>
              <a:t>and equal-weighted. </a:t>
            </a:r>
            <a:r>
              <a:rPr sz="750" spc="-5">
                <a:latin typeface="Arial"/>
                <a:cs typeface="Arial"/>
              </a:rPr>
              <a:t>The </a:t>
            </a:r>
            <a:r>
              <a:rPr sz="750">
                <a:latin typeface="Arial"/>
                <a:cs typeface="Arial"/>
              </a:rPr>
              <a:t>information underlying the </a:t>
            </a:r>
            <a:r>
              <a:rPr sz="750" spc="-5">
                <a:latin typeface="Arial"/>
                <a:cs typeface="Arial"/>
              </a:rPr>
              <a:t>indices </a:t>
            </a:r>
            <a:r>
              <a:rPr sz="750">
                <a:latin typeface="Arial"/>
                <a:cs typeface="Arial"/>
              </a:rPr>
              <a:t>and  the </a:t>
            </a:r>
            <a:r>
              <a:rPr sz="750" spc="-5">
                <a:latin typeface="Arial"/>
                <a:cs typeface="Arial"/>
              </a:rPr>
              <a:t>classification of </a:t>
            </a:r>
            <a:r>
              <a:rPr sz="750">
                <a:latin typeface="Arial"/>
                <a:cs typeface="Arial"/>
              </a:rPr>
              <a:t>the underlying funds </a:t>
            </a:r>
            <a:r>
              <a:rPr sz="750" spc="-5">
                <a:latin typeface="Arial"/>
                <a:cs typeface="Arial"/>
              </a:rPr>
              <a:t>have </a:t>
            </a:r>
            <a:r>
              <a:rPr sz="750">
                <a:latin typeface="Arial"/>
                <a:cs typeface="Arial"/>
              </a:rPr>
              <a:t>not been independently </a:t>
            </a:r>
            <a:r>
              <a:rPr sz="750" spc="-5">
                <a:latin typeface="Arial"/>
                <a:cs typeface="Arial"/>
              </a:rPr>
              <a:t>verified </a:t>
            </a:r>
            <a:r>
              <a:rPr sz="750">
                <a:latin typeface="Arial"/>
                <a:cs typeface="Arial"/>
              </a:rPr>
              <a:t>by </a:t>
            </a:r>
            <a:r>
              <a:rPr sz="750" spc="-5">
                <a:latin typeface="Arial"/>
                <a:cs typeface="Arial"/>
              </a:rPr>
              <a:t>either HFR or </a:t>
            </a:r>
            <a:r>
              <a:rPr sz="750">
                <a:latin typeface="Arial"/>
                <a:cs typeface="Arial"/>
              </a:rPr>
              <a:t>Morgan Stanley </a:t>
            </a:r>
            <a:r>
              <a:rPr sz="750" spc="-5">
                <a:latin typeface="Arial"/>
                <a:cs typeface="Arial"/>
              </a:rPr>
              <a:t>Smith </a:t>
            </a:r>
            <a:r>
              <a:rPr sz="750">
                <a:latin typeface="Arial"/>
                <a:cs typeface="Arial"/>
              </a:rPr>
              <a:t>Barney, and </a:t>
            </a:r>
            <a:r>
              <a:rPr sz="750" spc="-5">
                <a:latin typeface="Arial"/>
                <a:cs typeface="Arial"/>
              </a:rPr>
              <a:t>neither HFR nor </a:t>
            </a:r>
            <a:r>
              <a:rPr sz="750">
                <a:latin typeface="Arial"/>
                <a:cs typeface="Arial"/>
              </a:rPr>
              <a:t>Morgan  </a:t>
            </a:r>
            <a:r>
              <a:rPr sz="750" spc="-5">
                <a:latin typeface="Arial"/>
                <a:cs typeface="Arial"/>
              </a:rPr>
              <a:t>Stanley Smith Barney make any representation as to their accuracy. Past performance does not guarantee future results. Real results may</a:t>
            </a:r>
            <a:r>
              <a:rPr sz="750" spc="130">
                <a:latin typeface="Arial"/>
                <a:cs typeface="Arial"/>
              </a:rPr>
              <a:t> </a:t>
            </a:r>
            <a:r>
              <a:rPr sz="750" spc="-5">
                <a:latin typeface="Arial"/>
                <a:cs typeface="Arial"/>
              </a:rPr>
              <a:t>vary.</a:t>
            </a:r>
            <a:endParaRPr sz="750">
              <a:latin typeface="Arial"/>
              <a:cs typeface="Arial"/>
            </a:endParaRPr>
          </a:p>
          <a:p>
            <a:pPr>
              <a:spcBef>
                <a:spcPts val="5"/>
              </a:spcBef>
            </a:pPr>
            <a:endParaRPr sz="750">
              <a:latin typeface="Arial"/>
              <a:cs typeface="Arial"/>
            </a:endParaRPr>
          </a:p>
          <a:p>
            <a:pPr marL="13335" marR="8255" algn="just">
              <a:lnSpc>
                <a:spcPct val="80000"/>
              </a:lnSpc>
              <a:spcBef>
                <a:spcPts val="5"/>
              </a:spcBef>
            </a:pPr>
            <a:r>
              <a:rPr sz="750" spc="-5">
                <a:latin typeface="Arial"/>
                <a:cs typeface="Arial"/>
              </a:rPr>
              <a:t>The Alerian MLP </a:t>
            </a:r>
            <a:r>
              <a:rPr sz="750">
                <a:latin typeface="Arial"/>
                <a:cs typeface="Arial"/>
              </a:rPr>
              <a:t>Index </a:t>
            </a:r>
            <a:r>
              <a:rPr sz="750" spc="-5">
                <a:latin typeface="Arial"/>
                <a:cs typeface="Arial"/>
              </a:rPr>
              <a:t>is a composite </a:t>
            </a:r>
            <a:r>
              <a:rPr sz="750">
                <a:latin typeface="Arial"/>
                <a:cs typeface="Arial"/>
              </a:rPr>
              <a:t>of the 50 </a:t>
            </a:r>
            <a:r>
              <a:rPr sz="750" spc="-5">
                <a:latin typeface="Arial"/>
                <a:cs typeface="Arial"/>
              </a:rPr>
              <a:t>most </a:t>
            </a:r>
            <a:r>
              <a:rPr sz="750">
                <a:latin typeface="Arial"/>
                <a:cs typeface="Arial"/>
              </a:rPr>
              <a:t>prominent energy </a:t>
            </a:r>
            <a:r>
              <a:rPr sz="750" spc="-5">
                <a:latin typeface="Arial"/>
                <a:cs typeface="Arial"/>
              </a:rPr>
              <a:t>Master Limited Partnerships (MLP)s </a:t>
            </a:r>
            <a:r>
              <a:rPr sz="750">
                <a:latin typeface="Arial"/>
                <a:cs typeface="Arial"/>
              </a:rPr>
              <a:t>that </a:t>
            </a:r>
            <a:r>
              <a:rPr sz="750" spc="-5">
                <a:latin typeface="Arial"/>
                <a:cs typeface="Arial"/>
              </a:rPr>
              <a:t>provides investors </a:t>
            </a:r>
            <a:r>
              <a:rPr sz="750" spc="-10">
                <a:latin typeface="Arial"/>
                <a:cs typeface="Arial"/>
              </a:rPr>
              <a:t>with </a:t>
            </a:r>
            <a:r>
              <a:rPr sz="750">
                <a:latin typeface="Arial"/>
                <a:cs typeface="Arial"/>
              </a:rPr>
              <a:t>an unbiased,  </a:t>
            </a:r>
            <a:r>
              <a:rPr sz="750" spc="-5">
                <a:latin typeface="Arial"/>
                <a:cs typeface="Arial"/>
              </a:rPr>
              <a:t>comprehensive benchmark for this emerging asset class. The </a:t>
            </a:r>
            <a:r>
              <a:rPr sz="750">
                <a:latin typeface="Arial"/>
                <a:cs typeface="Arial"/>
              </a:rPr>
              <a:t>index, </a:t>
            </a:r>
            <a:r>
              <a:rPr sz="750" spc="-5">
                <a:latin typeface="Arial"/>
                <a:cs typeface="Arial"/>
              </a:rPr>
              <a:t>which is calculated using a </a:t>
            </a:r>
            <a:r>
              <a:rPr sz="750">
                <a:latin typeface="Arial"/>
                <a:cs typeface="Arial"/>
              </a:rPr>
              <a:t>float-adjusted, </a:t>
            </a:r>
            <a:r>
              <a:rPr sz="750" spc="-5">
                <a:latin typeface="Arial"/>
                <a:cs typeface="Arial"/>
              </a:rPr>
              <a:t>capitalization-weighted </a:t>
            </a:r>
            <a:r>
              <a:rPr sz="750">
                <a:latin typeface="Arial"/>
                <a:cs typeface="Arial"/>
              </a:rPr>
              <a:t>methodology, </a:t>
            </a:r>
            <a:r>
              <a:rPr sz="750" spc="-5">
                <a:latin typeface="Arial"/>
                <a:cs typeface="Arial"/>
              </a:rPr>
              <a:t>is  disseminated real-time on a price-return bases. An investment cannot be made directly in a market</a:t>
            </a:r>
            <a:r>
              <a:rPr sz="750" spc="75">
                <a:latin typeface="Arial"/>
                <a:cs typeface="Arial"/>
              </a:rPr>
              <a:t> </a:t>
            </a:r>
            <a:r>
              <a:rPr sz="750" spc="-5">
                <a:latin typeface="Arial"/>
                <a:cs typeface="Arial"/>
              </a:rPr>
              <a:t>index.</a:t>
            </a:r>
            <a:endParaRPr sz="750">
              <a:latin typeface="Arial"/>
              <a:cs typeface="Arial"/>
            </a:endParaRPr>
          </a:p>
          <a:p>
            <a:pPr>
              <a:spcBef>
                <a:spcPts val="20"/>
              </a:spcBef>
            </a:pPr>
            <a:endParaRPr sz="750">
              <a:latin typeface="Arial"/>
              <a:cs typeface="Arial"/>
            </a:endParaRPr>
          </a:p>
          <a:p>
            <a:pPr marL="13335" marR="33655" algn="just">
              <a:lnSpc>
                <a:spcPct val="80000"/>
              </a:lnSpc>
            </a:pPr>
            <a:r>
              <a:rPr sz="750">
                <a:latin typeface="Arial"/>
                <a:cs typeface="Arial"/>
              </a:rPr>
              <a:t>Alpha: </a:t>
            </a:r>
            <a:r>
              <a:rPr sz="750" spc="-5">
                <a:latin typeface="Arial"/>
                <a:cs typeface="Arial"/>
              </a:rPr>
              <a:t>A </a:t>
            </a:r>
            <a:r>
              <a:rPr sz="750">
                <a:latin typeface="Arial"/>
                <a:cs typeface="Arial"/>
              </a:rPr>
              <a:t>measure of </a:t>
            </a:r>
            <a:r>
              <a:rPr sz="750" spc="-5">
                <a:latin typeface="Arial"/>
                <a:cs typeface="Arial"/>
              </a:rPr>
              <a:t>a portfolio's time weighted </a:t>
            </a:r>
            <a:r>
              <a:rPr sz="750" spc="-10">
                <a:latin typeface="Arial"/>
                <a:cs typeface="Arial"/>
              </a:rPr>
              <a:t>return </a:t>
            </a:r>
            <a:r>
              <a:rPr sz="750" spc="-5">
                <a:latin typeface="Arial"/>
                <a:cs typeface="Arial"/>
              </a:rPr>
              <a:t>in </a:t>
            </a:r>
            <a:r>
              <a:rPr sz="750" spc="-10">
                <a:latin typeface="Arial"/>
                <a:cs typeface="Arial"/>
              </a:rPr>
              <a:t>excess </a:t>
            </a:r>
            <a:r>
              <a:rPr sz="750">
                <a:latin typeface="Arial"/>
                <a:cs typeface="Arial"/>
              </a:rPr>
              <a:t>of the </a:t>
            </a:r>
            <a:r>
              <a:rPr sz="750" spc="-5">
                <a:latin typeface="Arial"/>
                <a:cs typeface="Arial"/>
              </a:rPr>
              <a:t>market’s return, </a:t>
            </a:r>
            <a:r>
              <a:rPr sz="750">
                <a:latin typeface="Arial"/>
                <a:cs typeface="Arial"/>
              </a:rPr>
              <a:t>both adjusted </a:t>
            </a:r>
            <a:r>
              <a:rPr sz="750" spc="-5">
                <a:latin typeface="Arial"/>
                <a:cs typeface="Arial"/>
              </a:rPr>
              <a:t>for risk. A positive </a:t>
            </a:r>
            <a:r>
              <a:rPr sz="750">
                <a:latin typeface="Arial"/>
                <a:cs typeface="Arial"/>
              </a:rPr>
              <a:t>alpha </a:t>
            </a:r>
            <a:r>
              <a:rPr sz="750" spc="-5">
                <a:latin typeface="Arial"/>
                <a:cs typeface="Arial"/>
              </a:rPr>
              <a:t>indicates </a:t>
            </a:r>
            <a:r>
              <a:rPr sz="750">
                <a:latin typeface="Arial"/>
                <a:cs typeface="Arial"/>
              </a:rPr>
              <a:t>that the </a:t>
            </a:r>
            <a:r>
              <a:rPr sz="750" spc="-5">
                <a:latin typeface="Arial"/>
                <a:cs typeface="Arial"/>
              </a:rPr>
              <a:t>portfolio  outperformed</a:t>
            </a:r>
            <a:r>
              <a:rPr sz="750" spc="30">
                <a:latin typeface="Arial"/>
                <a:cs typeface="Arial"/>
              </a:rPr>
              <a:t> </a:t>
            </a:r>
            <a:r>
              <a:rPr sz="750" spc="-5">
                <a:latin typeface="Arial"/>
                <a:cs typeface="Arial"/>
              </a:rPr>
              <a:t>the</a:t>
            </a:r>
            <a:r>
              <a:rPr sz="750" spc="20">
                <a:latin typeface="Arial"/>
                <a:cs typeface="Arial"/>
              </a:rPr>
              <a:t> </a:t>
            </a:r>
            <a:r>
              <a:rPr sz="750" spc="-5">
                <a:latin typeface="Arial"/>
                <a:cs typeface="Arial"/>
              </a:rPr>
              <a:t>market</a:t>
            </a:r>
            <a:r>
              <a:rPr sz="750" spc="15">
                <a:latin typeface="Arial"/>
                <a:cs typeface="Arial"/>
              </a:rPr>
              <a:t> </a:t>
            </a:r>
            <a:r>
              <a:rPr sz="750" spc="-5">
                <a:latin typeface="Arial"/>
                <a:cs typeface="Arial"/>
              </a:rPr>
              <a:t>on</a:t>
            </a:r>
            <a:r>
              <a:rPr sz="750" spc="15">
                <a:latin typeface="Arial"/>
                <a:cs typeface="Arial"/>
              </a:rPr>
              <a:t> </a:t>
            </a:r>
            <a:r>
              <a:rPr sz="750" spc="-5">
                <a:latin typeface="Arial"/>
                <a:cs typeface="Arial"/>
              </a:rPr>
              <a:t>a</a:t>
            </a:r>
            <a:r>
              <a:rPr sz="750" spc="10">
                <a:latin typeface="Arial"/>
                <a:cs typeface="Arial"/>
              </a:rPr>
              <a:t> </a:t>
            </a:r>
            <a:r>
              <a:rPr sz="750" spc="-5">
                <a:latin typeface="Arial"/>
                <a:cs typeface="Arial"/>
              </a:rPr>
              <a:t>risk-adjusted</a:t>
            </a:r>
            <a:r>
              <a:rPr sz="750" spc="25">
                <a:latin typeface="Arial"/>
                <a:cs typeface="Arial"/>
              </a:rPr>
              <a:t> </a:t>
            </a:r>
            <a:r>
              <a:rPr sz="750" spc="-5">
                <a:latin typeface="Arial"/>
                <a:cs typeface="Arial"/>
              </a:rPr>
              <a:t>basis,</a:t>
            </a:r>
            <a:r>
              <a:rPr sz="750" spc="10">
                <a:latin typeface="Arial"/>
                <a:cs typeface="Arial"/>
              </a:rPr>
              <a:t> </a:t>
            </a:r>
            <a:r>
              <a:rPr sz="750" spc="-5">
                <a:latin typeface="Arial"/>
                <a:cs typeface="Arial"/>
              </a:rPr>
              <a:t>and</a:t>
            </a:r>
            <a:r>
              <a:rPr sz="750" spc="20">
                <a:latin typeface="Arial"/>
                <a:cs typeface="Arial"/>
              </a:rPr>
              <a:t> </a:t>
            </a:r>
            <a:r>
              <a:rPr sz="750" spc="-5">
                <a:latin typeface="Arial"/>
                <a:cs typeface="Arial"/>
              </a:rPr>
              <a:t>a</a:t>
            </a:r>
            <a:r>
              <a:rPr sz="750" spc="15">
                <a:latin typeface="Arial"/>
                <a:cs typeface="Arial"/>
              </a:rPr>
              <a:t> </a:t>
            </a:r>
            <a:r>
              <a:rPr sz="750" spc="-5">
                <a:latin typeface="Arial"/>
                <a:cs typeface="Arial"/>
              </a:rPr>
              <a:t>negative</a:t>
            </a:r>
            <a:r>
              <a:rPr sz="750" spc="25">
                <a:latin typeface="Arial"/>
                <a:cs typeface="Arial"/>
              </a:rPr>
              <a:t> </a:t>
            </a:r>
            <a:r>
              <a:rPr sz="750" spc="-5">
                <a:latin typeface="Arial"/>
                <a:cs typeface="Arial"/>
              </a:rPr>
              <a:t>alpha</a:t>
            </a:r>
            <a:r>
              <a:rPr sz="750" spc="30">
                <a:latin typeface="Arial"/>
                <a:cs typeface="Arial"/>
              </a:rPr>
              <a:t> </a:t>
            </a:r>
            <a:r>
              <a:rPr sz="750" spc="-5">
                <a:latin typeface="Arial"/>
                <a:cs typeface="Arial"/>
              </a:rPr>
              <a:t>indicates</a:t>
            </a:r>
            <a:r>
              <a:rPr sz="750" spc="25">
                <a:latin typeface="Arial"/>
                <a:cs typeface="Arial"/>
              </a:rPr>
              <a:t> </a:t>
            </a:r>
            <a:r>
              <a:rPr sz="750" spc="-5">
                <a:latin typeface="Arial"/>
                <a:cs typeface="Arial"/>
              </a:rPr>
              <a:t>the</a:t>
            </a:r>
            <a:r>
              <a:rPr sz="750" spc="15">
                <a:latin typeface="Arial"/>
                <a:cs typeface="Arial"/>
              </a:rPr>
              <a:t> </a:t>
            </a:r>
            <a:r>
              <a:rPr sz="750" spc="-5">
                <a:latin typeface="Arial"/>
                <a:cs typeface="Arial"/>
              </a:rPr>
              <a:t>portfolio</a:t>
            </a:r>
            <a:r>
              <a:rPr sz="750" spc="25">
                <a:latin typeface="Arial"/>
                <a:cs typeface="Arial"/>
              </a:rPr>
              <a:t> </a:t>
            </a:r>
            <a:r>
              <a:rPr sz="750" spc="-5">
                <a:latin typeface="Arial"/>
                <a:cs typeface="Arial"/>
              </a:rPr>
              <a:t>did</a:t>
            </a:r>
            <a:r>
              <a:rPr sz="750" spc="15">
                <a:latin typeface="Arial"/>
                <a:cs typeface="Arial"/>
              </a:rPr>
              <a:t> </a:t>
            </a:r>
            <a:r>
              <a:rPr sz="750" spc="-10">
                <a:latin typeface="Arial"/>
                <a:cs typeface="Arial"/>
              </a:rPr>
              <a:t>worse</a:t>
            </a:r>
            <a:r>
              <a:rPr sz="750" spc="15">
                <a:latin typeface="Arial"/>
                <a:cs typeface="Arial"/>
              </a:rPr>
              <a:t> </a:t>
            </a:r>
            <a:r>
              <a:rPr sz="750" spc="-5">
                <a:latin typeface="Arial"/>
                <a:cs typeface="Arial"/>
              </a:rPr>
              <a:t>than</a:t>
            </a:r>
            <a:r>
              <a:rPr sz="750" spc="30">
                <a:latin typeface="Arial"/>
                <a:cs typeface="Arial"/>
              </a:rPr>
              <a:t> </a:t>
            </a:r>
            <a:r>
              <a:rPr sz="750" spc="-5">
                <a:latin typeface="Arial"/>
                <a:cs typeface="Arial"/>
              </a:rPr>
              <a:t>the</a:t>
            </a:r>
            <a:r>
              <a:rPr sz="750" spc="20">
                <a:latin typeface="Arial"/>
                <a:cs typeface="Arial"/>
              </a:rPr>
              <a:t> </a:t>
            </a:r>
            <a:r>
              <a:rPr sz="750" spc="-5">
                <a:latin typeface="Arial"/>
                <a:cs typeface="Arial"/>
              </a:rPr>
              <a:t>market.</a:t>
            </a:r>
            <a:endParaRPr sz="750">
              <a:latin typeface="Arial"/>
              <a:cs typeface="Arial"/>
            </a:endParaRPr>
          </a:p>
          <a:p>
            <a:pPr>
              <a:spcBef>
                <a:spcPts val="20"/>
              </a:spcBef>
            </a:pPr>
            <a:endParaRPr sz="750">
              <a:latin typeface="Arial"/>
              <a:cs typeface="Arial"/>
            </a:endParaRPr>
          </a:p>
          <a:p>
            <a:pPr marL="13335" algn="just"/>
            <a:r>
              <a:rPr sz="750" spc="-5">
                <a:latin typeface="Arial"/>
                <a:cs typeface="Arial"/>
              </a:rPr>
              <a:t>©</a:t>
            </a:r>
            <a:r>
              <a:rPr sz="750" spc="5">
                <a:latin typeface="Arial"/>
                <a:cs typeface="Arial"/>
              </a:rPr>
              <a:t> </a:t>
            </a:r>
            <a:r>
              <a:rPr sz="750" spc="-5">
                <a:latin typeface="Arial"/>
                <a:cs typeface="Arial"/>
              </a:rPr>
              <a:t>2020</a:t>
            </a:r>
            <a:r>
              <a:rPr sz="750" spc="40">
                <a:latin typeface="Arial"/>
                <a:cs typeface="Arial"/>
              </a:rPr>
              <a:t> </a:t>
            </a:r>
            <a:r>
              <a:rPr sz="750" spc="-5">
                <a:latin typeface="Arial"/>
                <a:cs typeface="Arial"/>
              </a:rPr>
              <a:t>Investments</a:t>
            </a:r>
            <a:r>
              <a:rPr sz="750" spc="35">
                <a:latin typeface="Arial"/>
                <a:cs typeface="Arial"/>
              </a:rPr>
              <a:t> </a:t>
            </a:r>
            <a:r>
              <a:rPr sz="750" spc="-5">
                <a:latin typeface="Arial"/>
                <a:cs typeface="Arial"/>
              </a:rPr>
              <a:t>and</a:t>
            </a:r>
            <a:r>
              <a:rPr sz="750" spc="35">
                <a:latin typeface="Arial"/>
                <a:cs typeface="Arial"/>
              </a:rPr>
              <a:t> </a:t>
            </a:r>
            <a:r>
              <a:rPr sz="750" spc="-5">
                <a:latin typeface="Arial"/>
                <a:cs typeface="Arial"/>
              </a:rPr>
              <a:t>services</a:t>
            </a:r>
            <a:r>
              <a:rPr sz="750" spc="5">
                <a:latin typeface="Arial"/>
                <a:cs typeface="Arial"/>
              </a:rPr>
              <a:t> </a:t>
            </a:r>
            <a:r>
              <a:rPr sz="750" spc="-5">
                <a:latin typeface="Arial"/>
                <a:cs typeface="Arial"/>
              </a:rPr>
              <a:t>offered</a:t>
            </a:r>
            <a:r>
              <a:rPr sz="750" spc="40">
                <a:latin typeface="Arial"/>
                <a:cs typeface="Arial"/>
              </a:rPr>
              <a:t> </a:t>
            </a:r>
            <a:r>
              <a:rPr sz="750" spc="-5">
                <a:latin typeface="Arial"/>
                <a:cs typeface="Arial"/>
              </a:rPr>
              <a:t>through</a:t>
            </a:r>
            <a:r>
              <a:rPr sz="750" spc="50">
                <a:latin typeface="Arial"/>
                <a:cs typeface="Arial"/>
              </a:rPr>
              <a:t> </a:t>
            </a:r>
            <a:r>
              <a:rPr sz="750" spc="-5">
                <a:latin typeface="Arial"/>
                <a:cs typeface="Arial"/>
              </a:rPr>
              <a:t>Morgan</a:t>
            </a:r>
            <a:r>
              <a:rPr sz="750" spc="30">
                <a:latin typeface="Arial"/>
                <a:cs typeface="Arial"/>
              </a:rPr>
              <a:t> </a:t>
            </a:r>
            <a:r>
              <a:rPr sz="750" spc="-5">
                <a:latin typeface="Arial"/>
                <a:cs typeface="Arial"/>
              </a:rPr>
              <a:t>Stanley</a:t>
            </a:r>
            <a:r>
              <a:rPr sz="750" spc="35">
                <a:latin typeface="Arial"/>
                <a:cs typeface="Arial"/>
              </a:rPr>
              <a:t> </a:t>
            </a:r>
            <a:r>
              <a:rPr sz="750" spc="-5">
                <a:latin typeface="Arial"/>
                <a:cs typeface="Arial"/>
              </a:rPr>
              <a:t>Smith</a:t>
            </a:r>
            <a:r>
              <a:rPr sz="750" spc="15">
                <a:latin typeface="Arial"/>
                <a:cs typeface="Arial"/>
              </a:rPr>
              <a:t> </a:t>
            </a:r>
            <a:r>
              <a:rPr sz="750" spc="-5">
                <a:latin typeface="Arial"/>
                <a:cs typeface="Arial"/>
              </a:rPr>
              <a:t>Barney</a:t>
            </a:r>
            <a:r>
              <a:rPr sz="750" spc="35">
                <a:latin typeface="Arial"/>
                <a:cs typeface="Arial"/>
              </a:rPr>
              <a:t> </a:t>
            </a:r>
            <a:r>
              <a:rPr sz="750" spc="-5">
                <a:latin typeface="Arial"/>
                <a:cs typeface="Arial"/>
              </a:rPr>
              <a:t>LLC.</a:t>
            </a:r>
            <a:r>
              <a:rPr sz="750" spc="25">
                <a:latin typeface="Arial"/>
                <a:cs typeface="Arial"/>
              </a:rPr>
              <a:t> </a:t>
            </a:r>
            <a:r>
              <a:rPr sz="750" spc="-5">
                <a:latin typeface="Arial"/>
                <a:cs typeface="Arial"/>
              </a:rPr>
              <a:t>Member</a:t>
            </a:r>
            <a:r>
              <a:rPr sz="750" spc="25">
                <a:latin typeface="Arial"/>
                <a:cs typeface="Arial"/>
              </a:rPr>
              <a:t> </a:t>
            </a:r>
            <a:r>
              <a:rPr sz="750" spc="-5">
                <a:latin typeface="Arial"/>
                <a:cs typeface="Arial"/>
              </a:rPr>
              <a:t>SIPC.</a:t>
            </a:r>
            <a:r>
              <a:rPr sz="750" spc="15">
                <a:latin typeface="Arial"/>
                <a:cs typeface="Arial"/>
              </a:rPr>
              <a:t> </a:t>
            </a:r>
            <a:r>
              <a:rPr sz="750" spc="-5">
                <a:latin typeface="Arial"/>
                <a:cs typeface="Arial"/>
              </a:rPr>
              <a:t>Graystone</a:t>
            </a:r>
            <a:r>
              <a:rPr sz="750" spc="40">
                <a:latin typeface="Arial"/>
                <a:cs typeface="Arial"/>
              </a:rPr>
              <a:t> </a:t>
            </a:r>
            <a:r>
              <a:rPr sz="750" spc="-5">
                <a:latin typeface="Arial"/>
                <a:cs typeface="Arial"/>
              </a:rPr>
              <a:t>Consulting,</a:t>
            </a:r>
            <a:r>
              <a:rPr sz="750" spc="45">
                <a:latin typeface="Arial"/>
                <a:cs typeface="Arial"/>
              </a:rPr>
              <a:t> </a:t>
            </a:r>
            <a:r>
              <a:rPr sz="750" spc="-5">
                <a:latin typeface="Arial"/>
                <a:cs typeface="Arial"/>
              </a:rPr>
              <a:t>a</a:t>
            </a:r>
            <a:r>
              <a:rPr sz="750" spc="15">
                <a:latin typeface="Arial"/>
                <a:cs typeface="Arial"/>
              </a:rPr>
              <a:t> </a:t>
            </a:r>
            <a:r>
              <a:rPr sz="750" spc="-5">
                <a:latin typeface="Arial"/>
                <a:cs typeface="Arial"/>
              </a:rPr>
              <a:t>business</a:t>
            </a:r>
            <a:r>
              <a:rPr sz="750" spc="30">
                <a:latin typeface="Arial"/>
                <a:cs typeface="Arial"/>
              </a:rPr>
              <a:t> </a:t>
            </a:r>
            <a:r>
              <a:rPr sz="750" spc="-5">
                <a:latin typeface="Arial"/>
                <a:cs typeface="Arial"/>
              </a:rPr>
              <a:t>of</a:t>
            </a:r>
            <a:r>
              <a:rPr sz="750" spc="25">
                <a:latin typeface="Arial"/>
                <a:cs typeface="Arial"/>
              </a:rPr>
              <a:t> </a:t>
            </a:r>
            <a:r>
              <a:rPr sz="750" spc="-5">
                <a:latin typeface="Arial"/>
                <a:cs typeface="Arial"/>
              </a:rPr>
              <a:t>Morgan</a:t>
            </a:r>
            <a:r>
              <a:rPr sz="750" spc="30">
                <a:latin typeface="Arial"/>
                <a:cs typeface="Arial"/>
              </a:rPr>
              <a:t> </a:t>
            </a:r>
            <a:r>
              <a:rPr sz="750" spc="-5">
                <a:latin typeface="Arial"/>
                <a:cs typeface="Arial"/>
              </a:rPr>
              <a:t>Stanley.</a:t>
            </a:r>
            <a:endParaRPr sz="750">
              <a:latin typeface="Arial"/>
              <a:cs typeface="Arial"/>
            </a:endParaRPr>
          </a:p>
          <a:p>
            <a:pPr marL="12700" marR="11430" algn="just">
              <a:lnSpc>
                <a:spcPct val="80000"/>
              </a:lnSpc>
              <a:spcBef>
                <a:spcPts val="295"/>
              </a:spcBef>
            </a:pPr>
            <a:r>
              <a:rPr sz="750" spc="-5">
                <a:latin typeface="Arial"/>
                <a:cs typeface="Arial"/>
              </a:rPr>
              <a:t>This material </a:t>
            </a:r>
            <a:r>
              <a:rPr sz="750">
                <a:latin typeface="Arial"/>
                <a:cs typeface="Arial"/>
              </a:rPr>
              <a:t>does not </a:t>
            </a:r>
            <a:r>
              <a:rPr sz="750" spc="-5">
                <a:latin typeface="Arial"/>
                <a:cs typeface="Arial"/>
              </a:rPr>
              <a:t>provide individually tailored investment advice. </a:t>
            </a:r>
            <a:r>
              <a:rPr sz="750">
                <a:latin typeface="Arial"/>
                <a:cs typeface="Arial"/>
              </a:rPr>
              <a:t>It </a:t>
            </a:r>
            <a:r>
              <a:rPr sz="750" spc="-5">
                <a:latin typeface="Arial"/>
                <a:cs typeface="Arial"/>
              </a:rPr>
              <a:t>has </a:t>
            </a:r>
            <a:r>
              <a:rPr sz="750">
                <a:latin typeface="Arial"/>
                <a:cs typeface="Arial"/>
              </a:rPr>
              <a:t>been prepared without </a:t>
            </a:r>
            <a:r>
              <a:rPr sz="750" spc="-5">
                <a:latin typeface="Arial"/>
                <a:cs typeface="Arial"/>
              </a:rPr>
              <a:t>regard </a:t>
            </a:r>
            <a:r>
              <a:rPr sz="750">
                <a:latin typeface="Arial"/>
                <a:cs typeface="Arial"/>
              </a:rPr>
              <a:t>to the </a:t>
            </a:r>
            <a:r>
              <a:rPr sz="750" spc="-5">
                <a:latin typeface="Arial"/>
                <a:cs typeface="Arial"/>
              </a:rPr>
              <a:t>individual financial circumstances </a:t>
            </a:r>
            <a:r>
              <a:rPr sz="750">
                <a:latin typeface="Arial"/>
                <a:cs typeface="Arial"/>
              </a:rPr>
              <a:t>and </a:t>
            </a:r>
            <a:r>
              <a:rPr sz="750" spc="-5">
                <a:latin typeface="Arial"/>
                <a:cs typeface="Arial"/>
              </a:rPr>
              <a:t>objectives </a:t>
            </a:r>
            <a:r>
              <a:rPr sz="750">
                <a:latin typeface="Arial"/>
                <a:cs typeface="Arial"/>
              </a:rPr>
              <a:t>of  </a:t>
            </a:r>
            <a:r>
              <a:rPr sz="750" spc="-5">
                <a:latin typeface="Arial"/>
                <a:cs typeface="Arial"/>
              </a:rPr>
              <a:t>persons who receive it. The strategies </a:t>
            </a:r>
            <a:r>
              <a:rPr sz="750">
                <a:latin typeface="Arial"/>
                <a:cs typeface="Arial"/>
              </a:rPr>
              <a:t>and/or </a:t>
            </a:r>
            <a:r>
              <a:rPr sz="750" spc="-5">
                <a:latin typeface="Arial"/>
                <a:cs typeface="Arial"/>
              </a:rPr>
              <a:t>investments discussed in this material may not </a:t>
            </a:r>
            <a:r>
              <a:rPr sz="750">
                <a:latin typeface="Arial"/>
                <a:cs typeface="Arial"/>
              </a:rPr>
              <a:t>be </a:t>
            </a:r>
            <a:r>
              <a:rPr sz="750" spc="-10">
                <a:latin typeface="Arial"/>
                <a:cs typeface="Arial"/>
              </a:rPr>
              <a:t>appropriate </a:t>
            </a:r>
            <a:r>
              <a:rPr sz="750" spc="-5">
                <a:latin typeface="Arial"/>
                <a:cs typeface="Arial"/>
              </a:rPr>
              <a:t>for all investors. </a:t>
            </a:r>
            <a:r>
              <a:rPr sz="750">
                <a:latin typeface="Arial"/>
                <a:cs typeface="Arial"/>
              </a:rPr>
              <a:t>Morgan Stanley Wealth Management  </a:t>
            </a:r>
            <a:r>
              <a:rPr sz="750" spc="-5">
                <a:latin typeface="Arial"/>
                <a:cs typeface="Arial"/>
              </a:rPr>
              <a:t>recommends </a:t>
            </a:r>
            <a:r>
              <a:rPr sz="750">
                <a:latin typeface="Arial"/>
                <a:cs typeface="Arial"/>
              </a:rPr>
              <a:t>that </a:t>
            </a:r>
            <a:r>
              <a:rPr sz="750" spc="-5">
                <a:latin typeface="Arial"/>
                <a:cs typeface="Arial"/>
              </a:rPr>
              <a:t>investors </a:t>
            </a:r>
            <a:r>
              <a:rPr sz="750">
                <a:latin typeface="Arial"/>
                <a:cs typeface="Arial"/>
              </a:rPr>
              <a:t>independently evaluate </a:t>
            </a:r>
            <a:r>
              <a:rPr sz="750" spc="-5">
                <a:latin typeface="Arial"/>
                <a:cs typeface="Arial"/>
              </a:rPr>
              <a:t>particular investments </a:t>
            </a:r>
            <a:r>
              <a:rPr sz="750">
                <a:latin typeface="Arial"/>
                <a:cs typeface="Arial"/>
              </a:rPr>
              <a:t>and </a:t>
            </a:r>
            <a:r>
              <a:rPr sz="750" spc="-5">
                <a:latin typeface="Arial"/>
                <a:cs typeface="Arial"/>
              </a:rPr>
              <a:t>strategies, </a:t>
            </a:r>
            <a:r>
              <a:rPr sz="750">
                <a:latin typeface="Arial"/>
                <a:cs typeface="Arial"/>
              </a:rPr>
              <a:t>and encourages </a:t>
            </a:r>
            <a:r>
              <a:rPr sz="750" spc="-5">
                <a:latin typeface="Arial"/>
                <a:cs typeface="Arial"/>
              </a:rPr>
              <a:t>investors </a:t>
            </a:r>
            <a:r>
              <a:rPr sz="750">
                <a:latin typeface="Arial"/>
                <a:cs typeface="Arial"/>
              </a:rPr>
              <a:t>to </a:t>
            </a:r>
            <a:r>
              <a:rPr sz="750" spc="-5">
                <a:latin typeface="Arial"/>
                <a:cs typeface="Arial"/>
              </a:rPr>
              <a:t>seek </a:t>
            </a:r>
            <a:r>
              <a:rPr sz="750">
                <a:latin typeface="Arial"/>
                <a:cs typeface="Arial"/>
              </a:rPr>
              <a:t>the </a:t>
            </a:r>
            <a:r>
              <a:rPr sz="750" spc="-5">
                <a:latin typeface="Arial"/>
                <a:cs typeface="Arial"/>
              </a:rPr>
              <a:t>advice of a Financial Advisor. The  appropriateness of a particular investment or strategy will depend on an investor’s individual circumstances and</a:t>
            </a:r>
            <a:r>
              <a:rPr sz="750" spc="60">
                <a:latin typeface="Arial"/>
                <a:cs typeface="Arial"/>
              </a:rPr>
              <a:t> </a:t>
            </a:r>
            <a:r>
              <a:rPr sz="750" spc="-5">
                <a:latin typeface="Arial"/>
                <a:cs typeface="Arial"/>
              </a:rPr>
              <a:t>objectives.</a:t>
            </a:r>
            <a:endParaRPr sz="750">
              <a:latin typeface="Arial"/>
              <a:cs typeface="Arial"/>
            </a:endParaRPr>
          </a:p>
          <a:p>
            <a:pPr>
              <a:spcBef>
                <a:spcPts val="20"/>
              </a:spcBef>
            </a:pPr>
            <a:endParaRPr sz="750">
              <a:latin typeface="Arial"/>
              <a:cs typeface="Arial"/>
            </a:endParaRPr>
          </a:p>
          <a:p>
            <a:pPr marL="12700" marR="12700" algn="just">
              <a:lnSpc>
                <a:spcPct val="80000"/>
              </a:lnSpc>
            </a:pPr>
            <a:r>
              <a:rPr sz="750" spc="-5">
                <a:latin typeface="Arial"/>
                <a:cs typeface="Arial"/>
              </a:rPr>
              <a:t>Tax laws are complex and subject to change. Morgan Stanley Smith Barney LLC (“Morgan Stanley”) , its affiliates and Morgan Stanley Financial Advisors and  Private Wealth Advisors do not provide tax or legal advice and are not “fiduciaries” (under the Investment Advisers Act of 1940, ERISA, the Internal Revenue Code  or otherwise) with respect to the services or activities described herein except as otherwise provided in writing by Morgan Stanley and/or as described at  </a:t>
            </a:r>
            <a:r>
              <a:rPr sz="750" spc="-5">
                <a:latin typeface="Arial"/>
                <a:cs typeface="Arial"/>
                <a:hlinkClick r:id="rId2"/>
              </a:rPr>
              <a:t>www.morganstanley.com/disclosures/dol. </a:t>
            </a:r>
            <a:r>
              <a:rPr sz="750" spc="-5">
                <a:latin typeface="Arial"/>
                <a:cs typeface="Arial"/>
              </a:rPr>
              <a:t>Individuals are encouraged to consult their tax and legal advisors (a) before establishing a retirement plan or account,  and (b) regarding any potential tax, ERISA and related consequences of any investments made under such plan or</a:t>
            </a:r>
            <a:r>
              <a:rPr sz="750" spc="5">
                <a:latin typeface="Arial"/>
                <a:cs typeface="Arial"/>
              </a:rPr>
              <a:t> </a:t>
            </a:r>
            <a:r>
              <a:rPr sz="750" spc="-5">
                <a:latin typeface="Arial"/>
                <a:cs typeface="Arial"/>
              </a:rPr>
              <a:t>account.</a:t>
            </a:r>
            <a:endParaRPr sz="750">
              <a:latin typeface="Arial"/>
              <a:cs typeface="Arial"/>
            </a:endParaRPr>
          </a:p>
          <a:p>
            <a:pPr>
              <a:lnSpc>
                <a:spcPct val="100000"/>
              </a:lnSpc>
            </a:pPr>
            <a:endParaRPr sz="750">
              <a:latin typeface="Arial"/>
              <a:cs typeface="Arial"/>
            </a:endParaRPr>
          </a:p>
          <a:p>
            <a:pPr>
              <a:spcBef>
                <a:spcPts val="10"/>
              </a:spcBef>
            </a:pPr>
            <a:endParaRPr sz="75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0C05D7B-0F34-7A14-216A-1B19B3DF5E66}"/>
              </a:ext>
            </a:extLst>
          </p:cNvPr>
          <p:cNvGraphicFramePr>
            <a:graphicFrameLocks noGrp="1"/>
          </p:cNvGraphicFramePr>
          <p:nvPr>
            <p:ph sz="quarter" idx="20"/>
            <p:extLst>
              <p:ext uri="{D42A27DB-BD31-4B8C-83A1-F6EECF244321}">
                <p14:modId xmlns:p14="http://schemas.microsoft.com/office/powerpoint/2010/main" val="1428663809"/>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2E4509BA-D73D-4893-9B10-685031053465}"/>
              </a:ext>
            </a:extLst>
          </p:cNvPr>
          <p:cNvSpPr>
            <a:spLocks noGrp="1"/>
          </p:cNvSpPr>
          <p:nvPr>
            <p:ph type="title"/>
          </p:nvPr>
        </p:nvSpPr>
        <p:spPr/>
        <p:txBody>
          <a:bodyPr/>
          <a:lstStyle/>
          <a:p>
            <a:r>
              <a:rPr lang="en-US"/>
              <a:t>Consumer Price Index </a:t>
            </a:r>
          </a:p>
        </p:txBody>
      </p:sp>
      <p:sp>
        <p:nvSpPr>
          <p:cNvPr id="5" name="Text Placeholder 4">
            <a:extLst>
              <a:ext uri="{FF2B5EF4-FFF2-40B4-BE49-F238E27FC236}">
                <a16:creationId xmlns:a16="http://schemas.microsoft.com/office/drawing/2014/main" id="{2ED4D31D-C19F-4E30-A334-0797174D2EDE}"/>
              </a:ext>
            </a:extLst>
          </p:cNvPr>
          <p:cNvSpPr>
            <a:spLocks noGrp="1"/>
          </p:cNvSpPr>
          <p:nvPr>
            <p:ph type="body" sz="quarter" idx="17"/>
          </p:nvPr>
        </p:nvSpPr>
        <p:spPr/>
        <p:txBody>
          <a:bodyPr/>
          <a:lstStyle/>
          <a:p>
            <a:r>
              <a:rPr lang="en-US"/>
              <a:t>U.S. Bureau of Labor Statistics, Consumer Price Index for All Urban Consumers: All Items in U.S. City Average [CPIAUCSL], retrieved from FRED, Federal Reserve Bank of St. Louis; https://fred.stlouisfed.org/series/CPIAUCSL, April 6, 2023.</a:t>
            </a:r>
          </a:p>
          <a:p>
            <a:endParaRPr lang="en-US"/>
          </a:p>
        </p:txBody>
      </p:sp>
      <p:sp>
        <p:nvSpPr>
          <p:cNvPr id="8" name="Text Placeholder 7">
            <a:extLst>
              <a:ext uri="{FF2B5EF4-FFF2-40B4-BE49-F238E27FC236}">
                <a16:creationId xmlns:a16="http://schemas.microsoft.com/office/drawing/2014/main" id="{B03779D3-2329-4E03-A0A4-862F2767DFCD}"/>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10" name="Text Placeholder 9">
            <a:extLst>
              <a:ext uri="{FF2B5EF4-FFF2-40B4-BE49-F238E27FC236}">
                <a16:creationId xmlns:a16="http://schemas.microsoft.com/office/drawing/2014/main" id="{FBE70981-CC08-42E9-A33A-0CF8DF7F7601}"/>
              </a:ext>
            </a:extLst>
          </p:cNvPr>
          <p:cNvSpPr>
            <a:spLocks noGrp="1"/>
          </p:cNvSpPr>
          <p:nvPr>
            <p:ph type="body" sz="quarter" idx="21"/>
          </p:nvPr>
        </p:nvSpPr>
        <p:spPr/>
        <p:txBody>
          <a:bodyPr>
            <a:normAutofit/>
          </a:bodyPr>
          <a:lstStyle/>
          <a:p>
            <a:r>
              <a:rPr lang="en-US">
                <a:solidFill>
                  <a:schemeClr val="tx1"/>
                </a:solidFill>
              </a:rPr>
              <a:t>Modern Monetary Theory has created an outcome of inflation not seen since the 1970s – 1980s.</a:t>
            </a:r>
          </a:p>
        </p:txBody>
      </p:sp>
      <p:cxnSp>
        <p:nvCxnSpPr>
          <p:cNvPr id="6" name="Straight Connector 5">
            <a:extLst>
              <a:ext uri="{FF2B5EF4-FFF2-40B4-BE49-F238E27FC236}">
                <a16:creationId xmlns:a16="http://schemas.microsoft.com/office/drawing/2014/main" id="{562DDF19-17A7-C122-DCA3-41EEB3B9B84A}"/>
              </a:ext>
            </a:extLst>
          </p:cNvPr>
          <p:cNvCxnSpPr/>
          <p:nvPr/>
        </p:nvCxnSpPr>
        <p:spPr>
          <a:xfrm>
            <a:off x="911469" y="2230969"/>
            <a:ext cx="6963508" cy="975946"/>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3D2B81-772C-4B61-7806-9B8D9BF411F8}"/>
              </a:ext>
            </a:extLst>
          </p:cNvPr>
          <p:cNvCxnSpPr/>
          <p:nvPr/>
        </p:nvCxnSpPr>
        <p:spPr>
          <a:xfrm>
            <a:off x="745148" y="3493886"/>
            <a:ext cx="6963508" cy="975946"/>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4FC715-17F1-4AED-9E79-015D8EAD5726}"/>
              </a:ext>
            </a:extLst>
          </p:cNvPr>
          <p:cNvSpPr txBox="1"/>
          <p:nvPr/>
        </p:nvSpPr>
        <p:spPr>
          <a:xfrm>
            <a:off x="2257425" y="1081465"/>
            <a:ext cx="5783850" cy="830997"/>
          </a:xfrm>
          <a:prstGeom prst="rect">
            <a:avLst/>
          </a:prstGeom>
          <a:solidFill>
            <a:schemeClr val="bg1"/>
          </a:solidFill>
        </p:spPr>
        <p:txBody>
          <a:bodyPr wrap="square">
            <a:spAutoFit/>
          </a:bodyPr>
          <a:lstStyle/>
          <a:p>
            <a:r>
              <a:rPr lang="en-US" sz="2400" b="1">
                <a:solidFill>
                  <a:srgbClr val="002060"/>
                </a:solidFill>
              </a:rPr>
              <a:t>The Great Financial Experiment Results:</a:t>
            </a:r>
          </a:p>
          <a:p>
            <a:r>
              <a:rPr lang="en-US" sz="2400" b="1">
                <a:solidFill>
                  <a:srgbClr val="002060"/>
                </a:solidFill>
              </a:rPr>
              <a:t>Highest Inflation since 1981</a:t>
            </a:r>
          </a:p>
        </p:txBody>
      </p:sp>
    </p:spTree>
    <p:extLst>
      <p:ext uri="{BB962C8B-B14F-4D97-AF65-F5344CB8AC3E}">
        <p14:creationId xmlns:p14="http://schemas.microsoft.com/office/powerpoint/2010/main" val="2368435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836520"/>
            <a:ext cx="8638974" cy="5123997"/>
          </a:xfrm>
          <a:prstGeom prst="rect">
            <a:avLst/>
          </a:prstGeom>
        </p:spPr>
        <p:txBody>
          <a:bodyPr vert="horz" wrap="square" lIns="0" tIns="11206" rIns="0" bIns="0" rtlCol="0">
            <a:spAutoFit/>
          </a:bodyPr>
          <a:lstStyle/>
          <a:p>
            <a:pPr marL="11206">
              <a:spcBef>
                <a:spcPts val="88"/>
              </a:spcBef>
            </a:pPr>
            <a:r>
              <a:rPr sz="750" b="1" spc="-4">
                <a:latin typeface="Arial" panose="020B0604020202020204" pitchFamily="34" charset="0"/>
                <a:cs typeface="Arial" panose="020B0604020202020204" pitchFamily="34" charset="0"/>
              </a:rPr>
              <a:t>Morgan Stanley </a:t>
            </a:r>
            <a:r>
              <a:rPr sz="750" b="1" spc="-9">
                <a:latin typeface="Arial" panose="020B0604020202020204" pitchFamily="34" charset="0"/>
                <a:cs typeface="Arial" panose="020B0604020202020204" pitchFamily="34" charset="0"/>
              </a:rPr>
              <a:t>Wealth </a:t>
            </a:r>
            <a:r>
              <a:rPr sz="750" b="1" spc="-4">
                <a:latin typeface="Arial" panose="020B0604020202020204" pitchFamily="34" charset="0"/>
                <a:cs typeface="Arial" panose="020B0604020202020204" pitchFamily="34" charset="0"/>
              </a:rPr>
              <a:t>Management </a:t>
            </a:r>
            <a:r>
              <a:rPr sz="750" b="1">
                <a:latin typeface="Arial" panose="020B0604020202020204" pitchFamily="34" charset="0"/>
                <a:cs typeface="Arial" panose="020B0604020202020204" pitchFamily="34" charset="0"/>
              </a:rPr>
              <a:t>is </a:t>
            </a:r>
            <a:r>
              <a:rPr sz="750" b="1" spc="-4">
                <a:latin typeface="Arial" panose="020B0604020202020204" pitchFamily="34" charset="0"/>
                <a:cs typeface="Arial" panose="020B0604020202020204" pitchFamily="34" charset="0"/>
              </a:rPr>
              <a:t>the trade </a:t>
            </a:r>
            <a:r>
              <a:rPr sz="750" b="1">
                <a:latin typeface="Arial" panose="020B0604020202020204" pitchFamily="34" charset="0"/>
                <a:cs typeface="Arial" panose="020B0604020202020204" pitchFamily="34" charset="0"/>
              </a:rPr>
              <a:t>name of </a:t>
            </a:r>
            <a:r>
              <a:rPr sz="750" b="1" spc="-4">
                <a:latin typeface="Arial" panose="020B0604020202020204" pitchFamily="34" charset="0"/>
                <a:cs typeface="Arial" panose="020B0604020202020204" pitchFamily="34" charset="0"/>
              </a:rPr>
              <a:t>Morgan Stanley Smith </a:t>
            </a:r>
            <a:r>
              <a:rPr sz="750" b="1">
                <a:latin typeface="Arial" panose="020B0604020202020204" pitchFamily="34" charset="0"/>
                <a:cs typeface="Arial" panose="020B0604020202020204" pitchFamily="34" charset="0"/>
              </a:rPr>
              <a:t>Barney </a:t>
            </a:r>
            <a:r>
              <a:rPr sz="750" b="1" spc="-9">
                <a:latin typeface="Arial" panose="020B0604020202020204" pitchFamily="34" charset="0"/>
                <a:cs typeface="Arial" panose="020B0604020202020204" pitchFamily="34" charset="0"/>
              </a:rPr>
              <a:t>LLC, </a:t>
            </a:r>
            <a:r>
              <a:rPr sz="750" b="1">
                <a:latin typeface="Arial" panose="020B0604020202020204" pitchFamily="34" charset="0"/>
                <a:cs typeface="Arial" panose="020B0604020202020204" pitchFamily="34" charset="0"/>
              </a:rPr>
              <a:t>a </a:t>
            </a:r>
            <a:r>
              <a:rPr sz="750" b="1" spc="-4">
                <a:latin typeface="Arial" panose="020B0604020202020204" pitchFamily="34" charset="0"/>
                <a:cs typeface="Arial" panose="020B0604020202020204" pitchFamily="34" charset="0"/>
              </a:rPr>
              <a:t>registered broker-dealer </a:t>
            </a:r>
            <a:r>
              <a:rPr sz="750" b="1">
                <a:latin typeface="Arial" panose="020B0604020202020204" pitchFamily="34" charset="0"/>
                <a:cs typeface="Arial" panose="020B0604020202020204" pitchFamily="34" charset="0"/>
              </a:rPr>
              <a:t>in </a:t>
            </a:r>
            <a:r>
              <a:rPr sz="750" b="1" spc="-4">
                <a:latin typeface="Arial" panose="020B0604020202020204" pitchFamily="34" charset="0"/>
                <a:cs typeface="Arial" panose="020B0604020202020204" pitchFamily="34" charset="0"/>
              </a:rPr>
              <a:t>the United</a:t>
            </a:r>
            <a:r>
              <a:rPr sz="750" b="1" spc="-88">
                <a:latin typeface="Arial" panose="020B0604020202020204" pitchFamily="34" charset="0"/>
                <a:cs typeface="Arial" panose="020B0604020202020204" pitchFamily="34" charset="0"/>
              </a:rPr>
              <a:t> </a:t>
            </a:r>
            <a:r>
              <a:rPr sz="750" b="1" spc="-9">
                <a:latin typeface="Arial" panose="020B0604020202020204" pitchFamily="34" charset="0"/>
                <a:cs typeface="Arial" panose="020B0604020202020204" pitchFamily="34" charset="0"/>
              </a:rPr>
              <a:t>States.</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96936">
              <a:lnSpc>
                <a:spcPct val="100899"/>
              </a:lnSpc>
            </a:pPr>
            <a:r>
              <a:rPr sz="750">
                <a:latin typeface="Arial" panose="020B0604020202020204" pitchFamily="34" charset="0"/>
                <a:cs typeface="Arial" panose="020B0604020202020204" pitchFamily="34" charset="0"/>
              </a:rPr>
              <a:t>The </a:t>
            </a:r>
            <a:r>
              <a:rPr sz="750" spc="-9">
                <a:latin typeface="Arial" panose="020B0604020202020204" pitchFamily="34" charset="0"/>
                <a:cs typeface="Arial" panose="020B0604020202020204" pitchFamily="34" charset="0"/>
              </a:rPr>
              <a:t>sole </a:t>
            </a:r>
            <a:r>
              <a:rPr sz="750" spc="-4">
                <a:latin typeface="Arial" panose="020B0604020202020204" pitchFamily="34" charset="0"/>
                <a:cs typeface="Arial" panose="020B0604020202020204" pitchFamily="34" charset="0"/>
              </a:rPr>
              <a:t>purpose of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is to </a:t>
            </a:r>
            <a:r>
              <a:rPr sz="750">
                <a:latin typeface="Arial" panose="020B0604020202020204" pitchFamily="34" charset="0"/>
                <a:cs typeface="Arial" panose="020B0604020202020204" pitchFamily="34" charset="0"/>
              </a:rPr>
              <a:t>inform, and </a:t>
            </a:r>
            <a:r>
              <a:rPr sz="750" spc="-4">
                <a:latin typeface="Arial" panose="020B0604020202020204" pitchFamily="34" charset="0"/>
                <a:cs typeface="Arial" panose="020B0604020202020204" pitchFamily="34" charset="0"/>
              </a:rPr>
              <a:t>it in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way is intended to be </a:t>
            </a:r>
            <a:r>
              <a:rPr sz="750">
                <a:latin typeface="Arial" panose="020B0604020202020204" pitchFamily="34" charset="0"/>
                <a:cs typeface="Arial" panose="020B0604020202020204" pitchFamily="34" charset="0"/>
              </a:rPr>
              <a:t>an </a:t>
            </a:r>
            <a:r>
              <a:rPr sz="750" spc="49">
                <a:latin typeface="Arial" panose="020B0604020202020204" pitchFamily="34" charset="0"/>
                <a:cs typeface="Arial" panose="020B0604020202020204" pitchFamily="34" charset="0"/>
              </a:rPr>
              <a:t>ofer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solicitation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sell </a:t>
            </a:r>
            <a:r>
              <a:rPr sz="750">
                <a:latin typeface="Arial" panose="020B0604020202020204" pitchFamily="34" charset="0"/>
                <a:cs typeface="Arial" panose="020B0604020202020204" pitchFamily="34" charset="0"/>
              </a:rPr>
              <a:t>any security, </a:t>
            </a:r>
            <a:r>
              <a:rPr sz="750" spc="-4">
                <a:latin typeface="Arial" panose="020B0604020202020204" pitchFamily="34" charset="0"/>
                <a:cs typeface="Arial" panose="020B0604020202020204" pitchFamily="34" charset="0"/>
              </a:rPr>
              <a:t>other investment or service, or to attract </a:t>
            </a:r>
            <a:r>
              <a:rPr sz="750">
                <a:latin typeface="Arial" panose="020B0604020202020204" pitchFamily="34" charset="0"/>
                <a:cs typeface="Arial" panose="020B0604020202020204" pitchFamily="34" charset="0"/>
              </a:rPr>
              <a:t>any funds </a:t>
            </a:r>
            <a:r>
              <a:rPr sz="750" spc="-4">
                <a:latin typeface="Arial" panose="020B0604020202020204" pitchFamily="34" charset="0"/>
                <a:cs typeface="Arial" panose="020B0604020202020204" pitchFamily="34" charset="0"/>
              </a:rPr>
              <a:t>or deposits.  Investments mentioned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 </a:t>
            </a:r>
            <a:r>
              <a:rPr sz="750">
                <a:latin typeface="Arial" panose="020B0604020202020204" pitchFamily="34" charset="0"/>
                <a:cs typeface="Arial" panose="020B0604020202020204" pitchFamily="34" charset="0"/>
              </a:rPr>
              <a:t>clients. Any </a:t>
            </a:r>
            <a:r>
              <a:rPr sz="750" spc="-4">
                <a:latin typeface="Arial" panose="020B0604020202020204" pitchFamily="34" charset="0"/>
                <a:cs typeface="Arial" panose="020B0604020202020204" pitchFamily="34" charset="0"/>
              </a:rPr>
              <a:t>product </a:t>
            </a:r>
            <a:r>
              <a:rPr sz="750" spc="-9">
                <a:latin typeface="Arial" panose="020B0604020202020204" pitchFamily="34" charset="0"/>
                <a:cs typeface="Arial" panose="020B0604020202020204" pitchFamily="34" charset="0"/>
              </a:rPr>
              <a:t>discussed </a:t>
            </a:r>
            <a:r>
              <a:rPr sz="750" spc="-4">
                <a:latin typeface="Arial" panose="020B0604020202020204" pitchFamily="34" charset="0"/>
                <a:cs typeface="Arial" panose="020B0604020202020204" pitchFamily="34" charset="0"/>
              </a:rPr>
              <a:t>herein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purchased only after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client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carefully reviewed the </a:t>
            </a:r>
            <a:r>
              <a:rPr sz="750" spc="26">
                <a:latin typeface="Arial" panose="020B0604020202020204" pitchFamily="34" charset="0"/>
                <a:cs typeface="Arial" panose="020B0604020202020204" pitchFamily="34" charset="0"/>
              </a:rPr>
              <a:t>ofering </a:t>
            </a:r>
            <a:r>
              <a:rPr sz="750">
                <a:latin typeface="Arial" panose="020B0604020202020204" pitchFamily="34" charset="0"/>
                <a:cs typeface="Arial" panose="020B0604020202020204" pitchFamily="34" charset="0"/>
              </a:rPr>
              <a:t>memorandum and </a:t>
            </a:r>
            <a:r>
              <a:rPr sz="750" spc="-4">
                <a:latin typeface="Arial" panose="020B0604020202020204" pitchFamily="34" charset="0"/>
                <a:cs typeface="Arial" panose="020B0604020202020204" pitchFamily="34" charset="0"/>
              </a:rPr>
              <a:t>executed the  </a:t>
            </a:r>
            <a:r>
              <a:rPr sz="750" spc="-9">
                <a:latin typeface="Arial" panose="020B0604020202020204" pitchFamily="34" charset="0"/>
                <a:cs typeface="Arial" panose="020B0604020202020204" pitchFamily="34" charset="0"/>
              </a:rPr>
              <a:t>subscription </a:t>
            </a:r>
            <a:r>
              <a:rPr sz="750" spc="-4">
                <a:latin typeface="Arial" panose="020B0604020202020204" pitchFamily="34" charset="0"/>
                <a:cs typeface="Arial" panose="020B0604020202020204" pitchFamily="34" charset="0"/>
              </a:rPr>
              <a:t>documents.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has not </a:t>
            </a:r>
            <a:r>
              <a:rPr sz="750" spc="-4">
                <a:latin typeface="Arial" panose="020B0604020202020204" pitchFamily="34" charset="0"/>
                <a:cs typeface="Arial" panose="020B0604020202020204" pitchFamily="34" charset="0"/>
              </a:rPr>
              <a:t>considered the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desired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objectives, </a:t>
            </a:r>
            <a:r>
              <a:rPr sz="750" spc="-4">
                <a:latin typeface="Arial" panose="020B0604020202020204" pitchFamily="34" charset="0"/>
                <a:cs typeface="Arial" panose="020B0604020202020204" pitchFamily="34" charset="0"/>
              </a:rPr>
              <a:t>goals, strategies, guidelines, or </a:t>
            </a:r>
            <a:r>
              <a:rPr sz="750">
                <a:latin typeface="Arial" panose="020B0604020202020204" pitchFamily="34" charset="0"/>
                <a:cs typeface="Arial" panose="020B0604020202020204" pitchFamily="34" charset="0"/>
              </a:rPr>
              <a:t>factual </a:t>
            </a:r>
            <a:r>
              <a:rPr sz="750" spc="-4">
                <a:latin typeface="Arial" panose="020B0604020202020204" pitchFamily="34" charset="0"/>
                <a:cs typeface="Arial" panose="020B0604020202020204" pitchFamily="34" charset="0"/>
              </a:rPr>
              <a:t>circumstances of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investor in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fund(s). Before </a:t>
            </a:r>
            <a:r>
              <a:rPr sz="750">
                <a:latin typeface="Arial" panose="020B0604020202020204" pitchFamily="34" charset="0"/>
                <a:cs typeface="Arial" panose="020B0604020202020204" pitchFamily="34" charset="0"/>
              </a:rPr>
              <a:t>making any </a:t>
            </a:r>
            <a:r>
              <a:rPr sz="750" spc="-4">
                <a:latin typeface="Arial" panose="020B0604020202020204" pitchFamily="34" charset="0"/>
                <a:cs typeface="Arial" panose="020B0604020202020204" pitchFamily="34" charset="0"/>
              </a:rPr>
              <a:t>investment, each investor should carefully consider the risks 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investment, as </a:t>
            </a:r>
            <a:r>
              <a:rPr sz="750" spc="-9">
                <a:latin typeface="Arial" panose="020B0604020202020204" pitchFamily="34" charset="0"/>
                <a:cs typeface="Arial" panose="020B0604020202020204" pitchFamily="34" charset="0"/>
              </a:rPr>
              <a:t>discussed </a:t>
            </a:r>
            <a:r>
              <a:rPr sz="750" spc="-4">
                <a:latin typeface="Arial" panose="020B0604020202020204" pitchFamily="34" charset="0"/>
                <a:cs typeface="Arial" panose="020B0604020202020204" pitchFamily="34" charset="0"/>
              </a:rPr>
              <a:t>in the applicable </a:t>
            </a:r>
            <a:r>
              <a:rPr sz="750" spc="26">
                <a:latin typeface="Arial" panose="020B0604020202020204" pitchFamily="34" charset="0"/>
                <a:cs typeface="Arial" panose="020B0604020202020204" pitchFamily="34" charset="0"/>
              </a:rPr>
              <a:t>ofering </a:t>
            </a:r>
            <a:r>
              <a:rPr sz="750">
                <a:latin typeface="Arial" panose="020B0604020202020204" pitchFamily="34" charset="0"/>
                <a:cs typeface="Arial" panose="020B0604020202020204" pitchFamily="34" charset="0"/>
              </a:rPr>
              <a:t>memorandum, and </a:t>
            </a:r>
            <a:r>
              <a:rPr sz="750" spc="-4">
                <a:latin typeface="Arial" panose="020B0604020202020204" pitchFamily="34" charset="0"/>
                <a:cs typeface="Arial" panose="020B0604020202020204" pitchFamily="34" charset="0"/>
              </a:rPr>
              <a:t>make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determination based </a:t>
            </a:r>
            <a:r>
              <a:rPr sz="750">
                <a:latin typeface="Arial" panose="020B0604020202020204" pitchFamily="34" charset="0"/>
                <a:cs typeface="Arial" panose="020B0604020202020204" pitchFamily="34" charset="0"/>
              </a:rPr>
              <a:t>upon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own particular </a:t>
            </a:r>
            <a:r>
              <a:rPr sz="750">
                <a:latin typeface="Arial" panose="020B0604020202020204" pitchFamily="34" charset="0"/>
                <a:cs typeface="Arial" panose="020B0604020202020204" pitchFamily="34" charset="0"/>
              </a:rPr>
              <a:t>circumstances, </a:t>
            </a:r>
            <a:r>
              <a:rPr sz="750" spc="-4">
                <a:latin typeface="Arial" panose="020B0604020202020204" pitchFamily="34" charset="0"/>
                <a:cs typeface="Arial" panose="020B0604020202020204" pitchFamily="34" charset="0"/>
              </a:rPr>
              <a:t>that the investment is consistent </a:t>
            </a:r>
            <a:r>
              <a:rPr sz="750" spc="-9">
                <a:latin typeface="Arial" panose="020B0604020202020204" pitchFamily="34" charset="0"/>
                <a:cs typeface="Arial" panose="020B0604020202020204" pitchFamily="34" charset="0"/>
              </a:rPr>
              <a:t>with their </a:t>
            </a:r>
            <a:r>
              <a:rPr sz="750" spc="-4">
                <a:latin typeface="Arial" panose="020B0604020202020204" pitchFamily="34" charset="0"/>
                <a:cs typeface="Arial" panose="020B0604020202020204" pitchFamily="34" charset="0"/>
              </a:rPr>
              <a:t>investment objectives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tolerance.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 </a:t>
            </a:r>
            <a:r>
              <a:rPr sz="750" spc="40">
                <a:latin typeface="Arial" panose="020B0604020202020204" pitchFamily="34" charset="0"/>
                <a:cs typeface="Arial" panose="020B0604020202020204" pitchFamily="34" charset="0"/>
              </a:rPr>
              <a:t>ofers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program </a:t>
            </a:r>
            <a:r>
              <a:rPr sz="750" spc="-4">
                <a:latin typeface="Arial" panose="020B0604020202020204" pitchFamily="34" charset="0"/>
                <a:cs typeface="Arial" panose="020B0604020202020204" pitchFamily="34" charset="0"/>
              </a:rPr>
              <a:t>services through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variety of investment </a:t>
            </a:r>
            <a:r>
              <a:rPr sz="750">
                <a:latin typeface="Arial" panose="020B0604020202020204" pitchFamily="34" charset="0"/>
                <a:cs typeface="Arial" panose="020B0604020202020204" pitchFamily="34" charset="0"/>
              </a:rPr>
              <a:t>programs,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opened </a:t>
            </a:r>
            <a:r>
              <a:rPr sz="750">
                <a:latin typeface="Arial" panose="020B0604020202020204" pitchFamily="34" charset="0"/>
                <a:cs typeface="Arial" panose="020B0604020202020204" pitchFamily="34" charset="0"/>
              </a:rPr>
              <a:t>pursuant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written </a:t>
            </a:r>
            <a:r>
              <a:rPr sz="750" spc="-4">
                <a:latin typeface="Arial" panose="020B0604020202020204" pitchFamily="34" charset="0"/>
                <a:cs typeface="Arial" panose="020B0604020202020204" pitchFamily="34" charset="0"/>
              </a:rPr>
              <a:t>client </a:t>
            </a:r>
            <a:r>
              <a:rPr sz="750">
                <a:latin typeface="Arial" panose="020B0604020202020204" pitchFamily="34" charset="0"/>
                <a:cs typeface="Arial" panose="020B0604020202020204" pitchFamily="34" charset="0"/>
              </a:rPr>
              <a:t>agreements. </a:t>
            </a:r>
            <a:r>
              <a:rPr sz="750" spc="-4">
                <a:latin typeface="Arial" panose="020B0604020202020204" pitchFamily="34" charset="0"/>
                <a:cs typeface="Arial" panose="020B0604020202020204" pitchFamily="34" charset="0"/>
              </a:rPr>
              <a:t>Each </a:t>
            </a:r>
            <a:r>
              <a:rPr sz="750">
                <a:latin typeface="Arial" panose="020B0604020202020204" pitchFamily="34" charset="0"/>
                <a:cs typeface="Arial" panose="020B0604020202020204" pitchFamily="34" charset="0"/>
              </a:rPr>
              <a:t>program </a:t>
            </a:r>
            <a:r>
              <a:rPr sz="750" spc="40">
                <a:latin typeface="Arial" panose="020B0604020202020204" pitchFamily="34" charset="0"/>
                <a:cs typeface="Arial" panose="020B0604020202020204" pitchFamily="34" charset="0"/>
              </a:rPr>
              <a:t>ofers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managers, funds and </a:t>
            </a:r>
            <a:r>
              <a:rPr sz="750" spc="-4">
                <a:latin typeface="Arial" panose="020B0604020202020204" pitchFamily="34" charset="0"/>
                <a:cs typeface="Arial" panose="020B0604020202020204" pitchFamily="34" charset="0"/>
              </a:rPr>
              <a:t>features that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available in other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conversely, some investment </a:t>
            </a:r>
            <a:r>
              <a:rPr sz="750">
                <a:latin typeface="Arial" panose="020B0604020202020204" pitchFamily="34" charset="0"/>
                <a:cs typeface="Arial" panose="020B0604020202020204" pitchFamily="34" charset="0"/>
              </a:rPr>
              <a:t>managers, funds </a:t>
            </a:r>
            <a:r>
              <a:rPr sz="750" spc="-4">
                <a:latin typeface="Arial" panose="020B0604020202020204" pitchFamily="34" charset="0"/>
                <a:cs typeface="Arial" panose="020B0604020202020204" pitchFamily="34" charset="0"/>
              </a:rPr>
              <a:t>or investment strategies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available in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than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program.</a:t>
            </a:r>
            <a:endParaRPr sz="750">
              <a:latin typeface="Arial" panose="020B0604020202020204" pitchFamily="34" charset="0"/>
              <a:cs typeface="Arial" panose="020B0604020202020204" pitchFamily="34" charset="0"/>
            </a:endParaRPr>
          </a:p>
          <a:p>
            <a:pPr>
              <a:spcBef>
                <a:spcPts val="49"/>
              </a:spcBef>
            </a:pPr>
            <a:endParaRPr sz="750">
              <a:latin typeface="Arial" panose="020B0604020202020204" pitchFamily="34" charset="0"/>
              <a:cs typeface="Arial" panose="020B0604020202020204" pitchFamily="34" charset="0"/>
            </a:endParaRPr>
          </a:p>
          <a:p>
            <a:pPr marL="11206" marR="101419">
              <a:lnSpc>
                <a:spcPct val="100899"/>
              </a:lnSpc>
            </a:pPr>
            <a:r>
              <a:rPr sz="750" spc="-4">
                <a:latin typeface="Arial" panose="020B0604020202020204" pitchFamily="34" charset="0"/>
                <a:cs typeface="Arial" panose="020B0604020202020204" pitchFamily="34" charset="0"/>
              </a:rPr>
              <a:t>Morgan </a:t>
            </a:r>
            <a:r>
              <a:rPr sz="750" spc="-9">
                <a:latin typeface="Arial" panose="020B0604020202020204" pitchFamily="34" charset="0"/>
                <a:cs typeface="Arial" panose="020B0604020202020204" pitchFamily="34" charset="0"/>
              </a:rPr>
              <a:t>Stanley’s </a:t>
            </a:r>
            <a:r>
              <a:rPr sz="750" spc="-4">
                <a:latin typeface="Arial" panose="020B0604020202020204" pitchFamily="34" charset="0"/>
                <a:cs typeface="Arial" panose="020B0604020202020204" pitchFamily="34" charset="0"/>
              </a:rPr>
              <a:t>investment advisory </a:t>
            </a:r>
            <a:r>
              <a:rPr sz="750">
                <a:latin typeface="Arial" panose="020B0604020202020204" pitchFamily="34" charset="0"/>
                <a:cs typeface="Arial" panose="020B0604020202020204" pitchFamily="34" charset="0"/>
              </a:rPr>
              <a:t>programs may </a:t>
            </a:r>
            <a:r>
              <a:rPr sz="750" spc="-4">
                <a:latin typeface="Arial" panose="020B0604020202020204" pitchFamily="34" charset="0"/>
                <a:cs typeface="Arial" panose="020B0604020202020204" pitchFamily="34" charset="0"/>
              </a:rPr>
              <a:t>require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minimum asset level </a:t>
            </a:r>
            <a:r>
              <a:rPr sz="750" spc="4">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depending on </a:t>
            </a:r>
            <a:r>
              <a:rPr sz="750">
                <a:latin typeface="Arial" panose="020B0604020202020204" pitchFamily="34" charset="0"/>
                <a:cs typeface="Arial" panose="020B0604020202020204" pitchFamily="34" charset="0"/>
              </a:rPr>
              <a:t>your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investment objectives </a:t>
            </a:r>
            <a:r>
              <a:rPr sz="750">
                <a:latin typeface="Arial" panose="020B0604020202020204" pitchFamily="34" charset="0"/>
                <a:cs typeface="Arial" panose="020B0604020202020204" pitchFamily="34" charset="0"/>
              </a:rPr>
              <a:t>and </a:t>
            </a:r>
            <a:r>
              <a:rPr sz="750" spc="18">
                <a:latin typeface="Arial" panose="020B0604020202020204" pitchFamily="34" charset="0"/>
                <a:cs typeface="Arial" panose="020B0604020202020204" pitchFamily="34" charset="0"/>
              </a:rPr>
              <a:t>fnancial </a:t>
            </a:r>
            <a:r>
              <a:rPr sz="750">
                <a:latin typeface="Arial" panose="020B0604020202020204" pitchFamily="34" charset="0"/>
                <a:cs typeface="Arial" panose="020B0604020202020204" pitchFamily="34" charset="0"/>
              </a:rPr>
              <a:t>position, may 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you.  </a:t>
            </a:r>
            <a:r>
              <a:rPr sz="750" spc="-4">
                <a:latin typeface="Arial" panose="020B0604020202020204" pitchFamily="34" charset="0"/>
                <a:cs typeface="Arial" panose="020B0604020202020204" pitchFamily="34" charset="0"/>
              </a:rPr>
              <a:t>Please see the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 </a:t>
            </a:r>
            <a:r>
              <a:rPr sz="750">
                <a:latin typeface="Arial" panose="020B0604020202020204" pitchFamily="34" charset="0"/>
                <a:cs typeface="Arial" panose="020B0604020202020204" pitchFamily="34" charset="0"/>
              </a:rPr>
              <a:t>program </a:t>
            </a:r>
            <a:r>
              <a:rPr sz="750" spc="-9">
                <a:latin typeface="Arial" panose="020B0604020202020204" pitchFamily="34" charset="0"/>
                <a:cs typeface="Arial" panose="020B0604020202020204" pitchFamily="34" charset="0"/>
              </a:rPr>
              <a:t>disclosure </a:t>
            </a:r>
            <a:r>
              <a:rPr sz="750" spc="-4">
                <a:latin typeface="Arial" panose="020B0604020202020204" pitchFamily="34" charset="0"/>
                <a:cs typeface="Arial" panose="020B0604020202020204" pitchFamily="34" charset="0"/>
              </a:rPr>
              <a:t>brochure </a:t>
            </a:r>
            <a:r>
              <a:rPr sz="750" spc="-9">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“Morgan </a:t>
            </a:r>
            <a:r>
              <a:rPr sz="750" spc="-4">
                <a:latin typeface="Arial" panose="020B0604020202020204" pitchFamily="34" charset="0"/>
                <a:cs typeface="Arial" panose="020B0604020202020204" pitchFamily="34" charset="0"/>
              </a:rPr>
              <a:t>Stanley ADV”) </a:t>
            </a:r>
            <a:r>
              <a:rPr sz="750">
                <a:latin typeface="Arial" panose="020B0604020202020204" pitchFamily="34" charset="0"/>
                <a:cs typeface="Arial" panose="020B0604020202020204" pitchFamily="34" charset="0"/>
              </a:rPr>
              <a:t>for more </a:t>
            </a:r>
            <a:r>
              <a:rPr sz="750" spc="-4">
                <a:latin typeface="Arial" panose="020B0604020202020204" pitchFamily="34" charset="0"/>
                <a:cs typeface="Arial" panose="020B0604020202020204" pitchFamily="34" charset="0"/>
              </a:rPr>
              <a:t>information in the investment advisory </a:t>
            </a:r>
            <a:r>
              <a:rPr sz="750">
                <a:latin typeface="Arial" panose="020B0604020202020204" pitchFamily="34" charset="0"/>
                <a:cs typeface="Arial" panose="020B0604020202020204" pitchFamily="34" charset="0"/>
              </a:rPr>
              <a:t>programs available. The </a:t>
            </a:r>
            <a:r>
              <a:rPr sz="750" spc="-4">
                <a:latin typeface="Arial" panose="020B0604020202020204" pitchFamily="34" charset="0"/>
                <a:cs typeface="Arial" panose="020B0604020202020204" pitchFamily="34" charset="0"/>
              </a:rPr>
              <a:t>Morgan Stanley  ADV is available </a:t>
            </a:r>
            <a:r>
              <a:rPr sz="750">
                <a:latin typeface="Arial" panose="020B0604020202020204" pitchFamily="34" charset="0"/>
                <a:cs typeface="Arial" panose="020B0604020202020204" pitchFamily="34" charset="0"/>
              </a:rPr>
              <a:t>at </a:t>
            </a:r>
            <a:r>
              <a:rPr sz="750" u="sng" spc="-4">
                <a:uFill>
                  <a:solidFill>
                    <a:srgbClr val="000000"/>
                  </a:solidFill>
                </a:uFill>
                <a:latin typeface="Arial" panose="020B0604020202020204" pitchFamily="34" charset="0"/>
                <a:cs typeface="Arial" panose="020B0604020202020204" pitchFamily="34" charset="0"/>
                <a:hlinkClick r:id="rId2"/>
              </a:rPr>
              <a:t>www.morganstanley.com/ADV</a:t>
            </a:r>
            <a:r>
              <a:rPr sz="750" spc="-4">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Sources </a:t>
            </a:r>
            <a:r>
              <a:rPr sz="750" b="1">
                <a:latin typeface="Arial" panose="020B0604020202020204" pitchFamily="34" charset="0"/>
                <a:cs typeface="Arial" panose="020B0604020202020204" pitchFamily="34" charset="0"/>
              </a:rPr>
              <a:t>of Data. </a:t>
            </a:r>
            <a:r>
              <a:rPr sz="750" spc="-4">
                <a:latin typeface="Arial" panose="020B0604020202020204" pitchFamily="34" charset="0"/>
                <a:cs typeface="Arial" panose="020B0604020202020204" pitchFamily="34" charset="0"/>
              </a:rPr>
              <a:t>Information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report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been obtained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sources that we believe to be </a:t>
            </a:r>
            <a:r>
              <a:rPr sz="750">
                <a:latin typeface="Arial" panose="020B0604020202020204" pitchFamily="34" charset="0"/>
                <a:cs typeface="Arial" panose="020B0604020202020204" pitchFamily="34" charset="0"/>
              </a:rPr>
              <a:t>reliable, </a:t>
            </a:r>
            <a:r>
              <a:rPr sz="750" spc="-4">
                <a:latin typeface="Arial" panose="020B0604020202020204" pitchFamily="34" charset="0"/>
                <a:cs typeface="Arial" panose="020B0604020202020204" pitchFamily="34" charset="0"/>
              </a:rPr>
              <a:t>but we do </a:t>
            </a:r>
            <a:r>
              <a:rPr sz="750">
                <a:latin typeface="Arial" panose="020B0604020202020204" pitchFamily="34" charset="0"/>
                <a:cs typeface="Arial" panose="020B0604020202020204" pitchFamily="34" charset="0"/>
              </a:rPr>
              <a:t>not guarantee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accuracy, completeness or timeliness. Third-party data providers make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warranties or representations relating to the </a:t>
            </a:r>
            <a:r>
              <a:rPr sz="750">
                <a:latin typeface="Arial" panose="020B0604020202020204" pitchFamily="34" charset="0"/>
                <a:cs typeface="Arial" panose="020B0604020202020204" pitchFamily="34" charset="0"/>
              </a:rPr>
              <a:t>accuracy, </a:t>
            </a:r>
            <a:r>
              <a:rPr sz="750" spc="-4">
                <a:latin typeface="Arial" panose="020B0604020202020204" pitchFamily="34" charset="0"/>
                <a:cs typeface="Arial" panose="020B0604020202020204" pitchFamily="34" charset="0"/>
              </a:rPr>
              <a:t>completeness or </a:t>
            </a:r>
            <a:r>
              <a:rPr sz="750" spc="-9">
                <a:latin typeface="Arial" panose="020B0604020202020204" pitchFamily="34" charset="0"/>
                <a:cs typeface="Arial" panose="020B0604020202020204" pitchFamily="34" charset="0"/>
              </a:rPr>
              <a:t>timeliness </a:t>
            </a:r>
            <a:r>
              <a:rPr sz="750" spc="-4">
                <a:latin typeface="Arial" panose="020B0604020202020204" pitchFamily="34" charset="0"/>
                <a:cs typeface="Arial" panose="020B0604020202020204" pitchFamily="34" charset="0"/>
              </a:rPr>
              <a:t>of the data they provide </a:t>
            </a:r>
            <a:r>
              <a:rPr sz="750">
                <a:latin typeface="Arial" panose="020B0604020202020204" pitchFamily="34" charset="0"/>
                <a:cs typeface="Arial" panose="020B0604020202020204" pitchFamily="34" charset="0"/>
              </a:rPr>
              <a:t>and are not  </a:t>
            </a:r>
            <a:r>
              <a:rPr sz="750" spc="-9">
                <a:latin typeface="Arial" panose="020B0604020202020204" pitchFamily="34" charset="0"/>
                <a:cs typeface="Arial" panose="020B0604020202020204" pitchFamily="34" charset="0"/>
              </a:rPr>
              <a:t>liable </a:t>
            </a:r>
            <a:r>
              <a:rPr sz="750">
                <a:latin typeface="Arial" panose="020B0604020202020204" pitchFamily="34" charset="0"/>
                <a:cs typeface="Arial" panose="020B0604020202020204" pitchFamily="34" charset="0"/>
              </a:rPr>
              <a:t>for any </a:t>
            </a:r>
            <a:r>
              <a:rPr sz="750" spc="-4">
                <a:latin typeface="Arial" panose="020B0604020202020204" pitchFamily="34" charset="0"/>
                <a:cs typeface="Arial" panose="020B0604020202020204" pitchFamily="34" charset="0"/>
              </a:rPr>
              <a:t>damages relating to </a:t>
            </a:r>
            <a:r>
              <a:rPr sz="750" spc="-9">
                <a:latin typeface="Arial" panose="020B0604020202020204" pitchFamily="34" charset="0"/>
                <a:cs typeface="Arial" panose="020B0604020202020204" pitchFamily="34" charset="0"/>
              </a:rPr>
              <a:t>this </a:t>
            </a:r>
            <a:r>
              <a:rPr sz="750">
                <a:latin typeface="Arial" panose="020B0604020202020204" pitchFamily="34" charset="0"/>
                <a:cs typeface="Arial" panose="020B0604020202020204" pitchFamily="34" charset="0"/>
              </a:rPr>
              <a:t>data. </a:t>
            </a:r>
            <a:r>
              <a:rPr sz="750" spc="-4">
                <a:latin typeface="Arial" panose="020B0604020202020204" pitchFamily="34" charset="0"/>
                <a:cs typeface="Arial" panose="020B0604020202020204" pitchFamily="34" charset="0"/>
              </a:rPr>
              <a:t>All opinions included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constitute the </a:t>
            </a:r>
            <a:r>
              <a:rPr sz="750" spc="-9">
                <a:latin typeface="Arial" panose="020B0604020202020204" pitchFamily="34" charset="0"/>
                <a:cs typeface="Arial" panose="020B0604020202020204" pitchFamily="34" charset="0"/>
              </a:rPr>
              <a:t>Firm’s </a:t>
            </a:r>
            <a:r>
              <a:rPr sz="750" spc="-4">
                <a:latin typeface="Arial" panose="020B0604020202020204" pitchFamily="34" charset="0"/>
                <a:cs typeface="Arial" panose="020B0604020202020204" pitchFamily="34" charset="0"/>
              </a:rPr>
              <a:t>judgment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of the date of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a:t>
            </a:r>
            <a:r>
              <a:rPr sz="750">
                <a:latin typeface="Arial" panose="020B0604020202020204" pitchFamily="34" charset="0"/>
                <a:cs typeface="Arial" panose="020B0604020202020204" pitchFamily="34" charset="0"/>
              </a:rPr>
              <a:t>and 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change </a:t>
            </a:r>
            <a:r>
              <a:rPr sz="750" spc="-4">
                <a:latin typeface="Arial" panose="020B0604020202020204" pitchFamily="34" charset="0"/>
                <a:cs typeface="Arial" panose="020B0604020202020204" pitchFamily="34" charset="0"/>
              </a:rPr>
              <a:t>without notice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This material  was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prepared by the research departments of Morgan Stanley </a:t>
            </a:r>
            <a:r>
              <a:rPr sz="750">
                <a:latin typeface="Arial" panose="020B0604020202020204" pitchFamily="34" charset="0"/>
                <a:cs typeface="Arial" panose="020B0604020202020204" pitchFamily="34" charset="0"/>
              </a:rPr>
              <a:t>&amp; </a:t>
            </a:r>
            <a:r>
              <a:rPr sz="750" spc="-4">
                <a:latin typeface="Arial" panose="020B0604020202020204" pitchFamily="34" charset="0"/>
                <a:cs typeface="Arial" panose="020B0604020202020204" pitchFamily="34" charset="0"/>
              </a:rPr>
              <a:t>Co. </a:t>
            </a:r>
            <a:r>
              <a:rPr sz="750" spc="-13">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or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9">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Some </a:t>
            </a:r>
            <a:r>
              <a:rPr sz="750" spc="-9">
                <a:latin typeface="Arial" panose="020B0604020202020204" pitchFamily="34" charset="0"/>
                <a:cs typeface="Arial" panose="020B0604020202020204" pitchFamily="34" charset="0"/>
              </a:rPr>
              <a:t>historical </a:t>
            </a:r>
            <a:r>
              <a:rPr sz="750" spc="26">
                <a:latin typeface="Arial" panose="020B0604020202020204" pitchFamily="34" charset="0"/>
                <a:cs typeface="Arial" panose="020B0604020202020204" pitchFamily="34" charset="0"/>
              </a:rPr>
              <a:t>fgures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revised due to newly </a:t>
            </a:r>
            <a:r>
              <a:rPr sz="750" spc="13">
                <a:latin typeface="Arial" panose="020B0604020202020204" pitchFamily="34" charset="0"/>
                <a:cs typeface="Arial" panose="020B0604020202020204" pitchFamily="34" charset="0"/>
              </a:rPr>
              <a:t>identifed </a:t>
            </a:r>
            <a:r>
              <a:rPr sz="750" spc="4">
                <a:latin typeface="Arial" panose="020B0604020202020204" pitchFamily="34" charset="0"/>
                <a:cs typeface="Arial" panose="020B0604020202020204" pitchFamily="34" charset="0"/>
              </a:rPr>
              <a:t>programs, </a:t>
            </a:r>
            <a:r>
              <a:rPr sz="750" spc="53">
                <a:latin typeface="Arial" panose="020B0604020202020204" pitchFamily="34" charset="0"/>
                <a:cs typeface="Arial" panose="020B0604020202020204" pitchFamily="34" charset="0"/>
              </a:rPr>
              <a:t>frm  </a:t>
            </a:r>
            <a:r>
              <a:rPr sz="750" spc="-4">
                <a:latin typeface="Arial" panose="020B0604020202020204" pitchFamily="34" charset="0"/>
                <a:cs typeface="Arial" panose="020B0604020202020204" pitchFamily="34" charset="0"/>
              </a:rPr>
              <a:t>restatements, etc.</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74523">
              <a:lnSpc>
                <a:spcPct val="100899"/>
              </a:lnSpc>
            </a:pPr>
            <a:r>
              <a:rPr sz="750" b="1">
                <a:latin typeface="Arial" panose="020B0604020202020204" pitchFamily="34" charset="0"/>
                <a:cs typeface="Arial" panose="020B0604020202020204" pitchFamily="34" charset="0"/>
              </a:rPr>
              <a:t>Global </a:t>
            </a:r>
            <a:r>
              <a:rPr sz="750" b="1" spc="-4">
                <a:latin typeface="Arial" panose="020B0604020202020204" pitchFamily="34" charset="0"/>
                <a:cs typeface="Arial" panose="020B0604020202020204" pitchFamily="34" charset="0"/>
              </a:rPr>
              <a:t>Investment Manager </a:t>
            </a:r>
            <a:r>
              <a:rPr sz="750" b="1">
                <a:latin typeface="Arial" panose="020B0604020202020204" pitchFamily="34" charset="0"/>
                <a:cs typeface="Arial" panose="020B0604020202020204" pitchFamily="34" charset="0"/>
              </a:rPr>
              <a:t>Analysis </a:t>
            </a:r>
            <a:r>
              <a:rPr sz="750" b="1" spc="-4">
                <a:latin typeface="Arial" panose="020B0604020202020204" pitchFamily="34" charset="0"/>
                <a:cs typeface="Arial" panose="020B0604020202020204" pitchFamily="34" charset="0"/>
              </a:rPr>
              <a:t>(GIMA) </a:t>
            </a:r>
            <a:r>
              <a:rPr sz="750" b="1">
                <a:latin typeface="Arial" panose="020B0604020202020204" pitchFamily="34" charset="0"/>
                <a:cs typeface="Arial" panose="020B0604020202020204" pitchFamily="34" charset="0"/>
              </a:rPr>
              <a:t>Focus </a:t>
            </a:r>
            <a:r>
              <a:rPr sz="750" b="1" spc="-4">
                <a:latin typeface="Arial" panose="020B0604020202020204" pitchFamily="34" charset="0"/>
                <a:cs typeface="Arial" panose="020B0604020202020204" pitchFamily="34" charset="0"/>
              </a:rPr>
              <a:t>List, Approved </a:t>
            </a:r>
            <a:r>
              <a:rPr sz="750" b="1">
                <a:latin typeface="Arial" panose="020B0604020202020204" pitchFamily="34" charset="0"/>
                <a:cs typeface="Arial" panose="020B0604020202020204" pitchFamily="34" charset="0"/>
              </a:rPr>
              <a:t>List and </a:t>
            </a:r>
            <a:r>
              <a:rPr sz="750" b="1" spc="-9">
                <a:latin typeface="Arial" panose="020B0604020202020204" pitchFamily="34" charset="0"/>
                <a:cs typeface="Arial" panose="020B0604020202020204" pitchFamily="34" charset="0"/>
              </a:rPr>
              <a:t>Tactical </a:t>
            </a:r>
            <a:r>
              <a:rPr sz="750" b="1" spc="-4">
                <a:latin typeface="Arial" panose="020B0604020202020204" pitchFamily="34" charset="0"/>
                <a:cs typeface="Arial" panose="020B0604020202020204" pitchFamily="34" charset="0"/>
              </a:rPr>
              <a:t>Opportunities List; Watch Policy. </a:t>
            </a:r>
            <a:r>
              <a:rPr sz="750">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uses </a:t>
            </a:r>
            <a:r>
              <a:rPr sz="750" spc="-9">
                <a:latin typeface="Arial" panose="020B0604020202020204" pitchFamily="34" charset="0"/>
                <a:cs typeface="Arial" panose="020B0604020202020204" pitchFamily="34" charset="0"/>
              </a:rPr>
              <a:t>two </a:t>
            </a:r>
            <a:r>
              <a:rPr sz="750" spc="-4">
                <a:latin typeface="Arial" panose="020B0604020202020204" pitchFamily="34" charset="0"/>
                <a:cs typeface="Arial" panose="020B0604020202020204" pitchFamily="34" charset="0"/>
              </a:rPr>
              <a:t>methods to evaluate investment products in applicable  advisory </a:t>
            </a:r>
            <a:r>
              <a:rPr sz="750">
                <a:latin typeface="Arial" panose="020B0604020202020204" pitchFamily="34" charset="0"/>
                <a:cs typeface="Arial" panose="020B0604020202020204" pitchFamily="34" charset="0"/>
              </a:rPr>
              <a:t>programs: </a:t>
            </a:r>
            <a:r>
              <a:rPr sz="750" b="1">
                <a:latin typeface="Arial" panose="020B0604020202020204" pitchFamily="34" charset="0"/>
                <a:cs typeface="Arial" panose="020B0604020202020204" pitchFamily="34" charset="0"/>
              </a:rPr>
              <a:t>Focus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products meeting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standard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described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being on the Focus </a:t>
            </a:r>
            <a:r>
              <a:rPr sz="750" spc="-9">
                <a:latin typeface="Arial" panose="020B0604020202020204" pitchFamily="34" charset="0"/>
                <a:cs typeface="Arial" panose="020B0604020202020204" pitchFamily="34" charset="0"/>
              </a:rPr>
              <a:t>List) </a:t>
            </a:r>
            <a:r>
              <a:rPr sz="750">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Approved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products meeting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standard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described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being on the </a:t>
            </a:r>
            <a:r>
              <a:rPr sz="750">
                <a:latin typeface="Arial" panose="020B0604020202020204" pitchFamily="34" charset="0"/>
                <a:cs typeface="Arial" panose="020B0604020202020204" pitchFamily="34" charset="0"/>
              </a:rPr>
              <a:t>Approved </a:t>
            </a:r>
            <a:r>
              <a:rPr sz="750" spc="-9">
                <a:latin typeface="Arial" panose="020B0604020202020204" pitchFamily="34" charset="0"/>
                <a:cs typeface="Arial" panose="020B0604020202020204" pitchFamily="34" charset="0"/>
              </a:rPr>
              <a:t>List).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general, </a:t>
            </a:r>
            <a:r>
              <a:rPr sz="750" spc="-4">
                <a:latin typeface="Arial" panose="020B0604020202020204" pitchFamily="34" charset="0"/>
                <a:cs typeface="Arial" panose="020B0604020202020204" pitchFamily="34" charset="0"/>
              </a:rPr>
              <a:t>Focus entails </a:t>
            </a:r>
            <a:r>
              <a:rPr sz="750">
                <a:latin typeface="Arial" panose="020B0604020202020204" pitchFamily="34" charset="0"/>
                <a:cs typeface="Arial" panose="020B0604020202020204" pitchFamily="34" charset="0"/>
              </a:rPr>
              <a:t>a more </a:t>
            </a:r>
            <a:r>
              <a:rPr sz="750" spc="-4">
                <a:latin typeface="Arial" panose="020B0604020202020204" pitchFamily="34" charset="0"/>
                <a:cs typeface="Arial" panose="020B0604020202020204" pitchFamily="34" charset="0"/>
              </a:rPr>
              <a:t>thorough evaluation of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product than </a:t>
            </a:r>
            <a:r>
              <a:rPr sz="750">
                <a:latin typeface="Arial" panose="020B0604020202020204" pitchFamily="34" charset="0"/>
                <a:cs typeface="Arial" panose="020B0604020202020204" pitchFamily="34" charset="0"/>
              </a:rPr>
              <a:t>Approved. </a:t>
            </a:r>
            <a:r>
              <a:rPr sz="750" spc="-9">
                <a:latin typeface="Arial" panose="020B0604020202020204" pitchFamily="34" charset="0"/>
                <a:cs typeface="Arial" panose="020B0604020202020204" pitchFamily="34" charset="0"/>
              </a:rPr>
              <a:t>Sometimes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product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evaluated using the Focus List  process but then placed on the </a:t>
            </a:r>
            <a:r>
              <a:rPr sz="750">
                <a:latin typeface="Arial" panose="020B0604020202020204" pitchFamily="34" charset="0"/>
                <a:cs typeface="Arial" panose="020B0604020202020204" pitchFamily="34" charset="0"/>
              </a:rPr>
              <a:t>Approved </a:t>
            </a:r>
            <a:r>
              <a:rPr sz="750" spc="-4">
                <a:latin typeface="Arial" panose="020B0604020202020204" pitchFamily="34" charset="0"/>
                <a:cs typeface="Arial" panose="020B0604020202020204" pitchFamily="34" charset="0"/>
              </a:rPr>
              <a:t>List instead of the Focus </a:t>
            </a:r>
            <a:r>
              <a:rPr sz="750" spc="4">
                <a:latin typeface="Arial" panose="020B0604020202020204" pitchFamily="34" charset="0"/>
                <a:cs typeface="Arial" panose="020B0604020202020204" pitchFamily="34" charset="0"/>
              </a:rPr>
              <a:t>List. </a:t>
            </a:r>
            <a:r>
              <a:rPr sz="750" spc="-4">
                <a:latin typeface="Arial" panose="020B0604020202020204" pitchFamily="34" charset="0"/>
                <a:cs typeface="Arial" panose="020B0604020202020204" pitchFamily="34" charset="0"/>
              </a:rPr>
              <a:t>Investment products </a:t>
            </a:r>
            <a:r>
              <a:rPr sz="750">
                <a:latin typeface="Arial" panose="020B0604020202020204" pitchFamily="34" charset="0"/>
                <a:cs typeface="Arial" panose="020B0604020202020204" pitchFamily="34" charset="0"/>
              </a:rPr>
              <a:t>may move from </a:t>
            </a:r>
            <a:r>
              <a:rPr sz="750" spc="-4">
                <a:latin typeface="Arial" panose="020B0604020202020204" pitchFamily="34" charset="0"/>
                <a:cs typeface="Arial" panose="020B0604020202020204" pitchFamily="34" charset="0"/>
              </a:rPr>
              <a:t>the Focus List to the </a:t>
            </a:r>
            <a:r>
              <a:rPr sz="750">
                <a:latin typeface="Arial" panose="020B0604020202020204" pitchFamily="34" charset="0"/>
                <a:cs typeface="Arial" panose="020B0604020202020204" pitchFamily="34" charset="0"/>
              </a:rPr>
              <a:t>Approved List, </a:t>
            </a:r>
            <a:r>
              <a:rPr sz="750" spc="-4">
                <a:latin typeface="Arial" panose="020B0604020202020204" pitchFamily="34" charset="0"/>
                <a:cs typeface="Arial" panose="020B0604020202020204" pitchFamily="34" charset="0"/>
              </a:rPr>
              <a:t>or vice versa. </a:t>
            </a:r>
            <a:r>
              <a:rPr sz="750">
                <a:latin typeface="Arial" panose="020B0604020202020204" pitchFamily="34" charset="0"/>
                <a:cs typeface="Arial" panose="020B0604020202020204" pitchFamily="34" charset="0"/>
              </a:rPr>
              <a:t>GIMA may </a:t>
            </a:r>
            <a:r>
              <a:rPr sz="750" spc="-4">
                <a:latin typeface="Arial" panose="020B0604020202020204" pitchFamily="34" charset="0"/>
                <a:cs typeface="Arial" panose="020B0604020202020204" pitchFamily="34" charset="0"/>
              </a:rPr>
              <a:t>also determine that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product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longer meets the </a:t>
            </a:r>
            <a:r>
              <a:rPr sz="750" spc="-9">
                <a:latin typeface="Arial" panose="020B0604020202020204" pitchFamily="34" charset="0"/>
                <a:cs typeface="Arial" panose="020B0604020202020204" pitchFamily="34" charset="0"/>
              </a:rPr>
              <a:t>criteria </a:t>
            </a:r>
            <a:r>
              <a:rPr sz="750" spc="-4">
                <a:latin typeface="Arial" panose="020B0604020202020204" pitchFamily="34" charset="0"/>
                <a:cs typeface="Arial" panose="020B0604020202020204" pitchFamily="34" charset="0"/>
              </a:rPr>
              <a:t>under </a:t>
            </a:r>
            <a:r>
              <a:rPr sz="750" spc="-9">
                <a:latin typeface="Arial" panose="020B0604020202020204" pitchFamily="34" charset="0"/>
                <a:cs typeface="Arial" panose="020B0604020202020204" pitchFamily="34" charset="0"/>
              </a:rPr>
              <a:t>either </a:t>
            </a:r>
            <a:r>
              <a:rPr sz="750" spc="-4">
                <a:latin typeface="Arial" panose="020B0604020202020204" pitchFamily="34" charset="0"/>
                <a:cs typeface="Arial" panose="020B0604020202020204" pitchFamily="34" charset="0"/>
              </a:rPr>
              <a:t>process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longer be recommended in investment advisory programs </a:t>
            </a:r>
            <a:r>
              <a:rPr sz="750" spc="-9">
                <a:latin typeface="Arial" panose="020B0604020202020204" pitchFamily="34" charset="0"/>
                <a:cs typeface="Arial" panose="020B0604020202020204" pitchFamily="34" charset="0"/>
              </a:rPr>
              <a:t>(in which </a:t>
            </a:r>
            <a:r>
              <a:rPr sz="750" spc="-4">
                <a:latin typeface="Arial" panose="020B0604020202020204" pitchFamily="34" charset="0"/>
                <a:cs typeface="Arial" panose="020B0604020202020204" pitchFamily="34" charset="0"/>
              </a:rPr>
              <a:t>case the investment product is given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“Not  Approved” status). </a:t>
            </a:r>
            <a:r>
              <a:rPr sz="750">
                <a:latin typeface="Arial" panose="020B0604020202020204" pitchFamily="34" charset="0"/>
                <a:cs typeface="Arial" panose="020B0604020202020204" pitchFamily="34" charset="0"/>
              </a:rPr>
              <a:t>GIMA has a </a:t>
            </a:r>
            <a:r>
              <a:rPr sz="750" spc="-4">
                <a:latin typeface="Arial" panose="020B0604020202020204" pitchFamily="34" charset="0"/>
                <a:cs typeface="Arial" panose="020B0604020202020204" pitchFamily="34" charset="0"/>
              </a:rPr>
              <a:t>‘</a:t>
            </a:r>
            <a:r>
              <a:rPr sz="750" b="1" spc="-4">
                <a:latin typeface="Arial" panose="020B0604020202020204" pitchFamily="34" charset="0"/>
                <a:cs typeface="Arial" panose="020B0604020202020204" pitchFamily="34" charset="0"/>
              </a:rPr>
              <a:t>Watch</a:t>
            </a:r>
            <a:r>
              <a:rPr sz="750" spc="-4">
                <a:latin typeface="Arial" panose="020B0604020202020204" pitchFamily="34" charset="0"/>
                <a:cs typeface="Arial" panose="020B0604020202020204" pitchFamily="34" charset="0"/>
              </a:rPr>
              <a:t>” policy </a:t>
            </a:r>
            <a:r>
              <a:rPr sz="750">
                <a:latin typeface="Arial" panose="020B0604020202020204" pitchFamily="34" charset="0"/>
                <a:cs typeface="Arial" panose="020B0604020202020204" pitchFamily="34" charset="0"/>
              </a:rPr>
              <a:t>and may </a:t>
            </a:r>
            <a:r>
              <a:rPr sz="750" spc="-9">
                <a:latin typeface="Arial" panose="020B0604020202020204" pitchFamily="34" charset="0"/>
                <a:cs typeface="Arial" panose="020B0604020202020204" pitchFamily="34" charset="0"/>
              </a:rPr>
              <a:t>describe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Focus List or </a:t>
            </a:r>
            <a:r>
              <a:rPr sz="750">
                <a:latin typeface="Arial" panose="020B0604020202020204" pitchFamily="34" charset="0"/>
                <a:cs typeface="Arial" panose="020B0604020202020204" pitchFamily="34" charset="0"/>
              </a:rPr>
              <a:t>Approved </a:t>
            </a:r>
            <a:r>
              <a:rPr sz="750" spc="-4">
                <a:latin typeface="Arial" panose="020B0604020202020204" pitchFamily="34" charset="0"/>
                <a:cs typeface="Arial" panose="020B0604020202020204" pitchFamily="34" charset="0"/>
              </a:rPr>
              <a:t>List investment product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being on “Watch” if </a:t>
            </a:r>
            <a:r>
              <a:rPr sz="750">
                <a:latin typeface="Arial" panose="020B0604020202020204" pitchFamily="34" charset="0"/>
                <a:cs typeface="Arial" panose="020B0604020202020204" pitchFamily="34" charset="0"/>
              </a:rPr>
              <a:t>GIMA </a:t>
            </a:r>
            <a:r>
              <a:rPr sz="750" spc="13">
                <a:latin typeface="Arial" panose="020B0604020202020204" pitchFamily="34" charset="0"/>
                <a:cs typeface="Arial" panose="020B0604020202020204" pitchFamily="34" charset="0"/>
              </a:rPr>
              <a:t>identifes </a:t>
            </a:r>
            <a:r>
              <a:rPr sz="750" spc="18">
                <a:latin typeface="Arial" panose="020B0604020202020204" pitchFamily="34" charset="0"/>
                <a:cs typeface="Arial" panose="020B0604020202020204" pitchFamily="34" charset="0"/>
              </a:rPr>
              <a:t>specifc </a:t>
            </a:r>
            <a:r>
              <a:rPr sz="750">
                <a:latin typeface="Arial" panose="020B0604020202020204" pitchFamily="34" charset="0"/>
                <a:cs typeface="Arial" panose="020B0604020202020204" pitchFamily="34" charset="0"/>
              </a:rPr>
              <a:t>areas </a:t>
            </a:r>
            <a:r>
              <a:rPr sz="750" spc="-4">
                <a:latin typeface="Arial" panose="020B0604020202020204" pitchFamily="34" charset="0"/>
                <a:cs typeface="Arial" panose="020B0604020202020204" pitchFamily="34" charset="0"/>
              </a:rPr>
              <a:t>that (a) merit further evaluation  by </a:t>
            </a:r>
            <a:r>
              <a:rPr sz="750">
                <a:latin typeface="Arial" panose="020B0604020202020204" pitchFamily="34" charset="0"/>
                <a:cs typeface="Arial" panose="020B0604020202020204" pitchFamily="34" charset="0"/>
              </a:rPr>
              <a:t>GIMA and </a:t>
            </a:r>
            <a:r>
              <a:rPr sz="750" spc="-9">
                <a:latin typeface="Arial" panose="020B0604020202020204" pitchFamily="34" charset="0"/>
                <a:cs typeface="Arial" panose="020B0604020202020204" pitchFamily="34" charset="0"/>
              </a:rPr>
              <a:t>(b)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but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certain </a:t>
            </a:r>
            <a:r>
              <a:rPr sz="750">
                <a:latin typeface="Arial" panose="020B0604020202020204" pitchFamily="34" charset="0"/>
                <a:cs typeface="Arial" panose="020B0604020202020204" pitchFamily="34" charset="0"/>
              </a:rPr>
              <a:t>to, </a:t>
            </a:r>
            <a:r>
              <a:rPr sz="750" spc="-4">
                <a:latin typeface="Arial" panose="020B0604020202020204" pitchFamily="34" charset="0"/>
                <a:cs typeface="Arial" panose="020B0604020202020204" pitchFamily="34" charset="0"/>
              </a:rPr>
              <a:t>result in the investment product becoming “Not </a:t>
            </a:r>
            <a:r>
              <a:rPr sz="750">
                <a:latin typeface="Arial" panose="020B0604020202020204" pitchFamily="34" charset="0"/>
                <a:cs typeface="Arial" panose="020B0604020202020204" pitchFamily="34" charset="0"/>
              </a:rPr>
              <a:t>Approved.” The </a:t>
            </a:r>
            <a:r>
              <a:rPr sz="750" spc="-4">
                <a:latin typeface="Arial" panose="020B0604020202020204" pitchFamily="34" charset="0"/>
                <a:cs typeface="Arial" panose="020B0604020202020204" pitchFamily="34" charset="0"/>
              </a:rPr>
              <a:t>Watch period depends on the length of time needed </a:t>
            </a:r>
            <a:r>
              <a:rPr sz="750">
                <a:latin typeface="Arial" panose="020B0604020202020204" pitchFamily="34" charset="0"/>
                <a:cs typeface="Arial" panose="020B0604020202020204" pitchFamily="34" charset="0"/>
              </a:rPr>
              <a:t>for GIMA </a:t>
            </a:r>
            <a:r>
              <a:rPr sz="750" spc="-4">
                <a:latin typeface="Arial" panose="020B0604020202020204" pitchFamily="34" charset="0"/>
                <a:cs typeface="Arial" panose="020B0604020202020204" pitchFamily="34" charset="0"/>
              </a:rPr>
              <a:t>to conduct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evaluation  </a:t>
            </a:r>
            <a:r>
              <a:rPr sz="750">
                <a:latin typeface="Arial" panose="020B0604020202020204" pitchFamily="34" charset="0"/>
                <a:cs typeface="Arial" panose="020B0604020202020204" pitchFamily="34" charset="0"/>
              </a:rPr>
              <a:t>and for </a:t>
            </a:r>
            <a:r>
              <a:rPr sz="750" spc="-4">
                <a:latin typeface="Arial" panose="020B0604020202020204" pitchFamily="34" charset="0"/>
                <a:cs typeface="Arial" panose="020B0604020202020204" pitchFamily="34" charset="0"/>
              </a:rPr>
              <a:t>the investment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to address </a:t>
            </a:r>
            <a:r>
              <a:rPr sz="750">
                <a:latin typeface="Arial" panose="020B0604020202020204" pitchFamily="34" charset="0"/>
                <a:cs typeface="Arial" panose="020B0604020202020204" pitchFamily="34" charset="0"/>
              </a:rPr>
              <a:t>any concerns. </a:t>
            </a:r>
            <a:r>
              <a:rPr sz="750" spc="-4">
                <a:latin typeface="Arial" panose="020B0604020202020204" pitchFamily="34" charset="0"/>
                <a:cs typeface="Arial" panose="020B0604020202020204" pitchFamily="34" charset="0"/>
              </a:rPr>
              <a:t>Certain investment products on </a:t>
            </a:r>
            <a:r>
              <a:rPr sz="750" spc="-9">
                <a:latin typeface="Arial" panose="020B0604020202020204" pitchFamily="34" charset="0"/>
                <a:cs typeface="Arial" panose="020B0604020202020204" pitchFamily="34" charset="0"/>
              </a:rPr>
              <a:t>either </a:t>
            </a:r>
            <a:r>
              <a:rPr sz="750" spc="-4">
                <a:latin typeface="Arial" panose="020B0604020202020204" pitchFamily="34" charset="0"/>
                <a:cs typeface="Arial" panose="020B0604020202020204" pitchFamily="34" charset="0"/>
              </a:rPr>
              <a:t>the Focus List or </a:t>
            </a:r>
            <a:r>
              <a:rPr sz="750">
                <a:latin typeface="Arial" panose="020B0604020202020204" pitchFamily="34" charset="0"/>
                <a:cs typeface="Arial" panose="020B0604020202020204" pitchFamily="34" charset="0"/>
              </a:rPr>
              <a:t>Approved </a:t>
            </a:r>
            <a:r>
              <a:rPr sz="750" spc="-4">
                <a:latin typeface="Arial" panose="020B0604020202020204" pitchFamily="34" charset="0"/>
                <a:cs typeface="Arial" panose="020B0604020202020204" pitchFamily="34" charset="0"/>
              </a:rPr>
              <a:t>List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also be recommended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a:t>
            </a:r>
            <a:r>
              <a:rPr sz="750" b="1" spc="-9">
                <a:latin typeface="Arial" panose="020B0604020202020204" pitchFamily="34" charset="0"/>
                <a:cs typeface="Arial" panose="020B0604020202020204" pitchFamily="34" charset="0"/>
              </a:rPr>
              <a:t>Tactical </a:t>
            </a:r>
            <a:r>
              <a:rPr sz="750" b="1" spc="-4">
                <a:latin typeface="Arial" panose="020B0604020202020204" pitchFamily="34" charset="0"/>
                <a:cs typeface="Arial" panose="020B0604020202020204" pitchFamily="34" charset="0"/>
              </a:rPr>
              <a:t>Opportunities </a:t>
            </a:r>
            <a:r>
              <a:rPr sz="750" b="1">
                <a:latin typeface="Arial" panose="020B0604020202020204" pitchFamily="34" charset="0"/>
                <a:cs typeface="Arial" panose="020B0604020202020204" pitchFamily="34" charset="0"/>
              </a:rPr>
              <a:t>List  </a:t>
            </a:r>
            <a:r>
              <a:rPr sz="750" spc="-4">
                <a:latin typeface="Arial" panose="020B0604020202020204" pitchFamily="34" charset="0"/>
                <a:cs typeface="Arial" panose="020B0604020202020204" pitchFamily="34" charset="0"/>
              </a:rPr>
              <a:t>based in </a:t>
            </a:r>
            <a:r>
              <a:rPr sz="750">
                <a:latin typeface="Arial" panose="020B0604020202020204" pitchFamily="34" charset="0"/>
                <a:cs typeface="Arial" panose="020B0604020202020204" pitchFamily="34" charset="0"/>
              </a:rPr>
              <a:t>part </a:t>
            </a:r>
            <a:r>
              <a:rPr sz="750" spc="-4">
                <a:latin typeface="Arial" panose="020B0604020202020204" pitchFamily="34" charset="0"/>
                <a:cs typeface="Arial" panose="020B0604020202020204" pitchFamily="34" charset="0"/>
              </a:rPr>
              <a:t>on tactical opportunities </a:t>
            </a:r>
            <a:r>
              <a:rPr sz="750" spc="-9">
                <a:latin typeface="Arial" panose="020B0604020202020204" pitchFamily="34" charset="0"/>
                <a:cs typeface="Arial" panose="020B0604020202020204" pitchFamily="34" charset="0"/>
              </a:rPr>
              <a:t>existing </a:t>
            </a:r>
            <a:r>
              <a:rPr sz="750">
                <a:latin typeface="Arial" panose="020B0604020202020204" pitchFamily="34" charset="0"/>
                <a:cs typeface="Arial" panose="020B0604020202020204" pitchFamily="34" charset="0"/>
              </a:rPr>
              <a:t>at a </a:t>
            </a:r>
            <a:r>
              <a:rPr sz="750" spc="-4">
                <a:latin typeface="Arial" panose="020B0604020202020204" pitchFamily="34" charset="0"/>
                <a:cs typeface="Arial" panose="020B0604020202020204" pitchFamily="34" charset="0"/>
              </a:rPr>
              <a:t>given </a:t>
            </a:r>
            <a:r>
              <a:rPr sz="750" spc="4">
                <a:latin typeface="Arial" panose="020B0604020202020204" pitchFamily="34" charset="0"/>
                <a:cs typeface="Arial" panose="020B0604020202020204" pitchFamily="34" charset="0"/>
              </a:rPr>
              <a:t>time.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investment products on the </a:t>
            </a:r>
            <a:r>
              <a:rPr sz="750" spc="-9">
                <a:latin typeface="Arial" panose="020B0604020202020204" pitchFamily="34" charset="0"/>
                <a:cs typeface="Arial" panose="020B0604020202020204" pitchFamily="34" charset="0"/>
              </a:rPr>
              <a:t>Tactical </a:t>
            </a:r>
            <a:r>
              <a:rPr sz="750" spc="-4">
                <a:latin typeface="Arial" panose="020B0604020202020204" pitchFamily="34" charset="0"/>
                <a:cs typeface="Arial" panose="020B0604020202020204" pitchFamily="34" charset="0"/>
              </a:rPr>
              <a:t>Opportunities List </a:t>
            </a:r>
            <a:r>
              <a:rPr sz="750">
                <a:latin typeface="Arial" panose="020B0604020202020204" pitchFamily="34" charset="0"/>
                <a:cs typeface="Arial" panose="020B0604020202020204" pitchFamily="34" charset="0"/>
              </a:rPr>
              <a:t>change </a:t>
            </a:r>
            <a:r>
              <a:rPr sz="750" spc="-4">
                <a:latin typeface="Arial" panose="020B0604020202020204" pitchFamily="34" charset="0"/>
                <a:cs typeface="Arial" panose="020B0604020202020204" pitchFamily="34" charset="0"/>
              </a:rPr>
              <a:t>over </a:t>
            </a:r>
            <a:r>
              <a:rPr sz="750" spc="4">
                <a:latin typeface="Arial" panose="020B0604020202020204" pitchFamily="34" charset="0"/>
                <a:cs typeface="Arial" panose="020B0604020202020204" pitchFamily="34" charset="0"/>
              </a:rPr>
              <a:t>time. </a:t>
            </a:r>
            <a:r>
              <a:rPr sz="750" spc="-4">
                <a:latin typeface="Arial" panose="020B0604020202020204" pitchFamily="34" charset="0"/>
                <a:cs typeface="Arial" panose="020B0604020202020204" pitchFamily="34" charset="0"/>
              </a:rPr>
              <a:t>For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information on the Focus List, </a:t>
            </a:r>
            <a:r>
              <a:rPr sz="750">
                <a:latin typeface="Arial" panose="020B0604020202020204" pitchFamily="34" charset="0"/>
                <a:cs typeface="Arial" panose="020B0604020202020204" pitchFamily="34" charset="0"/>
              </a:rPr>
              <a:t>Approved </a:t>
            </a:r>
            <a:r>
              <a:rPr sz="750" spc="-4">
                <a:latin typeface="Arial" panose="020B0604020202020204" pitchFamily="34" charset="0"/>
                <a:cs typeface="Arial" panose="020B0604020202020204" pitchFamily="34" charset="0"/>
              </a:rPr>
              <a:t>List,  </a:t>
            </a:r>
            <a:r>
              <a:rPr sz="750" spc="-9">
                <a:latin typeface="Arial" panose="020B0604020202020204" pitchFamily="34" charset="0"/>
                <a:cs typeface="Arial" panose="020B0604020202020204" pitchFamily="34" charset="0"/>
              </a:rPr>
              <a:t>Tactical </a:t>
            </a:r>
            <a:r>
              <a:rPr sz="750" spc="-4">
                <a:latin typeface="Arial" panose="020B0604020202020204" pitchFamily="34" charset="0"/>
                <a:cs typeface="Arial" panose="020B0604020202020204" pitchFamily="34" charset="0"/>
              </a:rPr>
              <a:t>Opportunities List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Watch </a:t>
            </a:r>
            <a:r>
              <a:rPr sz="750">
                <a:latin typeface="Arial" panose="020B0604020202020204" pitchFamily="34" charset="0"/>
                <a:cs typeface="Arial" panose="020B0604020202020204" pitchFamily="34" charset="0"/>
              </a:rPr>
              <a:t>processes, </a:t>
            </a:r>
            <a:r>
              <a:rPr sz="750" spc="-4">
                <a:latin typeface="Arial" panose="020B0604020202020204" pitchFamily="34" charset="0"/>
                <a:cs typeface="Arial" panose="020B0604020202020204" pitchFamily="34" charset="0"/>
              </a:rPr>
              <a:t>please see the applicable Form ADV </a:t>
            </a:r>
            <a:r>
              <a:rPr sz="750" spc="-9">
                <a:latin typeface="Arial" panose="020B0604020202020204" pitchFamily="34" charset="0"/>
                <a:cs typeface="Arial" panose="020B0604020202020204" pitchFamily="34" charset="0"/>
              </a:rPr>
              <a:t>Disclosure </a:t>
            </a:r>
            <a:r>
              <a:rPr sz="750" spc="-4">
                <a:latin typeface="Arial" panose="020B0604020202020204" pitchFamily="34" charset="0"/>
                <a:cs typeface="Arial" panose="020B0604020202020204" pitchFamily="34" charset="0"/>
              </a:rPr>
              <a:t>Document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 </a:t>
            </a:r>
            <a:r>
              <a:rPr sz="750" spc="-18">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Financial Advisor or 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Advisor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also provide </a:t>
            </a:r>
            <a:r>
              <a:rPr sz="750">
                <a:latin typeface="Arial" panose="020B0604020202020204" pitchFamily="34" charset="0"/>
                <a:cs typeface="Arial" panose="020B0604020202020204" pitchFamily="34" charset="0"/>
              </a:rPr>
              <a:t>upon </a:t>
            </a:r>
            <a:r>
              <a:rPr sz="750" spc="-4">
                <a:latin typeface="Arial" panose="020B0604020202020204" pitchFamily="34" charset="0"/>
                <a:cs typeface="Arial" panose="020B0604020202020204" pitchFamily="34" charset="0"/>
              </a:rPr>
              <a:t>request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copy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publication </a:t>
            </a:r>
            <a:r>
              <a:rPr sz="750" spc="-9">
                <a:latin typeface="Arial" panose="020B0604020202020204" pitchFamily="34" charset="0"/>
                <a:cs typeface="Arial" panose="020B0604020202020204" pitchFamily="34" charset="0"/>
              </a:rPr>
              <a:t>entitled </a:t>
            </a:r>
            <a:r>
              <a:rPr sz="750">
                <a:latin typeface="Arial" panose="020B0604020202020204" pitchFamily="34" charset="0"/>
                <a:cs typeface="Arial" panose="020B0604020202020204" pitchFamily="34" charset="0"/>
              </a:rPr>
              <a:t>“Manager </a:t>
            </a:r>
            <a:r>
              <a:rPr sz="750" spc="-9">
                <a:latin typeface="Arial" panose="020B0604020202020204" pitchFamily="34" charset="0"/>
                <a:cs typeface="Arial" panose="020B0604020202020204" pitchFamily="34" charset="0"/>
              </a:rPr>
              <a:t>Selection</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Process.”</a:t>
            </a:r>
          </a:p>
          <a:p>
            <a:pPr>
              <a:spcBef>
                <a:spcPts val="49"/>
              </a:spcBef>
            </a:pPr>
            <a:endParaRPr sz="750">
              <a:latin typeface="Arial" panose="020B0604020202020204" pitchFamily="34" charset="0"/>
              <a:cs typeface="Arial" panose="020B0604020202020204" pitchFamily="34" charset="0"/>
            </a:endParaRPr>
          </a:p>
          <a:p>
            <a:pPr marL="11206" marR="331712" algn="just">
              <a:lnSpc>
                <a:spcPct val="100899"/>
              </a:lnSpc>
            </a:pPr>
            <a:r>
              <a:rPr sz="750">
                <a:latin typeface="Arial" panose="020B0604020202020204" pitchFamily="34" charset="0"/>
                <a:cs typeface="Arial" panose="020B0604020202020204" pitchFamily="34" charset="0"/>
              </a:rPr>
              <a:t>The </a:t>
            </a:r>
            <a:r>
              <a:rPr sz="750" b="1">
                <a:latin typeface="Arial" panose="020B0604020202020204" pitchFamily="34" charset="0"/>
                <a:cs typeface="Arial" panose="020B0604020202020204" pitchFamily="34" charset="0"/>
              </a:rPr>
              <a:t>Global </a:t>
            </a:r>
            <a:r>
              <a:rPr sz="750" b="1" spc="-4">
                <a:latin typeface="Arial" panose="020B0604020202020204" pitchFamily="34" charset="0"/>
                <a:cs typeface="Arial" panose="020B0604020202020204" pitchFamily="34" charset="0"/>
              </a:rPr>
              <a:t>Investment Committee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a group </a:t>
            </a:r>
            <a:r>
              <a:rPr sz="750" spc="-4">
                <a:latin typeface="Arial" panose="020B0604020202020204" pitchFamily="34" charset="0"/>
                <a:cs typeface="Arial" panose="020B0604020202020204" pitchFamily="34" charset="0"/>
              </a:rPr>
              <a:t>of seasoned investment professionals who meet regularly to </a:t>
            </a:r>
            <a:r>
              <a:rPr sz="750" spc="-9">
                <a:latin typeface="Arial" panose="020B0604020202020204" pitchFamily="34" charset="0"/>
                <a:cs typeface="Arial" panose="020B0604020202020204" pitchFamily="34" charset="0"/>
              </a:rPr>
              <a:t>discuss </a:t>
            </a:r>
            <a:r>
              <a:rPr sz="750" spc="-4">
                <a:latin typeface="Arial" panose="020B0604020202020204" pitchFamily="34" charset="0"/>
                <a:cs typeface="Arial" panose="020B0604020202020204" pitchFamily="34" charset="0"/>
              </a:rPr>
              <a:t>the global economy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markets. </a:t>
            </a:r>
            <a:r>
              <a:rPr sz="750">
                <a:latin typeface="Arial" panose="020B0604020202020204" pitchFamily="34" charset="0"/>
                <a:cs typeface="Arial" panose="020B0604020202020204" pitchFamily="34" charset="0"/>
              </a:rPr>
              <a:t>The </a:t>
            </a:r>
            <a:r>
              <a:rPr sz="750" spc="-9">
                <a:latin typeface="Arial" panose="020B0604020202020204" pitchFamily="34" charset="0"/>
                <a:cs typeface="Arial" panose="020B0604020202020204" pitchFamily="34" charset="0"/>
              </a:rPr>
              <a:t>committee </a:t>
            </a:r>
            <a:r>
              <a:rPr sz="750" spc="-4">
                <a:latin typeface="Arial" panose="020B0604020202020204" pitchFamily="34" charset="0"/>
                <a:cs typeface="Arial" panose="020B0604020202020204" pitchFamily="34" charset="0"/>
              </a:rPr>
              <a:t>determines the investment  outlook that guides </a:t>
            </a: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advice to clients. They continually monitor developing economic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market conditions, review tactical outlooks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recommend model portfolio </a:t>
            </a:r>
            <a:r>
              <a:rPr sz="750">
                <a:latin typeface="Arial" panose="020B0604020202020204" pitchFamily="34" charset="0"/>
                <a:cs typeface="Arial" panose="020B0604020202020204" pitchFamily="34" charset="0"/>
              </a:rPr>
              <a:t>weightings, as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produce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suite of strategy, analysis, commentary, portfolio positioning suggestions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reports </a:t>
            </a:r>
            <a:r>
              <a:rPr sz="750">
                <a:latin typeface="Arial" panose="020B0604020202020204" pitchFamily="34" charset="0"/>
                <a:cs typeface="Arial" panose="020B0604020202020204" pitchFamily="34" charset="0"/>
              </a:rPr>
              <a:t>and</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broadcasts.</a:t>
            </a:r>
          </a:p>
          <a:p>
            <a:pPr>
              <a:spcBef>
                <a:spcPts val="44"/>
              </a:spcBef>
            </a:pPr>
            <a:endParaRPr sz="750">
              <a:latin typeface="Arial" panose="020B0604020202020204" pitchFamily="34" charset="0"/>
              <a:cs typeface="Arial" panose="020B0604020202020204" pitchFamily="34" charset="0"/>
            </a:endParaRPr>
          </a:p>
          <a:p>
            <a:pPr marL="11206" marR="22413">
              <a:lnSpc>
                <a:spcPct val="100899"/>
              </a:lnSpc>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GIC Asset Allocation Models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available to be </a:t>
            </a:r>
            <a:r>
              <a:rPr sz="750" spc="-9">
                <a:latin typeface="Arial" panose="020B0604020202020204" pitchFamily="34" charset="0"/>
                <a:cs typeface="Arial" panose="020B0604020202020204" pitchFamily="34" charset="0"/>
              </a:rPr>
              <a:t>directly </a:t>
            </a:r>
            <a:r>
              <a:rPr sz="750" spc="-4">
                <a:latin typeface="Arial" panose="020B0604020202020204" pitchFamily="34" charset="0"/>
                <a:cs typeface="Arial" panose="020B0604020202020204" pitchFamily="34" charset="0"/>
              </a:rPr>
              <a:t>implemented </a:t>
            </a:r>
            <a:r>
              <a:rPr sz="750">
                <a:latin typeface="Arial" panose="020B0604020202020204" pitchFamily="34" charset="0"/>
                <a:cs typeface="Arial" panose="020B0604020202020204" pitchFamily="34" charset="0"/>
              </a:rPr>
              <a:t>as part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advisory service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should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regarded </a:t>
            </a:r>
            <a:r>
              <a:rPr sz="750">
                <a:latin typeface="Arial" panose="020B0604020202020204" pitchFamily="34" charset="0"/>
                <a:cs typeface="Arial" panose="020B0604020202020204" pitchFamily="34" charset="0"/>
              </a:rPr>
              <a:t>as a </a:t>
            </a:r>
            <a:r>
              <a:rPr sz="750" spc="-4">
                <a:latin typeface="Arial" panose="020B0604020202020204" pitchFamily="34" charset="0"/>
                <a:cs typeface="Arial" panose="020B0604020202020204" pitchFamily="34" charset="0"/>
              </a:rPr>
              <a:t>recommendation of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Morgan Stanley  investment advisory service.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GIC Asset Allocation Models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represent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trading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type of account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type of investment strategies </a:t>
            </a:r>
            <a:r>
              <a:rPr sz="750">
                <a:latin typeface="Arial" panose="020B0604020202020204" pitchFamily="34" charset="0"/>
                <a:cs typeface="Arial" panose="020B0604020202020204" pitchFamily="34" charset="0"/>
              </a:rPr>
              <a:t>and none </a:t>
            </a:r>
            <a:r>
              <a:rPr sz="750" spc="-4">
                <a:latin typeface="Arial" panose="020B0604020202020204" pitchFamily="34" charset="0"/>
                <a:cs typeface="Arial" panose="020B0604020202020204" pitchFamily="34" charset="0"/>
              </a:rPr>
              <a:t>of the fees or other expenses (e .g.  commissions, </a:t>
            </a:r>
            <a:r>
              <a:rPr sz="750">
                <a:latin typeface="Arial" panose="020B0604020202020204" pitchFamily="34" charset="0"/>
                <a:cs typeface="Arial" panose="020B0604020202020204" pitchFamily="34" charset="0"/>
              </a:rPr>
              <a:t>mark-ups, </a:t>
            </a:r>
            <a:r>
              <a:rPr sz="750" spc="-4">
                <a:latin typeface="Arial" panose="020B0604020202020204" pitchFamily="34" charset="0"/>
                <a:cs typeface="Arial" panose="020B0604020202020204" pitchFamily="34" charset="0"/>
              </a:rPr>
              <a:t>mark-downs, advisory fees,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expenses) associated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trading or accounts </a:t>
            </a:r>
            <a:r>
              <a:rPr sz="750">
                <a:latin typeface="Arial" panose="020B0604020202020204" pitchFamily="34" charset="0"/>
                <a:cs typeface="Arial" panose="020B0604020202020204" pitchFamily="34" charset="0"/>
              </a:rPr>
              <a:t>are </a:t>
            </a:r>
            <a:r>
              <a:rPr sz="750" spc="13">
                <a:latin typeface="Arial" panose="020B0604020202020204" pitchFamily="34" charset="0"/>
                <a:cs typeface="Arial" panose="020B0604020202020204" pitchFamily="34" charset="0"/>
              </a:rPr>
              <a:t>refected </a:t>
            </a:r>
            <a:r>
              <a:rPr sz="750" spc="-4">
                <a:latin typeface="Arial" panose="020B0604020202020204" pitchFamily="34" charset="0"/>
                <a:cs typeface="Arial" panose="020B0604020202020204" pitchFamily="34" charset="0"/>
              </a:rPr>
              <a:t>in the GIC Asset Allocation Models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when compounded over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period  of years, would decrease</a:t>
            </a:r>
            <a:r>
              <a:rPr sz="750">
                <a:latin typeface="Arial" panose="020B0604020202020204" pitchFamily="34" charset="0"/>
                <a:cs typeface="Arial" panose="020B0604020202020204" pitchFamily="34" charset="0"/>
              </a:rPr>
              <a:t> returns.</a:t>
            </a:r>
          </a:p>
          <a:p>
            <a:pPr>
              <a:spcBef>
                <a:spcPts val="49"/>
              </a:spcBef>
            </a:pPr>
            <a:endParaRPr sz="750">
              <a:latin typeface="Arial" panose="020B0604020202020204" pitchFamily="34" charset="0"/>
              <a:cs typeface="Arial" panose="020B0604020202020204" pitchFamily="34" charset="0"/>
            </a:endParaRPr>
          </a:p>
          <a:p>
            <a:pPr marL="11206" marR="4483">
              <a:lnSpc>
                <a:spcPct val="100899"/>
              </a:lnSpc>
            </a:pPr>
            <a:r>
              <a:rPr sz="750" b="1" spc="-4">
                <a:latin typeface="Arial" panose="020B0604020202020204" pitchFamily="34" charset="0"/>
                <a:cs typeface="Arial" panose="020B0604020202020204" pitchFamily="34" charset="0"/>
              </a:rPr>
              <a:t>Adverse Active AlphaSM </a:t>
            </a:r>
            <a:r>
              <a:rPr sz="750" b="1" spc="-9">
                <a:latin typeface="Arial" panose="020B0604020202020204" pitchFamily="34" charset="0"/>
                <a:cs typeface="Arial" panose="020B0604020202020204" pitchFamily="34" charset="0"/>
              </a:rPr>
              <a:t>2.0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patented screening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scoring process designed to help identify </a:t>
            </a:r>
            <a:r>
              <a:rPr sz="750">
                <a:latin typeface="Arial" panose="020B0604020202020204" pitchFamily="34" charset="0"/>
                <a:cs typeface="Arial" panose="020B0604020202020204" pitchFamily="34" charset="0"/>
              </a:rPr>
              <a:t>high-quality </a:t>
            </a:r>
            <a:r>
              <a:rPr sz="750" spc="-4">
                <a:latin typeface="Arial" panose="020B0604020202020204" pitchFamily="34" charset="0"/>
                <a:cs typeface="Arial" panose="020B0604020202020204" pitchFamily="34" charset="0"/>
              </a:rPr>
              <a:t>equity </a:t>
            </a:r>
            <a:r>
              <a:rPr sz="750">
                <a:latin typeface="Arial" panose="020B0604020202020204" pitchFamily="34" charset="0"/>
                <a:cs typeface="Arial" panose="020B0604020202020204" pitchFamily="34" charset="0"/>
              </a:rPr>
              <a:t>and </a:t>
            </a:r>
            <a:r>
              <a:rPr sz="750" spc="35">
                <a:latin typeface="Arial" panose="020B0604020202020204" pitchFamily="34" charset="0"/>
                <a:cs typeface="Arial" panose="020B0604020202020204" pitchFamily="34" charset="0"/>
              </a:rPr>
              <a:t>fxed </a:t>
            </a:r>
            <a:r>
              <a:rPr sz="750" spc="-4">
                <a:latin typeface="Arial" panose="020B0604020202020204" pitchFamily="34" charset="0"/>
                <a:cs typeface="Arial" panose="020B0604020202020204" pitchFamily="34" charset="0"/>
              </a:rPr>
              <a:t>income </a:t>
            </a:r>
            <a:r>
              <a:rPr sz="750">
                <a:latin typeface="Arial" panose="020B0604020202020204" pitchFamily="34" charset="0"/>
                <a:cs typeface="Arial" panose="020B0604020202020204" pitchFamily="34" charset="0"/>
              </a:rPr>
              <a:t>managers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characteristics 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lead to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outperformance relative to index </a:t>
            </a:r>
            <a:r>
              <a:rPr sz="750">
                <a:latin typeface="Arial" panose="020B0604020202020204" pitchFamily="34" charset="0"/>
                <a:cs typeface="Arial" panose="020B0604020202020204" pitchFamily="34" charset="0"/>
              </a:rPr>
              <a:t>and peers. </a:t>
            </a:r>
            <a:r>
              <a:rPr sz="750" spc="-9">
                <a:latin typeface="Arial" panose="020B0604020202020204" pitchFamily="34" charset="0"/>
                <a:cs typeface="Arial" panose="020B0604020202020204" pitchFamily="34" charset="0"/>
              </a:rPr>
              <a:t>While </a:t>
            </a:r>
            <a:r>
              <a:rPr sz="750" spc="-4">
                <a:latin typeface="Arial" panose="020B0604020202020204" pitchFamily="34" charset="0"/>
                <a:cs typeface="Arial" panose="020B0604020202020204" pitchFamily="34" charset="0"/>
              </a:rPr>
              <a:t>highly ranked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performed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 group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Adverse Active Alpha model back </a:t>
            </a:r>
            <a:r>
              <a:rPr sz="750">
                <a:latin typeface="Arial" panose="020B0604020202020204" pitchFamily="34" charset="0"/>
                <a:cs typeface="Arial" panose="020B0604020202020204" pitchFamily="34" charset="0"/>
              </a:rPr>
              <a:t>tests, not </a:t>
            </a:r>
            <a:r>
              <a:rPr sz="750" spc="-4">
                <a:latin typeface="Arial" panose="020B0604020202020204" pitchFamily="34" charset="0"/>
                <a:cs typeface="Arial" panose="020B0604020202020204" pitchFamily="34" charset="0"/>
              </a:rPr>
              <a:t>all of the </a:t>
            </a:r>
            <a:r>
              <a:rPr sz="750">
                <a:latin typeface="Arial" panose="020B0604020202020204" pitchFamily="34" charset="0"/>
                <a:cs typeface="Arial" panose="020B0604020202020204" pitchFamily="34" charset="0"/>
              </a:rPr>
              <a:t>managers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outperform. Please note  that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data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derived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back-testing,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the </a:t>
            </a:r>
            <a:r>
              <a:rPr sz="750" spc="22">
                <a:latin typeface="Arial" panose="020B0604020202020204" pitchFamily="34" charset="0"/>
                <a:cs typeface="Arial" panose="020B0604020202020204" pitchFamily="34" charset="0"/>
              </a:rPr>
              <a:t>beneft </a:t>
            </a:r>
            <a:r>
              <a:rPr sz="750" spc="-4">
                <a:latin typeface="Arial" panose="020B0604020202020204" pitchFamily="34" charset="0"/>
                <a:cs typeface="Arial" panose="020B0604020202020204" pitchFamily="34" charset="0"/>
              </a:rPr>
              <a:t>of hindsight. In addition, highly ranked </a:t>
            </a:r>
            <a:r>
              <a:rPr sz="750">
                <a:latin typeface="Arial" panose="020B0604020202020204" pitchFamily="34" charset="0"/>
                <a:cs typeface="Arial" panose="020B0604020202020204" pitchFamily="34" charset="0"/>
              </a:rPr>
              <a:t>managers can have </a:t>
            </a:r>
            <a:r>
              <a:rPr sz="750" spc="22">
                <a:latin typeface="Arial" panose="020B0604020202020204" pitchFamily="34" charset="0"/>
                <a:cs typeface="Arial" panose="020B0604020202020204" pitchFamily="34" charset="0"/>
              </a:rPr>
              <a:t>difering </a:t>
            </a:r>
            <a:r>
              <a:rPr sz="750" spc="-4">
                <a:latin typeface="Arial" panose="020B0604020202020204" pitchFamily="34" charset="0"/>
                <a:cs typeface="Arial" panose="020B0604020202020204" pitchFamily="34" charset="0"/>
              </a:rPr>
              <a:t>risk </a:t>
            </a:r>
            <a:r>
              <a:rPr sz="750" spc="18">
                <a:latin typeface="Arial" panose="020B0604020202020204" pitchFamily="34" charset="0"/>
                <a:cs typeface="Arial" panose="020B0604020202020204" pitchFamily="34" charset="0"/>
              </a:rPr>
              <a:t>profles </a:t>
            </a:r>
            <a:r>
              <a:rPr sz="750" spc="-4">
                <a:latin typeface="Arial" panose="020B0604020202020204" pitchFamily="34" charset="0"/>
                <a:cs typeface="Arial" panose="020B0604020202020204" pitchFamily="34" charset="0"/>
              </a:rPr>
              <a:t>that might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a:t>
            </a:r>
            <a:r>
              <a:rPr sz="750" spc="128">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investors.</a:t>
            </a:r>
          </a:p>
          <a:p>
            <a:pPr>
              <a:spcBef>
                <a:spcPts val="44"/>
              </a:spcBef>
            </a:pPr>
            <a:endParaRPr sz="750">
              <a:latin typeface="Arial" panose="020B0604020202020204" pitchFamily="34" charset="0"/>
              <a:cs typeface="Arial" panose="020B0604020202020204" pitchFamily="34" charset="0"/>
            </a:endParaRPr>
          </a:p>
          <a:p>
            <a:pPr marL="11206" marR="56593">
              <a:lnSpc>
                <a:spcPct val="100899"/>
              </a:lnSpc>
            </a:pP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view is that Adverse Active Alpha is </a:t>
            </a:r>
            <a:r>
              <a:rPr sz="750">
                <a:latin typeface="Arial" panose="020B0604020202020204" pitchFamily="34" charset="0"/>
                <a:cs typeface="Arial" panose="020B0604020202020204" pitchFamily="34" charset="0"/>
              </a:rPr>
              <a:t>a good </a:t>
            </a:r>
            <a:r>
              <a:rPr sz="750" spc="-4">
                <a:latin typeface="Arial" panose="020B0604020202020204" pitchFamily="34" charset="0"/>
                <a:cs typeface="Arial" panose="020B0604020202020204" pitchFamily="34" charset="0"/>
              </a:rPr>
              <a:t>starting point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should be used in conjunction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other information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Management’s qualitative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quantitative investment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due diligence process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equally important factors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investors when considering </a:t>
            </a:r>
            <a:r>
              <a:rPr sz="750">
                <a:latin typeface="Arial" panose="020B0604020202020204" pitchFamily="34" charset="0"/>
                <a:cs typeface="Arial" panose="020B0604020202020204" pitchFamily="34" charset="0"/>
              </a:rPr>
              <a:t>managers for </a:t>
            </a:r>
            <a:r>
              <a:rPr sz="750" spc="-4">
                <a:latin typeface="Arial" panose="020B0604020202020204" pitchFamily="34" charset="0"/>
                <a:cs typeface="Arial" panose="020B0604020202020204" pitchFamily="34" charset="0"/>
              </a:rPr>
              <a:t>use through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advisory </a:t>
            </a:r>
            <a:r>
              <a:rPr sz="750" spc="4">
                <a:latin typeface="Arial" panose="020B0604020202020204" pitchFamily="34" charset="0"/>
                <a:cs typeface="Arial" panose="020B0604020202020204" pitchFamily="34" charset="0"/>
              </a:rPr>
              <a:t>program. </a:t>
            </a:r>
            <a:r>
              <a:rPr sz="750" spc="-4">
                <a:latin typeface="Arial" panose="020B0604020202020204" pitchFamily="34" charset="0"/>
                <a:cs typeface="Arial" panose="020B0604020202020204" pitchFamily="34" charset="0"/>
              </a:rPr>
              <a:t>Factors including, but </a:t>
            </a:r>
            <a:r>
              <a:rPr sz="750">
                <a:latin typeface="Arial" panose="020B0604020202020204" pitchFamily="34" charset="0"/>
                <a:cs typeface="Arial" panose="020B0604020202020204" pitchFamily="34" charset="0"/>
              </a:rPr>
              <a:t>not </a:t>
            </a:r>
            <a:r>
              <a:rPr sz="750" spc="-9">
                <a:latin typeface="Arial" panose="020B0604020202020204" pitchFamily="34" charset="0"/>
                <a:cs typeface="Arial" panose="020B0604020202020204" pitchFamily="34" charset="0"/>
              </a:rPr>
              <a:t>limited </a:t>
            </a:r>
            <a:r>
              <a:rPr sz="750">
                <a:latin typeface="Arial" panose="020B0604020202020204" pitchFamily="34" charset="0"/>
                <a:cs typeface="Arial" panose="020B0604020202020204" pitchFamily="34" charset="0"/>
              </a:rPr>
              <a:t>to,</a:t>
            </a:r>
            <a:r>
              <a:rPr sz="750" spc="146">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manager</a:t>
            </a:r>
          </a:p>
        </p:txBody>
      </p:sp>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406931D2-2EC5-4DEB-8E4C-51889B19B82A}"/>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0832CB9A-BCC0-404A-9383-39B2EF577B88}"/>
              </a:ext>
            </a:extLst>
          </p:cNvPr>
          <p:cNvSpPr>
            <a:spLocks noGrp="1"/>
          </p:cNvSpPr>
          <p:nvPr>
            <p:ph type="sldNum" sz="quarter" idx="12"/>
          </p:nvPr>
        </p:nvSpPr>
        <p:spPr/>
        <p:txBody>
          <a:bodyPr/>
          <a:lstStyle/>
          <a:p>
            <a:fld id="{B6F15528-21DE-4FAA-801E-634DDDAF4B2B}" type="slidenum">
              <a:rPr lang="en-US" smtClean="0"/>
              <a:t>50</a:t>
            </a:fld>
            <a:endParaRPr lang="en-US"/>
          </a:p>
        </p:txBody>
      </p:sp>
    </p:spTree>
    <p:extLst>
      <p:ext uri="{BB962C8B-B14F-4D97-AF65-F5344CB8AC3E}">
        <p14:creationId xmlns:p14="http://schemas.microsoft.com/office/powerpoint/2010/main" val="1421517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836520"/>
            <a:ext cx="8623859" cy="5222101"/>
          </a:xfrm>
          <a:prstGeom prst="rect">
            <a:avLst/>
          </a:prstGeom>
        </p:spPr>
        <p:txBody>
          <a:bodyPr vert="horz" wrap="square" lIns="0" tIns="11206" rIns="0" bIns="0" rtlCol="0">
            <a:spAutoFit/>
          </a:bodyPr>
          <a:lstStyle/>
          <a:p>
            <a:pPr marL="11206" marR="16810">
              <a:spcBef>
                <a:spcPts val="88"/>
              </a:spcBef>
            </a:pPr>
            <a:r>
              <a:rPr sz="750" spc="-4">
                <a:latin typeface="Arial" panose="020B0604020202020204" pitchFamily="34" charset="0"/>
                <a:cs typeface="Arial" panose="020B0604020202020204" pitchFamily="34" charset="0"/>
              </a:rPr>
              <a:t>turnover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changes to investment process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partially or fully negate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positive Adverse Active Alpha </a:t>
            </a:r>
            <a:r>
              <a:rPr sz="750" spc="4">
                <a:latin typeface="Arial" panose="020B0604020202020204" pitchFamily="34" charset="0"/>
                <a:cs typeface="Arial" panose="020B0604020202020204" pitchFamily="34" charset="0"/>
              </a:rPr>
              <a:t>ranking. </a:t>
            </a:r>
            <a:r>
              <a:rPr sz="750" spc="-4">
                <a:latin typeface="Arial" panose="020B0604020202020204" pitchFamily="34" charset="0"/>
                <a:cs typeface="Arial" panose="020B0604020202020204" pitchFamily="34" charset="0"/>
              </a:rPr>
              <a:t>Additionally, highly ranked </a:t>
            </a:r>
            <a:r>
              <a:rPr sz="750">
                <a:latin typeface="Arial" panose="020B0604020202020204" pitchFamily="34" charset="0"/>
                <a:cs typeface="Arial" panose="020B0604020202020204" pitchFamily="34" charset="0"/>
              </a:rPr>
              <a:t>managers can have </a:t>
            </a:r>
            <a:r>
              <a:rPr sz="750" spc="22">
                <a:latin typeface="Arial" panose="020B0604020202020204" pitchFamily="34" charset="0"/>
                <a:cs typeface="Arial" panose="020B0604020202020204" pitchFamily="34" charset="0"/>
              </a:rPr>
              <a:t>difering </a:t>
            </a:r>
            <a:r>
              <a:rPr sz="750" spc="-4">
                <a:latin typeface="Arial" panose="020B0604020202020204" pitchFamily="34" charset="0"/>
                <a:cs typeface="Arial" panose="020B0604020202020204" pitchFamily="34" charset="0"/>
              </a:rPr>
              <a:t>risk </a:t>
            </a:r>
            <a:r>
              <a:rPr sz="750" spc="18">
                <a:latin typeface="Arial" panose="020B0604020202020204" pitchFamily="34" charset="0"/>
                <a:cs typeface="Arial" panose="020B0604020202020204" pitchFamily="34" charset="0"/>
              </a:rPr>
              <a:t>profles </a:t>
            </a:r>
            <a:r>
              <a:rPr sz="750" spc="-4">
                <a:latin typeface="Arial" panose="020B0604020202020204" pitchFamily="34" charset="0"/>
                <a:cs typeface="Arial" panose="020B0604020202020204" pitchFamily="34" charset="0"/>
              </a:rPr>
              <a:t>that might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a:t>
            </a:r>
            <a:r>
              <a:rPr sz="750" spc="-18">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investors.</a:t>
            </a:r>
            <a:endParaRPr sz="750">
              <a:latin typeface="Arial" panose="020B0604020202020204" pitchFamily="34" charset="0"/>
              <a:cs typeface="Arial" panose="020B0604020202020204" pitchFamily="34" charset="0"/>
            </a:endParaRPr>
          </a:p>
          <a:p>
            <a:pPr>
              <a:spcBef>
                <a:spcPts val="9"/>
              </a:spcBef>
            </a:pPr>
            <a:endParaRPr sz="750">
              <a:latin typeface="Arial" panose="020B0604020202020204" pitchFamily="34" charset="0"/>
              <a:cs typeface="Arial" panose="020B0604020202020204" pitchFamily="34" charset="0"/>
            </a:endParaRPr>
          </a:p>
          <a:p>
            <a:pPr marL="11206" marR="101419"/>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proprietary </a:t>
            </a:r>
            <a:r>
              <a:rPr sz="750" b="1">
                <a:latin typeface="Arial" panose="020B0604020202020204" pitchFamily="34" charset="0"/>
                <a:cs typeface="Arial" panose="020B0604020202020204" pitchFamily="34" charset="0"/>
              </a:rPr>
              <a:t>Value </a:t>
            </a:r>
            <a:r>
              <a:rPr sz="750" b="1" spc="-4">
                <a:latin typeface="Arial" panose="020B0604020202020204" pitchFamily="34" charset="0"/>
                <a:cs typeface="Arial" panose="020B0604020202020204" pitchFamily="34" charset="0"/>
              </a:rPr>
              <a:t>Score </a:t>
            </a:r>
            <a:r>
              <a:rPr sz="750" spc="-9">
                <a:latin typeface="Arial" panose="020B0604020202020204" pitchFamily="34" charset="0"/>
                <a:cs typeface="Arial" panose="020B0604020202020204" pitchFamily="34" charset="0"/>
              </a:rPr>
              <a:t>methodology </a:t>
            </a:r>
            <a:r>
              <a:rPr sz="750" spc="-4">
                <a:latin typeface="Arial" panose="020B0604020202020204" pitchFamily="34" charset="0"/>
                <a:cs typeface="Arial" panose="020B0604020202020204" pitchFamily="34" charset="0"/>
              </a:rPr>
              <a:t>considers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active investment strategies’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proposition relative to </a:t>
            </a:r>
            <a:r>
              <a:rPr sz="750" spc="-9">
                <a:latin typeface="Arial" panose="020B0604020202020204" pitchFamily="34" charset="0"/>
                <a:cs typeface="Arial" panose="020B0604020202020204" pitchFamily="34" charset="0"/>
              </a:rPr>
              <a:t>its costs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From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historical </a:t>
            </a:r>
            <a:r>
              <a:rPr sz="750" spc="-4">
                <a:latin typeface="Arial" panose="020B0604020202020204" pitchFamily="34" charset="0"/>
                <a:cs typeface="Arial" panose="020B0604020202020204" pitchFamily="34" charset="0"/>
              </a:rPr>
              <a:t>quantitative study of several quantitative </a:t>
            </a:r>
            <a:r>
              <a:rPr sz="750">
                <a:latin typeface="Arial" panose="020B0604020202020204" pitchFamily="34" charset="0"/>
                <a:cs typeface="Arial" panose="020B0604020202020204" pitchFamily="34" charset="0"/>
              </a:rPr>
              <a:t>markers, Value  </a:t>
            </a:r>
            <a:r>
              <a:rPr sz="750" spc="-4">
                <a:latin typeface="Arial" panose="020B0604020202020204" pitchFamily="34" charset="0"/>
                <a:cs typeface="Arial" panose="020B0604020202020204" pitchFamily="34" charset="0"/>
              </a:rPr>
              <a:t>Score measures perceived forward-looking </a:t>
            </a:r>
            <a:r>
              <a:rPr sz="750" spc="22">
                <a:latin typeface="Arial" panose="020B0604020202020204" pitchFamily="34" charset="0"/>
                <a:cs typeface="Arial" panose="020B0604020202020204" pitchFamily="34" charset="0"/>
              </a:rPr>
              <a:t>beneft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computes (1) </a:t>
            </a:r>
            <a:r>
              <a:rPr sz="750">
                <a:latin typeface="Arial" panose="020B0604020202020204" pitchFamily="34" charset="0"/>
                <a:cs typeface="Arial" panose="020B0604020202020204" pitchFamily="34" charset="0"/>
              </a:rPr>
              <a:t>“fair value” </a:t>
            </a:r>
            <a:r>
              <a:rPr sz="750" spc="-4">
                <a:latin typeface="Arial" panose="020B0604020202020204" pitchFamily="34" charset="0"/>
                <a:cs typeface="Arial" panose="020B0604020202020204" pitchFamily="34" charset="0"/>
              </a:rPr>
              <a:t>expense ratios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most traditional investment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across </a:t>
            </a:r>
            <a:r>
              <a:rPr sz="750">
                <a:latin typeface="Arial" panose="020B0604020202020204" pitchFamily="34" charset="0"/>
                <a:cs typeface="Arial" panose="020B0604020202020204" pitchFamily="34" charset="0"/>
              </a:rPr>
              <a:t>40 </a:t>
            </a:r>
            <a:r>
              <a:rPr sz="750" spc="-4">
                <a:latin typeface="Arial" panose="020B0604020202020204" pitchFamily="34" charset="0"/>
                <a:cs typeface="Arial" panose="020B0604020202020204" pitchFamily="34" charset="0"/>
              </a:rPr>
              <a:t>categories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(2)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perceived “excess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by comparing the </a:t>
            </a:r>
            <a:r>
              <a:rPr sz="750">
                <a:latin typeface="Arial" panose="020B0604020202020204" pitchFamily="34" charset="0"/>
                <a:cs typeface="Arial" panose="020B0604020202020204" pitchFamily="34" charset="0"/>
              </a:rPr>
              <a:t>fair value </a:t>
            </a:r>
            <a:r>
              <a:rPr sz="750" spc="-4">
                <a:latin typeface="Arial" panose="020B0604020202020204" pitchFamily="34" charset="0"/>
                <a:cs typeface="Arial" panose="020B0604020202020204" pitchFamily="34" charset="0"/>
              </a:rPr>
              <a:t>expense ratios to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expense </a:t>
            </a:r>
            <a:r>
              <a:rPr sz="750">
                <a:latin typeface="Arial" panose="020B0604020202020204" pitchFamily="34" charset="0"/>
                <a:cs typeface="Arial" panose="020B0604020202020204" pitchFamily="34" charset="0"/>
              </a:rPr>
              <a:t>ratios. Managers are </a:t>
            </a:r>
            <a:r>
              <a:rPr sz="750" spc="-4">
                <a:latin typeface="Arial" panose="020B0604020202020204" pitchFamily="34" charset="0"/>
                <a:cs typeface="Arial" panose="020B0604020202020204" pitchFamily="34" charset="0"/>
              </a:rPr>
              <a:t>then ranked </a:t>
            </a:r>
            <a:r>
              <a:rPr sz="750" spc="-9">
                <a:latin typeface="Arial" panose="020B0604020202020204" pitchFamily="34" charset="0"/>
                <a:cs typeface="Arial" panose="020B0604020202020204" pitchFamily="34" charset="0"/>
              </a:rPr>
              <a:t>within </a:t>
            </a:r>
            <a:r>
              <a:rPr sz="750" spc="-4">
                <a:latin typeface="Arial" panose="020B0604020202020204" pitchFamily="34" charset="0"/>
                <a:cs typeface="Arial" panose="020B0604020202020204" pitchFamily="34" charset="0"/>
              </a:rPr>
              <a:t>each category by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excess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to assign </a:t>
            </a:r>
            <a:r>
              <a:rPr sz="750">
                <a:latin typeface="Arial" panose="020B0604020202020204" pitchFamily="34" charset="0"/>
                <a:cs typeface="Arial" panose="020B0604020202020204" pitchFamily="34" charset="0"/>
              </a:rPr>
              <a:t>a Value Score. Our </a:t>
            </a:r>
            <a:r>
              <a:rPr sz="750" spc="-4">
                <a:latin typeface="Arial" panose="020B0604020202020204" pitchFamily="34" charset="0"/>
                <a:cs typeface="Arial" panose="020B0604020202020204" pitchFamily="34" charset="0"/>
              </a:rPr>
              <a:t>analysis suggests that  greater levels of excess </a:t>
            </a:r>
            <a:r>
              <a:rPr sz="750">
                <a:latin typeface="Arial" panose="020B0604020202020204" pitchFamily="34" charset="0"/>
                <a:cs typeface="Arial" panose="020B0604020202020204" pitchFamily="34" charset="0"/>
              </a:rPr>
              <a:t>value have </a:t>
            </a:r>
            <a:r>
              <a:rPr sz="750" spc="-9">
                <a:latin typeface="Arial" panose="020B0604020202020204" pitchFamily="34" charset="0"/>
                <a:cs typeface="Arial" panose="020B0604020202020204" pitchFamily="34" charset="0"/>
              </a:rPr>
              <a:t>historically </a:t>
            </a:r>
            <a:r>
              <a:rPr sz="750" spc="-4">
                <a:latin typeface="Arial" panose="020B0604020202020204" pitchFamily="34" charset="0"/>
                <a:cs typeface="Arial" panose="020B0604020202020204" pitchFamily="34" charset="0"/>
              </a:rPr>
              <a:t>corresponded to attractive subsequent</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performance.</a:t>
            </a:r>
          </a:p>
          <a:p>
            <a:pPr>
              <a:spcBef>
                <a:spcPts val="26"/>
              </a:spcBef>
            </a:pPr>
            <a:endParaRPr sz="750">
              <a:latin typeface="Arial" panose="020B0604020202020204" pitchFamily="34" charset="0"/>
              <a:cs typeface="Arial" panose="020B0604020202020204" pitchFamily="34" charset="0"/>
            </a:endParaRPr>
          </a:p>
          <a:p>
            <a:pPr marL="11206" marR="220206"/>
            <a:r>
              <a:rPr sz="750" spc="-4">
                <a:latin typeface="Arial" panose="020B0604020202020204" pitchFamily="34" charset="0"/>
                <a:cs typeface="Arial" panose="020B0604020202020204" pitchFamily="34" charset="0"/>
              </a:rPr>
              <a:t>For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information on the </a:t>
            </a:r>
            <a:r>
              <a:rPr sz="750">
                <a:latin typeface="Arial" panose="020B0604020202020204" pitchFamily="34" charset="0"/>
                <a:cs typeface="Arial" panose="020B0604020202020204" pitchFamily="34" charset="0"/>
              </a:rPr>
              <a:t>ranking </a:t>
            </a:r>
            <a:r>
              <a:rPr sz="750" spc="-4">
                <a:latin typeface="Arial" panose="020B0604020202020204" pitchFamily="34" charset="0"/>
                <a:cs typeface="Arial" panose="020B0604020202020204" pitchFamily="34" charset="0"/>
              </a:rPr>
              <a:t>models, please see Adverse Active AlphaSM </a:t>
            </a:r>
            <a:r>
              <a:rPr sz="750" spc="4">
                <a:latin typeface="Arial" panose="020B0604020202020204" pitchFamily="34" charset="0"/>
                <a:cs typeface="Arial" panose="020B0604020202020204" pitchFamily="34" charset="0"/>
              </a:rPr>
              <a:t>2.0: </a:t>
            </a:r>
            <a:r>
              <a:rPr sz="750" spc="-4">
                <a:latin typeface="Arial" panose="020B0604020202020204" pitchFamily="34" charset="0"/>
                <a:cs typeface="Arial" panose="020B0604020202020204" pitchFamily="34" charset="0"/>
              </a:rPr>
              <a:t>Scoring Active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According to </a:t>
            </a:r>
            <a:r>
              <a:rPr sz="750" spc="-9">
                <a:latin typeface="Arial" panose="020B0604020202020204" pitchFamily="34" charset="0"/>
                <a:cs typeface="Arial" panose="020B0604020202020204" pitchFamily="34" charset="0"/>
              </a:rPr>
              <a:t>Potential </a:t>
            </a:r>
            <a:r>
              <a:rPr sz="750" spc="-4">
                <a:latin typeface="Arial" panose="020B0604020202020204" pitchFamily="34" charset="0"/>
                <a:cs typeface="Arial" panose="020B0604020202020204" pitchFamily="34" charset="0"/>
              </a:rPr>
              <a:t>Alpha </a:t>
            </a:r>
            <a:r>
              <a:rPr sz="750">
                <a:latin typeface="Arial" panose="020B0604020202020204" pitchFamily="34" charset="0"/>
                <a:cs typeface="Arial" panose="020B0604020202020204" pitchFamily="34" charset="0"/>
              </a:rPr>
              <a:t>and Value Score: </a:t>
            </a:r>
            <a:r>
              <a:rPr sz="750" spc="-4">
                <a:latin typeface="Arial" panose="020B0604020202020204" pitchFamily="34" charset="0"/>
                <a:cs typeface="Arial" panose="020B0604020202020204" pitchFamily="34" charset="0"/>
              </a:rPr>
              <a:t>Scoring Fee </a:t>
            </a:r>
            <a:r>
              <a:rPr sz="750" spc="44">
                <a:latin typeface="Arial" panose="020B0604020202020204" pitchFamily="34" charset="0"/>
                <a:cs typeface="Arial" panose="020B0604020202020204" pitchFamily="34" charset="0"/>
              </a:rPr>
              <a:t>Efciency </a:t>
            </a:r>
            <a:r>
              <a:rPr sz="750" spc="-4">
                <a:latin typeface="Arial" panose="020B0604020202020204" pitchFamily="34" charset="0"/>
                <a:cs typeface="Arial" panose="020B0604020202020204" pitchFamily="34" charset="0"/>
              </a:rPr>
              <a:t>by Comparing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“Fair </a:t>
            </a:r>
            <a:r>
              <a:rPr sz="750">
                <a:latin typeface="Arial" panose="020B0604020202020204" pitchFamily="34" charset="0"/>
                <a:cs typeface="Arial" panose="020B0604020202020204" pitchFamily="34" charset="0"/>
              </a:rPr>
              <a:t>Value” and Actual </a:t>
            </a:r>
            <a:r>
              <a:rPr sz="750" spc="-4">
                <a:latin typeface="Arial" panose="020B0604020202020204" pitchFamily="34" charset="0"/>
                <a:cs typeface="Arial" panose="020B0604020202020204" pitchFamily="34" charset="0"/>
              </a:rPr>
              <a:t>Expense Ratios.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whitepapers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available </a:t>
            </a:r>
            <a:r>
              <a:rPr sz="750">
                <a:latin typeface="Arial" panose="020B0604020202020204" pitchFamily="34" charset="0"/>
                <a:cs typeface="Arial" panose="020B0604020202020204" pitchFamily="34" charset="0"/>
              </a:rPr>
              <a:t>from your </a:t>
            </a:r>
            <a:r>
              <a:rPr sz="750" spc="-4">
                <a:latin typeface="Arial" panose="020B0604020202020204" pitchFamily="34" charset="0"/>
                <a:cs typeface="Arial" panose="020B0604020202020204" pitchFamily="34" charset="0"/>
              </a:rPr>
              <a:t>Financial Advisor or Private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Advisor. </a:t>
            </a:r>
            <a:r>
              <a:rPr sz="750" spc="-9">
                <a:latin typeface="Arial" panose="020B0604020202020204" pitchFamily="34" charset="0"/>
                <a:cs typeface="Arial" panose="020B0604020202020204" pitchFamily="34" charset="0"/>
              </a:rPr>
              <a:t>ADVERSE </a:t>
            </a:r>
            <a:r>
              <a:rPr sz="750" spc="-4">
                <a:latin typeface="Arial" panose="020B0604020202020204" pitchFamily="34" charset="0"/>
                <a:cs typeface="Arial" panose="020B0604020202020204" pitchFamily="34" charset="0"/>
              </a:rPr>
              <a:t>ACTIVE </a:t>
            </a:r>
            <a:r>
              <a:rPr sz="750">
                <a:latin typeface="Arial" panose="020B0604020202020204" pitchFamily="34" charset="0"/>
                <a:cs typeface="Arial" panose="020B0604020202020204" pitchFamily="34" charset="0"/>
              </a:rPr>
              <a:t>ALPHA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registered service </a:t>
            </a:r>
            <a:r>
              <a:rPr sz="750">
                <a:latin typeface="Arial" panose="020B0604020202020204" pitchFamily="34" charset="0"/>
                <a:cs typeface="Arial" panose="020B0604020202020204" pitchFamily="34" charset="0"/>
              </a:rPr>
              <a:t>mark </a:t>
            </a:r>
            <a:r>
              <a:rPr sz="750" spc="-4">
                <a:latin typeface="Arial" panose="020B0604020202020204" pitchFamily="34" charset="0"/>
                <a:cs typeface="Arial" panose="020B0604020202020204" pitchFamily="34" charset="0"/>
              </a:rPr>
              <a:t>of  Morgan Stanley </a:t>
            </a:r>
            <a:r>
              <a:rPr sz="750">
                <a:latin typeface="Arial" panose="020B0604020202020204" pitchFamily="34" charset="0"/>
                <a:cs typeface="Arial" panose="020B0604020202020204" pitchFamily="34" charset="0"/>
              </a:rPr>
              <a:t>and/or </a:t>
            </a:r>
            <a:r>
              <a:rPr sz="750" spc="-9">
                <a:latin typeface="Arial" panose="020B0604020202020204" pitchFamily="34" charset="0"/>
                <a:cs typeface="Arial" panose="020B0604020202020204" pitchFamily="34" charset="0"/>
              </a:rPr>
              <a:t>its </a:t>
            </a:r>
            <a:r>
              <a:rPr sz="750" spc="40">
                <a:latin typeface="Arial" panose="020B0604020202020204" pitchFamily="34" charset="0"/>
                <a:cs typeface="Arial" panose="020B0604020202020204" pitchFamily="34" charset="0"/>
              </a:rPr>
              <a:t>afliates.</a:t>
            </a:r>
            <a:r>
              <a:rPr sz="750" spc="-9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U.S. Pat. No. 8,756,098 applies to the Adverse Active Alpha </a:t>
            </a:r>
            <a:r>
              <a:rPr sz="750" spc="-9">
                <a:latin typeface="Arial" panose="020B0604020202020204" pitchFamily="34" charset="0"/>
                <a:cs typeface="Arial" panose="020B0604020202020204" pitchFamily="34" charset="0"/>
              </a:rPr>
              <a:t>system </a:t>
            </a:r>
            <a:r>
              <a:rPr sz="750" spc="4">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methodology.</a:t>
            </a:r>
            <a:endParaRPr sz="750">
              <a:latin typeface="Arial" panose="020B0604020202020204" pitchFamily="34" charset="0"/>
              <a:cs typeface="Arial" panose="020B0604020202020204" pitchFamily="34" charset="0"/>
            </a:endParaRPr>
          </a:p>
          <a:p>
            <a:pPr>
              <a:spcBef>
                <a:spcPts val="18"/>
              </a:spcBef>
            </a:pPr>
            <a:endParaRPr sz="750">
              <a:latin typeface="Arial" panose="020B0604020202020204" pitchFamily="34" charset="0"/>
              <a:cs typeface="Arial" panose="020B0604020202020204" pitchFamily="34" charset="0"/>
            </a:endParaRPr>
          </a:p>
          <a:p>
            <a:pPr marL="11206" marR="79006">
              <a:spcBef>
                <a:spcPts val="4"/>
              </a:spcBef>
            </a:pPr>
            <a:r>
              <a:rPr sz="750" spc="-4">
                <a:latin typeface="Arial" panose="020B0604020202020204" pitchFamily="34" charset="0"/>
                <a:cs typeface="Arial" panose="020B0604020202020204" pitchFamily="34" charset="0"/>
              </a:rPr>
              <a:t>Additionally, highly ranked </a:t>
            </a:r>
            <a:r>
              <a:rPr sz="750">
                <a:latin typeface="Arial" panose="020B0604020202020204" pitchFamily="34" charset="0"/>
                <a:cs typeface="Arial" panose="020B0604020202020204" pitchFamily="34" charset="0"/>
              </a:rPr>
              <a:t>managers can have </a:t>
            </a:r>
            <a:r>
              <a:rPr sz="750" spc="22">
                <a:latin typeface="Arial" panose="020B0604020202020204" pitchFamily="34" charset="0"/>
                <a:cs typeface="Arial" panose="020B0604020202020204" pitchFamily="34" charset="0"/>
              </a:rPr>
              <a:t>difering </a:t>
            </a:r>
            <a:r>
              <a:rPr sz="750" spc="-4">
                <a:latin typeface="Arial" panose="020B0604020202020204" pitchFamily="34" charset="0"/>
                <a:cs typeface="Arial" panose="020B0604020202020204" pitchFamily="34" charset="0"/>
              </a:rPr>
              <a:t>risk </a:t>
            </a:r>
            <a:r>
              <a:rPr sz="750" spc="18">
                <a:latin typeface="Arial" panose="020B0604020202020204" pitchFamily="34" charset="0"/>
                <a:cs typeface="Arial" panose="020B0604020202020204" pitchFamily="34" charset="0"/>
              </a:rPr>
              <a:t>profles </a:t>
            </a:r>
            <a:r>
              <a:rPr sz="750" spc="-4">
                <a:latin typeface="Arial" panose="020B0604020202020204" pitchFamily="34" charset="0"/>
                <a:cs typeface="Arial" panose="020B0604020202020204" pitchFamily="34" charset="0"/>
              </a:rPr>
              <a:t>that might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 </a:t>
            </a:r>
            <a:r>
              <a:rPr sz="750">
                <a:latin typeface="Arial" panose="020B0604020202020204" pitchFamily="34" charset="0"/>
                <a:cs typeface="Arial" panose="020B0604020202020204" pitchFamily="34" charset="0"/>
              </a:rPr>
              <a:t>investors. </a:t>
            </a:r>
            <a:r>
              <a:rPr sz="750" spc="-4">
                <a:latin typeface="Arial" panose="020B0604020202020204" pitchFamily="34" charset="0"/>
                <a:cs typeface="Arial" panose="020B0604020202020204" pitchFamily="34" charset="0"/>
              </a:rPr>
              <a:t>For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information on </a:t>
            </a:r>
            <a:r>
              <a:rPr sz="750">
                <a:latin typeface="Arial" panose="020B0604020202020204" pitchFamily="34" charset="0"/>
                <a:cs typeface="Arial" panose="020B0604020202020204" pitchFamily="34" charset="0"/>
              </a:rPr>
              <a:t>AAA, </a:t>
            </a:r>
            <a:r>
              <a:rPr sz="750" spc="-4">
                <a:latin typeface="Arial" panose="020B0604020202020204" pitchFamily="34" charset="0"/>
                <a:cs typeface="Arial" panose="020B0604020202020204" pitchFamily="34" charset="0"/>
              </a:rPr>
              <a:t>please see the Adverse Active Alpha </a:t>
            </a:r>
            <a:r>
              <a:rPr sz="750">
                <a:latin typeface="Arial" panose="020B0604020202020204" pitchFamily="34" charset="0"/>
                <a:cs typeface="Arial" panose="020B0604020202020204" pitchFamily="34" charset="0"/>
              </a:rPr>
              <a:t>Ranking </a:t>
            </a:r>
            <a:r>
              <a:rPr sz="750" spc="-4">
                <a:latin typeface="Arial" panose="020B0604020202020204" pitchFamily="34" charset="0"/>
                <a:cs typeface="Arial" panose="020B0604020202020204" pitchFamily="34" charset="0"/>
              </a:rPr>
              <a:t>Model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Selecting </a:t>
            </a:r>
            <a:r>
              <a:rPr sz="750">
                <a:latin typeface="Arial" panose="020B0604020202020204" pitchFamily="34" charset="0"/>
                <a:cs typeface="Arial" panose="020B0604020202020204" pitchFamily="34" charset="0"/>
              </a:rPr>
              <a:t>Managers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Adverse Active Alpha whitepapers.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whitepaper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available </a:t>
            </a:r>
            <a:r>
              <a:rPr sz="750">
                <a:latin typeface="Arial" panose="020B0604020202020204" pitchFamily="34" charset="0"/>
                <a:cs typeface="Arial" panose="020B0604020202020204" pitchFamily="34" charset="0"/>
              </a:rPr>
              <a:t>from your </a:t>
            </a:r>
            <a:r>
              <a:rPr sz="750" spc="-4">
                <a:latin typeface="Arial" panose="020B0604020202020204" pitchFamily="34" charset="0"/>
                <a:cs typeface="Arial" panose="020B0604020202020204" pitchFamily="34" charset="0"/>
              </a:rPr>
              <a:t>Financial Advisor or Private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Advisor. </a:t>
            </a:r>
            <a:r>
              <a:rPr sz="750" spc="-9">
                <a:latin typeface="Arial" panose="020B0604020202020204" pitchFamily="34" charset="0"/>
                <a:cs typeface="Arial" panose="020B0604020202020204" pitchFamily="34" charset="0"/>
              </a:rPr>
              <a:t>ADVERSE </a:t>
            </a:r>
            <a:r>
              <a:rPr sz="750" spc="-4">
                <a:latin typeface="Arial" panose="020B0604020202020204" pitchFamily="34" charset="0"/>
                <a:cs typeface="Arial" panose="020B0604020202020204" pitchFamily="34" charset="0"/>
              </a:rPr>
              <a:t>ACTIVE </a:t>
            </a:r>
            <a:r>
              <a:rPr sz="750">
                <a:latin typeface="Arial" panose="020B0604020202020204" pitchFamily="34" charset="0"/>
                <a:cs typeface="Arial" panose="020B0604020202020204" pitchFamily="34" charset="0"/>
              </a:rPr>
              <a:t>ALPHA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registered service  </a:t>
            </a:r>
            <a:r>
              <a:rPr sz="750">
                <a:latin typeface="Arial" panose="020B0604020202020204" pitchFamily="34" charset="0"/>
                <a:cs typeface="Arial" panose="020B0604020202020204" pitchFamily="34" charset="0"/>
              </a:rPr>
              <a:t>mark </a:t>
            </a:r>
            <a:r>
              <a:rPr sz="750" spc="-4">
                <a:latin typeface="Arial" panose="020B0604020202020204" pitchFamily="34" charset="0"/>
                <a:cs typeface="Arial" panose="020B0604020202020204" pitchFamily="34" charset="0"/>
              </a:rPr>
              <a:t>of Morgan Stanley </a:t>
            </a:r>
            <a:r>
              <a:rPr sz="750">
                <a:latin typeface="Arial" panose="020B0604020202020204" pitchFamily="34" charset="0"/>
                <a:cs typeface="Arial" panose="020B0604020202020204" pitchFamily="34" charset="0"/>
              </a:rPr>
              <a:t>and/or </a:t>
            </a:r>
            <a:r>
              <a:rPr sz="750" spc="-9">
                <a:latin typeface="Arial" panose="020B0604020202020204" pitchFamily="34" charset="0"/>
                <a:cs typeface="Arial" panose="020B0604020202020204" pitchFamily="34" charset="0"/>
              </a:rPr>
              <a:t>its </a:t>
            </a:r>
            <a:r>
              <a:rPr sz="750" spc="40">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U.S. Pat. No. 8,756,098 applies to the Adverse Active Alpha </a:t>
            </a:r>
            <a:r>
              <a:rPr sz="750" spc="-9">
                <a:latin typeface="Arial" panose="020B0604020202020204" pitchFamily="34" charset="0"/>
                <a:cs typeface="Arial" panose="020B0604020202020204" pitchFamily="34" charset="0"/>
              </a:rPr>
              <a:t>system </a:t>
            </a:r>
            <a:r>
              <a:rPr sz="750" spc="4">
                <a:latin typeface="Arial" panose="020B0604020202020204" pitchFamily="34" charset="0"/>
                <a:cs typeface="Arial" panose="020B0604020202020204" pitchFamily="34" charset="0"/>
              </a:rPr>
              <a:t>and/or</a:t>
            </a:r>
            <a:r>
              <a:rPr sz="750" spc="-11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methodology.</a:t>
            </a:r>
            <a:endParaRPr sz="750">
              <a:latin typeface="Arial" panose="020B0604020202020204" pitchFamily="34" charset="0"/>
              <a:cs typeface="Arial" panose="020B0604020202020204" pitchFamily="34" charset="0"/>
            </a:endParaRPr>
          </a:p>
          <a:p>
            <a:pPr>
              <a:spcBef>
                <a:spcPts val="18"/>
              </a:spcBef>
            </a:pPr>
            <a:endParaRPr sz="750">
              <a:latin typeface="Arial" panose="020B0604020202020204" pitchFamily="34" charset="0"/>
              <a:cs typeface="Arial" panose="020B0604020202020204" pitchFamily="34" charset="0"/>
            </a:endParaRPr>
          </a:p>
          <a:p>
            <a:pPr marL="11206"/>
            <a:r>
              <a:rPr sz="750" b="1" spc="-4">
                <a:latin typeface="Arial" panose="020B0604020202020204" pitchFamily="34" charset="0"/>
                <a:cs typeface="Arial" panose="020B0604020202020204" pitchFamily="34" charset="0"/>
              </a:rPr>
              <a:t>The </a:t>
            </a:r>
            <a:r>
              <a:rPr sz="750" b="1">
                <a:latin typeface="Arial" panose="020B0604020202020204" pitchFamily="34" charset="0"/>
                <a:cs typeface="Arial" panose="020B0604020202020204" pitchFamily="34" charset="0"/>
              </a:rPr>
              <a:t>Global </a:t>
            </a:r>
            <a:r>
              <a:rPr sz="750" b="1" spc="-4">
                <a:latin typeface="Arial" panose="020B0604020202020204" pitchFamily="34" charset="0"/>
                <a:cs typeface="Arial" panose="020B0604020202020204" pitchFamily="34" charset="0"/>
              </a:rPr>
              <a:t>Investment Manager </a:t>
            </a:r>
            <a:r>
              <a:rPr sz="750" b="1">
                <a:latin typeface="Arial" panose="020B0604020202020204" pitchFamily="34" charset="0"/>
                <a:cs typeface="Arial" panose="020B0604020202020204" pitchFamily="34" charset="0"/>
              </a:rPr>
              <a:t>Analysis </a:t>
            </a:r>
            <a:r>
              <a:rPr sz="750" b="1" spc="-4">
                <a:latin typeface="Arial" panose="020B0604020202020204" pitchFamily="34" charset="0"/>
                <a:cs typeface="Arial" panose="020B0604020202020204" pitchFamily="34" charset="0"/>
              </a:rPr>
              <a:t>(GIMA) Services </a:t>
            </a:r>
            <a:r>
              <a:rPr sz="750" b="1">
                <a:latin typeface="Arial" panose="020B0604020202020204" pitchFamily="34" charset="0"/>
                <a:cs typeface="Arial" panose="020B0604020202020204" pitchFamily="34" charset="0"/>
              </a:rPr>
              <a:t>Only </a:t>
            </a:r>
            <a:r>
              <a:rPr sz="750" b="1" spc="-4">
                <a:latin typeface="Arial" panose="020B0604020202020204" pitchFamily="34" charset="0"/>
                <a:cs typeface="Arial" panose="020B0604020202020204" pitchFamily="34" charset="0"/>
              </a:rPr>
              <a:t>Apply to Certain Investment </a:t>
            </a:r>
            <a:r>
              <a:rPr sz="750" b="1">
                <a:latin typeface="Arial" panose="020B0604020202020204" pitchFamily="34" charset="0"/>
                <a:cs typeface="Arial" panose="020B0604020202020204" pitchFamily="34" charset="0"/>
              </a:rPr>
              <a:t>Advisory </a:t>
            </a:r>
            <a:r>
              <a:rPr sz="750" b="1" spc="-4">
                <a:latin typeface="Arial" panose="020B0604020202020204" pitchFamily="34" charset="0"/>
                <a:cs typeface="Arial" panose="020B0604020202020204" pitchFamily="34" charset="0"/>
              </a:rPr>
              <a:t>Programs </a:t>
            </a:r>
            <a:r>
              <a:rPr sz="750">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evaluates certain investment products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purposes of some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but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all</a:t>
            </a:r>
            <a:endParaRPr sz="750">
              <a:latin typeface="Arial" panose="020B0604020202020204" pitchFamily="34" charset="0"/>
              <a:cs typeface="Arial" panose="020B0604020202020204" pitchFamily="34" charset="0"/>
            </a:endParaRPr>
          </a:p>
          <a:p>
            <a:pPr marL="11206" marR="80687">
              <a:spcBef>
                <a:spcPts val="9"/>
              </a:spcBef>
            </a:pP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of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LLC’s </a:t>
            </a:r>
            <a:r>
              <a:rPr sz="750" spc="-4">
                <a:latin typeface="Arial" panose="020B0604020202020204" pitchFamily="34" charset="0"/>
                <a:cs typeface="Arial" panose="020B0604020202020204" pitchFamily="34" charset="0"/>
              </a:rPr>
              <a:t>investment advisory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described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detail in the applicable Form ADV </a:t>
            </a:r>
            <a:r>
              <a:rPr sz="750" spc="-9">
                <a:latin typeface="Arial" panose="020B0604020202020204" pitchFamily="34" charset="0"/>
                <a:cs typeface="Arial" panose="020B0604020202020204" pitchFamily="34" charset="0"/>
              </a:rPr>
              <a:t>Disclosure </a:t>
            </a:r>
            <a:r>
              <a:rPr sz="750" spc="-4">
                <a:latin typeface="Arial" panose="020B0604020202020204" pitchFamily="34" charset="0"/>
                <a:cs typeface="Arial" panose="020B0604020202020204" pitchFamily="34" charset="0"/>
              </a:rPr>
              <a:t>Document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 If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invest through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investment advisory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obligated to provide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notice of </a:t>
            </a:r>
            <a:r>
              <a:rPr sz="750">
                <a:latin typeface="Arial" panose="020B0604020202020204" pitchFamily="34" charset="0"/>
                <a:cs typeface="Arial" panose="020B0604020202020204" pitchFamily="34" charset="0"/>
              </a:rPr>
              <a:t>any GIMA </a:t>
            </a:r>
            <a:r>
              <a:rPr sz="750" spc="-4">
                <a:latin typeface="Arial" panose="020B0604020202020204" pitchFamily="34" charset="0"/>
                <a:cs typeface="Arial" panose="020B0604020202020204" pitchFamily="34" charset="0"/>
              </a:rPr>
              <a:t>Status changes even though it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give  notice to clients in other</a:t>
            </a:r>
            <a:r>
              <a:rPr sz="750">
                <a:latin typeface="Arial" panose="020B0604020202020204" pitchFamily="34" charset="0"/>
                <a:cs typeface="Arial" panose="020B0604020202020204" pitchFamily="34" charset="0"/>
              </a:rPr>
              <a:t> programs.</a:t>
            </a:r>
          </a:p>
          <a:p>
            <a:pPr>
              <a:spcBef>
                <a:spcPts val="9"/>
              </a:spcBef>
            </a:pPr>
            <a:endParaRPr sz="750">
              <a:latin typeface="Arial" panose="020B0604020202020204" pitchFamily="34" charset="0"/>
              <a:cs typeface="Arial" panose="020B0604020202020204" pitchFamily="34" charset="0"/>
            </a:endParaRPr>
          </a:p>
          <a:p>
            <a:pPr marL="11206" marR="61075">
              <a:lnSpc>
                <a:spcPct val="100899"/>
              </a:lnSpc>
            </a:pPr>
            <a:r>
              <a:rPr sz="750" b="1" spc="-9">
                <a:latin typeface="Arial" panose="020B0604020202020204" pitchFamily="34" charset="0"/>
                <a:cs typeface="Arial" panose="020B0604020202020204" pitchFamily="34" charset="0"/>
              </a:rPr>
              <a:t>Strategy </a:t>
            </a:r>
            <a:r>
              <a:rPr sz="750" b="1">
                <a:latin typeface="Arial" panose="020B0604020202020204" pitchFamily="34" charset="0"/>
                <a:cs typeface="Arial" panose="020B0604020202020204" pitchFamily="34" charset="0"/>
              </a:rPr>
              <a:t>May Be Available as a </a:t>
            </a:r>
            <a:r>
              <a:rPr sz="750" b="1" spc="-4">
                <a:latin typeface="Arial" panose="020B0604020202020204" pitchFamily="34" charset="0"/>
                <a:cs typeface="Arial" panose="020B0604020202020204" pitchFamily="34" charset="0"/>
              </a:rPr>
              <a:t>Separately Managed Account </a:t>
            </a:r>
            <a:r>
              <a:rPr sz="750" b="1">
                <a:latin typeface="Arial" panose="020B0604020202020204" pitchFamily="34" charset="0"/>
                <a:cs typeface="Arial" panose="020B0604020202020204" pitchFamily="34" charset="0"/>
              </a:rPr>
              <a:t>or </a:t>
            </a:r>
            <a:r>
              <a:rPr sz="750" b="1" spc="-4">
                <a:latin typeface="Arial" panose="020B0604020202020204" pitchFamily="34" charset="0"/>
                <a:cs typeface="Arial" panose="020B0604020202020204" pitchFamily="34" charset="0"/>
              </a:rPr>
              <a:t>Mutual </a:t>
            </a:r>
            <a:r>
              <a:rPr sz="750" b="1">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Strategies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sometimes </a:t>
            </a:r>
            <a:r>
              <a:rPr sz="750" spc="-4">
                <a:latin typeface="Arial" panose="020B0604020202020204" pitchFamily="34" charset="0"/>
                <a:cs typeface="Arial" panose="020B0604020202020204" pitchFamily="34" charset="0"/>
              </a:rPr>
              <a:t>available in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investment advisory </a:t>
            </a:r>
            <a:r>
              <a:rPr sz="750">
                <a:latin typeface="Arial" panose="020B0604020202020204" pitchFamily="34" charset="0"/>
                <a:cs typeface="Arial" panose="020B0604020202020204" pitchFamily="34" charset="0"/>
              </a:rPr>
              <a:t>programs </a:t>
            </a:r>
            <a:r>
              <a:rPr sz="750" spc="-9">
                <a:latin typeface="Arial" panose="020B0604020202020204" pitchFamily="34" charset="0"/>
                <a:cs typeface="Arial" panose="020B0604020202020204" pitchFamily="34" charset="0"/>
              </a:rPr>
              <a:t>both </a:t>
            </a:r>
            <a:r>
              <a:rPr sz="750" spc="-4">
                <a:latin typeface="Arial" panose="020B0604020202020204" pitchFamily="34" charset="0"/>
                <a:cs typeface="Arial" panose="020B0604020202020204" pitchFamily="34" charset="0"/>
              </a:rPr>
              <a:t>in the  form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separately </a:t>
            </a:r>
            <a:r>
              <a:rPr sz="750">
                <a:latin typeface="Arial" panose="020B0604020202020204" pitchFamily="34" charset="0"/>
                <a:cs typeface="Arial" panose="020B0604020202020204" pitchFamily="34" charset="0"/>
              </a:rPr>
              <a:t>managed </a:t>
            </a:r>
            <a:r>
              <a:rPr sz="750" spc="-4">
                <a:latin typeface="Arial" panose="020B0604020202020204" pitchFamily="34" charset="0"/>
                <a:cs typeface="Arial" panose="020B0604020202020204" pitchFamily="34" charset="0"/>
              </a:rPr>
              <a:t>account </a:t>
            </a:r>
            <a:r>
              <a:rPr sz="750" spc="-9">
                <a:latin typeface="Arial" panose="020B0604020202020204" pitchFamily="34" charset="0"/>
                <a:cs typeface="Arial" panose="020B0604020202020204" pitchFamily="34" charset="0"/>
              </a:rPr>
              <a:t>(“SMA”) </a:t>
            </a:r>
            <a:r>
              <a:rPr sz="750">
                <a:latin typeface="Arial" panose="020B0604020202020204" pitchFamily="34" charset="0"/>
                <a:cs typeface="Arial" panose="020B0604020202020204" pitchFamily="34" charset="0"/>
              </a:rPr>
              <a:t>and a mutual fund. </a:t>
            </a:r>
            <a:r>
              <a:rPr sz="750" spc="-4">
                <a:latin typeface="Arial" panose="020B0604020202020204" pitchFamily="34" charset="0"/>
                <a:cs typeface="Arial" panose="020B0604020202020204" pitchFamily="34" charset="0"/>
              </a:rPr>
              <a:t>These </a:t>
            </a:r>
            <a:r>
              <a:rPr sz="750">
                <a:latin typeface="Arial" panose="020B0604020202020204" pitchFamily="34" charset="0"/>
                <a:cs typeface="Arial" panose="020B0604020202020204" pitchFamily="34" charset="0"/>
              </a:rPr>
              <a:t>may have </a:t>
            </a:r>
            <a:r>
              <a:rPr sz="750" spc="22">
                <a:latin typeface="Arial" panose="020B0604020202020204" pitchFamily="34" charset="0"/>
                <a:cs typeface="Arial" panose="020B0604020202020204" pitchFamily="34" charset="0"/>
              </a:rPr>
              <a:t>diferent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minimums. </a:t>
            </a:r>
            <a:r>
              <a:rPr sz="750" spc="-18">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Financial Advisor or 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Advisor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provide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information on </a:t>
            </a:r>
            <a:r>
              <a:rPr sz="750" spc="-9">
                <a:latin typeface="Arial" panose="020B0604020202020204" pitchFamily="34" charset="0"/>
                <a:cs typeface="Arial" panose="020B0604020202020204" pitchFamily="34" charset="0"/>
              </a:rPr>
              <a:t>whether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particular strategy is available in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than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form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particular investment advisory </a:t>
            </a:r>
            <a:r>
              <a:rPr sz="750" spc="4">
                <a:latin typeface="Arial" panose="020B0604020202020204" pitchFamily="34" charset="0"/>
                <a:cs typeface="Arial" panose="020B0604020202020204" pitchFamily="34" charset="0"/>
              </a:rPr>
              <a:t>program. </a:t>
            </a:r>
            <a:r>
              <a:rPr sz="750" spc="-4">
                <a:latin typeface="Arial" panose="020B0604020202020204" pitchFamily="34" charset="0"/>
                <a:cs typeface="Arial" panose="020B0604020202020204" pitchFamily="34" charset="0"/>
              </a:rPr>
              <a:t>Generally, investment advisory accounts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an</a:t>
            </a:r>
            <a:r>
              <a:rPr sz="750" spc="18">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annual</a:t>
            </a:r>
          </a:p>
          <a:p>
            <a:pPr marL="11206" marR="142322">
              <a:spcBef>
                <a:spcPts val="9"/>
              </a:spcBef>
            </a:pPr>
            <a:r>
              <a:rPr sz="750" spc="-4">
                <a:latin typeface="Arial" panose="020B0604020202020204" pitchFamily="34" charset="0"/>
                <a:cs typeface="Arial" panose="020B0604020202020204" pitchFamily="34" charset="0"/>
              </a:rPr>
              <a:t>asset-based </a:t>
            </a:r>
            <a:r>
              <a:rPr sz="750">
                <a:latin typeface="Arial" panose="020B0604020202020204" pitchFamily="34" charset="0"/>
                <a:cs typeface="Arial" panose="020B0604020202020204" pitchFamily="34" charset="0"/>
              </a:rPr>
              <a:t>fee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is payable monthly in </a:t>
            </a:r>
            <a:r>
              <a:rPr sz="750">
                <a:latin typeface="Arial" panose="020B0604020202020204" pitchFamily="34" charset="0"/>
                <a:cs typeface="Arial" panose="020B0604020202020204" pitchFamily="34" charset="0"/>
              </a:rPr>
              <a:t>advance </a:t>
            </a:r>
            <a:r>
              <a:rPr sz="750" spc="-9">
                <a:latin typeface="Arial" panose="020B0604020202020204" pitchFamily="34" charset="0"/>
                <a:cs typeface="Arial" panose="020B0604020202020204" pitchFamily="34" charset="0"/>
              </a:rPr>
              <a:t>(some </a:t>
            </a:r>
            <a:r>
              <a:rPr sz="750" spc="-4">
                <a:latin typeface="Arial" panose="020B0604020202020204" pitchFamily="34" charset="0"/>
                <a:cs typeface="Arial" panose="020B0604020202020204" pitchFamily="34" charset="0"/>
              </a:rPr>
              <a:t>account types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billed </a:t>
            </a:r>
            <a:r>
              <a:rPr sz="750" spc="13">
                <a:latin typeface="Arial" panose="020B0604020202020204" pitchFamily="34" charset="0"/>
                <a:cs typeface="Arial" panose="020B0604020202020204" pitchFamily="34" charset="0"/>
              </a:rPr>
              <a:t>diferently). </a:t>
            </a:r>
            <a:r>
              <a:rPr sz="750" spc="-4">
                <a:latin typeface="Arial" panose="020B0604020202020204" pitchFamily="34" charset="0"/>
                <a:cs typeface="Arial" panose="020B0604020202020204" pitchFamily="34" charset="0"/>
              </a:rPr>
              <a:t>(The “Fee”). In </a:t>
            </a:r>
            <a:r>
              <a:rPr sz="750" spc="9">
                <a:latin typeface="Arial" panose="020B0604020202020204" pitchFamily="34" charset="0"/>
                <a:cs typeface="Arial" panose="020B0604020202020204" pitchFamily="34" charset="0"/>
              </a:rPr>
              <a:t>general, </a:t>
            </a:r>
            <a:r>
              <a:rPr sz="750" spc="-4">
                <a:latin typeface="Arial" panose="020B0604020202020204" pitchFamily="34" charset="0"/>
                <a:cs typeface="Arial" panose="020B0604020202020204" pitchFamily="34" charset="0"/>
              </a:rPr>
              <a:t>the Fee covers Morgan Stanley investment advisory </a:t>
            </a:r>
            <a:r>
              <a:rPr sz="750">
                <a:latin typeface="Arial" panose="020B0604020202020204" pitchFamily="34" charset="0"/>
                <a:cs typeface="Arial" panose="020B0604020202020204" pitchFamily="34" charset="0"/>
              </a:rPr>
              <a:t>services, </a:t>
            </a:r>
            <a:r>
              <a:rPr sz="750" spc="-4">
                <a:latin typeface="Arial" panose="020B0604020202020204" pitchFamily="34" charset="0"/>
                <a:cs typeface="Arial" panose="020B0604020202020204" pitchFamily="34" charset="0"/>
              </a:rPr>
              <a:t>custody of  securities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Morgan Stanley, trade execution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or through Morgan Stanley or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compensation to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Morgan Stanley Financial</a:t>
            </a:r>
            <a:r>
              <a:rPr sz="750" spc="-7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Advisor.</a:t>
            </a:r>
          </a:p>
          <a:p>
            <a:pPr>
              <a:lnSpc>
                <a:spcPct val="100000"/>
              </a:lnSpc>
            </a:pPr>
            <a:endParaRPr sz="750">
              <a:latin typeface="Arial" panose="020B0604020202020204" pitchFamily="34" charset="0"/>
              <a:cs typeface="Arial" panose="020B0604020202020204" pitchFamily="34" charset="0"/>
            </a:endParaRPr>
          </a:p>
          <a:p>
            <a:pPr marL="11206" marR="4483">
              <a:lnSpc>
                <a:spcPct val="100899"/>
              </a:lnSpc>
            </a:pPr>
            <a:r>
              <a:rPr sz="750" spc="-4">
                <a:latin typeface="Arial" panose="020B0604020202020204" pitchFamily="34" charset="0"/>
                <a:cs typeface="Arial" panose="020B0604020202020204" pitchFamily="34" charset="0"/>
              </a:rPr>
              <a:t>In addition, each account that is invested in </a:t>
            </a:r>
            <a:r>
              <a:rPr sz="750">
                <a:latin typeface="Arial" panose="020B0604020202020204" pitchFamily="34" charset="0"/>
                <a:cs typeface="Arial" panose="020B0604020202020204" pitchFamily="34" charset="0"/>
              </a:rPr>
              <a:t>a program </a:t>
            </a:r>
            <a:r>
              <a:rPr sz="750" spc="-4">
                <a:latin typeface="Arial" panose="020B0604020202020204" pitchFamily="34" charset="0"/>
                <a:cs typeface="Arial" panose="020B0604020202020204" pitchFamily="34" charset="0"/>
              </a:rPr>
              <a:t>that is </a:t>
            </a:r>
            <a:r>
              <a:rPr sz="750" spc="-9">
                <a:latin typeface="Arial" panose="020B0604020202020204" pitchFamily="34" charset="0"/>
                <a:cs typeface="Arial" panose="020B0604020202020204" pitchFamily="34" charset="0"/>
              </a:rPr>
              <a:t>eligible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certain investment </a:t>
            </a:r>
            <a:r>
              <a:rPr sz="750" spc="4">
                <a:latin typeface="Arial" panose="020B0604020202020204" pitchFamily="34" charset="0"/>
                <a:cs typeface="Arial" panose="020B0604020202020204" pitchFamily="34" charset="0"/>
              </a:rPr>
              <a:t>products,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as mutual funds,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also </a:t>
            </a:r>
            <a:r>
              <a:rPr sz="750">
                <a:latin typeface="Arial" panose="020B0604020202020204" pitchFamily="34" charset="0"/>
                <a:cs typeface="Arial" panose="020B0604020202020204" pitchFamily="34" charset="0"/>
              </a:rPr>
              <a:t>pay a </a:t>
            </a:r>
            <a:r>
              <a:rPr sz="750" spc="-4">
                <a:latin typeface="Arial" panose="020B0604020202020204" pitchFamily="34" charset="0"/>
                <a:cs typeface="Arial" panose="020B0604020202020204" pitchFamily="34" charset="0"/>
              </a:rPr>
              <a:t>Platform Fee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is subject to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Platform Fee  </a:t>
            </a:r>
            <a:r>
              <a:rPr sz="750" spc="31">
                <a:latin typeface="Arial" panose="020B0604020202020204" pitchFamily="34" charset="0"/>
                <a:cs typeface="Arial" panose="020B0604020202020204" pitchFamily="34" charset="0"/>
              </a:rPr>
              <a:t>ofset)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described </a:t>
            </a:r>
            <a:r>
              <a:rPr sz="750" spc="-4">
                <a:latin typeface="Arial" panose="020B0604020202020204" pitchFamily="34" charset="0"/>
                <a:cs typeface="Arial" panose="020B0604020202020204" pitchFamily="34" charset="0"/>
              </a:rPr>
              <a:t>in the applicable ADV </a:t>
            </a:r>
            <a:r>
              <a:rPr sz="750">
                <a:latin typeface="Arial" panose="020B0604020202020204" pitchFamily="34" charset="0"/>
                <a:cs typeface="Arial" panose="020B0604020202020204" pitchFamily="34" charset="0"/>
              </a:rPr>
              <a:t>brochure. </a:t>
            </a:r>
            <a:r>
              <a:rPr sz="750" spc="-4">
                <a:latin typeface="Arial" panose="020B0604020202020204" pitchFamily="34" charset="0"/>
                <a:cs typeface="Arial" panose="020B0604020202020204" pitchFamily="34" charset="0"/>
              </a:rPr>
              <a:t>Accounts invested in the </a:t>
            </a:r>
            <a:r>
              <a:rPr sz="750" spc="-9">
                <a:latin typeface="Arial" panose="020B0604020202020204" pitchFamily="34" charset="0"/>
                <a:cs typeface="Arial" panose="020B0604020202020204" pitchFamily="34" charset="0"/>
              </a:rPr>
              <a:t>Select </a:t>
            </a:r>
            <a:r>
              <a:rPr sz="750" spc="-4">
                <a:latin typeface="Arial" panose="020B0604020202020204" pitchFamily="34" charset="0"/>
                <a:cs typeface="Arial" panose="020B0604020202020204" pitchFamily="34" charset="0"/>
              </a:rPr>
              <a:t>UMA </a:t>
            </a:r>
            <a:r>
              <a:rPr sz="750">
                <a:latin typeface="Arial" panose="020B0604020202020204" pitchFamily="34" charset="0"/>
                <a:cs typeface="Arial" panose="020B0604020202020204" pitchFamily="34" charset="0"/>
              </a:rPr>
              <a:t>program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also </a:t>
            </a:r>
            <a:r>
              <a:rPr sz="750">
                <a:latin typeface="Arial" panose="020B0604020202020204" pitchFamily="34" charset="0"/>
                <a:cs typeface="Arial" panose="020B0604020202020204" pitchFamily="34" charset="0"/>
              </a:rPr>
              <a:t>pay a </a:t>
            </a:r>
            <a:r>
              <a:rPr sz="750" spc="-4">
                <a:latin typeface="Arial" panose="020B0604020202020204" pitchFamily="34" charset="0"/>
                <a:cs typeface="Arial" panose="020B0604020202020204" pitchFamily="34" charset="0"/>
              </a:rPr>
              <a:t>separate Morgan Stanley </a:t>
            </a:r>
            <a:r>
              <a:rPr sz="750">
                <a:latin typeface="Arial" panose="020B0604020202020204" pitchFamily="34" charset="0"/>
                <a:cs typeface="Arial" panose="020B0604020202020204" pitchFamily="34" charset="0"/>
              </a:rPr>
              <a:t>Overlay Manager </a:t>
            </a:r>
            <a:r>
              <a:rPr sz="750" spc="-4">
                <a:latin typeface="Arial" panose="020B0604020202020204" pitchFamily="34" charset="0"/>
                <a:cs typeface="Arial" panose="020B0604020202020204" pitchFamily="34" charset="0"/>
              </a:rPr>
              <a:t>Fee </a:t>
            </a:r>
            <a:r>
              <a:rPr sz="750">
                <a:latin typeface="Arial" panose="020B0604020202020204" pitchFamily="34" charset="0"/>
                <a:cs typeface="Arial" panose="020B0604020202020204" pitchFamily="34" charset="0"/>
              </a:rPr>
              <a:t>and any </a:t>
            </a:r>
            <a:r>
              <a:rPr sz="750" spc="-4">
                <a:latin typeface="Arial" panose="020B0604020202020204" pitchFamily="34" charset="0"/>
                <a:cs typeface="Arial" panose="020B0604020202020204" pitchFamily="34" charset="0"/>
              </a:rPr>
              <a:t>applicable </a:t>
            </a:r>
            <a:r>
              <a:rPr sz="750" spc="4">
                <a:latin typeface="Arial" panose="020B0604020202020204" pitchFamily="34" charset="0"/>
                <a:cs typeface="Arial" panose="020B0604020202020204" pitchFamily="34" charset="0"/>
              </a:rPr>
              <a:t>Sub-Manager </a:t>
            </a:r>
            <a:r>
              <a:rPr sz="750" spc="-4">
                <a:latin typeface="Arial" panose="020B0604020202020204" pitchFamily="34" charset="0"/>
                <a:cs typeface="Arial" panose="020B0604020202020204" pitchFamily="34" charset="0"/>
              </a:rPr>
              <a:t>fees.  If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account is invested in </a:t>
            </a:r>
            <a:r>
              <a:rPr sz="750">
                <a:latin typeface="Arial" panose="020B0604020202020204" pitchFamily="34" charset="0"/>
                <a:cs typeface="Arial" panose="020B0604020202020204" pitchFamily="34" charset="0"/>
              </a:rPr>
              <a:t>mutual funds </a:t>
            </a:r>
            <a:r>
              <a:rPr sz="750" spc="-4">
                <a:latin typeface="Arial" panose="020B0604020202020204" pitchFamily="34" charset="0"/>
                <a:cs typeface="Arial" panose="020B0604020202020204" pitchFamily="34" charset="0"/>
              </a:rPr>
              <a:t>or exchange traded </a:t>
            </a:r>
            <a:r>
              <a:rPr sz="750">
                <a:latin typeface="Arial" panose="020B0604020202020204" pitchFamily="34" charset="0"/>
                <a:cs typeface="Arial" panose="020B0604020202020204" pitchFamily="34" charset="0"/>
              </a:rPr>
              <a:t>funds </a:t>
            </a:r>
            <a:r>
              <a:rPr sz="750" spc="-9">
                <a:latin typeface="Arial" panose="020B0604020202020204" pitchFamily="34" charset="0"/>
                <a:cs typeface="Arial" panose="020B0604020202020204" pitchFamily="34" charset="0"/>
              </a:rPr>
              <a:t>(collectively </a:t>
            </a:r>
            <a:r>
              <a:rPr sz="750">
                <a:latin typeface="Arial" panose="020B0604020202020204" pitchFamily="34" charset="0"/>
                <a:cs typeface="Arial" panose="020B0604020202020204" pitchFamily="34" charset="0"/>
              </a:rPr>
              <a:t>“funds”), you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pay </a:t>
            </a:r>
            <a:r>
              <a:rPr sz="750" spc="-4">
                <a:latin typeface="Arial" panose="020B0604020202020204" pitchFamily="34" charset="0"/>
                <a:cs typeface="Arial" panose="020B0604020202020204" pitchFamily="34" charset="0"/>
              </a:rPr>
              <a:t>the fees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of </a:t>
            </a:r>
            <a:r>
              <a:rPr sz="750">
                <a:latin typeface="Arial" panose="020B0604020202020204" pitchFamily="34" charset="0"/>
                <a:cs typeface="Arial" panose="020B0604020202020204" pitchFamily="34" charset="0"/>
              </a:rPr>
              <a:t>any funds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account is </a:t>
            </a:r>
            <a:r>
              <a:rPr sz="750">
                <a:latin typeface="Arial" panose="020B0604020202020204" pitchFamily="34" charset="0"/>
                <a:cs typeface="Arial" panose="020B0604020202020204" pitchFamily="34" charset="0"/>
              </a:rPr>
              <a:t>invested. </a:t>
            </a:r>
            <a:r>
              <a:rPr sz="750" spc="-4">
                <a:latin typeface="Arial" panose="020B0604020202020204" pitchFamily="34" charset="0"/>
                <a:cs typeface="Arial" panose="020B0604020202020204" pitchFamily="34" charset="0"/>
              </a:rPr>
              <a:t>Fees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charged </a:t>
            </a:r>
            <a:r>
              <a:rPr sz="750" spc="-9">
                <a:latin typeface="Arial" panose="020B0604020202020204" pitchFamily="34" charset="0"/>
                <a:cs typeface="Arial" panose="020B0604020202020204" pitchFamily="34" charset="0"/>
              </a:rPr>
              <a:t>directly </a:t>
            </a:r>
            <a:r>
              <a:rPr sz="750" spc="-4">
                <a:latin typeface="Arial" panose="020B0604020202020204" pitchFamily="34" charset="0"/>
                <a:cs typeface="Arial" panose="020B0604020202020204" pitchFamily="34" charset="0"/>
              </a:rPr>
              <a:t>to the </a:t>
            </a:r>
            <a:r>
              <a:rPr sz="750">
                <a:latin typeface="Arial" panose="020B0604020202020204" pitchFamily="34" charset="0"/>
                <a:cs typeface="Arial" panose="020B0604020202020204" pitchFamily="34" charset="0"/>
              </a:rPr>
              <a:t>pool </a:t>
            </a:r>
            <a:r>
              <a:rPr sz="750" spc="-4">
                <a:latin typeface="Arial" panose="020B0604020202020204" pitchFamily="34" charset="0"/>
                <a:cs typeface="Arial" panose="020B0604020202020204" pitchFamily="34" charset="0"/>
              </a:rPr>
              <a:t>of assets 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invests in </a:t>
            </a:r>
            <a:r>
              <a:rPr sz="750">
                <a:latin typeface="Arial" panose="020B0604020202020204" pitchFamily="34" charset="0"/>
                <a:cs typeface="Arial" panose="020B0604020202020204" pitchFamily="34" charset="0"/>
              </a:rPr>
              <a:t>and are </a:t>
            </a:r>
            <a:r>
              <a:rPr sz="750" spc="13">
                <a:latin typeface="Arial" panose="020B0604020202020204" pitchFamily="34" charset="0"/>
                <a:cs typeface="Arial" panose="020B0604020202020204" pitchFamily="34" charset="0"/>
              </a:rPr>
              <a:t>refected </a:t>
            </a:r>
            <a:r>
              <a:rPr sz="750" spc="-4">
                <a:latin typeface="Arial" panose="020B0604020202020204" pitchFamily="34" charset="0"/>
                <a:cs typeface="Arial" panose="020B0604020202020204" pitchFamily="34" charset="0"/>
              </a:rPr>
              <a:t>in each fund’s share </a:t>
            </a:r>
            <a:r>
              <a:rPr sz="750" spc="9">
                <a:latin typeface="Arial" panose="020B0604020202020204" pitchFamily="34" charset="0"/>
                <a:cs typeface="Arial" panose="020B0604020202020204" pitchFamily="34" charset="0"/>
              </a:rPr>
              <a:t>price. </a:t>
            </a:r>
            <a:r>
              <a:rPr sz="750" spc="-4">
                <a:latin typeface="Arial" panose="020B0604020202020204" pitchFamily="34" charset="0"/>
                <a:cs typeface="Arial" panose="020B0604020202020204" pitchFamily="34" charset="0"/>
              </a:rPr>
              <a:t>These fees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are an </a:t>
            </a:r>
            <a:r>
              <a:rPr sz="750" spc="-4">
                <a:latin typeface="Arial" panose="020B0604020202020204" pitchFamily="34" charset="0"/>
                <a:cs typeface="Arial" panose="020B0604020202020204" pitchFamily="34" charset="0"/>
              </a:rPr>
              <a:t>additional cost to </a:t>
            </a:r>
            <a:r>
              <a:rPr sz="750">
                <a:latin typeface="Arial" panose="020B0604020202020204" pitchFamily="34" charset="0"/>
                <a:cs typeface="Arial" panose="020B0604020202020204" pitchFamily="34" charset="0"/>
              </a:rPr>
              <a:t>you and </a:t>
            </a:r>
            <a:r>
              <a:rPr sz="750" spc="-4">
                <a:latin typeface="Arial" panose="020B0604020202020204" pitchFamily="34" charset="0"/>
                <a:cs typeface="Arial" panose="020B0604020202020204" pitchFamily="34" charset="0"/>
              </a:rPr>
              <a:t>would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included in the Fee </a:t>
            </a:r>
            <a:r>
              <a:rPr sz="750">
                <a:latin typeface="Arial" panose="020B0604020202020204" pitchFamily="34" charset="0"/>
                <a:cs typeface="Arial" panose="020B0604020202020204" pitchFamily="34" charset="0"/>
              </a:rPr>
              <a:t>amount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account statements. </a:t>
            </a:r>
            <a:r>
              <a:rPr sz="750">
                <a:latin typeface="Arial" panose="020B0604020202020204" pitchFamily="34" charset="0"/>
                <a:cs typeface="Arial" panose="020B0604020202020204" pitchFamily="34" charset="0"/>
              </a:rPr>
              <a:t>Overlay Managers </a:t>
            </a:r>
            <a:r>
              <a:rPr sz="750" spc="-4">
                <a:latin typeface="Arial" panose="020B0604020202020204" pitchFamily="34" charset="0"/>
                <a:cs typeface="Arial" panose="020B0604020202020204" pitchFamily="34" charset="0"/>
              </a:rPr>
              <a:t>or Executing </a:t>
            </a:r>
            <a:r>
              <a:rPr sz="750">
                <a:latin typeface="Arial" panose="020B0604020202020204" pitchFamily="34" charset="0"/>
                <a:cs typeface="Arial" panose="020B0604020202020204" pitchFamily="34" charset="0"/>
              </a:rPr>
              <a:t>Sub-Managers (“managers”) </a:t>
            </a:r>
            <a:r>
              <a:rPr sz="750" spc="-4">
                <a:latin typeface="Arial" panose="020B0604020202020204" pitchFamily="34" charset="0"/>
                <a:cs typeface="Arial" panose="020B0604020202020204" pitchFamily="34" charset="0"/>
              </a:rPr>
              <a:t>in some of Morgan </a:t>
            </a:r>
            <a:r>
              <a:rPr sz="750" spc="-9">
                <a:latin typeface="Arial" panose="020B0604020202020204" pitchFamily="34" charset="0"/>
                <a:cs typeface="Arial" panose="020B0604020202020204" pitchFamily="34" charset="0"/>
              </a:rPr>
              <a:t>Stanley’s </a:t>
            </a:r>
            <a:r>
              <a:rPr sz="750" spc="-4">
                <a:latin typeface="Arial" panose="020B0604020202020204" pitchFamily="34" charset="0"/>
                <a:cs typeface="Arial" panose="020B0604020202020204" pitchFamily="34" charset="0"/>
              </a:rPr>
              <a:t>Separately </a:t>
            </a:r>
            <a:r>
              <a:rPr sz="750">
                <a:latin typeface="Arial" panose="020B0604020202020204" pitchFamily="34" charset="0"/>
                <a:cs typeface="Arial" panose="020B0604020202020204" pitchFamily="34" charset="0"/>
              </a:rPr>
              <a:t>Managed </a:t>
            </a:r>
            <a:r>
              <a:rPr sz="750" spc="-4">
                <a:latin typeface="Arial" panose="020B0604020202020204" pitchFamily="34" charset="0"/>
                <a:cs typeface="Arial" panose="020B0604020202020204" pitchFamily="34" charset="0"/>
              </a:rPr>
              <a:t>Account </a:t>
            </a:r>
            <a:r>
              <a:rPr sz="750" spc="-9">
                <a:latin typeface="Arial" panose="020B0604020202020204" pitchFamily="34" charset="0"/>
                <a:cs typeface="Arial" panose="020B0604020202020204" pitchFamily="34" charset="0"/>
              </a:rPr>
              <a:t>(“SMA”) </a:t>
            </a:r>
            <a:r>
              <a:rPr sz="750">
                <a:latin typeface="Arial" panose="020B0604020202020204" pitchFamily="34" charset="0"/>
                <a:cs typeface="Arial" panose="020B0604020202020204" pitchFamily="34" charset="0"/>
              </a:rPr>
              <a:t>programs may </a:t>
            </a:r>
            <a:r>
              <a:rPr sz="750" spc="40">
                <a:latin typeface="Arial" panose="020B0604020202020204" pitchFamily="34" charset="0"/>
                <a:cs typeface="Arial" panose="020B0604020202020204" pitchFamily="34" charset="0"/>
              </a:rPr>
              <a:t>afect </a:t>
            </a:r>
            <a:r>
              <a:rPr sz="750" spc="-4">
                <a:latin typeface="Arial" panose="020B0604020202020204" pitchFamily="34" charset="0"/>
                <a:cs typeface="Arial" panose="020B0604020202020204" pitchFamily="34" charset="0"/>
              </a:rPr>
              <a:t>transactions through  broker-dealers other than Morgan Stanley or </a:t>
            </a:r>
            <a:r>
              <a:rPr sz="750">
                <a:latin typeface="Arial" panose="020B0604020202020204" pitchFamily="34" charset="0"/>
                <a:cs typeface="Arial" panose="020B0604020202020204" pitchFamily="34" charset="0"/>
              </a:rPr>
              <a:t>our </a:t>
            </a:r>
            <a:r>
              <a:rPr sz="750" spc="40">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your manager </a:t>
            </a:r>
            <a:r>
              <a:rPr sz="750" spc="-4">
                <a:latin typeface="Arial" panose="020B0604020202020204" pitchFamily="34" charset="0"/>
                <a:cs typeface="Arial" panose="020B0604020202020204" pitchFamily="34" charset="0"/>
              </a:rPr>
              <a:t>trades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another </a:t>
            </a:r>
            <a:r>
              <a:rPr sz="750" spc="40">
                <a:latin typeface="Arial" panose="020B0604020202020204" pitchFamily="34" charset="0"/>
                <a:cs typeface="Arial" panose="020B0604020202020204" pitchFamily="34" charset="0"/>
              </a:rPr>
              <a:t>frm, </a:t>
            </a:r>
            <a:r>
              <a:rPr sz="750">
                <a:latin typeface="Arial" panose="020B0604020202020204" pitchFamily="34" charset="0"/>
                <a:cs typeface="Arial" panose="020B0604020202020204" pitchFamily="34" charset="0"/>
              </a:rPr>
              <a:t>you 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assessed costs </a:t>
            </a:r>
            <a:r>
              <a:rPr sz="750" spc="-4">
                <a:latin typeface="Arial" panose="020B0604020202020204" pitchFamily="34" charset="0"/>
                <a:cs typeface="Arial" panose="020B0604020202020204" pitchFamily="34" charset="0"/>
              </a:rPr>
              <a:t>by the other </a:t>
            </a:r>
            <a:r>
              <a:rPr sz="750" spc="53">
                <a:latin typeface="Arial" panose="020B0604020202020204" pitchFamily="34" charset="0"/>
                <a:cs typeface="Arial" panose="020B0604020202020204" pitchFamily="34" charset="0"/>
              </a:rPr>
              <a:t>frm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addition </a:t>
            </a:r>
            <a:r>
              <a:rPr sz="750" spc="-4">
                <a:latin typeface="Arial" panose="020B0604020202020204" pitchFamily="34" charset="0"/>
                <a:cs typeface="Arial" panose="020B0604020202020204" pitchFamily="34" charset="0"/>
              </a:rPr>
              <a:t>to Morgan </a:t>
            </a:r>
            <a:r>
              <a:rPr sz="750" spc="-9">
                <a:latin typeface="Arial" panose="020B0604020202020204" pitchFamily="34" charset="0"/>
                <a:cs typeface="Arial" panose="020B0604020202020204" pitchFamily="34" charset="0"/>
              </a:rPr>
              <a:t>Stanley’s </a:t>
            </a:r>
            <a:r>
              <a:rPr sz="750" spc="4">
                <a:latin typeface="Arial" panose="020B0604020202020204" pitchFamily="34" charset="0"/>
                <a:cs typeface="Arial" panose="020B0604020202020204" pitchFamily="34" charset="0"/>
              </a:rPr>
              <a:t>fees. </a:t>
            </a:r>
            <a:r>
              <a:rPr sz="750" spc="-4">
                <a:latin typeface="Arial" panose="020B0604020202020204" pitchFamily="34" charset="0"/>
                <a:cs typeface="Arial" panose="020B0604020202020204" pitchFamily="34" charset="0"/>
              </a:rPr>
              <a:t>Those </a:t>
            </a:r>
            <a:r>
              <a:rPr sz="750" spc="-9">
                <a:latin typeface="Arial" panose="020B0604020202020204" pitchFamily="34" charset="0"/>
                <a:cs typeface="Arial" panose="020B0604020202020204" pitchFamily="34" charset="0"/>
              </a:rPr>
              <a:t>costs will  </a:t>
            </a:r>
            <a:r>
              <a:rPr sz="750" spc="-4">
                <a:latin typeface="Arial" panose="020B0604020202020204" pitchFamily="34" charset="0"/>
                <a:cs typeface="Arial" panose="020B0604020202020204" pitchFamily="34" charset="0"/>
              </a:rPr>
              <a:t>be included in the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price of the </a:t>
            </a:r>
            <a:r>
              <a:rPr sz="750">
                <a:latin typeface="Arial" panose="020B0604020202020204" pitchFamily="34" charset="0"/>
                <a:cs typeface="Arial" panose="020B0604020202020204" pitchFamily="34" charset="0"/>
              </a:rPr>
              <a:t>security, not </a:t>
            </a:r>
            <a:r>
              <a:rPr sz="750" spc="-4">
                <a:latin typeface="Arial" panose="020B0604020202020204" pitchFamily="34" charset="0"/>
                <a:cs typeface="Arial" panose="020B0604020202020204" pitchFamily="34" charset="0"/>
              </a:rPr>
              <a:t>separately reported on trade </a:t>
            </a:r>
            <a:r>
              <a:rPr sz="750" spc="9">
                <a:latin typeface="Arial" panose="020B0604020202020204" pitchFamily="34" charset="0"/>
                <a:cs typeface="Arial" panose="020B0604020202020204" pitchFamily="34" charset="0"/>
              </a:rPr>
              <a:t>confrmations </a:t>
            </a:r>
            <a:r>
              <a:rPr sz="750" spc="-4">
                <a:latin typeface="Arial" panose="020B0604020202020204" pitchFamily="34" charset="0"/>
                <a:cs typeface="Arial" panose="020B0604020202020204" pitchFamily="34" charset="0"/>
              </a:rPr>
              <a:t>or account </a:t>
            </a:r>
            <a:r>
              <a:rPr sz="750">
                <a:latin typeface="Arial" panose="020B0604020202020204" pitchFamily="34" charset="0"/>
                <a:cs typeface="Arial" panose="020B0604020202020204" pitchFamily="34" charset="0"/>
              </a:rPr>
              <a:t>statements. </a:t>
            </a:r>
            <a:r>
              <a:rPr sz="750" spc="-4">
                <a:latin typeface="Arial" panose="020B0604020202020204" pitchFamily="34" charset="0"/>
                <a:cs typeface="Arial" panose="020B0604020202020204" pitchFamily="34" charset="0"/>
              </a:rPr>
              <a:t>Certain </a:t>
            </a:r>
            <a:r>
              <a:rPr sz="750">
                <a:latin typeface="Arial" panose="020B0604020202020204" pitchFamily="34" charset="0"/>
                <a:cs typeface="Arial" panose="020B0604020202020204" pitchFamily="34" charset="0"/>
              </a:rPr>
              <a:t>managers have </a:t>
            </a:r>
            <a:r>
              <a:rPr sz="750" spc="-9">
                <a:latin typeface="Arial" panose="020B0604020202020204" pitchFamily="34" charset="0"/>
                <a:cs typeface="Arial" panose="020B0604020202020204" pitchFamily="34" charset="0"/>
              </a:rPr>
              <a:t>historically directed </a:t>
            </a:r>
            <a:r>
              <a:rPr sz="750">
                <a:latin typeface="Arial" panose="020B0604020202020204" pitchFamily="34" charset="0"/>
                <a:cs typeface="Arial" panose="020B0604020202020204" pitchFamily="34" charset="0"/>
              </a:rPr>
              <a:t>most,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all, of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trades to </a:t>
            </a:r>
            <a:r>
              <a:rPr sz="750" spc="-9">
                <a:latin typeface="Arial" panose="020B0604020202020204" pitchFamily="34" charset="0"/>
                <a:cs typeface="Arial" panose="020B0604020202020204" pitchFamily="34" charset="0"/>
              </a:rPr>
              <a:t>outside  </a:t>
            </a:r>
            <a:r>
              <a:rPr sz="750" spc="31">
                <a:latin typeface="Arial" panose="020B0604020202020204" pitchFamily="34" charset="0"/>
                <a:cs typeface="Arial" panose="020B0604020202020204" pitchFamily="34" charset="0"/>
              </a:rPr>
              <a:t>frms. </a:t>
            </a:r>
            <a:r>
              <a:rPr sz="750" spc="-4">
                <a:latin typeface="Arial" panose="020B0604020202020204" pitchFamily="34" charset="0"/>
                <a:cs typeface="Arial" panose="020B0604020202020204" pitchFamily="34" charset="0"/>
              </a:rPr>
              <a:t>Information provided by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concerning trade execution </a:t>
            </a:r>
            <a:r>
              <a:rPr sz="750">
                <a:latin typeface="Arial" panose="020B0604020202020204" pitchFamily="34" charset="0"/>
                <a:cs typeface="Arial" panose="020B0604020202020204" pitchFamily="34" charset="0"/>
              </a:rPr>
              <a:t>away from </a:t>
            </a:r>
            <a:r>
              <a:rPr sz="750" spc="-4">
                <a:latin typeface="Arial" panose="020B0604020202020204" pitchFamily="34" charset="0"/>
                <a:cs typeface="Arial" panose="020B0604020202020204" pitchFamily="34" charset="0"/>
              </a:rPr>
              <a:t>Morgan Stanley is summarized </a:t>
            </a:r>
            <a:r>
              <a:rPr sz="750" spc="9">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hlinkClick r:id="rId2"/>
              </a:rPr>
              <a:t>www.morganstanley.com/wealth/investmentsolutions/pdfs/adv/sotresponse.pdf. </a:t>
            </a:r>
            <a:r>
              <a:rPr sz="750" spc="-4">
                <a:latin typeface="Arial" panose="020B0604020202020204" pitchFamily="34" charset="0"/>
                <a:cs typeface="Arial" panose="020B0604020202020204" pitchFamily="34" charset="0"/>
              </a:rPr>
              <a:t> For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information, please refer to the ADV </a:t>
            </a:r>
            <a:r>
              <a:rPr sz="750">
                <a:latin typeface="Arial" panose="020B0604020202020204" pitchFamily="34" charset="0"/>
                <a:cs typeface="Arial" panose="020B0604020202020204" pitchFamily="34" charset="0"/>
              </a:rPr>
              <a:t>Brochure for your </a:t>
            </a:r>
            <a:r>
              <a:rPr sz="750" spc="-4">
                <a:latin typeface="Arial" panose="020B0604020202020204" pitchFamily="34" charset="0"/>
                <a:cs typeface="Arial" panose="020B0604020202020204" pitchFamily="34" charset="0"/>
              </a:rPr>
              <a:t>program(s), available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hlinkClick r:id="rId3"/>
              </a:rPr>
              <a:t>www.morganstanley.com/ADV </a:t>
            </a:r>
            <a:r>
              <a:rPr sz="750" spc="-4">
                <a:latin typeface="Arial" panose="020B0604020202020204" pitchFamily="34" charset="0"/>
                <a:cs typeface="Arial" panose="020B0604020202020204" pitchFamily="34" charset="0"/>
              </a:rPr>
              <a:t>or contact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Financial Advisor/Private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Advisor. For example, on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advisory account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2.5% </a:t>
            </a:r>
            <a:r>
              <a:rPr sz="750">
                <a:latin typeface="Arial" panose="020B0604020202020204" pitchFamily="34" charset="0"/>
                <a:cs typeface="Arial" panose="020B0604020202020204" pitchFamily="34" charset="0"/>
              </a:rPr>
              <a:t>annual </a:t>
            </a:r>
            <a:r>
              <a:rPr sz="750" spc="-4">
                <a:latin typeface="Arial" panose="020B0604020202020204" pitchFamily="34" charset="0"/>
                <a:cs typeface="Arial" panose="020B0604020202020204" pitchFamily="34" charset="0"/>
              </a:rPr>
              <a:t>fee, if the gross </a:t>
            </a:r>
            <a:r>
              <a:rPr sz="750">
                <a:latin typeface="Arial" panose="020B0604020202020204" pitchFamily="34" charset="0"/>
                <a:cs typeface="Arial" panose="020B0604020202020204" pitchFamily="34" charset="0"/>
              </a:rPr>
              <a:t>annual </a:t>
            </a:r>
            <a:r>
              <a:rPr sz="750" spc="-4">
                <a:latin typeface="Arial" panose="020B0604020202020204" pitchFamily="34" charset="0"/>
                <a:cs typeface="Arial" panose="020B0604020202020204" pitchFamily="34" charset="0"/>
              </a:rPr>
              <a:t>performance is </a:t>
            </a:r>
            <a:r>
              <a:rPr sz="750">
                <a:latin typeface="Arial" panose="020B0604020202020204" pitchFamily="34" charset="0"/>
                <a:cs typeface="Arial" panose="020B0604020202020204" pitchFamily="34" charset="0"/>
              </a:rPr>
              <a:t>6.00%, </a:t>
            </a:r>
            <a:r>
              <a:rPr sz="750" spc="-4">
                <a:latin typeface="Arial" panose="020B0604020202020204" pitchFamily="34" charset="0"/>
                <a:cs typeface="Arial" panose="020B0604020202020204" pitchFamily="34" charset="0"/>
              </a:rPr>
              <a:t>the compounding </a:t>
            </a:r>
            <a:r>
              <a:rPr sz="750" spc="40">
                <a:latin typeface="Arial" panose="020B0604020202020204" pitchFamily="34" charset="0"/>
                <a:cs typeface="Arial" panose="020B0604020202020204" pitchFamily="34" charset="0"/>
              </a:rPr>
              <a:t>efect </a:t>
            </a:r>
            <a:r>
              <a:rPr sz="750" spc="-4">
                <a:latin typeface="Arial" panose="020B0604020202020204" pitchFamily="34" charset="0"/>
                <a:cs typeface="Arial" panose="020B0604020202020204" pitchFamily="34" charset="0"/>
              </a:rPr>
              <a:t>of the fees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result in </a:t>
            </a:r>
            <a:r>
              <a:rPr sz="750">
                <a:latin typeface="Arial" panose="020B0604020202020204" pitchFamily="34" charset="0"/>
                <a:cs typeface="Arial" panose="020B0604020202020204" pitchFamily="34" charset="0"/>
              </a:rPr>
              <a:t>a net </a:t>
            </a:r>
            <a:r>
              <a:rPr sz="750" spc="-4">
                <a:latin typeface="Arial" panose="020B0604020202020204" pitchFamily="34" charset="0"/>
                <a:cs typeface="Arial" panose="020B0604020202020204" pitchFamily="34" charset="0"/>
              </a:rPr>
              <a:t>performance of approximately 3.38% after </a:t>
            </a:r>
            <a:r>
              <a:rPr sz="750">
                <a:latin typeface="Arial" panose="020B0604020202020204" pitchFamily="34" charset="0"/>
                <a:cs typeface="Arial" panose="020B0604020202020204" pitchFamily="34" charset="0"/>
              </a:rPr>
              <a:t>one year, 10.50%  </a:t>
            </a:r>
            <a:r>
              <a:rPr sz="750" spc="-4">
                <a:latin typeface="Arial" panose="020B0604020202020204" pitchFamily="34" charset="0"/>
                <a:cs typeface="Arial" panose="020B0604020202020204" pitchFamily="34" charset="0"/>
              </a:rPr>
              <a:t>after three </a:t>
            </a:r>
            <a:r>
              <a:rPr sz="750">
                <a:latin typeface="Arial" panose="020B0604020202020204" pitchFamily="34" charset="0"/>
                <a:cs typeface="Arial" panose="020B0604020202020204" pitchFamily="34" charset="0"/>
              </a:rPr>
              <a:t>years, and 18.10% </a:t>
            </a:r>
            <a:r>
              <a:rPr sz="750" spc="-4">
                <a:latin typeface="Arial" panose="020B0604020202020204" pitchFamily="34" charset="0"/>
                <a:cs typeface="Arial" panose="020B0604020202020204" pitchFamily="34" charset="0"/>
              </a:rPr>
              <a:t>after </a:t>
            </a:r>
            <a:r>
              <a:rPr sz="750" spc="53">
                <a:latin typeface="Arial" panose="020B0604020202020204" pitchFamily="34" charset="0"/>
                <a:cs typeface="Arial" panose="020B0604020202020204" pitchFamily="34" charset="0"/>
              </a:rPr>
              <a:t>fve </a:t>
            </a:r>
            <a:r>
              <a:rPr sz="750">
                <a:latin typeface="Arial" panose="020B0604020202020204" pitchFamily="34" charset="0"/>
                <a:cs typeface="Arial" panose="020B0604020202020204" pitchFamily="34" charset="0"/>
              </a:rPr>
              <a:t>years. </a:t>
            </a:r>
            <a:r>
              <a:rPr sz="750" b="1" spc="22">
                <a:latin typeface="Arial" panose="020B0604020202020204" pitchFamily="34" charset="0"/>
                <a:cs typeface="Arial" panose="020B0604020202020204" pitchFamily="34" charset="0"/>
              </a:rPr>
              <a:t>Conficts </a:t>
            </a:r>
            <a:r>
              <a:rPr sz="750" b="1">
                <a:latin typeface="Arial" panose="020B0604020202020204" pitchFamily="34" charset="0"/>
                <a:cs typeface="Arial" panose="020B0604020202020204" pitchFamily="34" charset="0"/>
              </a:rPr>
              <a:t>of </a:t>
            </a:r>
            <a:r>
              <a:rPr sz="750" b="1" spc="-4">
                <a:latin typeface="Arial" panose="020B0604020202020204" pitchFamily="34" charset="0"/>
                <a:cs typeface="Arial" panose="020B0604020202020204" pitchFamily="34" charset="0"/>
              </a:rPr>
              <a:t>Interest: </a:t>
            </a:r>
            <a:r>
              <a:rPr sz="750" spc="-13">
                <a:latin typeface="Arial" panose="020B0604020202020204" pitchFamily="34" charset="0"/>
                <a:cs typeface="Arial" panose="020B0604020202020204" pitchFamily="34" charset="0"/>
              </a:rPr>
              <a:t>GIMA’s </a:t>
            </a:r>
            <a:r>
              <a:rPr sz="750">
                <a:latin typeface="Arial" panose="020B0604020202020204" pitchFamily="34" charset="0"/>
                <a:cs typeface="Arial" panose="020B0604020202020204" pitchFamily="34" charset="0"/>
              </a:rPr>
              <a:t>goal </a:t>
            </a:r>
            <a:r>
              <a:rPr sz="750" spc="-4">
                <a:latin typeface="Arial" panose="020B0604020202020204" pitchFamily="34" charset="0"/>
                <a:cs typeface="Arial" panose="020B0604020202020204" pitchFamily="34" charset="0"/>
              </a:rPr>
              <a:t>is to provide professional, objective evaluations in support of the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investment  advisory </a:t>
            </a:r>
            <a:r>
              <a:rPr sz="750">
                <a:latin typeface="Arial" panose="020B0604020202020204" pitchFamily="34" charset="0"/>
                <a:cs typeface="Arial" panose="020B0604020202020204" pitchFamily="34" charset="0"/>
              </a:rPr>
              <a:t>programs. </a:t>
            </a:r>
            <a:r>
              <a:rPr sz="750" spc="-18">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policies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procedures to help </a:t>
            </a:r>
            <a:r>
              <a:rPr sz="750">
                <a:latin typeface="Arial" panose="020B0604020202020204" pitchFamily="34" charset="0"/>
                <a:cs typeface="Arial" panose="020B0604020202020204" pitchFamily="34" charset="0"/>
              </a:rPr>
              <a:t>us </a:t>
            </a:r>
            <a:r>
              <a:rPr sz="750" spc="-4">
                <a:latin typeface="Arial" panose="020B0604020202020204" pitchFamily="34" charset="0"/>
                <a:cs typeface="Arial" panose="020B0604020202020204" pitchFamily="34" charset="0"/>
              </a:rPr>
              <a:t>meet </a:t>
            </a:r>
            <a:r>
              <a:rPr sz="750" spc="-9">
                <a:latin typeface="Arial" panose="020B0604020202020204" pitchFamily="34" charset="0"/>
                <a:cs typeface="Arial" panose="020B0604020202020204" pitchFamily="34" charset="0"/>
              </a:rPr>
              <a:t>this </a:t>
            </a:r>
            <a:r>
              <a:rPr sz="750" spc="9">
                <a:latin typeface="Arial" panose="020B0604020202020204" pitchFamily="34" charset="0"/>
                <a:cs typeface="Arial" panose="020B0604020202020204" pitchFamily="34" charset="0"/>
              </a:rPr>
              <a:t>goal. </a:t>
            </a:r>
            <a:r>
              <a:rPr sz="750" spc="-4">
                <a:latin typeface="Arial" panose="020B0604020202020204" pitchFamily="34" charset="0"/>
                <a:cs typeface="Arial" panose="020B0604020202020204" pitchFamily="34" charset="0"/>
              </a:rPr>
              <a:t>However, </a:t>
            </a: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business is subject to </a:t>
            </a:r>
            <a:r>
              <a:rPr sz="750">
                <a:latin typeface="Arial" panose="020B0604020202020204" pitchFamily="34" charset="0"/>
                <a:cs typeface="Arial" panose="020B0604020202020204" pitchFamily="34" charset="0"/>
              </a:rPr>
              <a:t>various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interest. </a:t>
            </a:r>
            <a:r>
              <a:rPr sz="750" spc="-4">
                <a:latin typeface="Arial" panose="020B0604020202020204" pitchFamily="34" charset="0"/>
                <a:cs typeface="Arial" panose="020B0604020202020204" pitchFamily="34" charset="0"/>
              </a:rPr>
              <a:t>For example, ideas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suggestions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investment  products should be evaluated by </a:t>
            </a:r>
            <a:r>
              <a:rPr sz="750">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come </a:t>
            </a:r>
            <a:r>
              <a:rPr sz="750">
                <a:latin typeface="Arial" panose="020B0604020202020204" pitchFamily="34" charset="0"/>
                <a:cs typeface="Arial" panose="020B0604020202020204" pitchFamily="34" charset="0"/>
              </a:rPr>
              <a:t>from a </a:t>
            </a:r>
            <a:r>
              <a:rPr sz="750" spc="-4">
                <a:latin typeface="Arial" panose="020B0604020202020204" pitchFamily="34" charset="0"/>
                <a:cs typeface="Arial" panose="020B0604020202020204" pitchFamily="34" charset="0"/>
              </a:rPr>
              <a:t>variety of </a:t>
            </a:r>
            <a:r>
              <a:rPr sz="750">
                <a:latin typeface="Arial" panose="020B0604020202020204" pitchFamily="34" charset="0"/>
                <a:cs typeface="Arial" panose="020B0604020202020204" pitchFamily="34" charset="0"/>
              </a:rPr>
              <a:t>sources, </a:t>
            </a:r>
            <a:r>
              <a:rPr sz="750" spc="-4">
                <a:latin typeface="Arial" panose="020B0604020202020204" pitchFamily="34" charset="0"/>
                <a:cs typeface="Arial" panose="020B0604020202020204" pitchFamily="34" charset="0"/>
              </a:rPr>
              <a:t>including </a:t>
            </a: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Financial Advisors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direct or indirect </a:t>
            </a:r>
            <a:r>
              <a:rPr sz="750" spc="4">
                <a:latin typeface="Arial" panose="020B0604020202020204" pitchFamily="34" charset="0"/>
                <a:cs typeface="Arial" panose="020B0604020202020204" pitchFamily="34" charset="0"/>
              </a:rPr>
              <a:t>managers,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business  persons </a:t>
            </a:r>
            <a:r>
              <a:rPr sz="750" spc="-9">
                <a:latin typeface="Arial" panose="020B0604020202020204" pitchFamily="34" charset="0"/>
                <a:cs typeface="Arial" panose="020B0604020202020204" pitchFamily="34" charset="0"/>
              </a:rPr>
              <a:t>within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Such persons </a:t>
            </a:r>
            <a:r>
              <a:rPr sz="750">
                <a:latin typeface="Arial" panose="020B0604020202020204" pitchFamily="34" charset="0"/>
                <a:cs typeface="Arial" panose="020B0604020202020204" pitchFamily="34" charset="0"/>
              </a:rPr>
              <a:t>may have an </a:t>
            </a:r>
            <a:r>
              <a:rPr sz="750" spc="-4">
                <a:latin typeface="Arial" panose="020B0604020202020204" pitchFamily="34" charset="0"/>
                <a:cs typeface="Arial" panose="020B0604020202020204" pitchFamily="34" charset="0"/>
              </a:rPr>
              <a:t>ongoing business relationship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certain investment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mutual fund </a:t>
            </a:r>
            <a:r>
              <a:rPr sz="750" spc="-4">
                <a:latin typeface="Arial" panose="020B0604020202020204" pitchFamily="34" charset="0"/>
                <a:cs typeface="Arial" panose="020B0604020202020204" pitchFamily="34" charset="0"/>
              </a:rPr>
              <a:t>companies whereby  they,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receive compensation </a:t>
            </a:r>
            <a:r>
              <a:rPr sz="750" spc="4">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otherwise </a:t>
            </a:r>
            <a:r>
              <a:rPr sz="750" spc="-4">
                <a:latin typeface="Arial" panose="020B0604020202020204" pitchFamily="34" charset="0"/>
                <a:cs typeface="Arial" panose="020B0604020202020204" pitchFamily="34" charset="0"/>
              </a:rPr>
              <a:t>related </a:t>
            </a:r>
            <a:r>
              <a:rPr sz="750">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mutual funds. </a:t>
            </a:r>
            <a:r>
              <a:rPr sz="750" spc="-4">
                <a:latin typeface="Arial" panose="020B0604020202020204" pitchFamily="34" charset="0"/>
                <a:cs typeface="Arial" panose="020B0604020202020204" pitchFamily="34" charset="0"/>
              </a:rPr>
              <a:t>For example,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Financial Advisor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suggest that </a:t>
            </a:r>
            <a:r>
              <a:rPr sz="750">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evaluates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portion of his or her </a:t>
            </a:r>
            <a:r>
              <a:rPr sz="750" spc="-9">
                <a:latin typeface="Arial" panose="020B0604020202020204" pitchFamily="34" charset="0"/>
                <a:cs typeface="Arial" panose="020B0604020202020204" pitchFamily="34" charset="0"/>
              </a:rPr>
              <a:t>clients’ </a:t>
            </a:r>
            <a:r>
              <a:rPr sz="750" spc="-4">
                <a:latin typeface="Arial" panose="020B0604020202020204" pitchFamily="34" charset="0"/>
                <a:cs typeface="Arial" panose="020B0604020202020204" pitchFamily="34" charset="0"/>
              </a:rPr>
              <a:t>assets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already </a:t>
            </a:r>
            <a:r>
              <a:rPr sz="750">
                <a:latin typeface="Arial" panose="020B0604020202020204" pitchFamily="34" charset="0"/>
                <a:cs typeface="Arial" panose="020B0604020202020204" pitchFamily="34" charset="0"/>
              </a:rPr>
              <a:t>invested. </a:t>
            </a:r>
            <a:r>
              <a:rPr sz="750" spc="-9">
                <a:latin typeface="Arial" panose="020B0604020202020204" pitchFamily="34" charset="0"/>
                <a:cs typeface="Arial" panose="020B0604020202020204" pitchFamily="34" charset="0"/>
              </a:rPr>
              <a:t>While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recommendation is permissible, </a:t>
            </a:r>
            <a:r>
              <a:rPr sz="750">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is responsible for  the opinions </a:t>
            </a:r>
            <a:r>
              <a:rPr sz="750" spc="-9">
                <a:latin typeface="Arial" panose="020B0604020202020204" pitchFamily="34" charset="0"/>
                <a:cs typeface="Arial" panose="020B0604020202020204" pitchFamily="34" charset="0"/>
              </a:rPr>
              <a:t>expressed </a:t>
            </a:r>
            <a:r>
              <a:rPr sz="750" spc="-4">
                <a:latin typeface="Arial" panose="020B0604020202020204" pitchFamily="34" charset="0"/>
                <a:cs typeface="Arial" panose="020B0604020202020204" pitchFamily="34" charset="0"/>
              </a:rPr>
              <a:t>by </a:t>
            </a:r>
            <a:r>
              <a:rPr sz="750" spc="4">
                <a:latin typeface="Arial" panose="020B0604020202020204" pitchFamily="34" charset="0"/>
                <a:cs typeface="Arial" panose="020B0604020202020204" pitchFamily="34" charset="0"/>
              </a:rPr>
              <a:t>GIMA. </a:t>
            </a:r>
            <a:r>
              <a:rPr sz="750" spc="-4">
                <a:latin typeface="Arial" panose="020B0604020202020204" pitchFamily="34" charset="0"/>
                <a:cs typeface="Arial" panose="020B0604020202020204" pitchFamily="34" charset="0"/>
              </a:rPr>
              <a:t>See the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of interest </a:t>
            </a:r>
            <a:r>
              <a:rPr sz="750" spc="-9">
                <a:latin typeface="Arial" panose="020B0604020202020204" pitchFamily="34" charset="0"/>
                <a:cs typeface="Arial" panose="020B0604020202020204" pitchFamily="34" charset="0"/>
              </a:rPr>
              <a:t>section </a:t>
            </a:r>
            <a:r>
              <a:rPr sz="750" spc="-4">
                <a:latin typeface="Arial" panose="020B0604020202020204" pitchFamily="34" charset="0"/>
                <a:cs typeface="Arial" panose="020B0604020202020204" pitchFamily="34" charset="0"/>
              </a:rPr>
              <a:t>in the applicable Form ADV </a:t>
            </a:r>
            <a:r>
              <a:rPr sz="750" spc="-9">
                <a:latin typeface="Arial" panose="020B0604020202020204" pitchFamily="34" charset="0"/>
                <a:cs typeface="Arial" panose="020B0604020202020204" pitchFamily="34" charset="0"/>
              </a:rPr>
              <a:t>Disclosure </a:t>
            </a:r>
            <a:r>
              <a:rPr sz="750" spc="-4">
                <a:latin typeface="Arial" panose="020B0604020202020204" pitchFamily="34" charset="0"/>
                <a:cs typeface="Arial" panose="020B0604020202020204" pitchFamily="34" charset="0"/>
              </a:rPr>
              <a:t>Document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for a </a:t>
            </a:r>
            <a:r>
              <a:rPr sz="750" spc="-9">
                <a:latin typeface="Arial" panose="020B0604020202020204" pitchFamily="34" charset="0"/>
                <a:cs typeface="Arial" panose="020B0604020202020204" pitchFamily="34" charset="0"/>
              </a:rPr>
              <a:t>discussion </a:t>
            </a:r>
            <a:r>
              <a:rPr sz="750" spc="-4">
                <a:latin typeface="Arial" panose="020B0604020202020204" pitchFamily="34" charset="0"/>
                <a:cs typeface="Arial" panose="020B0604020202020204" pitchFamily="34" charset="0"/>
              </a:rPr>
              <a:t>of other types of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relevant to </a:t>
            </a:r>
            <a:r>
              <a:rPr sz="750" spc="-13">
                <a:latin typeface="Arial" panose="020B0604020202020204" pitchFamily="34" charset="0"/>
                <a:cs typeface="Arial" panose="020B0604020202020204" pitchFamily="34" charset="0"/>
              </a:rPr>
              <a:t>GIMA’s </a:t>
            </a:r>
            <a:r>
              <a:rPr sz="750" spc="-4">
                <a:latin typeface="Arial" panose="020B0604020202020204" pitchFamily="34" charset="0"/>
                <a:cs typeface="Arial" panose="020B0604020202020204" pitchFamily="34" charset="0"/>
              </a:rPr>
              <a:t>evaluation of </a:t>
            </a:r>
            <a:r>
              <a:rPr sz="750">
                <a:latin typeface="Arial" panose="020B0604020202020204" pitchFamily="34" charset="0"/>
                <a:cs typeface="Arial" panose="020B0604020202020204" pitchFamily="34" charset="0"/>
              </a:rPr>
              <a:t>managers and funds. </a:t>
            </a:r>
            <a:r>
              <a:rPr sz="750" spc="-4">
                <a:latin typeface="Arial" panose="020B0604020202020204" pitchFamily="34" charset="0"/>
                <a:cs typeface="Arial" panose="020B0604020202020204" pitchFamily="34" charset="0"/>
              </a:rPr>
              <a:t>In addition,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MS &amp; </a:t>
            </a:r>
            <a:r>
              <a:rPr sz="750" spc="-4">
                <a:latin typeface="Arial" panose="020B0604020202020204" pitchFamily="34" charset="0"/>
                <a:cs typeface="Arial" panose="020B0604020202020204" pitchFamily="34" charset="0"/>
              </a:rPr>
              <a:t>Co., </a:t>
            </a:r>
            <a:r>
              <a:rPr sz="750">
                <a:latin typeface="Arial" panose="020B0604020202020204" pitchFamily="34" charset="0"/>
                <a:cs typeface="Arial" panose="020B0604020202020204" pitchFamily="34" charset="0"/>
              </a:rPr>
              <a:t>managers and </a:t>
            </a:r>
            <a:r>
              <a:rPr sz="750" spc="-9">
                <a:latin typeface="Arial" panose="020B0604020202020204" pitchFamily="34" charset="0"/>
                <a:cs typeface="Arial" panose="020B0604020202020204" pitchFamily="34" charset="0"/>
              </a:rPr>
              <a:t>their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provide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variety of</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services</a:t>
            </a:r>
            <a:endParaRPr sz="750">
              <a:latin typeface="Arial" panose="020B0604020202020204" pitchFamily="34" charset="0"/>
              <a:cs typeface="Arial" panose="020B0604020202020204" pitchFamily="34" charset="0"/>
            </a:endParaRPr>
          </a:p>
        </p:txBody>
      </p:sp>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638959F3-36EC-4E7C-89E1-B917083EFE6B}"/>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9D875D66-AF20-4C4F-AD8C-0FDF07FFAA50}"/>
              </a:ext>
            </a:extLst>
          </p:cNvPr>
          <p:cNvSpPr>
            <a:spLocks noGrp="1"/>
          </p:cNvSpPr>
          <p:nvPr>
            <p:ph type="sldNum" sz="quarter" idx="12"/>
          </p:nvPr>
        </p:nvSpPr>
        <p:spPr/>
        <p:txBody>
          <a:bodyPr/>
          <a:lstStyle/>
          <a:p>
            <a:fld id="{B6F15528-21DE-4FAA-801E-634DDDAF4B2B}" type="slidenum">
              <a:rPr lang="en-US" smtClean="0"/>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1" y="836520"/>
            <a:ext cx="8601188" cy="5345618"/>
          </a:xfrm>
          <a:prstGeom prst="rect">
            <a:avLst/>
          </a:prstGeom>
        </p:spPr>
        <p:txBody>
          <a:bodyPr vert="horz" wrap="square" lIns="0" tIns="10085" rIns="0" bIns="0" rtlCol="0">
            <a:spAutoFit/>
          </a:bodyPr>
          <a:lstStyle/>
          <a:p>
            <a:pPr marL="11206" marR="120470">
              <a:lnSpc>
                <a:spcPct val="100899"/>
              </a:lnSpc>
              <a:spcBef>
                <a:spcPts val="79"/>
              </a:spcBef>
            </a:pPr>
            <a:r>
              <a:rPr sz="750" spc="-4">
                <a:latin typeface="Arial" panose="020B0604020202020204" pitchFamily="34" charset="0"/>
                <a:cs typeface="Arial" panose="020B0604020202020204" pitchFamily="34" charset="0"/>
              </a:rPr>
              <a:t>(including research, brokerage, asset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trading, lending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banking </a:t>
            </a:r>
            <a:r>
              <a:rPr sz="750" spc="-4">
                <a:latin typeface="Arial" panose="020B0604020202020204" pitchFamily="34" charset="0"/>
                <a:cs typeface="Arial" panose="020B0604020202020204" pitchFamily="34" charset="0"/>
              </a:rPr>
              <a:t>services)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each other </a:t>
            </a:r>
            <a:r>
              <a:rPr sz="750">
                <a:latin typeface="Arial" panose="020B0604020202020204" pitchFamily="34" charset="0"/>
                <a:cs typeface="Arial" panose="020B0604020202020204" pitchFamily="34" charset="0"/>
              </a:rPr>
              <a:t>and for various clients, </a:t>
            </a:r>
            <a:r>
              <a:rPr sz="750" spc="-4">
                <a:latin typeface="Arial" panose="020B0604020202020204" pitchFamily="34" charset="0"/>
                <a:cs typeface="Arial" panose="020B0604020202020204" pitchFamily="34" charset="0"/>
              </a:rPr>
              <a:t>including issuers of securities 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recommended  </a:t>
            </a:r>
            <a:r>
              <a:rPr sz="750">
                <a:latin typeface="Arial" panose="020B0604020202020204" pitchFamily="34" charset="0"/>
                <a:cs typeface="Arial" panose="020B0604020202020204" pitchFamily="34" charset="0"/>
              </a:rPr>
              <a:t>for purchase </a:t>
            </a:r>
            <a:r>
              <a:rPr sz="750" spc="-4">
                <a:latin typeface="Arial" panose="020B0604020202020204" pitchFamily="34" charset="0"/>
                <a:cs typeface="Arial" panose="020B0604020202020204" pitchFamily="34" charset="0"/>
              </a:rPr>
              <a:t>or sale by clients or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otherwise </a:t>
            </a:r>
            <a:r>
              <a:rPr sz="750" spc="-4">
                <a:latin typeface="Arial" panose="020B0604020202020204" pitchFamily="34" charset="0"/>
                <a:cs typeface="Arial" panose="020B0604020202020204" pitchFamily="34" charset="0"/>
              </a:rPr>
              <a:t>held in client accounts </a:t>
            </a:r>
            <a:r>
              <a:rPr sz="750">
                <a:latin typeface="Arial" panose="020B0604020202020204" pitchFamily="34" charset="0"/>
                <a:cs typeface="Arial" panose="020B0604020202020204" pitchFamily="34" charset="0"/>
              </a:rPr>
              <a:t>, and managers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advisory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managers, MS &amp; </a:t>
            </a:r>
            <a:r>
              <a:rPr sz="750" spc="-4">
                <a:latin typeface="Arial" panose="020B0604020202020204" pitchFamily="34" charset="0"/>
                <a:cs typeface="Arial" panose="020B0604020202020204" pitchFamily="34" charset="0"/>
              </a:rPr>
              <a:t>Co.,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their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receive compensation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fees in connection </a:t>
            </a:r>
            <a:r>
              <a:rPr sz="750" spc="-9">
                <a:latin typeface="Arial" panose="020B0604020202020204" pitchFamily="34" charset="0"/>
                <a:cs typeface="Arial" panose="020B0604020202020204" pitchFamily="34" charset="0"/>
              </a:rPr>
              <a:t>with these </a:t>
            </a:r>
            <a:r>
              <a:rPr sz="750">
                <a:latin typeface="Arial" panose="020B0604020202020204" pitchFamily="34" charset="0"/>
                <a:cs typeface="Arial" panose="020B0604020202020204" pitchFamily="34" charset="0"/>
              </a:rPr>
              <a:t>services.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believes that the </a:t>
            </a:r>
            <a:r>
              <a:rPr sz="750">
                <a:latin typeface="Arial" panose="020B0604020202020204" pitchFamily="34" charset="0"/>
                <a:cs typeface="Arial" panose="020B0604020202020204" pitchFamily="34" charset="0"/>
              </a:rPr>
              <a:t>nature and range </a:t>
            </a:r>
            <a:r>
              <a:rPr sz="750" spc="-4">
                <a:latin typeface="Arial" panose="020B0604020202020204" pitchFamily="34" charset="0"/>
                <a:cs typeface="Arial" panose="020B0604020202020204" pitchFamily="34" charset="0"/>
              </a:rPr>
              <a:t>of clients to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such services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rendered is such that it  would be inadvisable to exclude categorically all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companies </a:t>
            </a:r>
            <a:r>
              <a:rPr sz="750">
                <a:latin typeface="Arial" panose="020B0604020202020204" pitchFamily="34" charset="0"/>
                <a:cs typeface="Arial" panose="020B0604020202020204" pitchFamily="34" charset="0"/>
              </a:rPr>
              <a:t>from an</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account.</a:t>
            </a:r>
          </a:p>
          <a:p>
            <a:pPr>
              <a:lnSpc>
                <a:spcPct val="100000"/>
              </a:lnSpc>
            </a:pPr>
            <a:endParaRPr sz="750">
              <a:latin typeface="Arial" panose="020B0604020202020204" pitchFamily="34" charset="0"/>
              <a:cs typeface="Arial" panose="020B0604020202020204" pitchFamily="34" charset="0"/>
            </a:endParaRPr>
          </a:p>
          <a:p>
            <a:pPr marL="11206" marR="337875"/>
            <a:r>
              <a:rPr sz="750" spc="-4">
                <a:latin typeface="Arial" panose="020B0604020202020204" pitchFamily="34" charset="0"/>
                <a:cs typeface="Arial" panose="020B0604020202020204" pitchFamily="34" charset="0"/>
              </a:rPr>
              <a:t>Morgan Stanley charges each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family we </a:t>
            </a:r>
            <a:r>
              <a:rPr sz="750" spc="49">
                <a:latin typeface="Arial" panose="020B0604020202020204" pitchFamily="34" charset="0"/>
                <a:cs typeface="Arial" panose="020B0604020202020204" pitchFamily="34" charset="0"/>
              </a:rPr>
              <a:t>ofer </a:t>
            </a:r>
            <a:r>
              <a:rPr sz="750">
                <a:latin typeface="Arial" panose="020B0604020202020204" pitchFamily="34" charset="0"/>
                <a:cs typeface="Arial" panose="020B0604020202020204" pitchFamily="34" charset="0"/>
              </a:rPr>
              <a:t>a mutual fund </a:t>
            </a:r>
            <a:r>
              <a:rPr sz="750" spc="-4">
                <a:latin typeface="Arial" panose="020B0604020202020204" pitchFamily="34" charset="0"/>
                <a:cs typeface="Arial" panose="020B0604020202020204" pitchFamily="34" charset="0"/>
              </a:rPr>
              <a:t>support </a:t>
            </a:r>
            <a:r>
              <a:rPr sz="750">
                <a:latin typeface="Arial" panose="020B0604020202020204" pitchFamily="34" charset="0"/>
                <a:cs typeface="Arial" panose="020B0604020202020204" pitchFamily="34" charset="0"/>
              </a:rPr>
              <a:t>fee, </a:t>
            </a:r>
            <a:r>
              <a:rPr sz="750" spc="-4">
                <a:latin typeface="Arial" panose="020B0604020202020204" pitchFamily="34" charset="0"/>
                <a:cs typeface="Arial" panose="020B0604020202020204" pitchFamily="34" charset="0"/>
              </a:rPr>
              <a:t>also called </a:t>
            </a:r>
            <a:r>
              <a:rPr sz="750">
                <a:latin typeface="Arial" panose="020B0604020202020204" pitchFamily="34" charset="0"/>
                <a:cs typeface="Arial" panose="020B0604020202020204" pitchFamily="34" charset="0"/>
              </a:rPr>
              <a:t>a “revenue-sharing payment,” </a:t>
            </a:r>
            <a:r>
              <a:rPr sz="750" spc="-4">
                <a:latin typeface="Arial" panose="020B0604020202020204" pitchFamily="34" charset="0"/>
                <a:cs typeface="Arial" panose="020B0604020202020204" pitchFamily="34" charset="0"/>
              </a:rPr>
              <a:t>on client account holdings in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families according to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tiered rate that  increases along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management fee </a:t>
            </a:r>
            <a:r>
              <a:rPr sz="750" spc="-4">
                <a:latin typeface="Arial" panose="020B0604020202020204" pitchFamily="34" charset="0"/>
                <a:cs typeface="Arial" panose="020B0604020202020204" pitchFamily="34" charset="0"/>
              </a:rPr>
              <a:t>of 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so that </a:t>
            </a:r>
            <a:r>
              <a:rPr sz="750" spc="-9">
                <a:latin typeface="Arial" panose="020B0604020202020204" pitchFamily="34" charset="0"/>
                <a:cs typeface="Arial" panose="020B0604020202020204" pitchFamily="34" charset="0"/>
              </a:rPr>
              <a:t>lower </a:t>
            </a:r>
            <a:r>
              <a:rPr sz="750">
                <a:latin typeface="Arial" panose="020B0604020202020204" pitchFamily="34" charset="0"/>
                <a:cs typeface="Arial" panose="020B0604020202020204" pitchFamily="34" charset="0"/>
              </a:rPr>
              <a:t>management fee funds pay </a:t>
            </a:r>
            <a:r>
              <a:rPr sz="750" spc="-9">
                <a:latin typeface="Arial" panose="020B0604020202020204" pitchFamily="34" charset="0"/>
                <a:cs typeface="Arial" panose="020B0604020202020204" pitchFamily="34" charset="0"/>
              </a:rPr>
              <a:t>lower </a:t>
            </a:r>
            <a:r>
              <a:rPr sz="750" spc="-4">
                <a:latin typeface="Arial" panose="020B0604020202020204" pitchFamily="34" charset="0"/>
                <a:cs typeface="Arial" panose="020B0604020202020204" pitchFamily="34" charset="0"/>
              </a:rPr>
              <a:t>rates than </a:t>
            </a:r>
            <a:r>
              <a:rPr sz="750" spc="-9">
                <a:latin typeface="Arial" panose="020B0604020202020204" pitchFamily="34" charset="0"/>
                <a:cs typeface="Arial" panose="020B0604020202020204" pitchFamily="34" charset="0"/>
              </a:rPr>
              <a:t>those with </a:t>
            </a:r>
            <a:r>
              <a:rPr sz="750" spc="-4">
                <a:latin typeface="Arial" panose="020B0604020202020204" pitchFamily="34" charset="0"/>
                <a:cs typeface="Arial" panose="020B0604020202020204" pitchFamily="34" charset="0"/>
              </a:rPr>
              <a:t>higher </a:t>
            </a:r>
            <a:r>
              <a:rPr sz="750">
                <a:latin typeface="Arial" panose="020B0604020202020204" pitchFamily="34" charset="0"/>
                <a:cs typeface="Arial" panose="020B0604020202020204" pitchFamily="34" charset="0"/>
              </a:rPr>
              <a:t>management</a:t>
            </a:r>
            <a:r>
              <a:rPr sz="750" spc="9">
                <a:latin typeface="Arial" panose="020B0604020202020204" pitchFamily="34" charset="0"/>
                <a:cs typeface="Arial" panose="020B0604020202020204" pitchFamily="34" charset="0"/>
              </a:rPr>
              <a:t> </a:t>
            </a:r>
            <a:r>
              <a:rPr sz="750" spc="13">
                <a:latin typeface="Arial" panose="020B0604020202020204" pitchFamily="34" charset="0"/>
                <a:cs typeface="Arial" panose="020B0604020202020204" pitchFamily="34" charset="0"/>
              </a:rPr>
              <a:t>fees.</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marR="24094">
              <a:lnSpc>
                <a:spcPct val="100899"/>
              </a:lnSpc>
            </a:pPr>
            <a:r>
              <a:rPr sz="750" spc="-4">
                <a:latin typeface="Arial" panose="020B0604020202020204" pitchFamily="34" charset="0"/>
                <a:cs typeface="Arial" panose="020B0604020202020204" pitchFamily="34" charset="0"/>
              </a:rPr>
              <a:t>Consider </a:t>
            </a:r>
            <a:r>
              <a:rPr sz="750" spc="-18">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Own Investment Needs: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model portfolios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strategies </a:t>
            </a:r>
            <a:r>
              <a:rPr sz="750" spc="-9">
                <a:latin typeface="Arial" panose="020B0604020202020204" pitchFamily="34" charset="0"/>
                <a:cs typeface="Arial" panose="020B0604020202020204" pitchFamily="34" charset="0"/>
              </a:rPr>
              <a:t>discussed </a:t>
            </a:r>
            <a:r>
              <a:rPr sz="750" spc="-4">
                <a:latin typeface="Arial" panose="020B0604020202020204" pitchFamily="34" charset="0"/>
                <a:cs typeface="Arial" panose="020B0604020202020204" pitchFamily="34" charset="0"/>
              </a:rPr>
              <a:t>in the material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formulated based on </a:t>
            </a:r>
            <a:r>
              <a:rPr sz="750">
                <a:latin typeface="Arial" panose="020B0604020202020204" pitchFamily="34" charset="0"/>
                <a:cs typeface="Arial" panose="020B0604020202020204" pitchFamily="34" charset="0"/>
              </a:rPr>
              <a:t>general </a:t>
            </a:r>
            <a:r>
              <a:rPr sz="750" spc="-4">
                <a:latin typeface="Arial" panose="020B0604020202020204" pitchFamily="34" charset="0"/>
                <a:cs typeface="Arial" panose="020B0604020202020204" pitchFamily="34" charset="0"/>
              </a:rPr>
              <a:t>client characteristics including risk tolerance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This material 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intended to be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analysis of </a:t>
            </a:r>
            <a:r>
              <a:rPr sz="750" spc="-9">
                <a:latin typeface="Arial" panose="020B0604020202020204" pitchFamily="34" charset="0"/>
                <a:cs typeface="Arial" panose="020B0604020202020204" pitchFamily="34" charset="0"/>
              </a:rPr>
              <a:t>whether </a:t>
            </a:r>
            <a:r>
              <a:rPr sz="750" spc="-4">
                <a:latin typeface="Arial" panose="020B0604020202020204" pitchFamily="34" charset="0"/>
                <a:cs typeface="Arial" panose="020B0604020202020204" pitchFamily="34" charset="0"/>
              </a:rPr>
              <a:t>particular investments or strategies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appropriate </a:t>
            </a:r>
            <a:r>
              <a:rPr sz="750">
                <a:latin typeface="Arial" panose="020B0604020202020204" pitchFamily="34" charset="0"/>
                <a:cs typeface="Arial" panose="020B0604020202020204" pitchFamily="34" charset="0"/>
              </a:rPr>
              <a:t>for you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a recommendation,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an </a:t>
            </a:r>
            <a:r>
              <a:rPr sz="750" spc="49">
                <a:latin typeface="Arial" panose="020B0604020202020204" pitchFamily="34" charset="0"/>
                <a:cs typeface="Arial" panose="020B0604020202020204" pitchFamily="34" charset="0"/>
              </a:rPr>
              <a:t>ofer </a:t>
            </a:r>
            <a:r>
              <a:rPr sz="750" spc="-4">
                <a:latin typeface="Arial" panose="020B0604020202020204" pitchFamily="34" charset="0"/>
                <a:cs typeface="Arial" panose="020B0604020202020204" pitchFamily="34" charset="0"/>
              </a:rPr>
              <a:t>to participate in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investment. Therefore, clients should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use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the </a:t>
            </a:r>
            <a:r>
              <a:rPr sz="750" spc="-9">
                <a:latin typeface="Arial" panose="020B0604020202020204" pitchFamily="34" charset="0"/>
                <a:cs typeface="Arial" panose="020B0604020202020204" pitchFamily="34" charset="0"/>
              </a:rPr>
              <a:t>sole </a:t>
            </a:r>
            <a:r>
              <a:rPr sz="750" spc="-4">
                <a:latin typeface="Arial" panose="020B0604020202020204" pitchFamily="34" charset="0"/>
                <a:cs typeface="Arial" panose="020B0604020202020204" pitchFamily="34" charset="0"/>
              </a:rPr>
              <a:t>basis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investment decisions. They should consider all relevant information, including </a:t>
            </a:r>
            <a:r>
              <a:rPr sz="750" spc="-9">
                <a:latin typeface="Arial" panose="020B0604020202020204" pitchFamily="34" charset="0"/>
                <a:cs typeface="Arial" panose="020B0604020202020204" pitchFamily="34" charset="0"/>
              </a:rPr>
              <a:t>their existing </a:t>
            </a:r>
            <a:r>
              <a:rPr sz="750">
                <a:latin typeface="Arial" panose="020B0604020202020204" pitchFamily="34" charset="0"/>
                <a:cs typeface="Arial" panose="020B0604020202020204" pitchFamily="34" charset="0"/>
              </a:rPr>
              <a:t>portfolio, </a:t>
            </a:r>
            <a:r>
              <a:rPr sz="750" spc="-4">
                <a:latin typeface="Arial" panose="020B0604020202020204" pitchFamily="34" charset="0"/>
                <a:cs typeface="Arial" panose="020B0604020202020204" pitchFamily="34" charset="0"/>
              </a:rPr>
              <a:t>investment objectives, risk tolerance, </a:t>
            </a:r>
            <a:r>
              <a:rPr sz="750" spc="-9">
                <a:latin typeface="Arial" panose="020B0604020202020204" pitchFamily="34" charset="0"/>
                <a:cs typeface="Arial" panose="020B0604020202020204" pitchFamily="34" charset="0"/>
              </a:rPr>
              <a:t>liquidity </a:t>
            </a:r>
            <a:r>
              <a:rPr sz="750" spc="-4">
                <a:latin typeface="Arial" panose="020B0604020202020204" pitchFamily="34" charset="0"/>
                <a:cs typeface="Arial" panose="020B0604020202020204" pitchFamily="34" charset="0"/>
              </a:rPr>
              <a:t>needs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time horizon. Such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determination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lead to asset allocation results that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materially </a:t>
            </a:r>
            <a:r>
              <a:rPr sz="750" spc="22">
                <a:latin typeface="Arial" panose="020B0604020202020204" pitchFamily="34" charset="0"/>
                <a:cs typeface="Arial" panose="020B0604020202020204" pitchFamily="34" charset="0"/>
              </a:rPr>
              <a:t>diferent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asset allocation </a:t>
            </a:r>
            <a:r>
              <a:rPr sz="750" spc="-9">
                <a:latin typeface="Arial" panose="020B0604020202020204" pitchFamily="34" charset="0"/>
                <a:cs typeface="Arial" panose="020B0604020202020204" pitchFamily="34" charset="0"/>
              </a:rPr>
              <a:t>shown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this </a:t>
            </a:r>
            <a:r>
              <a:rPr sz="750" spc="31">
                <a:latin typeface="Arial" panose="020B0604020202020204" pitchFamily="34" charset="0"/>
                <a:cs typeface="Arial" panose="020B0604020202020204" pitchFamily="34" charset="0"/>
              </a:rPr>
              <a:t>profle. </a:t>
            </a:r>
            <a:r>
              <a:rPr sz="750" spc="-18">
                <a:latin typeface="Arial" panose="020B0604020202020204" pitchFamily="34" charset="0"/>
                <a:cs typeface="Arial" panose="020B0604020202020204" pitchFamily="34" charset="0"/>
              </a:rPr>
              <a:t>Talk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Financial Advisor about what  would be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appropriate asset allocation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you, </a:t>
            </a:r>
            <a:r>
              <a:rPr sz="750" spc="-9">
                <a:latin typeface="Arial" panose="020B0604020202020204" pitchFamily="34" charset="0"/>
                <a:cs typeface="Arial" panose="020B0604020202020204" pitchFamily="34" charset="0"/>
              </a:rPr>
              <a:t>whether </a:t>
            </a:r>
            <a:r>
              <a:rPr sz="750" spc="-4">
                <a:latin typeface="Arial" panose="020B0604020202020204" pitchFamily="34" charset="0"/>
                <a:cs typeface="Arial" panose="020B0604020202020204" pitchFamily="34" charset="0"/>
              </a:rPr>
              <a:t>CGCM is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appropriate </a:t>
            </a:r>
            <a:r>
              <a:rPr sz="750">
                <a:latin typeface="Arial" panose="020B0604020202020204" pitchFamily="34" charset="0"/>
                <a:cs typeface="Arial" panose="020B0604020202020204" pitchFamily="34" charset="0"/>
              </a:rPr>
              <a:t>program for</a:t>
            </a:r>
            <a:r>
              <a:rPr sz="750" spc="-26">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you.</a:t>
            </a:r>
          </a:p>
          <a:p>
            <a:pPr>
              <a:lnSpc>
                <a:spcPct val="100000"/>
              </a:lnSpc>
            </a:pPr>
            <a:endParaRPr sz="750">
              <a:latin typeface="Arial" panose="020B0604020202020204" pitchFamily="34" charset="0"/>
              <a:cs typeface="Arial" panose="020B0604020202020204" pitchFamily="34" charset="0"/>
            </a:endParaRPr>
          </a:p>
          <a:p>
            <a:pPr marL="11206">
              <a:spcBef>
                <a:spcPts val="4"/>
              </a:spcBef>
            </a:pPr>
            <a:r>
              <a:rPr sz="750" b="1">
                <a:latin typeface="Arial" panose="020B0604020202020204" pitchFamily="34" charset="0"/>
                <a:cs typeface="Arial" panose="020B0604020202020204" pitchFamily="34" charset="0"/>
              </a:rPr>
              <a:t>No obligation </a:t>
            </a:r>
            <a:r>
              <a:rPr sz="750" b="1" spc="-4">
                <a:latin typeface="Arial" panose="020B0604020202020204" pitchFamily="34" charset="0"/>
                <a:cs typeface="Arial" panose="020B0604020202020204" pitchFamily="34" charset="0"/>
              </a:rPr>
              <a:t>to </a:t>
            </a:r>
            <a:r>
              <a:rPr sz="750" b="1">
                <a:latin typeface="Arial" panose="020B0604020202020204" pitchFamily="34" charset="0"/>
                <a:cs typeface="Arial" panose="020B0604020202020204" pitchFamily="34" charset="0"/>
              </a:rPr>
              <a:t>notify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has no </a:t>
            </a:r>
            <a:r>
              <a:rPr sz="750" spc="-9">
                <a:latin typeface="Arial" panose="020B0604020202020204" pitchFamily="34" charset="0"/>
                <a:cs typeface="Arial" panose="020B0604020202020204" pitchFamily="34" charset="0"/>
              </a:rPr>
              <a:t>obligation </a:t>
            </a:r>
            <a:r>
              <a:rPr sz="750" spc="-4">
                <a:latin typeface="Arial" panose="020B0604020202020204" pitchFamily="34" charset="0"/>
                <a:cs typeface="Arial" panose="020B0604020202020204" pitchFamily="34" charset="0"/>
              </a:rPr>
              <a:t>to notify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when the model </a:t>
            </a:r>
            <a:r>
              <a:rPr sz="750">
                <a:latin typeface="Arial" panose="020B0604020202020204" pitchFamily="34" charset="0"/>
                <a:cs typeface="Arial" panose="020B0604020202020204" pitchFamily="34" charset="0"/>
              </a:rPr>
              <a:t>portfolios, </a:t>
            </a:r>
            <a:r>
              <a:rPr sz="750" spc="-4">
                <a:latin typeface="Arial" panose="020B0604020202020204" pitchFamily="34" charset="0"/>
                <a:cs typeface="Arial" panose="020B0604020202020204" pitchFamily="34" charset="0"/>
              </a:rPr>
              <a:t>strategies,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other information,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a:t>
            </a:r>
            <a:r>
              <a:rPr sz="750" spc="35">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changes.</a:t>
            </a:r>
          </a:p>
          <a:p>
            <a:pPr>
              <a:spcBef>
                <a:spcPts val="44"/>
              </a:spcBef>
            </a:pPr>
            <a:endParaRPr sz="750">
              <a:latin typeface="Arial" panose="020B0604020202020204" pitchFamily="34" charset="0"/>
              <a:cs typeface="Arial" panose="020B0604020202020204" pitchFamily="34" charset="0"/>
            </a:endParaRPr>
          </a:p>
          <a:p>
            <a:pPr marL="11206" marR="174821">
              <a:lnSpc>
                <a:spcPct val="100899"/>
              </a:lnSpc>
            </a:pPr>
            <a:r>
              <a:rPr sz="750" b="1">
                <a:latin typeface="Arial" panose="020B0604020202020204" pitchFamily="34" charset="0"/>
                <a:cs typeface="Arial" panose="020B0604020202020204" pitchFamily="34" charset="0"/>
              </a:rPr>
              <a:t>Please consider </a:t>
            </a:r>
            <a:r>
              <a:rPr sz="750" b="1" spc="-4">
                <a:latin typeface="Arial" panose="020B0604020202020204" pitchFamily="34" charset="0"/>
                <a:cs typeface="Arial" panose="020B0604020202020204" pitchFamily="34" charset="0"/>
              </a:rPr>
              <a:t>the </a:t>
            </a:r>
            <a:r>
              <a:rPr sz="750" b="1">
                <a:latin typeface="Arial" panose="020B0604020202020204" pitchFamily="34" charset="0"/>
                <a:cs typeface="Arial" panose="020B0604020202020204" pitchFamily="34" charset="0"/>
              </a:rPr>
              <a:t>investment objectives, risks, </a:t>
            </a:r>
            <a:r>
              <a:rPr sz="750" b="1" spc="-4">
                <a:latin typeface="Arial" panose="020B0604020202020204" pitchFamily="34" charset="0"/>
                <a:cs typeface="Arial" panose="020B0604020202020204" pitchFamily="34" charset="0"/>
              </a:rPr>
              <a:t>fees,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charges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expenses </a:t>
            </a:r>
            <a:r>
              <a:rPr sz="750" b="1">
                <a:latin typeface="Arial" panose="020B0604020202020204" pitchFamily="34" charset="0"/>
                <a:cs typeface="Arial" panose="020B0604020202020204" pitchFamily="34" charset="0"/>
              </a:rPr>
              <a:t>of mutual funds, ETFs, closed </a:t>
            </a:r>
            <a:r>
              <a:rPr sz="750" b="1" spc="-4">
                <a:latin typeface="Arial" panose="020B0604020202020204" pitchFamily="34" charset="0"/>
                <a:cs typeface="Arial" panose="020B0604020202020204" pitchFamily="34" charset="0"/>
              </a:rPr>
              <a:t>end </a:t>
            </a:r>
            <a:r>
              <a:rPr sz="750" b="1">
                <a:latin typeface="Arial" panose="020B0604020202020204" pitchFamily="34" charset="0"/>
                <a:cs typeface="Arial" panose="020B0604020202020204" pitchFamily="34" charset="0"/>
              </a:rPr>
              <a:t>funds, unit investment </a:t>
            </a:r>
            <a:r>
              <a:rPr sz="750" b="1" spc="-4">
                <a:latin typeface="Arial" panose="020B0604020202020204" pitchFamily="34" charset="0"/>
                <a:cs typeface="Arial" panose="020B0604020202020204" pitchFamily="34" charset="0"/>
              </a:rPr>
              <a:t>trusts, </a:t>
            </a:r>
            <a:r>
              <a:rPr sz="750" b="1">
                <a:latin typeface="Arial" panose="020B0604020202020204" pitchFamily="34" charset="0"/>
                <a:cs typeface="Arial" panose="020B0604020202020204" pitchFamily="34" charset="0"/>
              </a:rPr>
              <a:t>and variable insurance </a:t>
            </a:r>
            <a:r>
              <a:rPr sz="750" b="1" spc="-4">
                <a:latin typeface="Arial" panose="020B0604020202020204" pitchFamily="34" charset="0"/>
                <a:cs typeface="Arial" panose="020B0604020202020204" pitchFamily="34" charset="0"/>
              </a:rPr>
              <a:t>products </a:t>
            </a:r>
            <a:r>
              <a:rPr sz="750" b="1">
                <a:latin typeface="Arial" panose="020B0604020202020204" pitchFamily="34" charset="0"/>
                <a:cs typeface="Arial" panose="020B0604020202020204" pitchFamily="34" charset="0"/>
              </a:rPr>
              <a:t>carefully  before investing. </a:t>
            </a:r>
            <a:r>
              <a:rPr sz="750" b="1" spc="-4">
                <a:latin typeface="Arial" panose="020B0604020202020204" pitchFamily="34" charset="0"/>
                <a:cs typeface="Arial" panose="020B0604020202020204" pitchFamily="34" charset="0"/>
              </a:rPr>
              <a:t>The prospectus </a:t>
            </a:r>
            <a:r>
              <a:rPr sz="750" b="1">
                <a:latin typeface="Arial" panose="020B0604020202020204" pitchFamily="34" charset="0"/>
                <a:cs typeface="Arial" panose="020B0604020202020204" pitchFamily="34" charset="0"/>
              </a:rPr>
              <a:t>contains </a:t>
            </a:r>
            <a:r>
              <a:rPr sz="750" b="1" spc="-4">
                <a:latin typeface="Arial" panose="020B0604020202020204" pitchFamily="34" charset="0"/>
                <a:cs typeface="Arial" panose="020B0604020202020204" pitchFamily="34" charset="0"/>
              </a:rPr>
              <a:t>this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other </a:t>
            </a:r>
            <a:r>
              <a:rPr sz="750" b="1">
                <a:latin typeface="Arial" panose="020B0604020202020204" pitchFamily="34" charset="0"/>
                <a:cs typeface="Arial" panose="020B0604020202020204" pitchFamily="34" charset="0"/>
              </a:rPr>
              <a:t>information about </a:t>
            </a:r>
            <a:r>
              <a:rPr sz="750" b="1" spc="-4">
                <a:latin typeface="Arial" panose="020B0604020202020204" pitchFamily="34" charset="0"/>
                <a:cs typeface="Arial" panose="020B0604020202020204" pitchFamily="34" charset="0"/>
              </a:rPr>
              <a:t>each </a:t>
            </a:r>
            <a:r>
              <a:rPr sz="750" b="1">
                <a:latin typeface="Arial" panose="020B0604020202020204" pitchFamily="34" charset="0"/>
                <a:cs typeface="Arial" panose="020B0604020202020204" pitchFamily="34" charset="0"/>
              </a:rPr>
              <a:t>fund. </a:t>
            </a:r>
            <a:r>
              <a:rPr sz="750" b="1" spc="-31">
                <a:latin typeface="Arial" panose="020B0604020202020204" pitchFamily="34" charset="0"/>
                <a:cs typeface="Arial" panose="020B0604020202020204" pitchFamily="34" charset="0"/>
              </a:rPr>
              <a:t>To </a:t>
            </a:r>
            <a:r>
              <a:rPr sz="750" b="1">
                <a:latin typeface="Arial" panose="020B0604020202020204" pitchFamily="34" charset="0"/>
                <a:cs typeface="Arial" panose="020B0604020202020204" pitchFamily="34" charset="0"/>
              </a:rPr>
              <a:t>obtain a </a:t>
            </a:r>
            <a:r>
              <a:rPr sz="750" b="1" spc="-4">
                <a:latin typeface="Arial" panose="020B0604020202020204" pitchFamily="34" charset="0"/>
                <a:cs typeface="Arial" panose="020B0604020202020204" pitchFamily="34" charset="0"/>
              </a:rPr>
              <a:t>prospectus, </a:t>
            </a:r>
            <a:r>
              <a:rPr sz="750" b="1">
                <a:latin typeface="Arial" panose="020B0604020202020204" pitchFamily="34" charset="0"/>
                <a:cs typeface="Arial" panose="020B0604020202020204" pitchFamily="34" charset="0"/>
              </a:rPr>
              <a:t>contact your Financial Advisor or Private </a:t>
            </a:r>
            <a:r>
              <a:rPr sz="750" b="1" spc="-9">
                <a:latin typeface="Arial" panose="020B0604020202020204" pitchFamily="34" charset="0"/>
                <a:cs typeface="Arial" panose="020B0604020202020204" pitchFamily="34" charset="0"/>
              </a:rPr>
              <a:t>Wealth </a:t>
            </a:r>
            <a:r>
              <a:rPr sz="750" b="1">
                <a:latin typeface="Arial" panose="020B0604020202020204" pitchFamily="34" charset="0"/>
                <a:cs typeface="Arial" panose="020B0604020202020204" pitchFamily="34" charset="0"/>
              </a:rPr>
              <a:t>Advisor or visit </a:t>
            </a:r>
            <a:r>
              <a:rPr sz="750" b="1" spc="-4">
                <a:latin typeface="Arial" panose="020B0604020202020204" pitchFamily="34" charset="0"/>
                <a:cs typeface="Arial" panose="020B0604020202020204" pitchFamily="34" charset="0"/>
              </a:rPr>
              <a:t>the Morgan  Stanley website </a:t>
            </a:r>
            <a:r>
              <a:rPr sz="750" b="1">
                <a:latin typeface="Arial" panose="020B0604020202020204" pitchFamily="34" charset="0"/>
                <a:cs typeface="Arial" panose="020B0604020202020204" pitchFamily="34" charset="0"/>
              </a:rPr>
              <a:t>at </a:t>
            </a:r>
            <a:r>
              <a:rPr sz="750" b="1" u="sng" spc="-4">
                <a:uFill>
                  <a:solidFill>
                    <a:srgbClr val="000000"/>
                  </a:solidFill>
                </a:uFill>
                <a:latin typeface="Arial" panose="020B0604020202020204" pitchFamily="34" charset="0"/>
                <a:cs typeface="Arial" panose="020B0604020202020204" pitchFamily="34" charset="0"/>
                <a:hlinkClick r:id="rId2"/>
              </a:rPr>
              <a:t>www.morganstanley.com</a:t>
            </a:r>
            <a:r>
              <a:rPr sz="750" b="1" spc="-4">
                <a:latin typeface="Arial" panose="020B0604020202020204" pitchFamily="34" charset="0"/>
                <a:cs typeface="Arial" panose="020B0604020202020204" pitchFamily="34" charset="0"/>
              </a:rPr>
              <a:t>. </a:t>
            </a:r>
            <a:r>
              <a:rPr sz="750" b="1">
                <a:latin typeface="Arial" panose="020B0604020202020204" pitchFamily="34" charset="0"/>
                <a:cs typeface="Arial" panose="020B0604020202020204" pitchFamily="34" charset="0"/>
              </a:rPr>
              <a:t>Please </a:t>
            </a:r>
            <a:r>
              <a:rPr sz="750" b="1" spc="-4">
                <a:latin typeface="Arial" panose="020B0604020202020204" pitchFamily="34" charset="0"/>
                <a:cs typeface="Arial" panose="020B0604020202020204" pitchFamily="34" charset="0"/>
              </a:rPr>
              <a:t>read </a:t>
            </a:r>
            <a:r>
              <a:rPr sz="750" b="1">
                <a:latin typeface="Arial" panose="020B0604020202020204" pitchFamily="34" charset="0"/>
                <a:cs typeface="Arial" panose="020B0604020202020204" pitchFamily="34" charset="0"/>
              </a:rPr>
              <a:t>it carefully before</a:t>
            </a:r>
            <a:r>
              <a:rPr sz="750" b="1" spc="-66">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investing.</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marR="112625"/>
            <a:r>
              <a:rPr sz="750" b="1" spc="-4">
                <a:latin typeface="Arial" panose="020B0604020202020204" pitchFamily="34" charset="0"/>
                <a:cs typeface="Arial" panose="020B0604020202020204" pitchFamily="34" charset="0"/>
              </a:rPr>
              <a:t>An </a:t>
            </a:r>
            <a:r>
              <a:rPr sz="750" b="1">
                <a:latin typeface="Arial" panose="020B0604020202020204" pitchFamily="34" charset="0"/>
                <a:cs typeface="Arial" panose="020B0604020202020204" pitchFamily="34" charset="0"/>
              </a:rPr>
              <a:t>investment in a money </a:t>
            </a:r>
            <a:r>
              <a:rPr sz="750" b="1" spc="-4">
                <a:latin typeface="Arial" panose="020B0604020202020204" pitchFamily="34" charset="0"/>
                <a:cs typeface="Arial" panose="020B0604020202020204" pitchFamily="34" charset="0"/>
              </a:rPr>
              <a:t>market </a:t>
            </a:r>
            <a:r>
              <a:rPr sz="750" b="1">
                <a:latin typeface="Arial" panose="020B0604020202020204" pitchFamily="34" charset="0"/>
                <a:cs typeface="Arial" panose="020B0604020202020204" pitchFamily="34" charset="0"/>
              </a:rPr>
              <a:t>fund is not insured or </a:t>
            </a:r>
            <a:r>
              <a:rPr sz="750" b="1" spc="-4">
                <a:latin typeface="Arial" panose="020B0604020202020204" pitchFamily="34" charset="0"/>
                <a:cs typeface="Arial" panose="020B0604020202020204" pitchFamily="34" charset="0"/>
              </a:rPr>
              <a:t>guaranteed </a:t>
            </a:r>
            <a:r>
              <a:rPr sz="750" b="1">
                <a:latin typeface="Arial" panose="020B0604020202020204" pitchFamily="34" charset="0"/>
                <a:cs typeface="Arial" panose="020B0604020202020204" pitchFamily="34" charset="0"/>
              </a:rPr>
              <a:t>by </a:t>
            </a:r>
            <a:r>
              <a:rPr sz="750" b="1" spc="-4">
                <a:latin typeface="Arial" panose="020B0604020202020204" pitchFamily="34" charset="0"/>
                <a:cs typeface="Arial" panose="020B0604020202020204" pitchFamily="34" charset="0"/>
              </a:rPr>
              <a:t>the Federal </a:t>
            </a:r>
            <a:r>
              <a:rPr sz="750" b="1">
                <a:latin typeface="Arial" panose="020B0604020202020204" pitchFamily="34" charset="0"/>
                <a:cs typeface="Arial" panose="020B0604020202020204" pitchFamily="34" charset="0"/>
              </a:rPr>
              <a:t>Deposit Insurance Corporation or any </a:t>
            </a:r>
            <a:r>
              <a:rPr sz="750" b="1" spc="-4">
                <a:latin typeface="Arial" panose="020B0604020202020204" pitchFamily="34" charset="0"/>
                <a:cs typeface="Arial" panose="020B0604020202020204" pitchFamily="34" charset="0"/>
              </a:rPr>
              <a:t>other government agency. Although the </a:t>
            </a:r>
            <a:r>
              <a:rPr sz="750" b="1">
                <a:latin typeface="Arial" panose="020B0604020202020204" pitchFamily="34" charset="0"/>
                <a:cs typeface="Arial" panose="020B0604020202020204" pitchFamily="34" charset="0"/>
              </a:rPr>
              <a:t>Fund </a:t>
            </a:r>
            <a:r>
              <a:rPr sz="750" b="1" spc="-4">
                <a:latin typeface="Arial" panose="020B0604020202020204" pitchFamily="34" charset="0"/>
                <a:cs typeface="Arial" panose="020B0604020202020204" pitchFamily="34" charset="0"/>
              </a:rPr>
              <a:t>seeks to preserve the  </a:t>
            </a:r>
            <a:r>
              <a:rPr sz="750" b="1">
                <a:latin typeface="Arial" panose="020B0604020202020204" pitchFamily="34" charset="0"/>
                <a:cs typeface="Arial" panose="020B0604020202020204" pitchFamily="34" charset="0"/>
              </a:rPr>
              <a:t>value of your investment at </a:t>
            </a:r>
            <a:r>
              <a:rPr sz="750" b="1" spc="-4">
                <a:latin typeface="Arial" panose="020B0604020202020204" pitchFamily="34" charset="0"/>
                <a:cs typeface="Arial" panose="020B0604020202020204" pitchFamily="34" charset="0"/>
              </a:rPr>
              <a:t>$1.00 </a:t>
            </a:r>
            <a:r>
              <a:rPr sz="750" b="1" spc="-9">
                <a:latin typeface="Arial" panose="020B0604020202020204" pitchFamily="34" charset="0"/>
                <a:cs typeface="Arial" panose="020B0604020202020204" pitchFamily="34" charset="0"/>
              </a:rPr>
              <a:t>per </a:t>
            </a:r>
            <a:r>
              <a:rPr sz="750" b="1" spc="-4">
                <a:latin typeface="Arial" panose="020B0604020202020204" pitchFamily="34" charset="0"/>
                <a:cs typeface="Arial" panose="020B0604020202020204" pitchFamily="34" charset="0"/>
              </a:rPr>
              <a:t>share, </a:t>
            </a:r>
            <a:r>
              <a:rPr sz="750" b="1">
                <a:latin typeface="Arial" panose="020B0604020202020204" pitchFamily="34" charset="0"/>
                <a:cs typeface="Arial" panose="020B0604020202020204" pitchFamily="34" charset="0"/>
              </a:rPr>
              <a:t>it is possible </a:t>
            </a:r>
            <a:r>
              <a:rPr sz="750" b="1" spc="-4">
                <a:latin typeface="Arial" panose="020B0604020202020204" pitchFamily="34" charset="0"/>
                <a:cs typeface="Arial" panose="020B0604020202020204" pitchFamily="34" charset="0"/>
              </a:rPr>
              <a:t>to </a:t>
            </a:r>
            <a:r>
              <a:rPr sz="750" b="1">
                <a:latin typeface="Arial" panose="020B0604020202020204" pitchFamily="34" charset="0"/>
                <a:cs typeface="Arial" panose="020B0604020202020204" pitchFamily="34" charset="0"/>
              </a:rPr>
              <a:t>lose money by investing in </a:t>
            </a:r>
            <a:r>
              <a:rPr sz="750" b="1" spc="-4">
                <a:latin typeface="Arial" panose="020B0604020202020204" pitchFamily="34" charset="0"/>
                <a:cs typeface="Arial" panose="020B0604020202020204" pitchFamily="34" charset="0"/>
              </a:rPr>
              <a:t>the</a:t>
            </a:r>
            <a:r>
              <a:rPr sz="750" b="1" spc="-106">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fund.</a:t>
            </a:r>
            <a:endParaRPr sz="750">
              <a:latin typeface="Arial" panose="020B0604020202020204" pitchFamily="34" charset="0"/>
              <a:cs typeface="Arial" panose="020B0604020202020204" pitchFamily="34" charset="0"/>
            </a:endParaRPr>
          </a:p>
          <a:p>
            <a:pPr>
              <a:spcBef>
                <a:spcPts val="4"/>
              </a:spcBef>
            </a:pPr>
            <a:endParaRPr sz="750">
              <a:latin typeface="Arial" panose="020B0604020202020204" pitchFamily="34" charset="0"/>
              <a:cs typeface="Arial" panose="020B0604020202020204" pitchFamily="34" charset="0"/>
            </a:endParaRPr>
          </a:p>
          <a:p>
            <a:pPr marL="11206" marR="4483">
              <a:lnSpc>
                <a:spcPct val="100899"/>
              </a:lnSpc>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type of </a:t>
            </a:r>
            <a:r>
              <a:rPr sz="750">
                <a:latin typeface="Arial" panose="020B0604020202020204" pitchFamily="34" charset="0"/>
                <a:cs typeface="Arial" panose="020B0604020202020204" pitchFamily="34" charset="0"/>
              </a:rPr>
              <a:t>mutual funds and </a:t>
            </a:r>
            <a:r>
              <a:rPr sz="750" spc="-4">
                <a:latin typeface="Arial" panose="020B0604020202020204" pitchFamily="34" charset="0"/>
                <a:cs typeface="Arial" panose="020B0604020202020204" pitchFamily="34" charset="0"/>
              </a:rPr>
              <a:t>ETFs </a:t>
            </a:r>
            <a:r>
              <a:rPr sz="750" spc="-9">
                <a:latin typeface="Arial" panose="020B0604020202020204" pitchFamily="34" charset="0"/>
                <a:cs typeface="Arial" panose="020B0604020202020204" pitchFamily="34" charset="0"/>
              </a:rPr>
              <a:t>discussed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presentation </a:t>
            </a:r>
            <a:r>
              <a:rPr sz="750" spc="-9">
                <a:latin typeface="Arial" panose="020B0604020202020204" pitchFamily="34" charset="0"/>
                <a:cs typeface="Arial" panose="020B0604020202020204" pitchFamily="34" charset="0"/>
              </a:rPr>
              <a:t>utilizes </a:t>
            </a:r>
            <a:r>
              <a:rPr sz="750" spc="-4">
                <a:latin typeface="Arial" panose="020B0604020202020204" pitchFamily="34" charset="0"/>
                <a:cs typeface="Arial" panose="020B0604020202020204" pitchFamily="34" charset="0"/>
              </a:rPr>
              <a:t>nontraditional or complex investment strategies </a:t>
            </a:r>
            <a:r>
              <a:rPr sz="750" spc="13">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derivatives. Examples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types of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include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that </a:t>
            </a:r>
            <a:r>
              <a:rPr sz="750" spc="-9">
                <a:latin typeface="Arial" panose="020B0604020202020204" pitchFamily="34" charset="0"/>
                <a:cs typeface="Arial" panose="020B0604020202020204" pitchFamily="34" charset="0"/>
              </a:rPr>
              <a:t>utilize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of the </a:t>
            </a:r>
            <a:r>
              <a:rPr sz="750" spc="-9">
                <a:latin typeface="Arial" panose="020B0604020202020204" pitchFamily="34" charset="0"/>
                <a:cs typeface="Arial" panose="020B0604020202020204" pitchFamily="34" charset="0"/>
              </a:rPr>
              <a:t>below </a:t>
            </a:r>
            <a:r>
              <a:rPr sz="750" spc="-4">
                <a:latin typeface="Arial" panose="020B0604020202020204" pitchFamily="34" charset="0"/>
                <a:cs typeface="Arial" panose="020B0604020202020204" pitchFamily="34" charset="0"/>
              </a:rPr>
              <a:t>noted investment strategies or categories or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seek exposure to the following markets: (1) </a:t>
            </a:r>
            <a:r>
              <a:rPr sz="750" spc="-9">
                <a:latin typeface="Arial" panose="020B0604020202020204" pitchFamily="34" charset="0"/>
                <a:cs typeface="Arial" panose="020B0604020202020204" pitchFamily="34" charset="0"/>
              </a:rPr>
              <a:t>commodities </a:t>
            </a:r>
            <a:r>
              <a:rPr sz="750" spc="-4">
                <a:latin typeface="Arial" panose="020B0604020202020204" pitchFamily="34" charset="0"/>
                <a:cs typeface="Arial" panose="020B0604020202020204" pitchFamily="34" charset="0"/>
              </a:rPr>
              <a:t>(e .g., agricultural, energy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metals), currency, precious  metals;(2) </a:t>
            </a:r>
            <a:r>
              <a:rPr sz="750">
                <a:latin typeface="Arial" panose="020B0604020202020204" pitchFamily="34" charset="0"/>
                <a:cs typeface="Arial" panose="020B0604020202020204" pitchFamily="34" charset="0"/>
              </a:rPr>
              <a:t>managed futures; </a:t>
            </a:r>
            <a:r>
              <a:rPr sz="750" spc="-4">
                <a:latin typeface="Arial" panose="020B0604020202020204" pitchFamily="34" charset="0"/>
                <a:cs typeface="Arial" panose="020B0604020202020204" pitchFamily="34" charset="0"/>
              </a:rPr>
              <a:t>(3) leveraged, inverse or inverse leveraged; (4) bear market, hedging, long-short equity, market </a:t>
            </a:r>
            <a:r>
              <a:rPr sz="750">
                <a:latin typeface="Arial" panose="020B0604020202020204" pitchFamily="34" charset="0"/>
                <a:cs typeface="Arial" panose="020B0604020202020204" pitchFamily="34" charset="0"/>
              </a:rPr>
              <a:t>neutral; </a:t>
            </a:r>
            <a:r>
              <a:rPr sz="750" spc="-4">
                <a:latin typeface="Arial" panose="020B0604020202020204" pitchFamily="34" charset="0"/>
                <a:cs typeface="Arial" panose="020B0604020202020204" pitchFamily="34" charset="0"/>
              </a:rPr>
              <a:t>(5) </a:t>
            </a:r>
            <a:r>
              <a:rPr sz="750">
                <a:latin typeface="Arial" panose="020B0604020202020204" pitchFamily="34" charset="0"/>
                <a:cs typeface="Arial" panose="020B0604020202020204" pitchFamily="34" charset="0"/>
              </a:rPr>
              <a:t>real </a:t>
            </a:r>
            <a:r>
              <a:rPr sz="750" spc="-4">
                <a:latin typeface="Arial" panose="020B0604020202020204" pitchFamily="34" charset="0"/>
                <a:cs typeface="Arial" panose="020B0604020202020204" pitchFamily="34" charset="0"/>
              </a:rPr>
              <a:t>estate; (6)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(seeking exposure to the </a:t>
            </a:r>
            <a:r>
              <a:rPr sz="750">
                <a:latin typeface="Arial" panose="020B0604020202020204" pitchFamily="34" charset="0"/>
                <a:cs typeface="Arial" panose="020B0604020202020204" pitchFamily="34" charset="0"/>
              </a:rPr>
              <a:t>CBOE VIX  </a:t>
            </a:r>
            <a:r>
              <a:rPr sz="750" spc="-4">
                <a:latin typeface="Arial" panose="020B0604020202020204" pitchFamily="34" charset="0"/>
                <a:cs typeface="Arial" panose="020B0604020202020204" pitchFamily="34" charset="0"/>
              </a:rPr>
              <a:t>Index). Investors should keep in mind that </a:t>
            </a:r>
            <a:r>
              <a:rPr sz="750" spc="-9">
                <a:latin typeface="Arial" panose="020B0604020202020204" pitchFamily="34" charset="0"/>
                <a:cs typeface="Arial" panose="020B0604020202020204" pitchFamily="34" charset="0"/>
              </a:rPr>
              <a:t>while </a:t>
            </a:r>
            <a:r>
              <a:rPr sz="750">
                <a:latin typeface="Arial" panose="020B0604020202020204" pitchFamily="34" charset="0"/>
                <a:cs typeface="Arial" panose="020B0604020202020204" pitchFamily="34" charset="0"/>
              </a:rPr>
              <a:t>mutual funds and </a:t>
            </a:r>
            <a:r>
              <a:rPr sz="750" spc="-4">
                <a:latin typeface="Arial" panose="020B0604020202020204" pitchFamily="34" charset="0"/>
                <a:cs typeface="Arial" panose="020B0604020202020204" pitchFamily="34" charset="0"/>
              </a:rPr>
              <a:t>ETFs </a:t>
            </a:r>
            <a:r>
              <a:rPr sz="750" spc="9">
                <a:latin typeface="Arial" panose="020B0604020202020204" pitchFamily="34" charset="0"/>
                <a:cs typeface="Arial" panose="020B0604020202020204" pitchFamily="34" charset="0"/>
              </a:rPr>
              <a:t>may,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times, </a:t>
            </a:r>
            <a:r>
              <a:rPr sz="750" spc="-9">
                <a:latin typeface="Arial" panose="020B0604020202020204" pitchFamily="34" charset="0"/>
                <a:cs typeface="Arial" panose="020B0604020202020204" pitchFamily="34" charset="0"/>
              </a:rPr>
              <a:t>utilize </a:t>
            </a:r>
            <a:r>
              <a:rPr sz="750" spc="-4">
                <a:latin typeface="Arial" panose="020B0604020202020204" pitchFamily="34" charset="0"/>
                <a:cs typeface="Arial" panose="020B0604020202020204" pitchFamily="34" charset="0"/>
              </a:rPr>
              <a:t>nontraditional investment options </a:t>
            </a:r>
            <a:r>
              <a:rPr sz="750">
                <a:latin typeface="Arial" panose="020B0604020202020204" pitchFamily="34" charset="0"/>
                <a:cs typeface="Arial" panose="020B0604020202020204" pitchFamily="34" charset="0"/>
              </a:rPr>
              <a:t>and strategies, </a:t>
            </a:r>
            <a:r>
              <a:rPr sz="750" spc="-4">
                <a:latin typeface="Arial" panose="020B0604020202020204" pitchFamily="34" charset="0"/>
                <a:cs typeface="Arial" panose="020B0604020202020204" pitchFamily="34" charset="0"/>
              </a:rPr>
              <a:t>they should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equated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unregistered privately  </a:t>
            </a:r>
            <a:r>
              <a:rPr sz="750" spc="31">
                <a:latin typeface="Arial" panose="020B0604020202020204" pitchFamily="34" charset="0"/>
                <a:cs typeface="Arial" panose="020B0604020202020204" pitchFamily="34" charset="0"/>
              </a:rPr>
              <a:t>ofered </a:t>
            </a:r>
            <a:r>
              <a:rPr sz="750" spc="-4">
                <a:latin typeface="Arial" panose="020B0604020202020204" pitchFamily="34" charset="0"/>
                <a:cs typeface="Arial" panose="020B0604020202020204" pitchFamily="34" charset="0"/>
              </a:rPr>
              <a:t>alternative investments. Because of regulatory limitations, </a:t>
            </a:r>
            <a:r>
              <a:rPr sz="750">
                <a:latin typeface="Arial" panose="020B0604020202020204" pitchFamily="34" charset="0"/>
                <a:cs typeface="Arial" panose="020B0604020202020204" pitchFamily="34" charset="0"/>
              </a:rPr>
              <a:t>mutual funds and </a:t>
            </a:r>
            <a:r>
              <a:rPr sz="750" spc="-4">
                <a:latin typeface="Arial" panose="020B0604020202020204" pitchFamily="34" charset="0"/>
                <a:cs typeface="Arial" panose="020B0604020202020204" pitchFamily="34" charset="0"/>
              </a:rPr>
              <a:t>ETFs that seek alternative-like investment exposure must </a:t>
            </a:r>
            <a:r>
              <a:rPr sz="750" spc="-9">
                <a:latin typeface="Arial" panose="020B0604020202020204" pitchFamily="34" charset="0"/>
                <a:cs typeface="Arial" panose="020B0604020202020204" pitchFamily="34" charset="0"/>
              </a:rPr>
              <a:t>utilize </a:t>
            </a:r>
            <a:r>
              <a:rPr sz="750">
                <a:latin typeface="Arial" panose="020B0604020202020204" pitchFamily="34" charset="0"/>
                <a:cs typeface="Arial" panose="020B0604020202020204" pitchFamily="34" charset="0"/>
              </a:rPr>
              <a:t>a more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investment </a:t>
            </a:r>
            <a:r>
              <a:rPr sz="750" spc="4">
                <a:latin typeface="Arial" panose="020B0604020202020204" pitchFamily="34" charset="0"/>
                <a:cs typeface="Arial" panose="020B0604020202020204" pitchFamily="34" charset="0"/>
              </a:rPr>
              <a:t>universe. </a:t>
            </a:r>
            <a:r>
              <a:rPr sz="750">
                <a:latin typeface="Arial" panose="020B0604020202020204" pitchFamily="34" charset="0"/>
                <a:cs typeface="Arial" panose="020B0604020202020204" pitchFamily="34" charset="0"/>
              </a:rPr>
              <a:t>As a </a:t>
            </a:r>
            <a:r>
              <a:rPr sz="750" spc="-4">
                <a:latin typeface="Arial" panose="020B0604020202020204" pitchFamily="34" charset="0"/>
                <a:cs typeface="Arial" panose="020B0604020202020204" pitchFamily="34" charset="0"/>
              </a:rPr>
              <a:t>result,  investment </a:t>
            </a:r>
            <a:r>
              <a:rPr lang="en-US" sz="750" spc="-4">
                <a:latin typeface="Arial" panose="020B0604020202020204" pitchFamily="34" charset="0"/>
                <a:cs typeface="Arial" panose="020B0604020202020204" pitchFamily="34" charset="0"/>
              </a:rPr>
              <a:t>returns,</a:t>
            </a:r>
            <a:r>
              <a:rPr sz="750" spc="-4">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portfolio characteristics of alternative </a:t>
            </a:r>
            <a:r>
              <a:rPr sz="750">
                <a:latin typeface="Arial" panose="020B0604020202020204" pitchFamily="34" charset="0"/>
                <a:cs typeface="Arial" panose="020B0604020202020204" pitchFamily="34" charset="0"/>
              </a:rPr>
              <a:t>mutual funds and </a:t>
            </a:r>
            <a:r>
              <a:rPr sz="750" spc="-4">
                <a:latin typeface="Arial" panose="020B0604020202020204" pitchFamily="34" charset="0"/>
                <a:cs typeface="Arial" panose="020B0604020202020204" pitchFamily="34" charset="0"/>
              </a:rPr>
              <a:t>ETFs </a:t>
            </a:r>
            <a:r>
              <a:rPr sz="750">
                <a:latin typeface="Arial" panose="020B0604020202020204" pitchFamily="34" charset="0"/>
                <a:cs typeface="Arial" panose="020B0604020202020204" pitchFamily="34" charset="0"/>
              </a:rPr>
              <a:t>may vary from </a:t>
            </a:r>
            <a:r>
              <a:rPr sz="750" spc="-4">
                <a:latin typeface="Arial" panose="020B0604020202020204" pitchFamily="34" charset="0"/>
                <a:cs typeface="Arial" panose="020B0604020202020204" pitchFamily="34" charset="0"/>
              </a:rPr>
              <a:t>traditional hedge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pursuing similar investment </a:t>
            </a:r>
            <a:r>
              <a:rPr sz="750">
                <a:latin typeface="Arial" panose="020B0604020202020204" pitchFamily="34" charset="0"/>
                <a:cs typeface="Arial" panose="020B0604020202020204" pitchFamily="34" charset="0"/>
              </a:rPr>
              <a:t>objectives. </a:t>
            </a:r>
            <a:r>
              <a:rPr sz="750" spc="-4">
                <a:latin typeface="Arial" panose="020B0604020202020204" pitchFamily="34" charset="0"/>
                <a:cs typeface="Arial" panose="020B0604020202020204" pitchFamily="34" charset="0"/>
              </a:rPr>
              <a:t>Moreover, traditional hedge </a:t>
            </a:r>
            <a:r>
              <a:rPr sz="750">
                <a:latin typeface="Arial" panose="020B0604020202020204" pitchFamily="34" charset="0"/>
                <a:cs typeface="Arial" panose="020B0604020202020204" pitchFamily="34" charset="0"/>
              </a:rPr>
              <a:t>funds  have </a:t>
            </a:r>
            <a:r>
              <a:rPr sz="750" spc="-9">
                <a:latin typeface="Arial" panose="020B0604020202020204" pitchFamily="34" charset="0"/>
                <a:cs typeface="Arial" panose="020B0604020202020204" pitchFamily="34" charset="0"/>
              </a:rPr>
              <a:t>limited liquidity with </a:t>
            </a:r>
            <a:r>
              <a:rPr sz="750" spc="-4">
                <a:latin typeface="Arial" panose="020B0604020202020204" pitchFamily="34" charset="0"/>
                <a:cs typeface="Arial" panose="020B0604020202020204" pitchFamily="34" charset="0"/>
              </a:rPr>
              <a:t>long </a:t>
            </a:r>
            <a:r>
              <a:rPr sz="750">
                <a:latin typeface="Arial" panose="020B0604020202020204" pitchFamily="34" charset="0"/>
                <a:cs typeface="Arial" panose="020B0604020202020204" pitchFamily="34" charset="0"/>
              </a:rPr>
              <a:t>“lock-up” </a:t>
            </a:r>
            <a:r>
              <a:rPr sz="750" spc="-4">
                <a:latin typeface="Arial" panose="020B0604020202020204" pitchFamily="34" charset="0"/>
                <a:cs typeface="Arial" panose="020B0604020202020204" pitchFamily="34" charset="0"/>
              </a:rPr>
              <a:t>periods allowing them to </a:t>
            </a:r>
            <a:r>
              <a:rPr sz="750">
                <a:latin typeface="Arial" panose="020B0604020202020204" pitchFamily="34" charset="0"/>
                <a:cs typeface="Arial" panose="020B0604020202020204" pitchFamily="34" charset="0"/>
              </a:rPr>
              <a:t>pursue </a:t>
            </a:r>
            <a:r>
              <a:rPr sz="750" spc="-4">
                <a:latin typeface="Arial" panose="020B0604020202020204" pitchFamily="34" charset="0"/>
                <a:cs typeface="Arial" panose="020B0604020202020204" pitchFamily="34" charset="0"/>
              </a:rPr>
              <a:t>investment strategies without </a:t>
            </a:r>
            <a:r>
              <a:rPr sz="750">
                <a:latin typeface="Arial" panose="020B0604020202020204" pitchFamily="34" charset="0"/>
                <a:cs typeface="Arial" panose="020B0604020202020204" pitchFamily="34" charset="0"/>
              </a:rPr>
              <a:t>having </a:t>
            </a:r>
            <a:r>
              <a:rPr sz="750" spc="-4">
                <a:latin typeface="Arial" panose="020B0604020202020204" pitchFamily="34" charset="0"/>
                <a:cs typeface="Arial" panose="020B0604020202020204" pitchFamily="34" charset="0"/>
              </a:rPr>
              <a:t>to factor in the need to meet client redemptions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ETFs trade on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exchange </a:t>
            </a:r>
            <a:r>
              <a:rPr sz="750">
                <a:latin typeface="Arial" panose="020B0604020202020204" pitchFamily="34" charset="0"/>
                <a:cs typeface="Arial" panose="020B0604020202020204" pitchFamily="34" charset="0"/>
              </a:rPr>
              <a:t>. On </a:t>
            </a:r>
            <a:r>
              <a:rPr sz="750" spc="-4">
                <a:latin typeface="Arial" panose="020B0604020202020204" pitchFamily="34" charset="0"/>
                <a:cs typeface="Arial" panose="020B0604020202020204" pitchFamily="34" charset="0"/>
              </a:rPr>
              <a:t>the  other </a:t>
            </a:r>
            <a:r>
              <a:rPr sz="750">
                <a:latin typeface="Arial" panose="020B0604020202020204" pitchFamily="34" charset="0"/>
                <a:cs typeface="Arial" panose="020B0604020202020204" pitchFamily="34" charset="0"/>
              </a:rPr>
              <a:t>hand, mutual funds </a:t>
            </a:r>
            <a:r>
              <a:rPr sz="750" spc="-4">
                <a:latin typeface="Arial" panose="020B0604020202020204" pitchFamily="34" charset="0"/>
                <a:cs typeface="Arial" panose="020B0604020202020204" pitchFamily="34" charset="0"/>
              </a:rPr>
              <a:t>typically must meet daily client redemptions. This </a:t>
            </a:r>
            <a:r>
              <a:rPr sz="750" spc="22">
                <a:latin typeface="Arial" panose="020B0604020202020204" pitchFamily="34" charset="0"/>
                <a:cs typeface="Arial" panose="020B0604020202020204" pitchFamily="34" charset="0"/>
              </a:rPr>
              <a:t>difering </a:t>
            </a:r>
            <a:r>
              <a:rPr sz="750" spc="-9">
                <a:latin typeface="Arial" panose="020B0604020202020204" pitchFamily="34" charset="0"/>
                <a:cs typeface="Arial" panose="020B0604020202020204" pitchFamily="34" charset="0"/>
              </a:rPr>
              <a:t>liquidity </a:t>
            </a:r>
            <a:r>
              <a:rPr sz="750" spc="22">
                <a:latin typeface="Arial" panose="020B0604020202020204" pitchFamily="34" charset="0"/>
                <a:cs typeface="Arial" panose="020B0604020202020204" pitchFamily="34" charset="0"/>
              </a:rPr>
              <a:t>profle </a:t>
            </a:r>
            <a:r>
              <a:rPr sz="750">
                <a:latin typeface="Arial" panose="020B0604020202020204" pitchFamily="34" charset="0"/>
                <a:cs typeface="Arial" panose="020B0604020202020204" pitchFamily="34" charset="0"/>
              </a:rPr>
              <a:t>can have a </a:t>
            </a:r>
            <a:r>
              <a:rPr sz="750" spc="-4">
                <a:latin typeface="Arial" panose="020B0604020202020204" pitchFamily="34" charset="0"/>
                <a:cs typeface="Arial" panose="020B0604020202020204" pitchFamily="34" charset="0"/>
              </a:rPr>
              <a:t>material impact on the investment returns generated by </a:t>
            </a:r>
            <a:r>
              <a:rPr sz="750">
                <a:latin typeface="Arial" panose="020B0604020202020204" pitchFamily="34" charset="0"/>
                <a:cs typeface="Arial" panose="020B0604020202020204" pitchFamily="34" charset="0"/>
              </a:rPr>
              <a:t>a mutual fund </a:t>
            </a:r>
            <a:r>
              <a:rPr sz="750" spc="-4">
                <a:latin typeface="Arial" panose="020B0604020202020204" pitchFamily="34" charset="0"/>
                <a:cs typeface="Arial" panose="020B0604020202020204" pitchFamily="34" charset="0"/>
              </a:rPr>
              <a:t>or ETF pursuing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alternative investing strategy compared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traditional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pursuing the same</a:t>
            </a:r>
            <a:r>
              <a:rPr sz="750" spc="4">
                <a:latin typeface="Arial" panose="020B0604020202020204" pitchFamily="34" charset="0"/>
                <a:cs typeface="Arial" panose="020B0604020202020204" pitchFamily="34" charset="0"/>
              </a:rPr>
              <a:t> strategy.</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marR="81247" algn="just"/>
            <a:r>
              <a:rPr sz="750" spc="-4">
                <a:latin typeface="Arial" panose="020B0604020202020204" pitchFamily="34" charset="0"/>
                <a:cs typeface="Arial" panose="020B0604020202020204" pitchFamily="34" charset="0"/>
              </a:rPr>
              <a:t>Nontraditional investment options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strategies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often employed by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portfolio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to further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fund’s investment objective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to help </a:t>
            </a:r>
            <a:r>
              <a:rPr sz="750" spc="40">
                <a:latin typeface="Arial" panose="020B0604020202020204" pitchFamily="34" charset="0"/>
                <a:cs typeface="Arial" panose="020B0604020202020204" pitchFamily="34" charset="0"/>
              </a:rPr>
              <a:t>ofset </a:t>
            </a:r>
            <a:r>
              <a:rPr sz="750" spc="-4">
                <a:latin typeface="Arial" panose="020B0604020202020204" pitchFamily="34" charset="0"/>
                <a:cs typeface="Arial" panose="020B0604020202020204" pitchFamily="34" charset="0"/>
              </a:rPr>
              <a:t>market risks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However,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features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complex, </a:t>
            </a:r>
            <a:r>
              <a:rPr sz="750">
                <a:latin typeface="Arial" panose="020B0604020202020204" pitchFamily="34" charset="0"/>
                <a:cs typeface="Arial" panose="020B0604020202020204" pitchFamily="34" charset="0"/>
              </a:rPr>
              <a:t>making </a:t>
            </a:r>
            <a:r>
              <a:rPr sz="750" spc="-4">
                <a:latin typeface="Arial" panose="020B0604020202020204" pitchFamily="34" charset="0"/>
                <a:cs typeface="Arial" panose="020B0604020202020204" pitchFamily="34" charset="0"/>
              </a:rPr>
              <a:t>it </a:t>
            </a:r>
            <a:r>
              <a:rPr sz="750">
                <a:latin typeface="Arial" panose="020B0604020202020204" pitchFamily="34" charset="0"/>
                <a:cs typeface="Arial" panose="020B0604020202020204" pitchFamily="34" charset="0"/>
              </a:rPr>
              <a:t>more </a:t>
            </a:r>
            <a:r>
              <a:rPr sz="750" spc="53">
                <a:latin typeface="Arial" panose="020B0604020202020204" pitchFamily="34" charset="0"/>
                <a:cs typeface="Arial" panose="020B0604020202020204" pitchFamily="34" charset="0"/>
              </a:rPr>
              <a:t>difcult </a:t>
            </a:r>
            <a:r>
              <a:rPr sz="750" spc="-4">
                <a:latin typeface="Arial" panose="020B0604020202020204" pitchFamily="34" charset="0"/>
                <a:cs typeface="Arial" panose="020B0604020202020204" pitchFamily="34" charset="0"/>
              </a:rPr>
              <a:t>to understand the fund’s essential characteristics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how it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perform in </a:t>
            </a:r>
            <a:r>
              <a:rPr sz="750" spc="22">
                <a:latin typeface="Arial" panose="020B0604020202020204" pitchFamily="34" charset="0"/>
                <a:cs typeface="Arial" panose="020B0604020202020204" pitchFamily="34" charset="0"/>
              </a:rPr>
              <a:t>diferent </a:t>
            </a:r>
            <a:r>
              <a:rPr sz="750" spc="-4">
                <a:latin typeface="Arial" panose="020B0604020202020204" pitchFamily="34" charset="0"/>
                <a:cs typeface="Arial" panose="020B0604020202020204" pitchFamily="34" charset="0"/>
              </a:rPr>
              <a:t>market environments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over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periods of </a:t>
            </a:r>
            <a:r>
              <a:rPr sz="750" spc="4">
                <a:latin typeface="Arial" panose="020B0604020202020204" pitchFamily="34" charset="0"/>
                <a:cs typeface="Arial" panose="020B0604020202020204" pitchFamily="34" charset="0"/>
              </a:rPr>
              <a:t>time.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also  expose 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to increased </a:t>
            </a:r>
            <a:r>
              <a:rPr sz="750" spc="-9">
                <a:latin typeface="Arial" panose="020B0604020202020204" pitchFamily="34" charset="0"/>
                <a:cs typeface="Arial" panose="020B0604020202020204" pitchFamily="34" charset="0"/>
              </a:rPr>
              <a:t>volatility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unanticipated risks particularly when used in complex combinations </a:t>
            </a:r>
            <a:r>
              <a:rPr sz="750" spc="13">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accompanied by the use of borrowing or</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“leverage.”</a:t>
            </a:r>
          </a:p>
          <a:p>
            <a:pPr>
              <a:spcBef>
                <a:spcPts val="9"/>
              </a:spcBef>
            </a:pPr>
            <a:endParaRPr sz="750">
              <a:latin typeface="Arial" panose="020B0604020202020204" pitchFamily="34" charset="0"/>
              <a:cs typeface="Arial" panose="020B0604020202020204" pitchFamily="34" charset="0"/>
            </a:endParaRPr>
          </a:p>
          <a:p>
            <a:pPr marL="11206" marR="85730">
              <a:lnSpc>
                <a:spcPct val="100899"/>
              </a:lnSpc>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Morgan Stanley Digital </a:t>
            </a:r>
            <a:r>
              <a:rPr sz="750">
                <a:latin typeface="Arial" panose="020B0604020202020204" pitchFamily="34" charset="0"/>
                <a:cs typeface="Arial" panose="020B0604020202020204" pitchFamily="34" charset="0"/>
              </a:rPr>
              <a:t>Vault </a:t>
            </a:r>
            <a:r>
              <a:rPr sz="750" spc="-9">
                <a:latin typeface="Arial" panose="020B0604020202020204" pitchFamily="34" charset="0"/>
                <a:cs typeface="Arial" panose="020B0604020202020204" pitchFamily="34" charset="0"/>
              </a:rPr>
              <a:t>("Digital </a:t>
            </a:r>
            <a:r>
              <a:rPr sz="750" spc="-4">
                <a:latin typeface="Arial" panose="020B0604020202020204" pitchFamily="34" charset="0"/>
                <a:cs typeface="Arial" panose="020B0604020202020204" pitchFamily="34" charset="0"/>
              </a:rPr>
              <a:t>Vault") is </a:t>
            </a:r>
            <a:r>
              <a:rPr sz="750" spc="-9">
                <a:latin typeface="Arial" panose="020B0604020202020204" pitchFamily="34" charset="0"/>
                <a:cs typeface="Arial" panose="020B0604020202020204" pitchFamily="34" charset="0"/>
              </a:rPr>
              <a:t>accessible </a:t>
            </a:r>
            <a:r>
              <a:rPr sz="750" spc="-4">
                <a:latin typeface="Arial" panose="020B0604020202020204" pitchFamily="34" charset="0"/>
                <a:cs typeface="Arial" panose="020B0604020202020204" pitchFamily="34" charset="0"/>
              </a:rPr>
              <a:t>to clients </a:t>
            </a:r>
            <a:r>
              <a:rPr sz="750" spc="-9">
                <a:latin typeface="Arial" panose="020B0604020202020204" pitchFamily="34" charset="0"/>
                <a:cs typeface="Arial" panose="020B0604020202020204" pitchFamily="34" charset="0"/>
              </a:rPr>
              <a:t>with dedicated </a:t>
            </a:r>
            <a:r>
              <a:rPr sz="750" spc="-4">
                <a:latin typeface="Arial" panose="020B0604020202020204" pitchFamily="34" charset="0"/>
                <a:cs typeface="Arial" panose="020B0604020202020204" pitchFamily="34" charset="0"/>
              </a:rPr>
              <a:t>Financial Advisors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Documents shared via the Digital </a:t>
            </a:r>
            <a:r>
              <a:rPr sz="750">
                <a:latin typeface="Arial" panose="020B0604020202020204" pitchFamily="34" charset="0"/>
                <a:cs typeface="Arial" panose="020B0604020202020204" pitchFamily="34" charset="0"/>
              </a:rPr>
              <a:t>Vault </a:t>
            </a:r>
            <a:r>
              <a:rPr sz="750" spc="-4">
                <a:latin typeface="Arial" panose="020B0604020202020204" pitchFamily="34" charset="0"/>
                <a:cs typeface="Arial" panose="020B0604020202020204" pitchFamily="34" charset="0"/>
              </a:rPr>
              <a:t>should be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relevant to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Morgan  Stanley account relationship. Uploading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document to the Digital </a:t>
            </a:r>
            <a:r>
              <a:rPr sz="750">
                <a:latin typeface="Arial" panose="020B0604020202020204" pitchFamily="34" charset="0"/>
                <a:cs typeface="Arial" panose="020B0604020202020204" pitchFamily="34" charset="0"/>
              </a:rPr>
              <a:t>Vault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obligate </a:t>
            </a:r>
            <a:r>
              <a:rPr sz="750">
                <a:latin typeface="Arial" panose="020B0604020202020204" pitchFamily="34" charset="0"/>
                <a:cs typeface="Arial" panose="020B0604020202020204" pitchFamily="34" charset="0"/>
              </a:rPr>
              <a:t>us </a:t>
            </a:r>
            <a:r>
              <a:rPr sz="750" spc="-4">
                <a:latin typeface="Arial" panose="020B0604020202020204" pitchFamily="34" charset="0"/>
                <a:cs typeface="Arial" panose="020B0604020202020204" pitchFamily="34" charset="0"/>
              </a:rPr>
              <a:t>to review or take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action on </a:t>
            </a:r>
            <a:r>
              <a:rPr sz="750" spc="18">
                <a:latin typeface="Arial" panose="020B0604020202020204" pitchFamily="34" charset="0"/>
                <a:cs typeface="Arial" panose="020B0604020202020204" pitchFamily="34" charset="0"/>
              </a:rPr>
              <a:t>it,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we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liable </a:t>
            </a:r>
            <a:r>
              <a:rPr sz="750">
                <a:latin typeface="Arial" panose="020B0604020202020204" pitchFamily="34" charset="0"/>
                <a:cs typeface="Arial" panose="020B0604020202020204" pitchFamily="34" charset="0"/>
              </a:rPr>
              <a:t>for any </a:t>
            </a:r>
            <a:r>
              <a:rPr sz="750" spc="-4">
                <a:latin typeface="Arial" panose="020B0604020202020204" pitchFamily="34" charset="0"/>
                <a:cs typeface="Arial" panose="020B0604020202020204" pitchFamily="34" charset="0"/>
              </a:rPr>
              <a:t>failure to </a:t>
            </a:r>
            <a:r>
              <a:rPr sz="750">
                <a:latin typeface="Arial" panose="020B0604020202020204" pitchFamily="34" charset="0"/>
                <a:cs typeface="Arial" panose="020B0604020202020204" pitchFamily="34" charset="0"/>
              </a:rPr>
              <a:t>act upon </a:t>
            </a:r>
            <a:r>
              <a:rPr sz="750" spc="-4">
                <a:latin typeface="Arial" panose="020B0604020202020204" pitchFamily="34" charset="0"/>
                <a:cs typeface="Arial" panose="020B0604020202020204" pitchFamily="34" charset="0"/>
              </a:rPr>
              <a:t>the contents of such  document. Please contact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Financial Advisor or </a:t>
            </a:r>
            <a:r>
              <a:rPr sz="750">
                <a:latin typeface="Arial" panose="020B0604020202020204" pitchFamily="34" charset="0"/>
                <a:cs typeface="Arial" panose="020B0604020202020204" pitchFamily="34" charset="0"/>
              </a:rPr>
              <a:t>Branch Management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discuss </a:t>
            </a:r>
            <a:r>
              <a:rPr sz="750" spc="-4">
                <a:latin typeface="Arial" panose="020B0604020202020204" pitchFamily="34" charset="0"/>
                <a:cs typeface="Arial" panose="020B0604020202020204" pitchFamily="34" charset="0"/>
              </a:rPr>
              <a:t>the appropriate process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providing the document to </a:t>
            </a:r>
            <a:r>
              <a:rPr sz="750">
                <a:latin typeface="Arial" panose="020B0604020202020204" pitchFamily="34" charset="0"/>
                <a:cs typeface="Arial" panose="020B0604020202020204" pitchFamily="34" charset="0"/>
              </a:rPr>
              <a:t>us for </a:t>
            </a:r>
            <a:r>
              <a:rPr sz="750" spc="4">
                <a:latin typeface="Arial" panose="020B0604020202020204" pitchFamily="34" charset="0"/>
                <a:cs typeface="Arial" panose="020B0604020202020204" pitchFamily="34" charset="0"/>
              </a:rPr>
              <a:t>review.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maintain </a:t>
            </a:r>
            <a:r>
              <a:rPr sz="750">
                <a:latin typeface="Arial" panose="020B0604020202020204" pitchFamily="34" charset="0"/>
                <a:cs typeface="Arial" panose="020B0604020202020204" pitchFamily="34" charset="0"/>
              </a:rPr>
              <a:t>a </a:t>
            </a:r>
            <a:r>
              <a:rPr sz="750" spc="-13">
                <a:latin typeface="Arial" panose="020B0604020202020204" pitchFamily="34" charset="0"/>
                <a:cs typeface="Arial" panose="020B0604020202020204" pitchFamily="34" charset="0"/>
              </a:rPr>
              <a:t>Trust </a:t>
            </a:r>
            <a:r>
              <a:rPr sz="750" spc="-4">
                <a:latin typeface="Arial" panose="020B0604020202020204" pitchFamily="34" charset="0"/>
                <a:cs typeface="Arial" panose="020B0604020202020204" pitchFamily="34" charset="0"/>
              </a:rPr>
              <a:t>or entity account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us, only </a:t>
            </a:r>
            <a:r>
              <a:rPr sz="750">
                <a:latin typeface="Arial" panose="020B0604020202020204" pitchFamily="34" charset="0"/>
                <a:cs typeface="Arial" panose="020B0604020202020204" pitchFamily="34" charset="0"/>
              </a:rPr>
              <a:t>our </a:t>
            </a:r>
            <a:r>
              <a:rPr sz="750" spc="9">
                <a:latin typeface="Arial" panose="020B0604020202020204" pitchFamily="34" charset="0"/>
                <a:cs typeface="Arial" panose="020B0604020202020204" pitchFamily="34" charset="0"/>
              </a:rPr>
              <a:t>certifcation </a:t>
            </a:r>
            <a:r>
              <a:rPr sz="750" spc="-4">
                <a:latin typeface="Arial" panose="020B0604020202020204" pitchFamily="34" charset="0"/>
                <a:cs typeface="Arial" panose="020B0604020202020204" pitchFamily="34" charset="0"/>
              </a:rPr>
              <a:t>form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govern our </a:t>
            </a:r>
            <a:r>
              <a:rPr sz="750" spc="-4">
                <a:latin typeface="Arial" panose="020B0604020202020204" pitchFamily="34" charset="0"/>
                <a:cs typeface="Arial" panose="020B0604020202020204" pitchFamily="34" charset="0"/>
              </a:rPr>
              <a:t>obligations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account. </a:t>
            </a:r>
            <a:r>
              <a:rPr sz="750" spc="-4">
                <a:latin typeface="Arial" panose="020B0604020202020204" pitchFamily="34" charset="0"/>
                <a:cs typeface="Arial" panose="020B0604020202020204" pitchFamily="34" charset="0"/>
              </a:rPr>
              <a:t>Please refer to the Morgan Stanley Digital </a:t>
            </a:r>
            <a:r>
              <a:rPr sz="750">
                <a:latin typeface="Arial" panose="020B0604020202020204" pitchFamily="34" charset="0"/>
                <a:cs typeface="Arial" panose="020B0604020202020204" pitchFamily="34" charset="0"/>
              </a:rPr>
              <a:t>Vault </a:t>
            </a:r>
            <a:r>
              <a:rPr sz="750" spc="-4">
                <a:latin typeface="Arial" panose="020B0604020202020204" pitchFamily="34" charset="0"/>
                <a:cs typeface="Arial" panose="020B0604020202020204" pitchFamily="34" charset="0"/>
              </a:rPr>
              <a:t>terms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conditions </a:t>
            </a:r>
            <a:r>
              <a:rPr sz="750">
                <a:latin typeface="Arial" panose="020B0604020202020204" pitchFamily="34" charset="0"/>
                <a:cs typeface="Arial" panose="020B0604020202020204" pitchFamily="34" charset="0"/>
              </a:rPr>
              <a:t>for more</a:t>
            </a:r>
            <a:r>
              <a:rPr sz="750" spc="-88">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information.</a:t>
            </a:r>
          </a:p>
          <a:p>
            <a:pPr>
              <a:spcBef>
                <a:spcPts val="49"/>
              </a:spcBef>
            </a:pPr>
            <a:endParaRPr sz="750">
              <a:latin typeface="Arial" panose="020B0604020202020204" pitchFamily="34" charset="0"/>
              <a:cs typeface="Arial" panose="020B0604020202020204" pitchFamily="34" charset="0"/>
            </a:endParaRPr>
          </a:p>
          <a:p>
            <a:pPr marL="11206" marR="24654">
              <a:lnSpc>
                <a:spcPct val="100899"/>
              </a:lnSpc>
            </a:pPr>
            <a:r>
              <a:rPr sz="750" spc="-4">
                <a:latin typeface="Arial" panose="020B0604020202020204" pitchFamily="34" charset="0"/>
                <a:cs typeface="Arial" panose="020B0604020202020204" pitchFamily="34" charset="0"/>
              </a:rPr>
              <a:t>Information related to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external accounts is provided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informational purposes </a:t>
            </a:r>
            <a:r>
              <a:rPr sz="750" spc="4">
                <a:latin typeface="Arial" panose="020B0604020202020204" pitchFamily="34" charset="0"/>
                <a:cs typeface="Arial" panose="020B0604020202020204" pitchFamily="34" charset="0"/>
              </a:rPr>
              <a:t>only. </a:t>
            </a:r>
            <a:r>
              <a:rPr sz="750" spc="-4">
                <a:latin typeface="Arial" panose="020B0604020202020204" pitchFamily="34" charset="0"/>
                <a:cs typeface="Arial" panose="020B0604020202020204" pitchFamily="34" charset="0"/>
              </a:rPr>
              <a:t>It is provided by third </a:t>
            </a:r>
            <a:r>
              <a:rPr sz="750">
                <a:latin typeface="Arial" panose="020B0604020202020204" pitchFamily="34" charset="0"/>
                <a:cs typeface="Arial" panose="020B0604020202020204" pitchFamily="34" charset="0"/>
              </a:rPr>
              <a:t>parties, </a:t>
            </a:r>
            <a:r>
              <a:rPr sz="750" spc="-4">
                <a:latin typeface="Arial" panose="020B0604020202020204" pitchFamily="34" charset="0"/>
                <a:cs typeface="Arial" panose="020B0604020202020204" pitchFamily="34" charset="0"/>
              </a:rPr>
              <a:t>including the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institutions where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external accounts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held.  </a:t>
            </a:r>
            <a:r>
              <a:rPr sz="750" spc="-4">
                <a:latin typeface="Arial" panose="020B0604020202020204" pitchFamily="34" charset="0"/>
                <a:cs typeface="Arial" panose="020B0604020202020204" pitchFamily="34" charset="0"/>
              </a:rPr>
              <a:t>Morgan Stanley 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verify that the information is accurate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makes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representation or warranty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its </a:t>
            </a:r>
            <a:r>
              <a:rPr sz="750">
                <a:latin typeface="Arial" panose="020B0604020202020204" pitchFamily="34" charset="0"/>
                <a:cs typeface="Arial" panose="020B0604020202020204" pitchFamily="34" charset="0"/>
              </a:rPr>
              <a:t>accuracy, </a:t>
            </a:r>
            <a:r>
              <a:rPr sz="750" spc="-4">
                <a:latin typeface="Arial" panose="020B0604020202020204" pitchFamily="34" charset="0"/>
                <a:cs typeface="Arial" panose="020B0604020202020204" pitchFamily="34" charset="0"/>
              </a:rPr>
              <a:t>timeliness, or completeness. Additional information</a:t>
            </a:r>
            <a:r>
              <a:rPr sz="750" spc="26">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about the features </a:t>
            </a:r>
            <a:r>
              <a:rPr sz="750">
                <a:latin typeface="Arial" panose="020B0604020202020204" pitchFamily="34" charset="0"/>
                <a:cs typeface="Arial" panose="020B0604020202020204" pitchFamily="34" charset="0"/>
              </a:rPr>
              <a:t>and</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services </a:t>
            </a:r>
            <a:r>
              <a:rPr lang="en-US" sz="750" spc="31">
                <a:latin typeface="Arial" panose="020B0604020202020204" pitchFamily="34" charset="0"/>
                <a:cs typeface="Arial" panose="020B0604020202020204" pitchFamily="34" charset="0"/>
              </a:rPr>
              <a:t>offered</a:t>
            </a:r>
            <a:r>
              <a:rPr lang="en-US" sz="750" spc="-4">
                <a:latin typeface="Arial" panose="020B0604020202020204" pitchFamily="34" charset="0"/>
                <a:cs typeface="Arial" panose="020B0604020202020204" pitchFamily="34" charset="0"/>
              </a:rPr>
              <a:t> through</a:t>
            </a:r>
            <a:r>
              <a:rPr lang="en-US" sz="750" spc="-57">
                <a:latin typeface="Arial" panose="020B0604020202020204" pitchFamily="34" charset="0"/>
                <a:cs typeface="Arial" panose="020B0604020202020204" pitchFamily="34" charset="0"/>
              </a:rPr>
              <a:t> </a:t>
            </a:r>
            <a:r>
              <a:rPr lang="en-US" sz="750" spc="-13">
                <a:latin typeface="Arial" panose="020B0604020202020204" pitchFamily="34" charset="0"/>
                <a:cs typeface="Arial" panose="020B0604020202020204" pitchFamily="34" charset="0"/>
              </a:rPr>
              <a:t>Total</a:t>
            </a:r>
            <a:r>
              <a:rPr lang="en-US" sz="750" spc="-49">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Wealth</a:t>
            </a:r>
            <a:r>
              <a:rPr lang="en-US" sz="750" spc="-5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View </a:t>
            </a:r>
            <a:r>
              <a:rPr lang="en-US" sz="750">
                <a:latin typeface="Arial" panose="020B0604020202020204" pitchFamily="34" charset="0"/>
                <a:cs typeface="Arial" panose="020B0604020202020204" pitchFamily="34" charset="0"/>
              </a:rPr>
              <a:t>are </a:t>
            </a:r>
            <a:r>
              <a:rPr lang="en-US" sz="750" spc="-4">
                <a:latin typeface="Arial" panose="020B0604020202020204" pitchFamily="34" charset="0"/>
                <a:cs typeface="Arial" panose="020B0604020202020204" pitchFamily="34" charset="0"/>
              </a:rPr>
              <a:t>available</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a:t>
            </a:r>
            <a:r>
              <a:rPr lang="en-US" sz="750" spc="-57">
                <a:latin typeface="Arial" panose="020B0604020202020204" pitchFamily="34" charset="0"/>
                <a:cs typeface="Arial" panose="020B0604020202020204" pitchFamily="34" charset="0"/>
              </a:rPr>
              <a:t> </a:t>
            </a:r>
            <a:r>
              <a:rPr lang="en-US" sz="750" spc="-13">
                <a:latin typeface="Arial" panose="020B0604020202020204" pitchFamily="34" charset="0"/>
                <a:cs typeface="Arial" panose="020B0604020202020204" pitchFamily="34" charset="0"/>
              </a:rPr>
              <a:t>Total</a:t>
            </a:r>
            <a:r>
              <a:rPr lang="en-US" sz="750" spc="-53">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Wealth</a:t>
            </a:r>
            <a:r>
              <a:rPr lang="en-US" sz="750" spc="-5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View </a:t>
            </a:r>
            <a:r>
              <a:rPr lang="en-US" sz="750" spc="-9">
                <a:latin typeface="Arial" panose="020B0604020202020204" pitchFamily="34" charset="0"/>
                <a:cs typeface="Arial" panose="020B0604020202020204" pitchFamily="34" charset="0"/>
              </a:rPr>
              <a:t>site</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Morgan</a:t>
            </a:r>
            <a:r>
              <a:rPr lang="en-US" sz="750" spc="-18">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Stanley</a:t>
            </a:r>
            <a:r>
              <a:rPr lang="en-US" sz="750" spc="-26">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Online</a:t>
            </a:r>
            <a:r>
              <a:rPr lang="en-US" sz="750">
                <a:latin typeface="Arial" panose="020B0604020202020204" pitchFamily="34" charset="0"/>
                <a:cs typeface="Arial" panose="020B0604020202020204" pitchFamily="34" charset="0"/>
              </a:rPr>
              <a:t> and</a:t>
            </a:r>
            <a:r>
              <a:rPr lang="en-US" sz="750" spc="-4">
                <a:latin typeface="Arial" panose="020B0604020202020204" pitchFamily="34" charset="0"/>
                <a:cs typeface="Arial" panose="020B0604020202020204" pitchFamily="34" charset="0"/>
              </a:rPr>
              <a:t> also</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a:t>
            </a:r>
            <a:r>
              <a:rPr lang="en-US" sz="750" spc="-57">
                <a:latin typeface="Arial" panose="020B0604020202020204" pitchFamily="34" charset="0"/>
                <a:cs typeface="Arial" panose="020B0604020202020204" pitchFamily="34" charset="0"/>
              </a:rPr>
              <a:t> </a:t>
            </a:r>
            <a:r>
              <a:rPr lang="en-US" sz="750" spc="-13">
                <a:latin typeface="Arial" panose="020B0604020202020204" pitchFamily="34" charset="0"/>
                <a:cs typeface="Arial" panose="020B0604020202020204" pitchFamily="34" charset="0"/>
              </a:rPr>
              <a:t>Total</a:t>
            </a:r>
            <a:r>
              <a:rPr lang="en-US" sz="750" spc="-49">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Wealth</a:t>
            </a:r>
            <a:r>
              <a:rPr lang="en-US" sz="750" spc="-5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View</a:t>
            </a:r>
            <a:r>
              <a:rPr lang="en-US" sz="750" spc="-62">
                <a:latin typeface="Arial" panose="020B0604020202020204" pitchFamily="34" charset="0"/>
                <a:cs typeface="Arial" panose="020B0604020202020204" pitchFamily="34" charset="0"/>
              </a:rPr>
              <a:t> </a:t>
            </a:r>
            <a:r>
              <a:rPr lang="en-US" sz="750" spc="-13">
                <a:latin typeface="Arial" panose="020B0604020202020204" pitchFamily="34" charset="0"/>
                <a:cs typeface="Arial" panose="020B0604020202020204" pitchFamily="34" charset="0"/>
              </a:rPr>
              <a:t>Terms</a:t>
            </a:r>
            <a:r>
              <a:rPr lang="en-US" sz="750" spc="-4">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and</a:t>
            </a:r>
            <a:r>
              <a:rPr lang="en-US" sz="750" spc="-35">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Conditions of</a:t>
            </a:r>
            <a:r>
              <a:rPr lang="en-US" sz="750" spc="-13">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Use</a:t>
            </a:r>
            <a:r>
              <a:rPr lang="en-US" sz="750" spc="-5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a:t>
            </a:r>
          </a:p>
          <a:p>
            <a:pPr marL="11206" marR="24654">
              <a:lnSpc>
                <a:spcPct val="100899"/>
              </a:lnSpc>
            </a:pPr>
            <a:endParaRPr sz="750">
              <a:latin typeface="Arial" panose="020B0604020202020204" pitchFamily="34" charset="0"/>
              <a:cs typeface="Arial" panose="020B0604020202020204" pitchFamily="34" charset="0"/>
            </a:endParaRPr>
          </a:p>
        </p:txBody>
      </p:sp>
      <p:sp>
        <p:nvSpPr>
          <p:cNvPr id="5" name="object 5"/>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7" name="object 2">
            <a:extLst>
              <a:ext uri="{FF2B5EF4-FFF2-40B4-BE49-F238E27FC236}">
                <a16:creationId xmlns:a16="http://schemas.microsoft.com/office/drawing/2014/main" id="{B1E3D3CF-820E-4467-80EB-38D5B856D804}"/>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AD00A018-CA41-4AF8-A324-563F806DFDE9}"/>
              </a:ext>
            </a:extLst>
          </p:cNvPr>
          <p:cNvSpPr>
            <a:spLocks noGrp="1"/>
          </p:cNvSpPr>
          <p:nvPr>
            <p:ph type="sldNum" sz="quarter" idx="12"/>
          </p:nvPr>
        </p:nvSpPr>
        <p:spPr/>
        <p:txBody>
          <a:bodyPr/>
          <a:lstStyle/>
          <a:p>
            <a:fld id="{B6F15528-21DE-4FAA-801E-634DDDAF4B2B}" type="slidenum">
              <a:rPr lang="en-US" smtClean="0"/>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1" y="958665"/>
            <a:ext cx="8616302" cy="5122843"/>
          </a:xfrm>
          <a:prstGeom prst="rect">
            <a:avLst/>
          </a:prstGeom>
        </p:spPr>
        <p:txBody>
          <a:bodyPr vert="horz" wrap="square" lIns="0" tIns="11206" rIns="0" bIns="0" rtlCol="0">
            <a:spAutoFit/>
          </a:bodyPr>
          <a:lstStyle/>
          <a:p>
            <a:pPr marL="11206">
              <a:spcBef>
                <a:spcPts val="88"/>
              </a:spcBef>
            </a:pPr>
            <a:r>
              <a:rPr sz="750" spc="-4">
                <a:latin typeface="Arial" panose="020B0604020202020204" pitchFamily="34" charset="0"/>
                <a:cs typeface="Arial" panose="020B0604020202020204" pitchFamily="34" charset="0"/>
              </a:rPr>
              <a:t>Mobile check </a:t>
            </a:r>
            <a:r>
              <a:rPr sz="750" spc="-9">
                <a:latin typeface="Arial" panose="020B0604020202020204" pitchFamily="34" charset="0"/>
                <a:cs typeface="Arial" panose="020B0604020202020204" pitchFamily="34" charset="0"/>
              </a:rPr>
              <a:t>deposits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certain terms </a:t>
            </a:r>
            <a:r>
              <a:rPr sz="750">
                <a:latin typeface="Arial" panose="020B0604020202020204" pitchFamily="34" charset="0"/>
                <a:cs typeface="Arial" panose="020B0604020202020204" pitchFamily="34" charset="0"/>
              </a:rPr>
              <a:t>and conditions. </a:t>
            </a:r>
            <a:r>
              <a:rPr sz="750" spc="-4">
                <a:latin typeface="Arial" panose="020B0604020202020204" pitchFamily="34" charset="0"/>
                <a:cs typeface="Arial" panose="020B0604020202020204" pitchFamily="34" charset="0"/>
              </a:rPr>
              <a:t>Checks must be drawn on </a:t>
            </a:r>
            <a:r>
              <a:rPr sz="750">
                <a:latin typeface="Arial" panose="020B0604020202020204" pitchFamily="34" charset="0"/>
                <a:cs typeface="Arial" panose="020B0604020202020204" pitchFamily="34" charset="0"/>
              </a:rPr>
              <a:t>a U.S.</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Bank.</a:t>
            </a:r>
          </a:p>
          <a:p>
            <a:pPr>
              <a:spcBef>
                <a:spcPts val="44"/>
              </a:spcBef>
            </a:pPr>
            <a:endParaRPr sz="750">
              <a:latin typeface="Arial" panose="020B0604020202020204" pitchFamily="34" charset="0"/>
              <a:cs typeface="Arial" panose="020B0604020202020204" pitchFamily="34" charset="0"/>
            </a:endParaRPr>
          </a:p>
          <a:p>
            <a:pPr marL="11206" marR="185467">
              <a:lnSpc>
                <a:spcPct val="100899"/>
              </a:lnSpc>
            </a:pPr>
            <a:r>
              <a:rPr sz="750" spc="-4">
                <a:latin typeface="Arial" panose="020B0604020202020204" pitchFamily="34" charset="0"/>
                <a:cs typeface="Arial" panose="020B0604020202020204" pitchFamily="34" charset="0"/>
              </a:rPr>
              <a:t>Send </a:t>
            </a:r>
            <a:r>
              <a:rPr sz="750">
                <a:latin typeface="Arial" panose="020B0604020202020204" pitchFamily="34" charset="0"/>
                <a:cs typeface="Arial" panose="020B0604020202020204" pitchFamily="34" charset="0"/>
              </a:rPr>
              <a:t>Money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Zelle® is available on the Morgan Stanley Mobile </a:t>
            </a:r>
            <a:r>
              <a:rPr sz="750">
                <a:latin typeface="Arial" panose="020B0604020202020204" pitchFamily="34" charset="0"/>
                <a:cs typeface="Arial" panose="020B0604020202020204" pitchFamily="34" charset="0"/>
              </a:rPr>
              <a:t>App for </a:t>
            </a:r>
            <a:r>
              <a:rPr sz="750" spc="-4">
                <a:latin typeface="Arial" panose="020B0604020202020204" pitchFamily="34" charset="0"/>
                <a:cs typeface="Arial" panose="020B0604020202020204" pitchFamily="34" charset="0"/>
              </a:rPr>
              <a:t>iPhone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Android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on Morgan Stanley </a:t>
            </a:r>
            <a:r>
              <a:rPr sz="750" spc="4">
                <a:latin typeface="Arial" panose="020B0604020202020204" pitchFamily="34" charset="0"/>
                <a:cs typeface="Arial" panose="020B0604020202020204" pitchFamily="34" charset="0"/>
              </a:rPr>
              <a:t>Online. </a:t>
            </a:r>
            <a:r>
              <a:rPr sz="750" spc="-4">
                <a:latin typeface="Arial" panose="020B0604020202020204" pitchFamily="34" charset="0"/>
                <a:cs typeface="Arial" panose="020B0604020202020204" pitchFamily="34" charset="0"/>
              </a:rPr>
              <a:t>Enrollment is required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dollar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frequency </a:t>
            </a:r>
            <a:r>
              <a:rPr sz="750" spc="-9">
                <a:latin typeface="Arial" panose="020B0604020202020204" pitchFamily="34" charset="0"/>
                <a:cs typeface="Arial" panose="020B0604020202020204" pitchFamily="34" charset="0"/>
              </a:rPr>
              <a:t>limits </a:t>
            </a:r>
            <a:r>
              <a:rPr sz="750">
                <a:latin typeface="Arial" panose="020B0604020202020204" pitchFamily="34" charset="0"/>
                <a:cs typeface="Arial" panose="020B0604020202020204" pitchFamily="34" charset="0"/>
              </a:rPr>
              <a:t>may apply.  </a:t>
            </a:r>
            <a:r>
              <a:rPr sz="750" spc="-9">
                <a:latin typeface="Arial" panose="020B0604020202020204" pitchFamily="34" charset="0"/>
                <a:cs typeface="Arial" panose="020B0604020202020204" pitchFamily="34" charset="0"/>
              </a:rPr>
              <a:t>Domestic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transfers must be made </a:t>
            </a:r>
            <a:r>
              <a:rPr sz="750">
                <a:latin typeface="Arial" panose="020B0604020202020204" pitchFamily="34" charset="0"/>
                <a:cs typeface="Arial" panose="020B0604020202020204" pitchFamily="34" charset="0"/>
              </a:rPr>
              <a:t>from an </a:t>
            </a:r>
            <a:r>
              <a:rPr sz="750" spc="-9">
                <a:latin typeface="Arial" panose="020B0604020202020204" pitchFamily="34" charset="0"/>
                <a:cs typeface="Arial" panose="020B0604020202020204" pitchFamily="34" charset="0"/>
              </a:rPr>
              <a:t>eligible </a:t>
            </a:r>
            <a:r>
              <a:rPr sz="750" spc="-4">
                <a:latin typeface="Arial" panose="020B0604020202020204" pitchFamily="34" charset="0"/>
                <a:cs typeface="Arial" panose="020B0604020202020204" pitchFamily="34" charset="0"/>
              </a:rPr>
              <a:t>account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(Morgan Stanley) to </a:t>
            </a:r>
            <a:r>
              <a:rPr sz="750">
                <a:latin typeface="Arial" panose="020B0604020202020204" pitchFamily="34" charset="0"/>
                <a:cs typeface="Arial" panose="020B0604020202020204" pitchFamily="34" charset="0"/>
              </a:rPr>
              <a:t>a US-based </a:t>
            </a:r>
            <a:r>
              <a:rPr sz="750" spc="-4">
                <a:latin typeface="Arial" panose="020B0604020202020204" pitchFamily="34" charset="0"/>
                <a:cs typeface="Arial" panose="020B0604020202020204" pitchFamily="34" charset="0"/>
              </a:rPr>
              <a:t>account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another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institution. Morgan Stanley  maintains </a:t>
            </a:r>
            <a:r>
              <a:rPr sz="750">
                <a:latin typeface="Arial" panose="020B0604020202020204" pitchFamily="34" charset="0"/>
                <a:cs typeface="Arial" panose="020B0604020202020204" pitchFamily="34" charset="0"/>
              </a:rPr>
              <a:t>arrangements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JP Morgan Chase </a:t>
            </a:r>
            <a:r>
              <a:rPr sz="750" spc="4">
                <a:latin typeface="Arial" panose="020B0604020202020204" pitchFamily="34" charset="0"/>
                <a:cs typeface="Arial" panose="020B0604020202020204" pitchFamily="34" charset="0"/>
              </a:rPr>
              <a:t>Bank, </a:t>
            </a:r>
            <a:r>
              <a:rPr sz="750" spc="-4">
                <a:latin typeface="Arial" panose="020B0604020202020204" pitchFamily="34" charset="0"/>
                <a:cs typeface="Arial" panose="020B0604020202020204" pitchFamily="34" charset="0"/>
              </a:rPr>
              <a:t>N.A.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UMB </a:t>
            </a:r>
            <a:r>
              <a:rPr sz="750" spc="4">
                <a:latin typeface="Arial" panose="020B0604020202020204" pitchFamily="34" charset="0"/>
                <a:cs typeface="Arial" panose="020B0604020202020204" pitchFamily="34" charset="0"/>
              </a:rPr>
              <a:t>Bank, </a:t>
            </a:r>
            <a:r>
              <a:rPr sz="750" spc="-4">
                <a:latin typeface="Arial" panose="020B0604020202020204" pitchFamily="34" charset="0"/>
                <a:cs typeface="Arial" panose="020B0604020202020204" pitchFamily="34" charset="0"/>
              </a:rPr>
              <a:t>N.A.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NACHA-participating </a:t>
            </a:r>
            <a:r>
              <a:rPr sz="750" spc="-9">
                <a:latin typeface="Arial" panose="020B0604020202020204" pitchFamily="34" charset="0"/>
                <a:cs typeface="Arial" panose="020B0604020202020204" pitchFamily="34" charset="0"/>
              </a:rPr>
              <a:t>depository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institutions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processing of transfers on </a:t>
            </a:r>
            <a:r>
              <a:rPr sz="750" spc="4">
                <a:latin typeface="Arial" panose="020B0604020202020204" pitchFamily="34" charset="0"/>
                <a:cs typeface="Arial" panose="020B0604020202020204" pitchFamily="34" charset="0"/>
              </a:rPr>
              <a:t>Zelle®. </a:t>
            </a:r>
            <a:r>
              <a:rPr sz="750" spc="-4">
                <a:latin typeface="Arial" panose="020B0604020202020204" pitchFamily="34" charset="0"/>
                <a:cs typeface="Arial" panose="020B0604020202020204" pitchFamily="34" charset="0"/>
              </a:rPr>
              <a:t>Data connection  required,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message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data rates </a:t>
            </a:r>
            <a:r>
              <a:rPr sz="750">
                <a:latin typeface="Arial" panose="020B0604020202020204" pitchFamily="34" charset="0"/>
                <a:cs typeface="Arial" panose="020B0604020202020204" pitchFamily="34" charset="0"/>
              </a:rPr>
              <a:t>may apply, </a:t>
            </a:r>
            <a:r>
              <a:rPr sz="750" spc="-4">
                <a:latin typeface="Arial" panose="020B0604020202020204" pitchFamily="34" charset="0"/>
                <a:cs typeface="Arial" panose="020B0604020202020204" pitchFamily="34" charset="0"/>
              </a:rPr>
              <a:t>including </a:t>
            </a:r>
            <a:r>
              <a:rPr sz="750" spc="-9">
                <a:latin typeface="Arial" panose="020B0604020202020204" pitchFamily="34" charset="0"/>
                <a:cs typeface="Arial" panose="020B0604020202020204" pitchFamily="34" charset="0"/>
              </a:rPr>
              <a:t>those </a:t>
            </a:r>
            <a:r>
              <a:rPr sz="750">
                <a:latin typeface="Arial" panose="020B0604020202020204" pitchFamily="34" charset="0"/>
                <a:cs typeface="Arial" panose="020B0604020202020204" pitchFamily="34" charset="0"/>
              </a:rPr>
              <a:t>from your </a:t>
            </a:r>
            <a:r>
              <a:rPr sz="750" spc="-4">
                <a:latin typeface="Arial" panose="020B0604020202020204" pitchFamily="34" charset="0"/>
                <a:cs typeface="Arial" panose="020B0604020202020204" pitchFamily="34" charset="0"/>
              </a:rPr>
              <a:t>communications service </a:t>
            </a:r>
            <a:r>
              <a:rPr sz="750">
                <a:latin typeface="Arial" panose="020B0604020202020204" pitchFamily="34" charset="0"/>
                <a:cs typeface="Arial" panose="020B0604020202020204" pitchFamily="34" charset="0"/>
              </a:rPr>
              <a:t>provider. Must have an </a:t>
            </a:r>
            <a:r>
              <a:rPr sz="750" spc="-9">
                <a:latin typeface="Arial" panose="020B0604020202020204" pitchFamily="34" charset="0"/>
                <a:cs typeface="Arial" panose="020B0604020202020204" pitchFamily="34" charset="0"/>
              </a:rPr>
              <a:t>eligible </a:t>
            </a:r>
            <a:r>
              <a:rPr sz="750" spc="-4">
                <a:latin typeface="Arial" panose="020B0604020202020204" pitchFamily="34" charset="0"/>
                <a:cs typeface="Arial" panose="020B0604020202020204" pitchFamily="34" charset="0"/>
              </a:rPr>
              <a:t>account in the </a:t>
            </a:r>
            <a:r>
              <a:rPr sz="750">
                <a:latin typeface="Arial" panose="020B0604020202020204" pitchFamily="34" charset="0"/>
                <a:cs typeface="Arial" panose="020B0604020202020204" pitchFamily="34" charset="0"/>
              </a:rPr>
              <a:t>U.S. </a:t>
            </a:r>
            <a:r>
              <a:rPr sz="750" spc="-4">
                <a:latin typeface="Arial" panose="020B0604020202020204" pitchFamily="34" charset="0"/>
                <a:cs typeface="Arial" panose="020B0604020202020204" pitchFamily="34" charset="0"/>
              </a:rPr>
              <a:t>to use Zelle®. </a:t>
            </a:r>
            <a:r>
              <a:rPr sz="750" spc="-9">
                <a:latin typeface="Arial" panose="020B0604020202020204" pitchFamily="34" charset="0"/>
                <a:cs typeface="Arial" panose="020B0604020202020204" pitchFamily="34" charset="0"/>
              </a:rPr>
              <a:t>Transactions </a:t>
            </a:r>
            <a:r>
              <a:rPr sz="750" spc="-4">
                <a:latin typeface="Arial" panose="020B0604020202020204" pitchFamily="34" charset="0"/>
                <a:cs typeface="Arial" panose="020B0604020202020204" pitchFamily="34" charset="0"/>
              </a:rPr>
              <a:t>typically occur in  minutes when the </a:t>
            </a:r>
            <a:r>
              <a:rPr sz="750" spc="-9">
                <a:latin typeface="Arial" panose="020B0604020202020204" pitchFamily="34" charset="0"/>
                <a:cs typeface="Arial" panose="020B0604020202020204" pitchFamily="34" charset="0"/>
              </a:rPr>
              <a:t>recipient’s </a:t>
            </a:r>
            <a:r>
              <a:rPr sz="750" spc="-4">
                <a:latin typeface="Arial" panose="020B0604020202020204" pitchFamily="34" charset="0"/>
                <a:cs typeface="Arial" panose="020B0604020202020204" pitchFamily="34" charset="0"/>
              </a:rPr>
              <a:t>email address or </a:t>
            </a:r>
            <a:r>
              <a:rPr sz="750" spc="4">
                <a:latin typeface="Arial" panose="020B0604020202020204" pitchFamily="34" charset="0"/>
                <a:cs typeface="Arial" panose="020B0604020202020204" pitchFamily="34" charset="0"/>
              </a:rPr>
              <a:t>U.S. </a:t>
            </a:r>
            <a:r>
              <a:rPr sz="750" spc="-4">
                <a:latin typeface="Arial" panose="020B0604020202020204" pitchFamily="34" charset="0"/>
                <a:cs typeface="Arial" panose="020B0604020202020204" pitchFamily="34" charset="0"/>
              </a:rPr>
              <a:t>mobile number is already enrolled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Zelle. </a:t>
            </a:r>
            <a:r>
              <a:rPr sz="750" spc="-4">
                <a:latin typeface="Arial" panose="020B0604020202020204" pitchFamily="34" charset="0"/>
                <a:cs typeface="Arial" panose="020B0604020202020204" pitchFamily="34" charset="0"/>
              </a:rPr>
              <a:t>See the Morgan Stanley Send </a:t>
            </a:r>
            <a:r>
              <a:rPr sz="750">
                <a:latin typeface="Arial" panose="020B0604020202020204" pitchFamily="34" charset="0"/>
                <a:cs typeface="Arial" panose="020B0604020202020204" pitchFamily="34" charset="0"/>
              </a:rPr>
              <a:t>Money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Zelle® terms </a:t>
            </a:r>
            <a:r>
              <a:rPr sz="750">
                <a:latin typeface="Arial" panose="020B0604020202020204" pitchFamily="34" charset="0"/>
                <a:cs typeface="Arial" panose="020B0604020202020204" pitchFamily="34" charset="0"/>
              </a:rPr>
              <a:t>for</a:t>
            </a:r>
            <a:r>
              <a:rPr sz="750" spc="-71">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details.</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26896">
              <a:spcBef>
                <a:spcPts val="4"/>
              </a:spcBef>
            </a:pPr>
            <a:r>
              <a:rPr sz="750" spc="-4">
                <a:latin typeface="Arial" panose="020B0604020202020204" pitchFamily="34" charset="0"/>
                <a:cs typeface="Arial" panose="020B0604020202020204" pitchFamily="34" charset="0"/>
              </a:rPr>
              <a:t>Zelle </a:t>
            </a:r>
            <a:r>
              <a:rPr sz="750">
                <a:latin typeface="Arial" panose="020B0604020202020204" pitchFamily="34" charset="0"/>
                <a:cs typeface="Arial" panose="020B0604020202020204" pitchFamily="34" charset="0"/>
              </a:rPr>
              <a:t>and</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a:t>
            </a:r>
            <a:r>
              <a:rPr sz="750" spc="-4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Zelle</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related</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marks</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wholly</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owned</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by</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Early</a:t>
            </a:r>
            <a:r>
              <a:rPr sz="750" spc="-4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Warning</a:t>
            </a:r>
            <a:r>
              <a:rPr sz="750" spc="-22">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Services, </a:t>
            </a:r>
            <a:r>
              <a:rPr sz="750" spc="-13">
                <a:latin typeface="Arial" panose="020B0604020202020204" pitchFamily="34" charset="0"/>
                <a:cs typeface="Arial" panose="020B0604020202020204" pitchFamily="34" charset="0"/>
              </a:rPr>
              <a:t>LLC</a:t>
            </a:r>
            <a:r>
              <a:rPr sz="750">
                <a:latin typeface="Arial" panose="020B0604020202020204" pitchFamily="34" charset="0"/>
                <a:cs typeface="Arial" panose="020B0604020202020204" pitchFamily="34" charset="0"/>
              </a:rPr>
              <a:t> and</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are</a:t>
            </a:r>
            <a:r>
              <a:rPr sz="750" spc="-4">
                <a:latin typeface="Arial" panose="020B0604020202020204" pitchFamily="34" charset="0"/>
                <a:cs typeface="Arial" panose="020B0604020202020204" pitchFamily="34" charset="0"/>
              </a:rPr>
              <a:t> used</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herein</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under</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license.</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Morgan</a:t>
            </a:r>
            <a:r>
              <a:rPr sz="750" spc="-18">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Stanley</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is</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not</a:t>
            </a:r>
            <a:r>
              <a:rPr sz="750" spc="-4">
                <a:latin typeface="Arial" panose="020B0604020202020204" pitchFamily="34" charset="0"/>
                <a:cs typeface="Arial" panose="020B0604020202020204" pitchFamily="34" charset="0"/>
              </a:rPr>
              <a:t> </a:t>
            </a:r>
            <a:r>
              <a:rPr sz="750" spc="44">
                <a:latin typeface="Arial" panose="020B0604020202020204" pitchFamily="34" charset="0"/>
                <a:cs typeface="Arial" panose="020B0604020202020204" pitchFamily="34" charset="0"/>
              </a:rPr>
              <a:t>afliated</a:t>
            </a:r>
            <a:r>
              <a:rPr sz="750" spc="-9">
                <a:latin typeface="Arial" panose="020B0604020202020204" pitchFamily="34" charset="0"/>
                <a:cs typeface="Arial" panose="020B0604020202020204" pitchFamily="34" charset="0"/>
              </a:rPr>
              <a:t> with</a:t>
            </a:r>
            <a:r>
              <a:rPr sz="750" spc="-35">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Zelle®.</a:t>
            </a:r>
          </a:p>
          <a:p>
            <a:pPr>
              <a:spcBef>
                <a:spcPts val="44"/>
              </a:spcBef>
            </a:pPr>
            <a:endParaRPr sz="750">
              <a:latin typeface="Arial" panose="020B0604020202020204" pitchFamily="34" charset="0"/>
              <a:cs typeface="Arial" panose="020B0604020202020204" pitchFamily="34" charset="0"/>
            </a:endParaRPr>
          </a:p>
          <a:p>
            <a:pPr marL="11206" marR="242620">
              <a:lnSpc>
                <a:spcPct val="100899"/>
              </a:lnSpc>
            </a:pPr>
            <a:r>
              <a:rPr sz="750" spc="-4">
                <a:latin typeface="Arial" panose="020B0604020202020204" pitchFamily="34" charset="0"/>
                <a:cs typeface="Arial" panose="020B0604020202020204" pitchFamily="34" charset="0"/>
              </a:rPr>
              <a:t>Electronic payments </a:t>
            </a:r>
            <a:r>
              <a:rPr sz="750">
                <a:latin typeface="Arial" panose="020B0604020202020204" pitchFamily="34" charset="0"/>
                <a:cs typeface="Arial" panose="020B0604020202020204" pitchFamily="34" charset="0"/>
              </a:rPr>
              <a:t>arrive </a:t>
            </a:r>
            <a:r>
              <a:rPr sz="750" spc="-4">
                <a:latin typeface="Arial" panose="020B0604020202020204" pitchFamily="34" charset="0"/>
                <a:cs typeface="Arial" panose="020B0604020202020204" pitchFamily="34" charset="0"/>
              </a:rPr>
              <a:t>to the </a:t>
            </a:r>
            <a:r>
              <a:rPr sz="750">
                <a:latin typeface="Arial" panose="020B0604020202020204" pitchFamily="34" charset="0"/>
                <a:cs typeface="Arial" panose="020B0604020202020204" pitchFamily="34" charset="0"/>
              </a:rPr>
              <a:t>payee </a:t>
            </a:r>
            <a:r>
              <a:rPr sz="750" spc="-9">
                <a:latin typeface="Arial" panose="020B0604020202020204" pitchFamily="34" charset="0"/>
                <a:cs typeface="Arial" panose="020B0604020202020204" pitchFamily="34" charset="0"/>
              </a:rPr>
              <a:t>within </a:t>
            </a:r>
            <a:r>
              <a:rPr sz="750" spc="9">
                <a:latin typeface="Arial" panose="020B0604020202020204" pitchFamily="34" charset="0"/>
                <a:cs typeface="Arial" panose="020B0604020202020204" pitchFamily="34" charset="0"/>
              </a:rPr>
              <a:t>1-2 </a:t>
            </a:r>
            <a:r>
              <a:rPr sz="750" spc="-4">
                <a:latin typeface="Arial" panose="020B0604020202020204" pitchFamily="34" charset="0"/>
                <a:cs typeface="Arial" panose="020B0604020202020204" pitchFamily="34" charset="0"/>
              </a:rPr>
              <a:t>business </a:t>
            </a:r>
            <a:r>
              <a:rPr sz="750">
                <a:latin typeface="Arial" panose="020B0604020202020204" pitchFamily="34" charset="0"/>
                <a:cs typeface="Arial" panose="020B0604020202020204" pitchFamily="34" charset="0"/>
              </a:rPr>
              <a:t>days, </a:t>
            </a:r>
            <a:r>
              <a:rPr sz="750" spc="-4">
                <a:latin typeface="Arial" panose="020B0604020202020204" pitchFamily="34" charset="0"/>
                <a:cs typeface="Arial" panose="020B0604020202020204" pitchFamily="34" charset="0"/>
              </a:rPr>
              <a:t>check payments </a:t>
            </a:r>
            <a:r>
              <a:rPr sz="750">
                <a:latin typeface="Arial" panose="020B0604020202020204" pitchFamily="34" charset="0"/>
                <a:cs typeface="Arial" panose="020B0604020202020204" pitchFamily="34" charset="0"/>
              </a:rPr>
              <a:t>arrive </a:t>
            </a:r>
            <a:r>
              <a:rPr sz="750" spc="-4">
                <a:latin typeface="Arial" panose="020B0604020202020204" pitchFamily="34" charset="0"/>
                <a:cs typeface="Arial" panose="020B0604020202020204" pitchFamily="34" charset="0"/>
              </a:rPr>
              <a:t>to the </a:t>
            </a:r>
            <a:r>
              <a:rPr sz="750">
                <a:latin typeface="Arial" panose="020B0604020202020204" pitchFamily="34" charset="0"/>
                <a:cs typeface="Arial" panose="020B0604020202020204" pitchFamily="34" charset="0"/>
              </a:rPr>
              <a:t>payee </a:t>
            </a:r>
            <a:r>
              <a:rPr sz="750" spc="-9">
                <a:latin typeface="Arial" panose="020B0604020202020204" pitchFamily="34" charset="0"/>
                <a:cs typeface="Arial" panose="020B0604020202020204" pitchFamily="34" charset="0"/>
              </a:rPr>
              <a:t>within </a:t>
            </a:r>
            <a:r>
              <a:rPr sz="750">
                <a:latin typeface="Arial" panose="020B0604020202020204" pitchFamily="34" charset="0"/>
                <a:cs typeface="Arial" panose="020B0604020202020204" pitchFamily="34" charset="0"/>
              </a:rPr>
              <a:t>5 </a:t>
            </a:r>
            <a:r>
              <a:rPr sz="750" spc="-4">
                <a:latin typeface="Arial" panose="020B0604020202020204" pitchFamily="34" charset="0"/>
                <a:cs typeface="Arial" panose="020B0604020202020204" pitchFamily="34" charset="0"/>
              </a:rPr>
              <a:t>business </a:t>
            </a:r>
            <a:r>
              <a:rPr sz="750">
                <a:latin typeface="Arial" panose="020B0604020202020204" pitchFamily="34" charset="0"/>
                <a:cs typeface="Arial" panose="020B0604020202020204" pitchFamily="34" charset="0"/>
              </a:rPr>
              <a:t>days. </a:t>
            </a:r>
            <a:r>
              <a:rPr sz="750" spc="-4">
                <a:latin typeface="Arial" panose="020B0604020202020204" pitchFamily="34" charset="0"/>
                <a:cs typeface="Arial" panose="020B0604020202020204" pitchFamily="34" charset="0"/>
              </a:rPr>
              <a:t>Same-day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overnight payments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available </a:t>
            </a:r>
            <a:r>
              <a:rPr sz="750">
                <a:latin typeface="Arial" panose="020B0604020202020204" pitchFamily="34" charset="0"/>
                <a:cs typeface="Arial" panose="020B0604020202020204" pitchFamily="34" charset="0"/>
              </a:rPr>
              <a:t>for an </a:t>
            </a:r>
            <a:r>
              <a:rPr sz="750" spc="-4">
                <a:latin typeface="Arial" panose="020B0604020202020204" pitchFamily="34" charset="0"/>
                <a:cs typeface="Arial" panose="020B0604020202020204" pitchFamily="34" charset="0"/>
              </a:rPr>
              <a:t>additional </a:t>
            </a:r>
            <a:r>
              <a:rPr sz="750">
                <a:latin typeface="Arial" panose="020B0604020202020204" pitchFamily="34" charset="0"/>
                <a:cs typeface="Arial" panose="020B0604020202020204" pitchFamily="34" charset="0"/>
              </a:rPr>
              <a:t>fee  </a:t>
            </a:r>
            <a:r>
              <a:rPr sz="750" spc="-9">
                <a:latin typeface="Arial" panose="020B0604020202020204" pitchFamily="34" charset="0"/>
                <a:cs typeface="Arial" panose="020B0604020202020204" pitchFamily="34" charset="0"/>
              </a:rPr>
              <a:t>within </a:t>
            </a:r>
            <a:r>
              <a:rPr sz="750" spc="-4">
                <a:latin typeface="Arial" panose="020B0604020202020204" pitchFamily="34" charset="0"/>
                <a:cs typeface="Arial" panose="020B0604020202020204" pitchFamily="34" charset="0"/>
              </a:rPr>
              <a:t>the available </a:t>
            </a:r>
            <a:r>
              <a:rPr sz="750">
                <a:latin typeface="Arial" panose="020B0604020202020204" pitchFamily="34" charset="0"/>
                <a:cs typeface="Arial" panose="020B0604020202020204" pitchFamily="34" charset="0"/>
              </a:rPr>
              <a:t>payment timeframes.</a:t>
            </a:r>
          </a:p>
          <a:p>
            <a:pPr>
              <a:lnSpc>
                <a:spcPct val="100000"/>
              </a:lnSpc>
            </a:pPr>
            <a:endParaRPr sz="750">
              <a:latin typeface="Arial" panose="020B0604020202020204" pitchFamily="34" charset="0"/>
              <a:cs typeface="Arial" panose="020B0604020202020204" pitchFamily="34" charset="0"/>
            </a:endParaRPr>
          </a:p>
          <a:p>
            <a:pPr marL="11206"/>
            <a:r>
              <a:rPr sz="750" b="1" spc="-4">
                <a:latin typeface="Arial" panose="020B0604020202020204" pitchFamily="34" charset="0"/>
                <a:cs typeface="Arial" panose="020B0604020202020204" pitchFamily="34" charset="0"/>
              </a:rPr>
              <a:t>KEY ASSET CLASS CONSIDERATIONS </a:t>
            </a:r>
            <a:r>
              <a:rPr sz="750" b="1">
                <a:latin typeface="Arial" panose="020B0604020202020204" pitchFamily="34" charset="0"/>
                <a:cs typeface="Arial" panose="020B0604020202020204" pitchFamily="34" charset="0"/>
              </a:rPr>
              <a:t>AND </a:t>
            </a:r>
            <a:r>
              <a:rPr sz="750" b="1" spc="-9">
                <a:latin typeface="Arial" panose="020B0604020202020204" pitchFamily="34" charset="0"/>
                <a:cs typeface="Arial" panose="020B0604020202020204" pitchFamily="34" charset="0"/>
              </a:rPr>
              <a:t>OTHER</a:t>
            </a:r>
            <a:r>
              <a:rPr sz="750" b="1" spc="-49">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RISKS</a:t>
            </a:r>
            <a:endParaRPr sz="750">
              <a:latin typeface="Arial" panose="020B0604020202020204" pitchFamily="34" charset="0"/>
              <a:cs typeface="Arial" panose="020B0604020202020204" pitchFamily="34" charset="0"/>
            </a:endParaRPr>
          </a:p>
          <a:p>
            <a:pPr>
              <a:spcBef>
                <a:spcPts val="49"/>
              </a:spcBef>
            </a:pPr>
            <a:endParaRPr sz="750">
              <a:latin typeface="Arial" panose="020B0604020202020204" pitchFamily="34" charset="0"/>
              <a:cs typeface="Arial" panose="020B0604020202020204" pitchFamily="34" charset="0"/>
            </a:endParaRPr>
          </a:p>
          <a:p>
            <a:pPr marL="11206" marR="4483">
              <a:lnSpc>
                <a:spcPct val="100899"/>
              </a:lnSpc>
            </a:pPr>
            <a:r>
              <a:rPr sz="750" spc="-4">
                <a:latin typeface="Arial" panose="020B0604020202020204" pitchFamily="34" charset="0"/>
                <a:cs typeface="Arial" panose="020B0604020202020204" pitchFamily="34" charset="0"/>
              </a:rPr>
              <a:t>Investing in the markets entails the risk of market volatility. </a:t>
            </a:r>
            <a:r>
              <a:rPr sz="750">
                <a:latin typeface="Arial" panose="020B0604020202020204" pitchFamily="34" charset="0"/>
                <a:cs typeface="Arial" panose="020B0604020202020204" pitchFamily="34" charset="0"/>
              </a:rPr>
              <a:t>The value </a:t>
            </a:r>
            <a:r>
              <a:rPr sz="750" spc="-4">
                <a:latin typeface="Arial" panose="020B0604020202020204" pitchFamily="34" charset="0"/>
                <a:cs typeface="Arial" panose="020B0604020202020204" pitchFamily="34" charset="0"/>
              </a:rPr>
              <a:t>of all types of investments, including stocks, </a:t>
            </a:r>
            <a:r>
              <a:rPr sz="750">
                <a:latin typeface="Arial" panose="020B0604020202020204" pitchFamily="34" charset="0"/>
                <a:cs typeface="Arial" panose="020B0604020202020204" pitchFamily="34" charset="0"/>
              </a:rPr>
              <a:t>mutual funds, </a:t>
            </a:r>
            <a:r>
              <a:rPr sz="750" spc="-4">
                <a:latin typeface="Arial" panose="020B0604020202020204" pitchFamily="34" charset="0"/>
                <a:cs typeface="Arial" panose="020B0604020202020204" pitchFamily="34" charset="0"/>
              </a:rPr>
              <a:t>exchange-traded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(“ETFs”), closed-end </a:t>
            </a:r>
            <a:r>
              <a:rPr sz="750">
                <a:latin typeface="Arial" panose="020B0604020202020204" pitchFamily="34" charset="0"/>
                <a:cs typeface="Arial" panose="020B0604020202020204" pitchFamily="34" charset="0"/>
              </a:rPr>
              <a:t>funds, and unit  </a:t>
            </a:r>
            <a:r>
              <a:rPr sz="750" spc="-4">
                <a:latin typeface="Arial" panose="020B0604020202020204" pitchFamily="34" charset="0"/>
                <a:cs typeface="Arial" panose="020B0604020202020204" pitchFamily="34" charset="0"/>
              </a:rPr>
              <a:t>investment trusts,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increase or decrease over </a:t>
            </a:r>
            <a:r>
              <a:rPr sz="750">
                <a:latin typeface="Arial" panose="020B0604020202020204" pitchFamily="34" charset="0"/>
                <a:cs typeface="Arial" panose="020B0604020202020204" pitchFamily="34" charset="0"/>
              </a:rPr>
              <a:t>varying </a:t>
            </a:r>
            <a:r>
              <a:rPr sz="750" spc="-4">
                <a:latin typeface="Arial" panose="020B0604020202020204" pitchFamily="34" charset="0"/>
                <a:cs typeface="Arial" panose="020B0604020202020204" pitchFamily="34" charset="0"/>
              </a:rPr>
              <a:t>time periods. </a:t>
            </a:r>
            <a:r>
              <a:rPr sz="750" spc="-26">
                <a:latin typeface="Arial" panose="020B0604020202020204" pitchFamily="34" charset="0"/>
                <a:cs typeface="Arial" panose="020B0604020202020204" pitchFamily="34" charset="0"/>
              </a:rPr>
              <a:t>To </a:t>
            </a:r>
            <a:r>
              <a:rPr sz="750" spc="-4">
                <a:latin typeface="Arial" panose="020B0604020202020204" pitchFamily="34" charset="0"/>
                <a:cs typeface="Arial" panose="020B0604020202020204" pitchFamily="34" charset="0"/>
              </a:rPr>
              <a:t>the extent the investments </a:t>
            </a:r>
            <a:r>
              <a:rPr sz="750" spc="-9">
                <a:latin typeface="Arial" panose="020B0604020202020204" pitchFamily="34" charset="0"/>
                <a:cs typeface="Arial" panose="020B0604020202020204" pitchFamily="34" charset="0"/>
              </a:rPr>
              <a:t>depicted </a:t>
            </a:r>
            <a:r>
              <a:rPr sz="750" spc="-4">
                <a:latin typeface="Arial" panose="020B0604020202020204" pitchFamily="34" charset="0"/>
                <a:cs typeface="Arial" panose="020B0604020202020204" pitchFamily="34" charset="0"/>
              </a:rPr>
              <a:t>herein represent </a:t>
            </a:r>
            <a:r>
              <a:rPr sz="750" b="1">
                <a:latin typeface="Arial" panose="020B0604020202020204" pitchFamily="34" charset="0"/>
                <a:cs typeface="Arial" panose="020B0604020202020204" pitchFamily="34" charset="0"/>
              </a:rPr>
              <a:t>international </a:t>
            </a:r>
            <a:r>
              <a:rPr sz="750" b="1" spc="-4">
                <a:latin typeface="Arial" panose="020B0604020202020204" pitchFamily="34" charset="0"/>
                <a:cs typeface="Arial" panose="020B0604020202020204" pitchFamily="34" charset="0"/>
              </a:rPr>
              <a:t>securities</a:t>
            </a:r>
            <a:r>
              <a:rPr sz="750" spc="-4">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should be </a:t>
            </a:r>
            <a:r>
              <a:rPr sz="750">
                <a:latin typeface="Arial" panose="020B0604020202020204" pitchFamily="34" charset="0"/>
                <a:cs typeface="Arial" panose="020B0604020202020204" pitchFamily="34" charset="0"/>
              </a:rPr>
              <a:t>aware </a:t>
            </a:r>
            <a:r>
              <a:rPr sz="750" spc="-4">
                <a:latin typeface="Arial" panose="020B0604020202020204" pitchFamily="34" charset="0"/>
                <a:cs typeface="Arial" panose="020B0604020202020204" pitchFamily="34" charset="0"/>
              </a:rPr>
              <a:t>that there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additional risks 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international </a:t>
            </a:r>
            <a:r>
              <a:rPr sz="750">
                <a:latin typeface="Arial" panose="020B0604020202020204" pitchFamily="34" charset="0"/>
                <a:cs typeface="Arial" panose="020B0604020202020204" pitchFamily="34" charset="0"/>
              </a:rPr>
              <a:t>investing, </a:t>
            </a:r>
            <a:r>
              <a:rPr sz="750" spc="-4">
                <a:latin typeface="Arial" panose="020B0604020202020204" pitchFamily="34" charset="0"/>
                <a:cs typeface="Arial" panose="020B0604020202020204" pitchFamily="34" charset="0"/>
              </a:rPr>
              <a:t>including foreign economic, political, monetary </a:t>
            </a:r>
            <a:r>
              <a:rPr sz="750">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legal factors, changing currency exchange </a:t>
            </a:r>
            <a:r>
              <a:rPr sz="750">
                <a:latin typeface="Arial" panose="020B0604020202020204" pitchFamily="34" charset="0"/>
                <a:cs typeface="Arial" panose="020B0604020202020204" pitchFamily="34" charset="0"/>
              </a:rPr>
              <a:t>rates, </a:t>
            </a:r>
            <a:r>
              <a:rPr sz="750" spc="-4">
                <a:latin typeface="Arial" panose="020B0604020202020204" pitchFamily="34" charset="0"/>
                <a:cs typeface="Arial" panose="020B0604020202020204" pitchFamily="34" charset="0"/>
              </a:rPr>
              <a:t>foreign taxes, </a:t>
            </a:r>
            <a:r>
              <a:rPr sz="750">
                <a:latin typeface="Arial" panose="020B0604020202020204" pitchFamily="34" charset="0"/>
                <a:cs typeface="Arial" panose="020B0604020202020204" pitchFamily="34" charset="0"/>
              </a:rPr>
              <a:t>and </a:t>
            </a:r>
            <a:r>
              <a:rPr sz="750" spc="18">
                <a:latin typeface="Arial" panose="020B0604020202020204" pitchFamily="34" charset="0"/>
                <a:cs typeface="Arial" panose="020B0604020202020204" pitchFamily="34" charset="0"/>
              </a:rPr>
              <a:t>diferences </a:t>
            </a:r>
            <a:r>
              <a:rPr sz="750" spc="-4">
                <a:latin typeface="Arial" panose="020B0604020202020204" pitchFamily="34" charset="0"/>
                <a:cs typeface="Arial" panose="020B0604020202020204" pitchFamily="34" charset="0"/>
              </a:rPr>
              <a:t>in  </a:t>
            </a:r>
            <a:r>
              <a:rPr sz="750" spc="18">
                <a:latin typeface="Arial" panose="020B0604020202020204" pitchFamily="34" charset="0"/>
                <a:cs typeface="Arial" panose="020B0604020202020204" pitchFamily="34" charset="0"/>
              </a:rPr>
              <a:t>fnancial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accounting standards. These risks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18">
                <a:latin typeface="Arial" panose="020B0604020202020204" pitchFamily="34" charset="0"/>
                <a:cs typeface="Arial" panose="020B0604020202020204" pitchFamily="34" charset="0"/>
              </a:rPr>
              <a:t>magnifed </a:t>
            </a:r>
            <a:r>
              <a:rPr sz="750" spc="-4">
                <a:latin typeface="Arial" panose="020B0604020202020204" pitchFamily="34" charset="0"/>
                <a:cs typeface="Arial" panose="020B0604020202020204" pitchFamily="34" charset="0"/>
              </a:rPr>
              <a:t>in </a:t>
            </a:r>
            <a:r>
              <a:rPr sz="750" b="1" spc="-4">
                <a:latin typeface="Arial" panose="020B0604020202020204" pitchFamily="34" charset="0"/>
                <a:cs typeface="Arial" panose="020B0604020202020204" pitchFamily="34" charset="0"/>
              </a:rPr>
              <a:t>emerging markets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frontier markets</a:t>
            </a:r>
            <a:r>
              <a:rPr sz="750" spc="-4">
                <a:latin typeface="Arial" panose="020B0604020202020204" pitchFamily="34" charset="0"/>
                <a:cs typeface="Arial" panose="020B0604020202020204" pitchFamily="34" charset="0"/>
              </a:rPr>
              <a:t>. </a:t>
            </a:r>
            <a:r>
              <a:rPr sz="750" b="1">
                <a:latin typeface="Arial" panose="020B0604020202020204" pitchFamily="34" charset="0"/>
                <a:cs typeface="Arial" panose="020B0604020202020204" pitchFamily="34" charset="0"/>
              </a:rPr>
              <a:t>Small- and mid-capitalization companies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lack the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resources, product  </a:t>
            </a:r>
            <a:r>
              <a:rPr sz="750" spc="4">
                <a:latin typeface="Arial" panose="020B0604020202020204" pitchFamily="34" charset="0"/>
                <a:cs typeface="Arial" panose="020B0604020202020204" pitchFamily="34" charset="0"/>
              </a:rPr>
              <a:t>diversifcation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competitive </a:t>
            </a:r>
            <a:r>
              <a:rPr sz="750" spc="-4">
                <a:latin typeface="Arial" panose="020B0604020202020204" pitchFamily="34" charset="0"/>
                <a:cs typeface="Arial" panose="020B0604020202020204" pitchFamily="34" charset="0"/>
              </a:rPr>
              <a:t>strengths of larger </a:t>
            </a:r>
            <a:r>
              <a:rPr sz="750">
                <a:latin typeface="Arial" panose="020B0604020202020204" pitchFamily="34" charset="0"/>
                <a:cs typeface="Arial" panose="020B0604020202020204" pitchFamily="34" charset="0"/>
              </a:rPr>
              <a:t>companies. </a:t>
            </a:r>
            <a:r>
              <a:rPr sz="750" spc="-4">
                <a:latin typeface="Arial" panose="020B0604020202020204" pitchFamily="34" charset="0"/>
                <a:cs typeface="Arial" panose="020B0604020202020204" pitchFamily="34" charset="0"/>
              </a:rPr>
              <a:t>In addition, the securities of small-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mid-capitalization companies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trade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readily </a:t>
            </a:r>
            <a:r>
              <a:rPr sz="750" spc="4">
                <a:latin typeface="Arial" panose="020B0604020202020204" pitchFamily="34" charset="0"/>
                <a:cs typeface="Arial" panose="020B0604020202020204" pitchFamily="34" charset="0"/>
              </a:rPr>
              <a:t>as,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be subject to higher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than,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of larger, </a:t>
            </a:r>
            <a:r>
              <a:rPr sz="750">
                <a:latin typeface="Arial" panose="020B0604020202020204" pitchFamily="34" charset="0"/>
                <a:cs typeface="Arial" panose="020B0604020202020204" pitchFamily="34" charset="0"/>
              </a:rPr>
              <a:t>more </a:t>
            </a:r>
            <a:r>
              <a:rPr sz="750" spc="-9">
                <a:latin typeface="Arial" panose="020B0604020202020204" pitchFamily="34" charset="0"/>
                <a:cs typeface="Arial" panose="020B0604020202020204" pitchFamily="34" charset="0"/>
              </a:rPr>
              <a:t>established </a:t>
            </a:r>
            <a:r>
              <a:rPr sz="750" spc="-4">
                <a:latin typeface="Arial" panose="020B0604020202020204" pitchFamily="34" charset="0"/>
                <a:cs typeface="Arial" panose="020B0604020202020204" pitchFamily="34" charset="0"/>
              </a:rPr>
              <a:t>companies. </a:t>
            </a:r>
            <a:r>
              <a:rPr sz="750">
                <a:latin typeface="Arial" panose="020B0604020202020204" pitchFamily="34" charset="0"/>
                <a:cs typeface="Arial" panose="020B0604020202020204" pitchFamily="34" charset="0"/>
              </a:rPr>
              <a:t>The value </a:t>
            </a:r>
            <a:r>
              <a:rPr sz="750" spc="-4">
                <a:latin typeface="Arial" panose="020B0604020202020204" pitchFamily="34" charset="0"/>
                <a:cs typeface="Arial" panose="020B0604020202020204" pitchFamily="34" charset="0"/>
              </a:rPr>
              <a:t>of </a:t>
            </a:r>
            <a:r>
              <a:rPr sz="750" b="1" spc="35">
                <a:latin typeface="Arial" panose="020B0604020202020204" pitchFamily="34" charset="0"/>
                <a:cs typeface="Arial" panose="020B0604020202020204" pitchFamily="34" charset="0"/>
              </a:rPr>
              <a:t>fxed </a:t>
            </a:r>
            <a:r>
              <a:rPr sz="750" b="1">
                <a:latin typeface="Arial" panose="020B0604020202020204" pitchFamily="34" charset="0"/>
                <a:cs typeface="Arial" panose="020B0604020202020204" pitchFamily="34" charset="0"/>
              </a:rPr>
              <a:t>income </a:t>
            </a:r>
            <a:r>
              <a:rPr sz="750" b="1" spc="-4">
                <a:latin typeface="Arial" panose="020B0604020202020204" pitchFamily="34" charset="0"/>
                <a:cs typeface="Arial" panose="020B0604020202020204" pitchFamily="34" charset="0"/>
              </a:rPr>
              <a:t>securities </a:t>
            </a:r>
            <a:r>
              <a:rPr sz="750" spc="-9">
                <a:latin typeface="Arial" panose="020B0604020202020204" pitchFamily="34" charset="0"/>
                <a:cs typeface="Arial" panose="020B0604020202020204" pitchFamily="34" charset="0"/>
              </a:rPr>
              <a:t>will </a:t>
            </a:r>
            <a:r>
              <a:rPr sz="750" spc="18">
                <a:latin typeface="Arial" panose="020B0604020202020204" pitchFamily="34" charset="0"/>
                <a:cs typeface="Arial" panose="020B0604020202020204" pitchFamily="34" charset="0"/>
              </a:rPr>
              <a:t>fuctuate </a:t>
            </a:r>
            <a:r>
              <a:rPr sz="750">
                <a:latin typeface="Arial" panose="020B0604020202020204" pitchFamily="34" charset="0"/>
                <a:cs typeface="Arial" panose="020B0604020202020204" pitchFamily="34" charset="0"/>
              </a:rPr>
              <a:t>and, upon a </a:t>
            </a:r>
            <a:r>
              <a:rPr sz="750" spc="-4">
                <a:latin typeface="Arial" panose="020B0604020202020204" pitchFamily="34" charset="0"/>
                <a:cs typeface="Arial" panose="020B0604020202020204" pitchFamily="34" charset="0"/>
              </a:rPr>
              <a:t>sale,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worth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than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original cost or maturity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Bonds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interest rate </a:t>
            </a:r>
            <a:r>
              <a:rPr sz="750">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call risk, reinvestment </a:t>
            </a:r>
            <a:r>
              <a:rPr sz="750">
                <a:latin typeface="Arial" panose="020B0604020202020204" pitchFamily="34" charset="0"/>
                <a:cs typeface="Arial" panose="020B0604020202020204" pitchFamily="34" charset="0"/>
              </a:rPr>
              <a:t>risk, </a:t>
            </a:r>
            <a:r>
              <a:rPr sz="750" spc="-9">
                <a:latin typeface="Arial" panose="020B0604020202020204" pitchFamily="34" charset="0"/>
                <a:cs typeface="Arial" panose="020B0604020202020204" pitchFamily="34" charset="0"/>
              </a:rPr>
              <a:t>liquidity </a:t>
            </a:r>
            <a:r>
              <a:rPr sz="750" spc="-4">
                <a:latin typeface="Arial" panose="020B0604020202020204" pitchFamily="34" charset="0"/>
                <a:cs typeface="Arial" panose="020B0604020202020204" pitchFamily="34" charset="0"/>
              </a:rPr>
              <a:t>risk,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credit </a:t>
            </a:r>
            <a:r>
              <a:rPr sz="750" spc="-4">
                <a:latin typeface="Arial" panose="020B0604020202020204" pitchFamily="34" charset="0"/>
                <a:cs typeface="Arial" panose="020B0604020202020204" pitchFamily="34" charset="0"/>
              </a:rPr>
              <a:t>risk of the issuer. </a:t>
            </a:r>
            <a:r>
              <a:rPr sz="750" b="1" spc="-4">
                <a:latin typeface="Arial" panose="020B0604020202020204" pitchFamily="34" charset="0"/>
                <a:cs typeface="Arial" panose="020B0604020202020204" pitchFamily="34" charset="0"/>
              </a:rPr>
              <a:t>High </a:t>
            </a:r>
            <a:r>
              <a:rPr sz="750" b="1">
                <a:latin typeface="Arial" panose="020B0604020202020204" pitchFamily="34" charset="0"/>
                <a:cs typeface="Arial" panose="020B0604020202020204" pitchFamily="34" charset="0"/>
              </a:rPr>
              <a:t>yield bonds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additional risks 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increased risk of default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greater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because  of the </a:t>
            </a:r>
            <a:r>
              <a:rPr sz="750" spc="-9">
                <a:latin typeface="Arial" panose="020B0604020202020204" pitchFamily="34" charset="0"/>
                <a:cs typeface="Arial" panose="020B0604020202020204" pitchFamily="34" charset="0"/>
              </a:rPr>
              <a:t>lower credit </a:t>
            </a:r>
            <a:r>
              <a:rPr sz="750" spc="-4">
                <a:latin typeface="Arial" panose="020B0604020202020204" pitchFamily="34" charset="0"/>
                <a:cs typeface="Arial" panose="020B0604020202020204" pitchFamily="34" charset="0"/>
              </a:rPr>
              <a:t>quality of the issues. In the case of </a:t>
            </a:r>
            <a:r>
              <a:rPr sz="750" b="1">
                <a:latin typeface="Arial" panose="020B0604020202020204" pitchFamily="34" charset="0"/>
                <a:cs typeface="Arial" panose="020B0604020202020204" pitchFamily="34" charset="0"/>
              </a:rPr>
              <a:t>municipal bonds</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income is generally exempt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federal income </a:t>
            </a:r>
            <a:r>
              <a:rPr sz="750">
                <a:latin typeface="Arial" panose="020B0604020202020204" pitchFamily="34" charset="0"/>
                <a:cs typeface="Arial" panose="020B0604020202020204" pitchFamily="34" charset="0"/>
              </a:rPr>
              <a:t>taxes. </a:t>
            </a:r>
            <a:r>
              <a:rPr sz="750" spc="-4">
                <a:latin typeface="Arial" panose="020B0604020202020204" pitchFamily="34" charset="0"/>
                <a:cs typeface="Arial" panose="020B0604020202020204" pitchFamily="34" charset="0"/>
              </a:rPr>
              <a:t>Some income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subject to state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local taxes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to the federal  alternative minimum </a:t>
            </a:r>
            <a:r>
              <a:rPr sz="750">
                <a:latin typeface="Arial" panose="020B0604020202020204" pitchFamily="34" charset="0"/>
                <a:cs typeface="Arial" panose="020B0604020202020204" pitchFamily="34" charset="0"/>
              </a:rPr>
              <a:t>tax. </a:t>
            </a:r>
            <a:r>
              <a:rPr sz="750" spc="-4">
                <a:latin typeface="Arial" panose="020B0604020202020204" pitchFamily="34" charset="0"/>
                <a:cs typeface="Arial" panose="020B0604020202020204" pitchFamily="34" charset="0"/>
              </a:rPr>
              <a:t>Capital </a:t>
            </a:r>
            <a:r>
              <a:rPr sz="750">
                <a:latin typeface="Arial" panose="020B0604020202020204" pitchFamily="34" charset="0"/>
                <a:cs typeface="Arial" panose="020B0604020202020204" pitchFamily="34" charset="0"/>
              </a:rPr>
              <a:t>gains,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any, 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tax. </a:t>
            </a:r>
            <a:r>
              <a:rPr sz="750" b="1" spc="-9">
                <a:latin typeface="Arial" panose="020B0604020202020204" pitchFamily="34" charset="0"/>
                <a:cs typeface="Arial" panose="020B0604020202020204" pitchFamily="34" charset="0"/>
              </a:rPr>
              <a:t>Treasury </a:t>
            </a:r>
            <a:r>
              <a:rPr sz="750" b="1" spc="22">
                <a:latin typeface="Arial" panose="020B0604020202020204" pitchFamily="34" charset="0"/>
                <a:cs typeface="Arial" panose="020B0604020202020204" pitchFamily="34" charset="0"/>
              </a:rPr>
              <a:t>Infation </a:t>
            </a:r>
            <a:r>
              <a:rPr sz="750" b="1" spc="-4">
                <a:latin typeface="Arial" panose="020B0604020202020204" pitchFamily="34" charset="0"/>
                <a:cs typeface="Arial" panose="020B0604020202020204" pitchFamily="34" charset="0"/>
              </a:rPr>
              <a:t>Protection Securities’ (TIPS) </a:t>
            </a:r>
            <a:r>
              <a:rPr sz="750" spc="-4">
                <a:latin typeface="Arial" panose="020B0604020202020204" pitchFamily="34" charset="0"/>
                <a:cs typeface="Arial" panose="020B0604020202020204" pitchFamily="34" charset="0"/>
              </a:rPr>
              <a:t>coupon payments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underlying principal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automatically increased to  compensate </a:t>
            </a:r>
            <a:r>
              <a:rPr sz="750">
                <a:latin typeface="Arial" panose="020B0604020202020204" pitchFamily="34" charset="0"/>
                <a:cs typeface="Arial" panose="020B0604020202020204" pitchFamily="34" charset="0"/>
              </a:rPr>
              <a:t>for </a:t>
            </a:r>
            <a:r>
              <a:rPr sz="750" spc="18">
                <a:latin typeface="Arial" panose="020B0604020202020204" pitchFamily="34" charset="0"/>
                <a:cs typeface="Arial" panose="020B0604020202020204" pitchFamily="34" charset="0"/>
              </a:rPr>
              <a:t>infation </a:t>
            </a:r>
            <a:r>
              <a:rPr sz="750" spc="-4">
                <a:latin typeface="Arial" panose="020B0604020202020204" pitchFamily="34" charset="0"/>
                <a:cs typeface="Arial" panose="020B0604020202020204" pitchFamily="34" charset="0"/>
              </a:rPr>
              <a:t>by tracking the consumer price index </a:t>
            </a:r>
            <a:r>
              <a:rPr sz="750" spc="-9">
                <a:latin typeface="Arial" panose="020B0604020202020204" pitchFamily="34" charset="0"/>
                <a:cs typeface="Arial" panose="020B0604020202020204" pitchFamily="34" charset="0"/>
              </a:rPr>
              <a:t>(CPI). While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real </a:t>
            </a:r>
            <a:r>
              <a:rPr sz="750" spc="-4">
                <a:latin typeface="Arial" panose="020B0604020202020204" pitchFamily="34" charset="0"/>
                <a:cs typeface="Arial" panose="020B0604020202020204" pitchFamily="34" charset="0"/>
              </a:rPr>
              <a:t>rate of return is </a:t>
            </a:r>
            <a:r>
              <a:rPr sz="750" spc="4">
                <a:latin typeface="Arial" panose="020B0604020202020204" pitchFamily="34" charset="0"/>
                <a:cs typeface="Arial" panose="020B0604020202020204" pitchFamily="34" charset="0"/>
              </a:rPr>
              <a:t>guaranteed, </a:t>
            </a:r>
            <a:r>
              <a:rPr sz="750" spc="-4">
                <a:latin typeface="Arial" panose="020B0604020202020204" pitchFamily="34" charset="0"/>
                <a:cs typeface="Arial" panose="020B0604020202020204" pitchFamily="34" charset="0"/>
              </a:rPr>
              <a:t>TIPS tend to </a:t>
            </a:r>
            <a:r>
              <a:rPr sz="750" spc="49">
                <a:latin typeface="Arial" panose="020B0604020202020204" pitchFamily="34" charset="0"/>
                <a:cs typeface="Arial" panose="020B0604020202020204" pitchFamily="34" charset="0"/>
              </a:rPr>
              <a:t>ofer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low </a:t>
            </a:r>
            <a:r>
              <a:rPr sz="750">
                <a:latin typeface="Arial" panose="020B0604020202020204" pitchFamily="34" charset="0"/>
                <a:cs typeface="Arial" panose="020B0604020202020204" pitchFamily="34" charset="0"/>
              </a:rPr>
              <a:t>return. </a:t>
            </a:r>
            <a:r>
              <a:rPr sz="750" spc="-4">
                <a:latin typeface="Arial" panose="020B0604020202020204" pitchFamily="34" charset="0"/>
                <a:cs typeface="Arial" panose="020B0604020202020204" pitchFamily="34" charset="0"/>
              </a:rPr>
              <a:t>Because the return of TIPS is linked to </a:t>
            </a:r>
            <a:r>
              <a:rPr sz="750" spc="18">
                <a:latin typeface="Arial" panose="020B0604020202020204" pitchFamily="34" charset="0"/>
                <a:cs typeface="Arial" panose="020B0604020202020204" pitchFamily="34" charset="0"/>
              </a:rPr>
              <a:t>infation, </a:t>
            </a:r>
            <a:r>
              <a:rPr sz="750" spc="-4">
                <a:latin typeface="Arial" panose="020B0604020202020204" pitchFamily="34" charset="0"/>
                <a:cs typeface="Arial" panose="020B0604020202020204" pitchFamily="34" charset="0"/>
              </a:rPr>
              <a:t>TIPS  </a:t>
            </a:r>
            <a:r>
              <a:rPr sz="750">
                <a:latin typeface="Arial" panose="020B0604020202020204" pitchFamily="34" charset="0"/>
                <a:cs typeface="Arial" panose="020B0604020202020204" pitchFamily="34" charset="0"/>
              </a:rPr>
              <a:t>may </a:t>
            </a:r>
            <a:r>
              <a:rPr sz="750" spc="9">
                <a:latin typeface="Arial" panose="020B0604020202020204" pitchFamily="34" charset="0"/>
                <a:cs typeface="Arial" panose="020B0604020202020204" pitchFamily="34" charset="0"/>
              </a:rPr>
              <a:t>signifcantly </a:t>
            </a:r>
            <a:r>
              <a:rPr sz="750" spc="-4">
                <a:latin typeface="Arial" panose="020B0604020202020204" pitchFamily="34" charset="0"/>
                <a:cs typeface="Arial" panose="020B0604020202020204" pitchFamily="34" charset="0"/>
              </a:rPr>
              <a:t>underperform versus conventional </a:t>
            </a:r>
            <a:r>
              <a:rPr sz="750">
                <a:latin typeface="Arial" panose="020B0604020202020204" pitchFamily="34" charset="0"/>
                <a:cs typeface="Arial" panose="020B0604020202020204" pitchFamily="34" charset="0"/>
              </a:rPr>
              <a:t>U.S. </a:t>
            </a:r>
            <a:r>
              <a:rPr sz="750" spc="-9">
                <a:latin typeface="Arial" panose="020B0604020202020204" pitchFamily="34" charset="0"/>
                <a:cs typeface="Arial" panose="020B0604020202020204" pitchFamily="34" charset="0"/>
              </a:rPr>
              <a:t>Treasuries </a:t>
            </a:r>
            <a:r>
              <a:rPr sz="750" spc="-4">
                <a:latin typeface="Arial" panose="020B0604020202020204" pitchFamily="34" charset="0"/>
                <a:cs typeface="Arial" panose="020B0604020202020204" pitchFamily="34" charset="0"/>
              </a:rPr>
              <a:t>in times of low </a:t>
            </a:r>
            <a:r>
              <a:rPr sz="750" spc="18">
                <a:latin typeface="Arial" panose="020B0604020202020204" pitchFamily="34" charset="0"/>
                <a:cs typeface="Arial" panose="020B0604020202020204" pitchFamily="34" charset="0"/>
              </a:rPr>
              <a:t>infation. </a:t>
            </a:r>
            <a:r>
              <a:rPr sz="750" spc="-4">
                <a:latin typeface="Arial" panose="020B0604020202020204" pitchFamily="34" charset="0"/>
                <a:cs typeface="Arial" panose="020B0604020202020204" pitchFamily="34" charset="0"/>
              </a:rPr>
              <a:t>There is </a:t>
            </a:r>
            <a:r>
              <a:rPr sz="750">
                <a:latin typeface="Arial" panose="020B0604020202020204" pitchFamily="34" charset="0"/>
                <a:cs typeface="Arial" panose="020B0604020202020204" pitchFamily="34" charset="0"/>
              </a:rPr>
              <a:t>no guarantee </a:t>
            </a:r>
            <a:r>
              <a:rPr sz="750" spc="-4">
                <a:latin typeface="Arial" panose="020B0604020202020204" pitchFamily="34" charset="0"/>
                <a:cs typeface="Arial" panose="020B0604020202020204" pitchFamily="34" charset="0"/>
              </a:rPr>
              <a:t>that investors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receive </a:t>
            </a:r>
            <a:r>
              <a:rPr sz="750">
                <a:latin typeface="Arial" panose="020B0604020202020204" pitchFamily="34" charset="0"/>
                <a:cs typeface="Arial" panose="020B0604020202020204" pitchFamily="34" charset="0"/>
              </a:rPr>
              <a:t>par </a:t>
            </a:r>
            <a:r>
              <a:rPr sz="750" spc="-4">
                <a:latin typeface="Arial" panose="020B0604020202020204" pitchFamily="34" charset="0"/>
                <a:cs typeface="Arial" panose="020B0604020202020204" pitchFamily="34" charset="0"/>
              </a:rPr>
              <a:t>if TIPS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sold </a:t>
            </a:r>
            <a:r>
              <a:rPr sz="750" spc="-4">
                <a:latin typeface="Arial" panose="020B0604020202020204" pitchFamily="34" charset="0"/>
                <a:cs typeface="Arial" panose="020B0604020202020204" pitchFamily="34" charset="0"/>
              </a:rPr>
              <a:t>prior to </a:t>
            </a:r>
            <a:r>
              <a:rPr sz="750">
                <a:latin typeface="Arial" panose="020B0604020202020204" pitchFamily="34" charset="0"/>
                <a:cs typeface="Arial" panose="020B0604020202020204" pitchFamily="34" charset="0"/>
              </a:rPr>
              <a:t>maturity. The </a:t>
            </a:r>
            <a:r>
              <a:rPr sz="750" spc="-4">
                <a:latin typeface="Arial" panose="020B0604020202020204" pitchFamily="34" charset="0"/>
                <a:cs typeface="Arial" panose="020B0604020202020204" pitchFamily="34" charset="0"/>
              </a:rPr>
              <a:t>returns on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portfolio consisting primarily of </a:t>
            </a:r>
            <a:r>
              <a:rPr sz="750" b="1">
                <a:latin typeface="Arial" panose="020B0604020202020204" pitchFamily="34" charset="0"/>
                <a:cs typeface="Arial" panose="020B0604020202020204" pitchFamily="34" charset="0"/>
              </a:rPr>
              <a:t>environmental, social, and </a:t>
            </a:r>
            <a:r>
              <a:rPr sz="750" b="1" spc="-4">
                <a:latin typeface="Arial" panose="020B0604020202020204" pitchFamily="34" charset="0"/>
                <a:cs typeface="Arial" panose="020B0604020202020204" pitchFamily="34" charset="0"/>
              </a:rPr>
              <a:t>governance-aware investments (“ESG”)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lower </a:t>
            </a:r>
            <a:r>
              <a:rPr sz="750" spc="-4">
                <a:latin typeface="Arial" panose="020B0604020202020204" pitchFamily="34" charset="0"/>
                <a:cs typeface="Arial" panose="020B0604020202020204" pitchFamily="34" charset="0"/>
              </a:rPr>
              <a:t>or higher than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portfolio that is </a:t>
            </a:r>
            <a:r>
              <a:rPr sz="750">
                <a:latin typeface="Arial" panose="020B0604020202020204" pitchFamily="34" charset="0"/>
                <a:cs typeface="Arial" panose="020B0604020202020204" pitchFamily="34" charset="0"/>
              </a:rPr>
              <a:t>more </a:t>
            </a:r>
            <a:r>
              <a:rPr sz="750" spc="9">
                <a:latin typeface="Arial" panose="020B0604020202020204" pitchFamily="34" charset="0"/>
                <a:cs typeface="Arial" panose="020B0604020202020204" pitchFamily="34" charset="0"/>
              </a:rPr>
              <a:t>diversifed </a:t>
            </a:r>
            <a:r>
              <a:rPr sz="750" spc="-4">
                <a:latin typeface="Arial" panose="020B0604020202020204" pitchFamily="34" charset="0"/>
                <a:cs typeface="Arial" panose="020B0604020202020204" pitchFamily="34" charset="0"/>
              </a:rPr>
              <a:t>or where </a:t>
            </a:r>
            <a:r>
              <a:rPr sz="750" spc="-9">
                <a:latin typeface="Arial" panose="020B0604020202020204" pitchFamily="34" charset="0"/>
                <a:cs typeface="Arial" panose="020B0604020202020204" pitchFamily="34" charset="0"/>
              </a:rPr>
              <a:t>decisions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based  </a:t>
            </a:r>
            <a:r>
              <a:rPr sz="750" spc="-9">
                <a:latin typeface="Arial" panose="020B0604020202020204" pitchFamily="34" charset="0"/>
                <a:cs typeface="Arial" panose="020B0604020202020204" pitchFamily="34" charset="0"/>
              </a:rPr>
              <a:t>solely </a:t>
            </a:r>
            <a:r>
              <a:rPr sz="750" spc="-4">
                <a:latin typeface="Arial" panose="020B0604020202020204" pitchFamily="34" charset="0"/>
                <a:cs typeface="Arial" panose="020B0604020202020204" pitchFamily="34" charset="0"/>
              </a:rPr>
              <a:t>on investment considerations. Because </a:t>
            </a:r>
            <a:r>
              <a:rPr sz="750" spc="-9">
                <a:latin typeface="Arial" panose="020B0604020202020204" pitchFamily="34" charset="0"/>
                <a:cs typeface="Arial" panose="020B0604020202020204" pitchFamily="34" charset="0"/>
              </a:rPr>
              <a:t>ESG criteria </a:t>
            </a:r>
            <a:r>
              <a:rPr sz="750" spc="-4">
                <a:latin typeface="Arial" panose="020B0604020202020204" pitchFamily="34" charset="0"/>
                <a:cs typeface="Arial" panose="020B0604020202020204" pitchFamily="34" charset="0"/>
              </a:rPr>
              <a:t>exclude some investments, investors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able to take </a:t>
            </a:r>
            <a:r>
              <a:rPr sz="750">
                <a:latin typeface="Arial" panose="020B0604020202020204" pitchFamily="34" charset="0"/>
                <a:cs typeface="Arial" panose="020B0604020202020204" pitchFamily="34" charset="0"/>
              </a:rPr>
              <a:t>advantage </a:t>
            </a:r>
            <a:r>
              <a:rPr sz="750" spc="-4">
                <a:latin typeface="Arial" panose="020B0604020202020204" pitchFamily="34" charset="0"/>
                <a:cs typeface="Arial" panose="020B0604020202020204" pitchFamily="34" charset="0"/>
              </a:rPr>
              <a:t>of the same opportunities or market trends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investors that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use such criteria.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companies </a:t>
            </a:r>
            <a:r>
              <a:rPr sz="750" spc="13">
                <a:latin typeface="Arial" panose="020B0604020202020204" pitchFamily="34" charset="0"/>
                <a:cs typeface="Arial" panose="020B0604020202020204" pitchFamily="34" charset="0"/>
              </a:rPr>
              <a:t>identifed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investment examples </a:t>
            </a:r>
            <a:r>
              <a:rPr sz="750">
                <a:latin typeface="Arial" panose="020B0604020202020204" pitchFamily="34" charset="0"/>
                <a:cs typeface="Arial" panose="020B0604020202020204" pitchFamily="34" charset="0"/>
              </a:rPr>
              <a:t>are for </a:t>
            </a:r>
            <a:r>
              <a:rPr sz="750" spc="-4">
                <a:latin typeface="Arial" panose="020B0604020202020204" pitchFamily="34" charset="0"/>
                <a:cs typeface="Arial" panose="020B0604020202020204" pitchFamily="34" charset="0"/>
              </a:rPr>
              <a:t>illustrative purposes only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should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deemed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recommendation to </a:t>
            </a:r>
            <a:r>
              <a:rPr sz="750" spc="9">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hold or </a:t>
            </a:r>
            <a:r>
              <a:rPr sz="750" spc="-9">
                <a:latin typeface="Arial" panose="020B0604020202020204" pitchFamily="34" charset="0"/>
                <a:cs typeface="Arial" panose="020B0604020202020204" pitchFamily="34" charset="0"/>
              </a:rPr>
              <a:t>sell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securities or  investment products. They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intended to demonstrate the approaches taken by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who </a:t>
            </a:r>
            <a:r>
              <a:rPr sz="750">
                <a:latin typeface="Arial" panose="020B0604020202020204" pitchFamily="34" charset="0"/>
                <a:cs typeface="Arial" panose="020B0604020202020204" pitchFamily="34" charset="0"/>
              </a:rPr>
              <a:t>focus </a:t>
            </a:r>
            <a:r>
              <a:rPr sz="750" spc="-4">
                <a:latin typeface="Arial" panose="020B0604020202020204" pitchFamily="34" charset="0"/>
                <a:cs typeface="Arial" panose="020B0604020202020204" pitchFamily="34" charset="0"/>
              </a:rPr>
              <a:t>on </a:t>
            </a:r>
            <a:r>
              <a:rPr sz="750" spc="-9">
                <a:latin typeface="Arial" panose="020B0604020202020204" pitchFamily="34" charset="0"/>
                <a:cs typeface="Arial" panose="020B0604020202020204" pitchFamily="34" charset="0"/>
              </a:rPr>
              <a:t>ESG criteria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investment </a:t>
            </a:r>
            <a:r>
              <a:rPr sz="750" spc="4">
                <a:latin typeface="Arial" panose="020B0604020202020204" pitchFamily="34" charset="0"/>
                <a:cs typeface="Arial" panose="020B0604020202020204" pitchFamily="34" charset="0"/>
              </a:rPr>
              <a:t>strategy. </a:t>
            </a:r>
            <a:r>
              <a:rPr sz="750" spc="-4">
                <a:latin typeface="Arial" panose="020B0604020202020204" pitchFamily="34" charset="0"/>
                <a:cs typeface="Arial" panose="020B0604020202020204" pitchFamily="34" charset="0"/>
              </a:rPr>
              <a:t>There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no guarantee </a:t>
            </a:r>
            <a:r>
              <a:rPr sz="750" spc="-4">
                <a:latin typeface="Arial" panose="020B0604020202020204" pitchFamily="34" charset="0"/>
                <a:cs typeface="Arial" panose="020B0604020202020204" pitchFamily="34" charset="0"/>
              </a:rPr>
              <a:t>that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client's account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managed as </a:t>
            </a:r>
            <a:r>
              <a:rPr sz="750" spc="-9">
                <a:latin typeface="Arial" panose="020B0604020202020204" pitchFamily="34" charset="0"/>
                <a:cs typeface="Arial" panose="020B0604020202020204" pitchFamily="34" charset="0"/>
              </a:rPr>
              <a:t>described </a:t>
            </a:r>
            <a:r>
              <a:rPr sz="750">
                <a:latin typeface="Arial" panose="020B0604020202020204" pitchFamily="34" charset="0"/>
                <a:cs typeface="Arial" panose="020B0604020202020204" pitchFamily="34" charset="0"/>
              </a:rPr>
              <a:t>herein. </a:t>
            </a:r>
            <a:r>
              <a:rPr sz="750" b="1" spc="-4">
                <a:latin typeface="Arial" panose="020B0604020202020204" pitchFamily="34" charset="0"/>
                <a:cs typeface="Arial" panose="020B0604020202020204" pitchFamily="34" charset="0"/>
              </a:rPr>
              <a:t>Options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margin trading involve substantial risk </a:t>
            </a:r>
            <a:r>
              <a:rPr sz="750">
                <a:latin typeface="Arial" panose="020B0604020202020204" pitchFamily="34" charset="0"/>
                <a:cs typeface="Arial" panose="020B0604020202020204" pitchFamily="34" charset="0"/>
              </a:rPr>
              <a:t>and are not </a:t>
            </a:r>
            <a:r>
              <a:rPr sz="750" spc="-4">
                <a:latin typeface="Arial" panose="020B0604020202020204" pitchFamily="34" charset="0"/>
                <a:cs typeface="Arial" panose="020B0604020202020204" pitchFamily="34" charset="0"/>
              </a:rPr>
              <a:t>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 </a:t>
            </a:r>
            <a:r>
              <a:rPr sz="750">
                <a:latin typeface="Arial" panose="020B0604020202020204" pitchFamily="34" charset="0"/>
                <a:cs typeface="Arial" panose="020B0604020202020204" pitchFamily="34" charset="0"/>
              </a:rPr>
              <a:t>investors. </a:t>
            </a:r>
            <a:r>
              <a:rPr sz="750" spc="-4">
                <a:latin typeface="Arial" panose="020B0604020202020204" pitchFamily="34" charset="0"/>
                <a:cs typeface="Arial" panose="020B0604020202020204" pitchFamily="34" charset="0"/>
              </a:rPr>
              <a:t>Besides the </a:t>
            </a:r>
            <a:r>
              <a:rPr sz="750">
                <a:latin typeface="Arial" panose="020B0604020202020204" pitchFamily="34" charset="0"/>
                <a:cs typeface="Arial" panose="020B0604020202020204" pitchFamily="34" charset="0"/>
              </a:rPr>
              <a:t>general </a:t>
            </a:r>
            <a:r>
              <a:rPr sz="750" spc="-4">
                <a:latin typeface="Arial" panose="020B0604020202020204" pitchFamily="34" charset="0"/>
                <a:cs typeface="Arial" panose="020B0604020202020204" pitchFamily="34" charset="0"/>
              </a:rPr>
              <a:t>investment risk of holding securities 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decline in </a:t>
            </a:r>
            <a:r>
              <a:rPr sz="750">
                <a:latin typeface="Arial" panose="020B0604020202020204" pitchFamily="34" charset="0"/>
                <a:cs typeface="Arial" panose="020B0604020202020204" pitchFamily="34" charset="0"/>
              </a:rPr>
              <a:t>value and </a:t>
            </a:r>
            <a:r>
              <a:rPr sz="750" spc="-4">
                <a:latin typeface="Arial" panose="020B0604020202020204" pitchFamily="34" charset="0"/>
                <a:cs typeface="Arial" panose="020B0604020202020204" pitchFamily="34" charset="0"/>
              </a:rPr>
              <a:t>the </a:t>
            </a:r>
            <a:r>
              <a:rPr sz="750" spc="-9">
                <a:latin typeface="Arial" panose="020B0604020202020204" pitchFamily="34" charset="0"/>
                <a:cs typeface="Arial" panose="020B0604020202020204" pitchFamily="34" charset="0"/>
              </a:rPr>
              <a:t>possible loss </a:t>
            </a:r>
            <a:r>
              <a:rPr sz="750" spc="-4">
                <a:latin typeface="Arial" panose="020B0604020202020204" pitchFamily="34" charset="0"/>
                <a:cs typeface="Arial" panose="020B0604020202020204" pitchFamily="34" charset="0"/>
              </a:rPr>
              <a:t>of principal </a:t>
            </a:r>
            <a:r>
              <a:rPr sz="750">
                <a:latin typeface="Arial" panose="020B0604020202020204" pitchFamily="34" charset="0"/>
                <a:cs typeface="Arial" panose="020B0604020202020204" pitchFamily="34" charset="0"/>
              </a:rPr>
              <a:t>invested, </a:t>
            </a:r>
            <a:r>
              <a:rPr sz="750" b="1" spc="-4">
                <a:latin typeface="Arial" panose="020B0604020202020204" pitchFamily="34" charset="0"/>
                <a:cs typeface="Arial" panose="020B0604020202020204" pitchFamily="34" charset="0"/>
              </a:rPr>
              <a:t>closed-end </a:t>
            </a:r>
            <a:r>
              <a:rPr sz="750" b="1">
                <a:latin typeface="Arial" panose="020B0604020202020204" pitchFamily="34" charset="0"/>
                <a:cs typeface="Arial" panose="020B0604020202020204" pitchFamily="34" charset="0"/>
              </a:rPr>
              <a:t>funds </a:t>
            </a:r>
            <a:r>
              <a:rPr sz="750">
                <a:latin typeface="Arial" panose="020B0604020202020204" pitchFamily="34" charset="0"/>
                <a:cs typeface="Arial" panose="020B0604020202020204" pitchFamily="34" charset="0"/>
              </a:rPr>
              <a:t>may have </a:t>
            </a:r>
            <a:r>
              <a:rPr sz="750" spc="-4">
                <a:latin typeface="Arial" panose="020B0604020202020204" pitchFamily="34" charset="0"/>
                <a:cs typeface="Arial" panose="020B0604020202020204" pitchFamily="34" charset="0"/>
              </a:rPr>
              <a:t>additional risks related to declining market prices relative to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asset </a:t>
            </a:r>
            <a:r>
              <a:rPr sz="750">
                <a:latin typeface="Arial" panose="020B0604020202020204" pitchFamily="34" charset="0"/>
                <a:cs typeface="Arial" panose="020B0604020202020204" pitchFamily="34" charset="0"/>
              </a:rPr>
              <a:t>values </a:t>
            </a:r>
            <a:r>
              <a:rPr sz="750" spc="-4">
                <a:latin typeface="Arial" panose="020B0604020202020204" pitchFamily="34" charset="0"/>
                <a:cs typeface="Arial" panose="020B0604020202020204" pitchFamily="34" charset="0"/>
              </a:rPr>
              <a:t>(NAVs), active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underperformance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potential </a:t>
            </a:r>
            <a:r>
              <a:rPr sz="750">
                <a:latin typeface="Arial" panose="020B0604020202020204" pitchFamily="34" charset="0"/>
                <a:cs typeface="Arial" panose="020B0604020202020204" pitchFamily="34" charset="0"/>
              </a:rPr>
              <a:t>leverage. </a:t>
            </a:r>
            <a:r>
              <a:rPr sz="750" spc="-4">
                <a:latin typeface="Arial" panose="020B0604020202020204" pitchFamily="34" charset="0"/>
                <a:cs typeface="Arial" panose="020B0604020202020204" pitchFamily="34" charset="0"/>
              </a:rPr>
              <a:t>Closed-end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unlike </a:t>
            </a:r>
            <a:r>
              <a:rPr sz="750">
                <a:latin typeface="Arial" panose="020B0604020202020204" pitchFamily="34" charset="0"/>
                <a:cs typeface="Arial" panose="020B0604020202020204" pitchFamily="34" charset="0"/>
              </a:rPr>
              <a:t>open-end funds, are not </a:t>
            </a:r>
            <a:r>
              <a:rPr sz="750" spc="-4">
                <a:latin typeface="Arial" panose="020B0604020202020204" pitchFamily="34" charset="0"/>
                <a:cs typeface="Arial" panose="020B0604020202020204" pitchFamily="34" charset="0"/>
              </a:rPr>
              <a:t>continuously </a:t>
            </a:r>
            <a:r>
              <a:rPr sz="750" spc="26">
                <a:latin typeface="Arial" panose="020B0604020202020204" pitchFamily="34" charset="0"/>
                <a:cs typeface="Arial" panose="020B0604020202020204" pitchFamily="34" charset="0"/>
              </a:rPr>
              <a:t>ofered. </a:t>
            </a:r>
            <a:r>
              <a:rPr sz="750" spc="-4">
                <a:latin typeface="Arial" panose="020B0604020202020204" pitchFamily="34" charset="0"/>
                <a:cs typeface="Arial" panose="020B0604020202020204" pitchFamily="34" charset="0"/>
              </a:rPr>
              <a:t>There 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one-time public </a:t>
            </a:r>
            <a:r>
              <a:rPr sz="750" spc="26">
                <a:latin typeface="Arial" panose="020B0604020202020204" pitchFamily="34" charset="0"/>
                <a:cs typeface="Arial" panose="020B0604020202020204" pitchFamily="34" charset="0"/>
              </a:rPr>
              <a:t>ofering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once issued, shares of closed-end </a:t>
            </a:r>
            <a:r>
              <a:rPr sz="750">
                <a:latin typeface="Arial" panose="020B0604020202020204" pitchFamily="34" charset="0"/>
                <a:cs typeface="Arial" panose="020B0604020202020204" pitchFamily="34" charset="0"/>
              </a:rPr>
              <a:t>funds are  </a:t>
            </a:r>
            <a:r>
              <a:rPr sz="750" spc="-9">
                <a:latin typeface="Arial" panose="020B0604020202020204" pitchFamily="34" charset="0"/>
                <a:cs typeface="Arial" panose="020B0604020202020204" pitchFamily="34" charset="0"/>
              </a:rPr>
              <a:t>sold </a:t>
            </a:r>
            <a:r>
              <a:rPr sz="750" spc="-4">
                <a:latin typeface="Arial" panose="020B0604020202020204" pitchFamily="34" charset="0"/>
                <a:cs typeface="Arial" panose="020B0604020202020204" pitchFamily="34" charset="0"/>
              </a:rPr>
              <a:t>in the open market through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stock </a:t>
            </a:r>
            <a:r>
              <a:rPr sz="750">
                <a:latin typeface="Arial" panose="020B0604020202020204" pitchFamily="34" charset="0"/>
                <a:cs typeface="Arial" panose="020B0604020202020204" pitchFamily="34" charset="0"/>
              </a:rPr>
              <a:t>exchange. </a:t>
            </a:r>
            <a:r>
              <a:rPr sz="750" spc="-4">
                <a:latin typeface="Arial" panose="020B0604020202020204" pitchFamily="34" charset="0"/>
                <a:cs typeface="Arial" panose="020B0604020202020204" pitchFamily="34" charset="0"/>
              </a:rPr>
              <a:t>Shares of closed-end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frequently trade </a:t>
            </a:r>
            <a:r>
              <a:rPr sz="750">
                <a:latin typeface="Arial" panose="020B0604020202020204" pitchFamily="34" charset="0"/>
                <a:cs typeface="Arial" panose="020B0604020202020204" pitchFamily="34" charset="0"/>
              </a:rPr>
              <a:t>at a </a:t>
            </a:r>
            <a:r>
              <a:rPr sz="750" spc="-4">
                <a:latin typeface="Arial" panose="020B0604020202020204" pitchFamily="34" charset="0"/>
                <a:cs typeface="Arial" panose="020B0604020202020204" pitchFamily="34" charset="0"/>
              </a:rPr>
              <a:t>discount </a:t>
            </a:r>
            <a:r>
              <a:rPr sz="750">
                <a:latin typeface="Arial" panose="020B0604020202020204" pitchFamily="34" charset="0"/>
                <a:cs typeface="Arial" panose="020B0604020202020204" pitchFamily="34" charset="0"/>
              </a:rPr>
              <a:t>from </a:t>
            </a:r>
            <a:r>
              <a:rPr sz="750" spc="-9">
                <a:latin typeface="Arial" panose="020B0604020202020204" pitchFamily="34" charset="0"/>
                <a:cs typeface="Arial" panose="020B0604020202020204" pitchFamily="34" charset="0"/>
              </a:rPr>
              <a:t>their </a:t>
            </a:r>
            <a:r>
              <a:rPr sz="750" spc="-13">
                <a:latin typeface="Arial" panose="020B0604020202020204" pitchFamily="34" charset="0"/>
                <a:cs typeface="Arial" panose="020B0604020202020204" pitchFamily="34" charset="0"/>
              </a:rPr>
              <a:t>NAV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increase investors’ risk of </a:t>
            </a:r>
            <a:r>
              <a:rPr sz="750">
                <a:latin typeface="Arial" panose="020B0604020202020204" pitchFamily="34" charset="0"/>
                <a:cs typeface="Arial" panose="020B0604020202020204" pitchFamily="34" charset="0"/>
              </a:rPr>
              <a:t>loss. The </a:t>
            </a:r>
            <a:r>
              <a:rPr sz="750" spc="-4">
                <a:latin typeface="Arial" panose="020B0604020202020204" pitchFamily="34" charset="0"/>
                <a:cs typeface="Arial" panose="020B0604020202020204" pitchFamily="34" charset="0"/>
              </a:rPr>
              <a:t>risk of </a:t>
            </a:r>
            <a:r>
              <a:rPr sz="750" spc="-9">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due to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discount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greater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investors expecting to </a:t>
            </a:r>
            <a:r>
              <a:rPr sz="750" spc="-9">
                <a:latin typeface="Arial" panose="020B0604020202020204" pitchFamily="34" charset="0"/>
                <a:cs typeface="Arial" panose="020B0604020202020204" pitchFamily="34" charset="0"/>
              </a:rPr>
              <a:t>sell their </a:t>
            </a:r>
            <a:r>
              <a:rPr sz="750" spc="-4">
                <a:latin typeface="Arial" panose="020B0604020202020204" pitchFamily="34" charset="0"/>
                <a:cs typeface="Arial" panose="020B0604020202020204" pitchFamily="34" charset="0"/>
              </a:rPr>
              <a:t>shares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relatively short period after </a:t>
            </a:r>
            <a:r>
              <a:rPr sz="750" spc="-9">
                <a:latin typeface="Arial" panose="020B0604020202020204" pitchFamily="34" charset="0"/>
                <a:cs typeface="Arial" panose="020B0604020202020204" pitchFamily="34" charset="0"/>
              </a:rPr>
              <a:t>completion </a:t>
            </a:r>
            <a:r>
              <a:rPr sz="750" spc="-4">
                <a:latin typeface="Arial" panose="020B0604020202020204" pitchFamily="34" charset="0"/>
                <a:cs typeface="Arial" panose="020B0604020202020204" pitchFamily="34" charset="0"/>
              </a:rPr>
              <a:t>of the public </a:t>
            </a:r>
            <a:r>
              <a:rPr sz="750" spc="35">
                <a:latin typeface="Arial" panose="020B0604020202020204" pitchFamily="34" charset="0"/>
                <a:cs typeface="Arial" panose="020B0604020202020204" pitchFamily="34" charset="0"/>
              </a:rPr>
              <a:t>ofering. </a:t>
            </a:r>
            <a:r>
              <a:rPr sz="750" spc="-4">
                <a:latin typeface="Arial" panose="020B0604020202020204" pitchFamily="34" charset="0"/>
                <a:cs typeface="Arial" panose="020B0604020202020204" pitchFamily="34" charset="0"/>
              </a:rPr>
              <a:t>This characteristic 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risk separate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distinct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risk that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closed-end fund’s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asset </a:t>
            </a:r>
            <a:r>
              <a:rPr sz="750">
                <a:latin typeface="Arial" panose="020B0604020202020204" pitchFamily="34" charset="0"/>
                <a:cs typeface="Arial" panose="020B0604020202020204" pitchFamily="34" charset="0"/>
              </a:rPr>
              <a:t>value may </a:t>
            </a:r>
            <a:r>
              <a:rPr sz="750" spc="-4">
                <a:latin typeface="Arial" panose="020B0604020202020204" pitchFamily="34" charset="0"/>
                <a:cs typeface="Arial" panose="020B0604020202020204" pitchFamily="34" charset="0"/>
              </a:rPr>
              <a:t>decrease </a:t>
            </a:r>
            <a:r>
              <a:rPr sz="750">
                <a:latin typeface="Arial" panose="020B0604020202020204" pitchFamily="34" charset="0"/>
                <a:cs typeface="Arial" panose="020B0604020202020204" pitchFamily="34" charset="0"/>
              </a:rPr>
              <a:t>as a </a:t>
            </a:r>
            <a:r>
              <a:rPr sz="750" spc="-4">
                <a:latin typeface="Arial" panose="020B0604020202020204" pitchFamily="34" charset="0"/>
                <a:cs typeface="Arial" panose="020B0604020202020204" pitchFamily="34" charset="0"/>
              </a:rPr>
              <a:t>result of investment activities. </a:t>
            </a:r>
            <a:r>
              <a:rPr sz="750" spc="-13">
                <a:latin typeface="Arial" panose="020B0604020202020204" pitchFamily="34" charset="0"/>
                <a:cs typeface="Arial" panose="020B0604020202020204" pitchFamily="34" charset="0"/>
              </a:rPr>
              <a:t>NAV </a:t>
            </a:r>
            <a:r>
              <a:rPr sz="750" spc="-4">
                <a:latin typeface="Arial" panose="020B0604020202020204" pitchFamily="34" charset="0"/>
                <a:cs typeface="Arial" panose="020B0604020202020204" pitchFamily="34" charset="0"/>
              </a:rPr>
              <a:t>is total assets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total </a:t>
            </a:r>
            <a:r>
              <a:rPr sz="750" spc="-9">
                <a:latin typeface="Arial" panose="020B0604020202020204" pitchFamily="34" charset="0"/>
                <a:cs typeface="Arial" panose="020B0604020202020204" pitchFamily="34" charset="0"/>
              </a:rPr>
              <a:t>liabilities divided </a:t>
            </a:r>
            <a:r>
              <a:rPr sz="750" spc="-4">
                <a:latin typeface="Arial" panose="020B0604020202020204" pitchFamily="34" charset="0"/>
                <a:cs typeface="Arial" panose="020B0604020202020204" pitchFamily="34" charset="0"/>
              </a:rPr>
              <a:t>by the number of shares </a:t>
            </a:r>
            <a:r>
              <a:rPr sz="750">
                <a:latin typeface="Arial" panose="020B0604020202020204" pitchFamily="34" charset="0"/>
                <a:cs typeface="Arial" panose="020B0604020202020204" pitchFamily="34" charset="0"/>
              </a:rPr>
              <a:t>outstanding. At </a:t>
            </a:r>
            <a:r>
              <a:rPr sz="750" spc="-4">
                <a:latin typeface="Arial" panose="020B0604020202020204" pitchFamily="34" charset="0"/>
                <a:cs typeface="Arial" panose="020B0604020202020204" pitchFamily="34" charset="0"/>
              </a:rPr>
              <a:t>the time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investor  purchases or </a:t>
            </a:r>
            <a:r>
              <a:rPr sz="750" spc="-9">
                <a:latin typeface="Arial" panose="020B0604020202020204" pitchFamily="34" charset="0"/>
                <a:cs typeface="Arial" panose="020B0604020202020204" pitchFamily="34" charset="0"/>
              </a:rPr>
              <a:t>sells </a:t>
            </a:r>
            <a:r>
              <a:rPr sz="750" spc="-4">
                <a:latin typeface="Arial" panose="020B0604020202020204" pitchFamily="34" charset="0"/>
                <a:cs typeface="Arial" panose="020B0604020202020204" pitchFamily="34" charset="0"/>
              </a:rPr>
              <a:t>shares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closed-end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shares </a:t>
            </a:r>
            <a:r>
              <a:rPr sz="750">
                <a:latin typeface="Arial" panose="020B0604020202020204" pitchFamily="34" charset="0"/>
                <a:cs typeface="Arial" panose="020B0604020202020204" pitchFamily="34" charset="0"/>
              </a:rPr>
              <a:t>may have a </a:t>
            </a:r>
            <a:r>
              <a:rPr sz="750" spc="-4">
                <a:latin typeface="Arial" panose="020B0604020202020204" pitchFamily="34" charset="0"/>
                <a:cs typeface="Arial" panose="020B0604020202020204" pitchFamily="34" charset="0"/>
              </a:rPr>
              <a:t>market price that is above or </a:t>
            </a:r>
            <a:r>
              <a:rPr sz="750" spc="-9">
                <a:latin typeface="Arial" panose="020B0604020202020204" pitchFamily="34" charset="0"/>
                <a:cs typeface="Arial" panose="020B0604020202020204" pitchFamily="34" charset="0"/>
              </a:rPr>
              <a:t>below </a:t>
            </a:r>
            <a:r>
              <a:rPr sz="750" spc="-4">
                <a:latin typeface="Arial" panose="020B0604020202020204" pitchFamily="34" charset="0"/>
                <a:cs typeface="Arial" panose="020B0604020202020204" pitchFamily="34" charset="0"/>
              </a:rPr>
              <a:t>NAV. </a:t>
            </a:r>
            <a:r>
              <a:rPr sz="750" spc="-9">
                <a:latin typeface="Arial" panose="020B0604020202020204" pitchFamily="34" charset="0"/>
                <a:cs typeface="Arial" panose="020B0604020202020204" pitchFamily="34" charset="0"/>
              </a:rPr>
              <a:t>Portfolios </a:t>
            </a:r>
            <a:r>
              <a:rPr sz="750" spc="-4">
                <a:latin typeface="Arial" panose="020B0604020202020204" pitchFamily="34" charset="0"/>
                <a:cs typeface="Arial" panose="020B0604020202020204" pitchFamily="34" charset="0"/>
              </a:rPr>
              <a:t>that invest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large percentage of assets in only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industry </a:t>
            </a:r>
            <a:r>
              <a:rPr sz="750" b="1" spc="-4">
                <a:latin typeface="Arial" panose="020B0604020202020204" pitchFamily="34" charset="0"/>
                <a:cs typeface="Arial" panose="020B0604020202020204" pitchFamily="34" charset="0"/>
              </a:rPr>
              <a:t>sector </a:t>
            </a:r>
            <a:r>
              <a:rPr sz="750" spc="-4">
                <a:latin typeface="Arial" panose="020B0604020202020204" pitchFamily="34" charset="0"/>
                <a:cs typeface="Arial" panose="020B0604020202020204" pitchFamily="34" charset="0"/>
              </a:rPr>
              <a:t>(or in only </a:t>
            </a:r>
            <a:r>
              <a:rPr sz="750">
                <a:latin typeface="Arial" panose="020B0604020202020204" pitchFamily="34" charset="0"/>
                <a:cs typeface="Arial" panose="020B0604020202020204" pitchFamily="34" charset="0"/>
              </a:rPr>
              <a:t>a few  </a:t>
            </a:r>
            <a:r>
              <a:rPr sz="750" spc="-9">
                <a:latin typeface="Arial" panose="020B0604020202020204" pitchFamily="34" charset="0"/>
                <a:cs typeface="Arial" panose="020B0604020202020204" pitchFamily="34" charset="0"/>
              </a:rPr>
              <a:t>sectors) </a:t>
            </a:r>
            <a:r>
              <a:rPr sz="750">
                <a:latin typeface="Arial" panose="020B0604020202020204" pitchFamily="34" charset="0"/>
                <a:cs typeface="Arial" panose="020B0604020202020204" pitchFamily="34" charset="0"/>
              </a:rPr>
              <a:t>are more </a:t>
            </a:r>
            <a:r>
              <a:rPr sz="750" spc="-4">
                <a:latin typeface="Arial" panose="020B0604020202020204" pitchFamily="34" charset="0"/>
                <a:cs typeface="Arial" panose="020B0604020202020204" pitchFamily="34" charset="0"/>
              </a:rPr>
              <a:t>vulnerable to price </a:t>
            </a:r>
            <a:r>
              <a:rPr sz="750" spc="13">
                <a:latin typeface="Arial" panose="020B0604020202020204" pitchFamily="34" charset="0"/>
                <a:cs typeface="Arial" panose="020B0604020202020204" pitchFamily="34" charset="0"/>
              </a:rPr>
              <a:t>fuctuation </a:t>
            </a:r>
            <a:r>
              <a:rPr sz="750" spc="-4">
                <a:latin typeface="Arial" panose="020B0604020202020204" pitchFamily="34" charset="0"/>
                <a:cs typeface="Arial" panose="020B0604020202020204" pitchFamily="34" charset="0"/>
              </a:rPr>
              <a:t>than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that diversify </a:t>
            </a:r>
            <a:r>
              <a:rPr sz="750">
                <a:latin typeface="Arial" panose="020B0604020202020204" pitchFamily="34" charset="0"/>
                <a:cs typeface="Arial" panose="020B0604020202020204" pitchFamily="34" charset="0"/>
              </a:rPr>
              <a:t>among a </a:t>
            </a:r>
            <a:r>
              <a:rPr sz="750" spc="-4">
                <a:latin typeface="Arial" panose="020B0604020202020204" pitchFamily="34" charset="0"/>
                <a:cs typeface="Arial" panose="020B0604020202020204" pitchFamily="34" charset="0"/>
              </a:rPr>
              <a:t>broad </a:t>
            </a:r>
            <a:r>
              <a:rPr sz="750">
                <a:latin typeface="Arial" panose="020B0604020202020204" pitchFamily="34" charset="0"/>
                <a:cs typeface="Arial" panose="020B0604020202020204" pitchFamily="34" charset="0"/>
              </a:rPr>
              <a:t>range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sectors.</a:t>
            </a:r>
          </a:p>
          <a:p>
            <a:pPr>
              <a:spcBef>
                <a:spcPts val="44"/>
              </a:spcBef>
            </a:pPr>
            <a:endParaRPr sz="750">
              <a:latin typeface="Arial" panose="020B0604020202020204" pitchFamily="34" charset="0"/>
              <a:cs typeface="Arial" panose="020B0604020202020204" pitchFamily="34" charset="0"/>
            </a:endParaRPr>
          </a:p>
          <a:p>
            <a:pPr marL="11206" marR="105900">
              <a:lnSpc>
                <a:spcPct val="100899"/>
              </a:lnSpc>
            </a:pPr>
            <a:r>
              <a:rPr sz="750" b="1" spc="-4">
                <a:latin typeface="Arial" panose="020B0604020202020204" pitchFamily="34" charset="0"/>
                <a:cs typeface="Arial" panose="020B0604020202020204" pitchFamily="34" charset="0"/>
              </a:rPr>
              <a:t>Alternative investments </a:t>
            </a:r>
            <a:r>
              <a:rPr sz="750" spc="-4">
                <a:latin typeface="Arial" panose="020B0604020202020204" pitchFamily="34" charset="0"/>
                <a:cs typeface="Arial" panose="020B0604020202020204" pitchFamily="34" charset="0"/>
              </a:rPr>
              <a:t>often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speculative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include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high degree of </a:t>
            </a:r>
            <a:r>
              <a:rPr sz="750" spc="4">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Investors could </a:t>
            </a:r>
            <a:r>
              <a:rPr sz="750" spc="-9">
                <a:latin typeface="Arial" panose="020B0604020202020204" pitchFamily="34" charset="0"/>
                <a:cs typeface="Arial" panose="020B0604020202020204" pitchFamily="34" charset="0"/>
              </a:rPr>
              <a:t>lose </a:t>
            </a:r>
            <a:r>
              <a:rPr sz="750" spc="-4">
                <a:latin typeface="Arial" panose="020B0604020202020204" pitchFamily="34" charset="0"/>
                <a:cs typeface="Arial" panose="020B0604020202020204" pitchFamily="34" charset="0"/>
              </a:rPr>
              <a:t>all or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substantial </a:t>
            </a:r>
            <a:r>
              <a:rPr sz="750">
                <a:latin typeface="Arial" panose="020B0604020202020204" pitchFamily="34" charset="0"/>
                <a:cs typeface="Arial" panose="020B0604020202020204" pitchFamily="34" charset="0"/>
              </a:rPr>
              <a:t>amount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their </a:t>
            </a:r>
            <a:r>
              <a:rPr sz="750">
                <a:latin typeface="Arial" panose="020B0604020202020204" pitchFamily="34" charset="0"/>
                <a:cs typeface="Arial" panose="020B0604020202020204" pitchFamily="34" charset="0"/>
              </a:rPr>
              <a:t>investment. </a:t>
            </a:r>
            <a:r>
              <a:rPr sz="750" spc="-4">
                <a:latin typeface="Arial" panose="020B0604020202020204" pitchFamily="34" charset="0"/>
                <a:cs typeface="Arial" panose="020B0604020202020204" pitchFamily="34" charset="0"/>
              </a:rPr>
              <a:t>Alternative investments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appropriate only for  eligible, long-term investors who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willing </a:t>
            </a:r>
            <a:r>
              <a:rPr sz="750" spc="-4">
                <a:latin typeface="Arial" panose="020B0604020202020204" pitchFamily="34" charset="0"/>
                <a:cs typeface="Arial" panose="020B0604020202020204" pitchFamily="34" charset="0"/>
              </a:rPr>
              <a:t>to forgo </a:t>
            </a:r>
            <a:r>
              <a:rPr sz="750" spc="-9">
                <a:latin typeface="Arial" panose="020B0604020202020204" pitchFamily="34" charset="0"/>
                <a:cs typeface="Arial" panose="020B0604020202020204" pitchFamily="34" charset="0"/>
              </a:rPr>
              <a:t>liquidity </a:t>
            </a:r>
            <a:r>
              <a:rPr sz="750">
                <a:latin typeface="Arial" panose="020B0604020202020204" pitchFamily="34" charset="0"/>
                <a:cs typeface="Arial" panose="020B0604020202020204" pitchFamily="34" charset="0"/>
              </a:rPr>
              <a:t>and put </a:t>
            </a:r>
            <a:r>
              <a:rPr sz="750" spc="-4">
                <a:latin typeface="Arial" panose="020B0604020202020204" pitchFamily="34" charset="0"/>
                <a:cs typeface="Arial" panose="020B0604020202020204" pitchFamily="34" charset="0"/>
              </a:rPr>
              <a:t>capital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risk </a:t>
            </a:r>
            <a:r>
              <a:rPr sz="750">
                <a:latin typeface="Arial" panose="020B0604020202020204" pitchFamily="34" charset="0"/>
                <a:cs typeface="Arial" panose="020B0604020202020204" pitchFamily="34" charset="0"/>
              </a:rPr>
              <a:t>for an </a:t>
            </a:r>
            <a:r>
              <a:rPr sz="750" spc="13">
                <a:latin typeface="Arial" panose="020B0604020202020204" pitchFamily="34" charset="0"/>
                <a:cs typeface="Arial" panose="020B0604020202020204" pitchFamily="34" charset="0"/>
              </a:rPr>
              <a:t>indefnite </a:t>
            </a:r>
            <a:r>
              <a:rPr sz="750" spc="-4">
                <a:latin typeface="Arial" panose="020B0604020202020204" pitchFamily="34" charset="0"/>
                <a:cs typeface="Arial" panose="020B0604020202020204" pitchFamily="34" charset="0"/>
              </a:rPr>
              <a:t>period of </a:t>
            </a:r>
            <a:r>
              <a:rPr sz="750" spc="9">
                <a:latin typeface="Arial" panose="020B0604020202020204" pitchFamily="34" charset="0"/>
                <a:cs typeface="Arial" panose="020B0604020202020204" pitchFamily="34" charset="0"/>
              </a:rPr>
              <a:t>time.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highly </a:t>
            </a:r>
            <a:r>
              <a:rPr sz="750" spc="-9">
                <a:latin typeface="Arial" panose="020B0604020202020204" pitchFamily="34" charset="0"/>
                <a:cs typeface="Arial" panose="020B0604020202020204" pitchFamily="34" charset="0"/>
              </a:rPr>
              <a:t>illiquid </a:t>
            </a:r>
            <a:r>
              <a:rPr sz="750">
                <a:latin typeface="Arial" panose="020B0604020202020204" pitchFamily="34" charset="0"/>
                <a:cs typeface="Arial" panose="020B0604020202020204" pitchFamily="34" charset="0"/>
              </a:rPr>
              <a:t>and can engage </a:t>
            </a:r>
            <a:r>
              <a:rPr sz="750" spc="-4">
                <a:latin typeface="Arial" panose="020B0604020202020204" pitchFamily="34" charset="0"/>
                <a:cs typeface="Arial" panose="020B0604020202020204" pitchFamily="34" charset="0"/>
              </a:rPr>
              <a:t>in leverage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speculative  practices 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increase the </a:t>
            </a:r>
            <a:r>
              <a:rPr sz="750" spc="-9">
                <a:latin typeface="Arial" panose="020B0604020202020204" pitchFamily="34" charset="0"/>
                <a:cs typeface="Arial" panose="020B0604020202020204" pitchFamily="34" charset="0"/>
              </a:rPr>
              <a:t>volatility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risk of </a:t>
            </a:r>
            <a:r>
              <a:rPr sz="750">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Alternative Investments typically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higher fees than traditional </a:t>
            </a:r>
            <a:r>
              <a:rPr sz="750">
                <a:latin typeface="Arial" panose="020B0604020202020204" pitchFamily="34" charset="0"/>
                <a:cs typeface="Arial" panose="020B0604020202020204" pitchFamily="34" charset="0"/>
              </a:rPr>
              <a:t>investments. </a:t>
            </a:r>
            <a:r>
              <a:rPr sz="750" spc="-4">
                <a:latin typeface="Arial" panose="020B0604020202020204" pitchFamily="34" charset="0"/>
                <a:cs typeface="Arial" panose="020B0604020202020204" pitchFamily="34" charset="0"/>
              </a:rPr>
              <a:t>Investors should carefully review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consider potential risks  before investing. Certain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risks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include but </a:t>
            </a:r>
            <a:r>
              <a:rPr sz="750">
                <a:latin typeface="Arial" panose="020B0604020202020204" pitchFamily="34" charset="0"/>
                <a:cs typeface="Arial" panose="020B0604020202020204" pitchFamily="34" charset="0"/>
              </a:rPr>
              <a:t>are not </a:t>
            </a:r>
            <a:r>
              <a:rPr sz="750" spc="-9">
                <a:latin typeface="Arial" panose="020B0604020202020204" pitchFamily="34" charset="0"/>
                <a:cs typeface="Arial" panose="020B0604020202020204" pitchFamily="34" charset="0"/>
              </a:rPr>
              <a:t>limited </a:t>
            </a:r>
            <a:r>
              <a:rPr sz="750" spc="9">
                <a:latin typeface="Arial" panose="020B0604020202020204" pitchFamily="34" charset="0"/>
                <a:cs typeface="Arial" panose="020B0604020202020204" pitchFamily="34" charset="0"/>
              </a:rPr>
              <a:t>to:</a:t>
            </a:r>
            <a:r>
              <a:rPr sz="750" spc="5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Loss of all or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substantial portion of the investment due to </a:t>
            </a:r>
            <a:r>
              <a:rPr sz="750">
                <a:latin typeface="Arial" panose="020B0604020202020204" pitchFamily="34" charset="0"/>
                <a:cs typeface="Arial" panose="020B0604020202020204" pitchFamily="34" charset="0"/>
              </a:rPr>
              <a:t>leveraging, </a:t>
            </a:r>
            <a:r>
              <a:rPr sz="750" spc="-4">
                <a:latin typeface="Arial" panose="020B0604020202020204" pitchFamily="34" charset="0"/>
                <a:cs typeface="Arial" panose="020B0604020202020204" pitchFamily="34" charset="0"/>
              </a:rPr>
              <a:t>short-selling, or other speculative practices; </a:t>
            </a:r>
            <a:r>
              <a:rPr sz="750">
                <a:latin typeface="Arial" panose="020B0604020202020204" pitchFamily="34" charset="0"/>
                <a:cs typeface="Arial" panose="020B0604020202020204" pitchFamily="34" charset="0"/>
              </a:rPr>
              <a:t>Lack </a:t>
            </a:r>
            <a:r>
              <a:rPr sz="750" spc="-4">
                <a:latin typeface="Arial" panose="020B0604020202020204" pitchFamily="34" charset="0"/>
                <a:cs typeface="Arial" panose="020B0604020202020204" pitchFamily="34" charset="0"/>
              </a:rPr>
              <a:t>of</a:t>
            </a:r>
            <a:r>
              <a:rPr lang="en-US" sz="750" spc="-4">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liquidity </a:t>
            </a:r>
            <a:r>
              <a:rPr lang="en-US" sz="750" spc="-4">
                <a:latin typeface="Arial" panose="020B0604020202020204" pitchFamily="34" charset="0"/>
                <a:cs typeface="Arial" panose="020B0604020202020204" pitchFamily="34" charset="0"/>
              </a:rPr>
              <a:t>in that there </a:t>
            </a:r>
            <a:r>
              <a:rPr lang="en-US" sz="750">
                <a:latin typeface="Arial" panose="020B0604020202020204" pitchFamily="34" charset="0"/>
                <a:cs typeface="Arial" panose="020B0604020202020204" pitchFamily="34" charset="0"/>
              </a:rPr>
              <a:t>may </a:t>
            </a:r>
            <a:r>
              <a:rPr lang="en-US" sz="750" spc="-4">
                <a:latin typeface="Arial" panose="020B0604020202020204" pitchFamily="34" charset="0"/>
                <a:cs typeface="Arial" panose="020B0604020202020204" pitchFamily="34" charset="0"/>
              </a:rPr>
              <a:t>be </a:t>
            </a:r>
            <a:r>
              <a:rPr lang="en-US" sz="750">
                <a:latin typeface="Arial" panose="020B0604020202020204" pitchFamily="34" charset="0"/>
                <a:cs typeface="Arial" panose="020B0604020202020204" pitchFamily="34" charset="0"/>
              </a:rPr>
              <a:t>no </a:t>
            </a:r>
            <a:r>
              <a:rPr lang="en-US" sz="750" spc="-4">
                <a:latin typeface="Arial" panose="020B0604020202020204" pitchFamily="34" charset="0"/>
                <a:cs typeface="Arial" panose="020B0604020202020204" pitchFamily="34" charset="0"/>
              </a:rPr>
              <a:t>secondary market </a:t>
            </a:r>
            <a:r>
              <a:rPr lang="en-US" sz="750">
                <a:latin typeface="Arial" panose="020B0604020202020204" pitchFamily="34" charset="0"/>
                <a:cs typeface="Arial" panose="020B0604020202020204" pitchFamily="34" charset="0"/>
              </a:rPr>
              <a:t>for a </a:t>
            </a:r>
            <a:r>
              <a:rPr lang="en-US" sz="750" spc="4">
                <a:latin typeface="Arial" panose="020B0604020202020204" pitchFamily="34" charset="0"/>
                <a:cs typeface="Arial" panose="020B0604020202020204" pitchFamily="34" charset="0"/>
              </a:rPr>
              <a:t>fund; </a:t>
            </a:r>
            <a:r>
              <a:rPr lang="en-US" sz="750" spc="-9">
                <a:latin typeface="Arial" panose="020B0604020202020204" pitchFamily="34" charset="0"/>
                <a:cs typeface="Arial" panose="020B0604020202020204" pitchFamily="34" charset="0"/>
              </a:rPr>
              <a:t>Volatility </a:t>
            </a:r>
            <a:r>
              <a:rPr lang="en-US" sz="750" spc="-4">
                <a:latin typeface="Arial" panose="020B0604020202020204" pitchFamily="34" charset="0"/>
                <a:cs typeface="Arial" panose="020B0604020202020204" pitchFamily="34" charset="0"/>
              </a:rPr>
              <a:t>of returns; </a:t>
            </a:r>
            <a:r>
              <a:rPr lang="en-US" sz="750" spc="-9">
                <a:latin typeface="Arial" panose="020B0604020202020204" pitchFamily="34" charset="0"/>
                <a:cs typeface="Arial" panose="020B0604020202020204" pitchFamily="34" charset="0"/>
              </a:rPr>
              <a:t>Restrictions </a:t>
            </a:r>
            <a:r>
              <a:rPr lang="en-US" sz="750" spc="-4">
                <a:latin typeface="Arial" panose="020B0604020202020204" pitchFamily="34" charset="0"/>
                <a:cs typeface="Arial" panose="020B0604020202020204" pitchFamily="34" charset="0"/>
              </a:rPr>
              <a:t>on transferring interests in </a:t>
            </a:r>
            <a:r>
              <a:rPr lang="en-US" sz="750">
                <a:latin typeface="Arial" panose="020B0604020202020204" pitchFamily="34" charset="0"/>
                <a:cs typeface="Arial" panose="020B0604020202020204" pitchFamily="34" charset="0"/>
              </a:rPr>
              <a:t>a </a:t>
            </a:r>
            <a:r>
              <a:rPr lang="en-US" sz="750" spc="4">
                <a:latin typeface="Arial" panose="020B0604020202020204" pitchFamily="34" charset="0"/>
                <a:cs typeface="Arial" panose="020B0604020202020204" pitchFamily="34" charset="0"/>
              </a:rPr>
              <a:t>fund; </a:t>
            </a:r>
            <a:r>
              <a:rPr lang="en-US" sz="750" spc="-9">
                <a:latin typeface="Arial" panose="020B0604020202020204" pitchFamily="34" charset="0"/>
                <a:cs typeface="Arial" panose="020B0604020202020204" pitchFamily="34" charset="0"/>
              </a:rPr>
              <a:t>Potential </a:t>
            </a:r>
            <a:r>
              <a:rPr lang="en-US" sz="750" spc="-4">
                <a:latin typeface="Arial" panose="020B0604020202020204" pitchFamily="34" charset="0"/>
                <a:cs typeface="Arial" panose="020B0604020202020204" pitchFamily="34" charset="0"/>
              </a:rPr>
              <a:t>lack of </a:t>
            </a:r>
            <a:r>
              <a:rPr lang="en-US" sz="750" spc="4">
                <a:latin typeface="Arial" panose="020B0604020202020204" pitchFamily="34" charset="0"/>
                <a:cs typeface="Arial" panose="020B0604020202020204" pitchFamily="34" charset="0"/>
              </a:rPr>
              <a:t>diversification </a:t>
            </a:r>
            <a:r>
              <a:rPr lang="en-US" sz="750">
                <a:latin typeface="Arial" panose="020B0604020202020204" pitchFamily="34" charset="0"/>
                <a:cs typeface="Arial" panose="020B0604020202020204" pitchFamily="34" charset="0"/>
              </a:rPr>
              <a:t>and</a:t>
            </a:r>
            <a:r>
              <a:rPr lang="en-US" sz="750" spc="14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resulting higher risk due to</a:t>
            </a:r>
            <a:endParaRPr lang="en-US" sz="750">
              <a:latin typeface="Arial" panose="020B0604020202020204" pitchFamily="34" charset="0"/>
              <a:cs typeface="Arial" panose="020B0604020202020204" pitchFamily="34" charset="0"/>
            </a:endParaRPr>
          </a:p>
          <a:p>
            <a:pPr marL="11206" marR="105900">
              <a:lnSpc>
                <a:spcPct val="100899"/>
              </a:lnSpc>
            </a:pPr>
            <a:endParaRPr sz="750">
              <a:latin typeface="Arial" panose="020B0604020202020204" pitchFamily="34" charset="0"/>
              <a:cs typeface="Arial" panose="020B0604020202020204" pitchFamily="34" charset="0"/>
            </a:endParaRPr>
          </a:p>
        </p:txBody>
      </p:sp>
      <p:sp>
        <p:nvSpPr>
          <p:cNvPr id="5" name="object 5"/>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7" name="object 2">
            <a:extLst>
              <a:ext uri="{FF2B5EF4-FFF2-40B4-BE49-F238E27FC236}">
                <a16:creationId xmlns:a16="http://schemas.microsoft.com/office/drawing/2014/main" id="{E5789630-5A70-46D3-BC0C-77BCA412B174}"/>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4290D9E4-2AF2-4A1D-B807-69097D2CC0F0}"/>
              </a:ext>
            </a:extLst>
          </p:cNvPr>
          <p:cNvSpPr>
            <a:spLocks noGrp="1"/>
          </p:cNvSpPr>
          <p:nvPr>
            <p:ph type="sldNum" sz="quarter" idx="12"/>
          </p:nvPr>
        </p:nvSpPr>
        <p:spPr/>
        <p:txBody>
          <a:bodyPr/>
          <a:lstStyle/>
          <a:p>
            <a:fld id="{B6F15528-21DE-4FAA-801E-634DDDAF4B2B}" type="slidenum">
              <a:rPr lang="en-US" smtClean="0"/>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836520"/>
            <a:ext cx="8593631" cy="5360623"/>
          </a:xfrm>
          <a:prstGeom prst="rect">
            <a:avLst/>
          </a:prstGeom>
        </p:spPr>
        <p:txBody>
          <a:bodyPr vert="horz" wrap="square" lIns="0" tIns="10085" rIns="0" bIns="0" rtlCol="0">
            <a:spAutoFit/>
          </a:bodyPr>
          <a:lstStyle/>
          <a:p>
            <a:pPr marL="11206" marR="64437">
              <a:lnSpc>
                <a:spcPct val="100899"/>
              </a:lnSpc>
              <a:spcBef>
                <a:spcPts val="79"/>
              </a:spcBef>
            </a:pPr>
            <a:r>
              <a:rPr sz="750" spc="-4">
                <a:latin typeface="Arial" panose="020B0604020202020204" pitchFamily="34" charset="0"/>
                <a:cs typeface="Arial" panose="020B0604020202020204" pitchFamily="34" charset="0"/>
              </a:rPr>
              <a:t>concentration of trading authority when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single advisor is utilized; Absence of information regarding valuations </a:t>
            </a:r>
            <a:r>
              <a:rPr sz="750">
                <a:latin typeface="Arial" panose="020B0604020202020204" pitchFamily="34" charset="0"/>
                <a:cs typeface="Arial" panose="020B0604020202020204" pitchFamily="34" charset="0"/>
              </a:rPr>
              <a:t>and pricing; </a:t>
            </a:r>
            <a:r>
              <a:rPr sz="750" spc="-4">
                <a:latin typeface="Arial" panose="020B0604020202020204" pitchFamily="34" charset="0"/>
                <a:cs typeface="Arial" panose="020B0604020202020204" pitchFamily="34" charset="0"/>
              </a:rPr>
              <a:t>Complex tax structures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delays in tax </a:t>
            </a:r>
            <a:r>
              <a:rPr sz="750">
                <a:latin typeface="Arial" panose="020B0604020202020204" pitchFamily="34" charset="0"/>
                <a:cs typeface="Arial" panose="020B0604020202020204" pitchFamily="34" charset="0"/>
              </a:rPr>
              <a:t>reporting; </a:t>
            </a:r>
            <a:r>
              <a:rPr sz="750" spc="-4">
                <a:latin typeface="Arial" panose="020B0604020202020204" pitchFamily="34" charset="0"/>
                <a:cs typeface="Arial" panose="020B0604020202020204" pitchFamily="34" charset="0"/>
              </a:rPr>
              <a:t>Less regulation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higher fees than </a:t>
            </a:r>
            <a:r>
              <a:rPr sz="750">
                <a:latin typeface="Arial" panose="020B0604020202020204" pitchFamily="34" charset="0"/>
                <a:cs typeface="Arial" panose="020B0604020202020204" pitchFamily="34" charset="0"/>
              </a:rPr>
              <a:t>mutual funds; </a:t>
            </a:r>
            <a:r>
              <a:rPr sz="750" spc="-4">
                <a:latin typeface="Arial" panose="020B0604020202020204" pitchFamily="34" charset="0"/>
                <a:cs typeface="Arial" panose="020B0604020202020204" pitchFamily="34" charset="0"/>
              </a:rPr>
              <a:t>Risks 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operations, </a:t>
            </a:r>
            <a:r>
              <a:rPr sz="750" spc="-4">
                <a:latin typeface="Arial" panose="020B0604020202020204" pitchFamily="34" charset="0"/>
                <a:cs typeface="Arial" panose="020B0604020202020204" pitchFamily="34" charset="0"/>
              </a:rPr>
              <a:t>personnel,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processes of the </a:t>
            </a:r>
            <a:r>
              <a:rPr sz="750">
                <a:latin typeface="Arial" panose="020B0604020202020204" pitchFamily="34" charset="0"/>
                <a:cs typeface="Arial" panose="020B0604020202020204" pitchFamily="34" charset="0"/>
              </a:rPr>
              <a:t>manager; and </a:t>
            </a:r>
            <a:r>
              <a:rPr sz="750" spc="-4">
                <a:latin typeface="Arial" panose="020B0604020202020204" pitchFamily="34" charset="0"/>
                <a:cs typeface="Arial" panose="020B0604020202020204" pitchFamily="34" charset="0"/>
              </a:rPr>
              <a:t>Risks 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cybersecurity. </a:t>
            </a:r>
            <a:r>
              <a:rPr sz="750">
                <a:latin typeface="Arial" panose="020B0604020202020204" pitchFamily="34" charset="0"/>
                <a:cs typeface="Arial" panose="020B0604020202020204" pitchFamily="34" charset="0"/>
              </a:rPr>
              <a:t>As a </a:t>
            </a:r>
            <a:r>
              <a:rPr sz="750" spc="9">
                <a:latin typeface="Arial" panose="020B0604020202020204" pitchFamily="34" charset="0"/>
                <a:cs typeface="Arial" panose="020B0604020202020204" pitchFamily="34" charset="0"/>
              </a:rPr>
              <a:t>diversifed </a:t>
            </a:r>
            <a:r>
              <a:rPr sz="750" spc="-4">
                <a:latin typeface="Arial" panose="020B0604020202020204" pitchFamily="34" charset="0"/>
                <a:cs typeface="Arial" panose="020B0604020202020204" pitchFamily="34" charset="0"/>
              </a:rPr>
              <a:t>global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services </a:t>
            </a:r>
            <a:r>
              <a:rPr sz="750" spc="44">
                <a:latin typeface="Arial" panose="020B0604020202020204" pitchFamily="34" charset="0"/>
                <a:cs typeface="Arial" panose="020B0604020202020204" pitchFamily="34" charset="0"/>
              </a:rPr>
              <a:t>frm,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engages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broad spectrum of activities including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advisory </a:t>
            </a:r>
            <a:r>
              <a:rPr sz="750">
                <a:latin typeface="Arial" panose="020B0604020202020204" pitchFamily="34" charset="0"/>
                <a:cs typeface="Arial" panose="020B0604020202020204" pitchFamily="34" charset="0"/>
              </a:rPr>
              <a:t>services,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activities, sponsoring </a:t>
            </a:r>
            <a:r>
              <a:rPr sz="750">
                <a:latin typeface="Arial" panose="020B0604020202020204" pitchFamily="34" charset="0"/>
                <a:cs typeface="Arial" panose="020B0604020202020204" pitchFamily="34" charset="0"/>
              </a:rPr>
              <a:t>and managing </a:t>
            </a:r>
            <a:r>
              <a:rPr sz="750" spc="-4">
                <a:latin typeface="Arial" panose="020B0604020202020204" pitchFamily="34" charset="0"/>
                <a:cs typeface="Arial" panose="020B0604020202020204" pitchFamily="34" charset="0"/>
              </a:rPr>
              <a:t>private investment  </a:t>
            </a:r>
            <a:r>
              <a:rPr sz="750">
                <a:latin typeface="Arial" panose="020B0604020202020204" pitchFamily="34" charset="0"/>
                <a:cs typeface="Arial" panose="020B0604020202020204" pitchFamily="34" charset="0"/>
              </a:rPr>
              <a:t>funds, engaging </a:t>
            </a:r>
            <a:r>
              <a:rPr sz="750" spc="-4">
                <a:latin typeface="Arial" panose="020B0604020202020204" pitchFamily="34" charset="0"/>
                <a:cs typeface="Arial" panose="020B0604020202020204" pitchFamily="34" charset="0"/>
              </a:rPr>
              <a:t>in broker-dealer transactions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principal securities, </a:t>
            </a:r>
            <a:r>
              <a:rPr sz="750" spc="-9">
                <a:latin typeface="Arial" panose="020B0604020202020204" pitchFamily="34" charset="0"/>
                <a:cs typeface="Arial" panose="020B0604020202020204" pitchFamily="34" charset="0"/>
              </a:rPr>
              <a:t>commodities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foreign exchange </a:t>
            </a:r>
            <a:r>
              <a:rPr sz="750">
                <a:latin typeface="Arial" panose="020B0604020202020204" pitchFamily="34" charset="0"/>
                <a:cs typeface="Arial" panose="020B0604020202020204" pitchFamily="34" charset="0"/>
              </a:rPr>
              <a:t>transactions, </a:t>
            </a:r>
            <a:r>
              <a:rPr sz="750" spc="-4">
                <a:latin typeface="Arial" panose="020B0604020202020204" pitchFamily="34" charset="0"/>
                <a:cs typeface="Arial" panose="020B0604020202020204" pitchFamily="34" charset="0"/>
              </a:rPr>
              <a:t>research publication,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activities. In the ordinary course 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business,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therefore </a:t>
            </a:r>
            <a:r>
              <a:rPr sz="750">
                <a:latin typeface="Arial" panose="020B0604020202020204" pitchFamily="34" charset="0"/>
                <a:cs typeface="Arial" panose="020B0604020202020204" pitchFamily="34" charset="0"/>
              </a:rPr>
              <a:t>engages </a:t>
            </a:r>
            <a:r>
              <a:rPr sz="750" spc="-4">
                <a:latin typeface="Arial" panose="020B0604020202020204" pitchFamily="34" charset="0"/>
                <a:cs typeface="Arial" panose="020B0604020202020204" pitchFamily="34" charset="0"/>
              </a:rPr>
              <a:t>in activities where Morgan Stanley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Management’s interests </a:t>
            </a:r>
            <a:r>
              <a:rPr sz="750">
                <a:latin typeface="Arial" panose="020B0604020202020204" pitchFamily="34" charset="0"/>
                <a:cs typeface="Arial" panose="020B0604020202020204" pitchFamily="34" charset="0"/>
              </a:rPr>
              <a:t>may </a:t>
            </a:r>
            <a:r>
              <a:rPr sz="750" spc="18">
                <a:latin typeface="Arial" panose="020B0604020202020204" pitchFamily="34" charset="0"/>
                <a:cs typeface="Arial" panose="020B0604020202020204" pitchFamily="34" charset="0"/>
              </a:rPr>
              <a:t>confict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interests 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clients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including the private  investment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it </a:t>
            </a:r>
            <a:r>
              <a:rPr sz="750">
                <a:latin typeface="Arial" panose="020B0604020202020204" pitchFamily="34" charset="0"/>
                <a:cs typeface="Arial" panose="020B0604020202020204" pitchFamily="34" charset="0"/>
              </a:rPr>
              <a:t>manages.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can </a:t>
            </a:r>
            <a:r>
              <a:rPr sz="750" spc="-4">
                <a:latin typeface="Arial" panose="020B0604020202020204" pitchFamily="34" charset="0"/>
                <a:cs typeface="Arial" panose="020B0604020202020204" pitchFamily="34" charset="0"/>
              </a:rPr>
              <a:t>give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assurance that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of interest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be resolved in </a:t>
            </a:r>
            <a:r>
              <a:rPr sz="750">
                <a:latin typeface="Arial" panose="020B0604020202020204" pitchFamily="34" charset="0"/>
                <a:cs typeface="Arial" panose="020B0604020202020204" pitchFamily="34" charset="0"/>
              </a:rPr>
              <a:t>favor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clients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such </a:t>
            </a:r>
            <a:r>
              <a:rPr sz="750" spc="13">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All expressions of opinion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change </a:t>
            </a:r>
            <a:r>
              <a:rPr sz="750" spc="-4">
                <a:latin typeface="Arial" panose="020B0604020202020204" pitchFamily="34" charset="0"/>
                <a:cs typeface="Arial" panose="020B0604020202020204" pitchFamily="34" charset="0"/>
              </a:rPr>
              <a:t>without notice </a:t>
            </a:r>
            <a:r>
              <a:rPr sz="750">
                <a:latin typeface="Arial" panose="020B0604020202020204" pitchFamily="34" charset="0"/>
                <a:cs typeface="Arial" panose="020B0604020202020204" pitchFamily="34" charset="0"/>
              </a:rPr>
              <a:t>and are not </a:t>
            </a:r>
            <a:r>
              <a:rPr sz="750" spc="-4">
                <a:latin typeface="Arial" panose="020B0604020202020204" pitchFamily="34" charset="0"/>
                <a:cs typeface="Arial" panose="020B0604020202020204" pitchFamily="34" charset="0"/>
              </a:rPr>
              <a:t>intended to be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forecast of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events or </a:t>
            </a:r>
            <a:r>
              <a:rPr sz="750" spc="4">
                <a:latin typeface="Arial" panose="020B0604020202020204" pitchFamily="34" charset="0"/>
                <a:cs typeface="Arial" panose="020B0604020202020204" pitchFamily="34" charset="0"/>
              </a:rPr>
              <a:t>results. </a:t>
            </a:r>
            <a:r>
              <a:rPr sz="750" spc="-4">
                <a:latin typeface="Arial" panose="020B0604020202020204" pitchFamily="34" charset="0"/>
                <a:cs typeface="Arial" panose="020B0604020202020204" pitchFamily="34" charset="0"/>
              </a:rPr>
              <a:t>Further, opinions </a:t>
            </a:r>
            <a:r>
              <a:rPr sz="750" spc="-9">
                <a:latin typeface="Arial" panose="020B0604020202020204" pitchFamily="34" charset="0"/>
                <a:cs typeface="Arial" panose="020B0604020202020204" pitchFamily="34" charset="0"/>
              </a:rPr>
              <a:t>expressed </a:t>
            </a:r>
            <a:r>
              <a:rPr sz="750" spc="-4">
                <a:latin typeface="Arial" panose="020B0604020202020204" pitchFamily="34" charset="0"/>
                <a:cs typeface="Arial" panose="020B0604020202020204" pitchFamily="34" charset="0"/>
              </a:rPr>
              <a:t>herein </a:t>
            </a:r>
            <a:r>
              <a:rPr sz="750">
                <a:latin typeface="Arial" panose="020B0604020202020204" pitchFamily="34" charset="0"/>
                <a:cs typeface="Arial" panose="020B0604020202020204" pitchFamily="34" charset="0"/>
              </a:rPr>
              <a:t>may </a:t>
            </a:r>
            <a:r>
              <a:rPr sz="750" spc="35">
                <a:latin typeface="Arial" panose="020B0604020202020204" pitchFamily="34" charset="0"/>
                <a:cs typeface="Arial" panose="020B0604020202020204" pitchFamily="34" charset="0"/>
              </a:rPr>
              <a:t>difer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opinions </a:t>
            </a:r>
            <a:r>
              <a:rPr sz="750" spc="-9">
                <a:latin typeface="Arial" panose="020B0604020202020204" pitchFamily="34" charset="0"/>
                <a:cs typeface="Arial" panose="020B0604020202020204" pitchFamily="34" charset="0"/>
              </a:rPr>
              <a:t>expressed </a:t>
            </a:r>
            <a:r>
              <a:rPr sz="750" spc="-4">
                <a:latin typeface="Arial" panose="020B0604020202020204" pitchFamily="34" charset="0"/>
                <a:cs typeface="Arial" panose="020B0604020202020204" pitchFamily="34" charset="0"/>
              </a:rPr>
              <a:t>by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and/or </a:t>
            </a:r>
            <a:r>
              <a:rPr sz="750" spc="-4">
                <a:latin typeface="Arial" panose="020B0604020202020204" pitchFamily="34" charset="0"/>
                <a:cs typeface="Arial" panose="020B0604020202020204" pitchFamily="34" charset="0"/>
              </a:rPr>
              <a:t>other </a:t>
            </a:r>
            <a:r>
              <a:rPr sz="750" spc="18">
                <a:latin typeface="Arial" panose="020B0604020202020204" pitchFamily="34" charset="0"/>
                <a:cs typeface="Arial" panose="020B0604020202020204" pitchFamily="34" charset="0"/>
              </a:rPr>
              <a:t>businesses/afliates </a:t>
            </a:r>
            <a:r>
              <a:rPr sz="750" spc="-4">
                <a:latin typeface="Arial" panose="020B0604020202020204" pitchFamily="34" charset="0"/>
                <a:cs typeface="Arial" panose="020B0604020202020204" pitchFamily="34" charset="0"/>
              </a:rPr>
              <a:t>of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This is </a:t>
            </a:r>
            <a:r>
              <a:rPr sz="750">
                <a:latin typeface="Arial" panose="020B0604020202020204" pitchFamily="34" charset="0"/>
                <a:cs typeface="Arial" panose="020B0604020202020204" pitchFamily="34" charset="0"/>
              </a:rPr>
              <a:t>not a </a:t>
            </a:r>
            <a:r>
              <a:rPr sz="750" spc="-4">
                <a:latin typeface="Arial" panose="020B0604020202020204" pitchFamily="34" charset="0"/>
                <a:cs typeface="Arial" panose="020B0604020202020204" pitchFamily="34" charset="0"/>
              </a:rPr>
              <a:t>"research report" </a:t>
            </a:r>
            <a:r>
              <a:rPr sz="750">
                <a:latin typeface="Arial" panose="020B0604020202020204" pitchFamily="34" charset="0"/>
                <a:cs typeface="Arial" panose="020B0604020202020204" pitchFamily="34" charset="0"/>
              </a:rPr>
              <a:t>as </a:t>
            </a:r>
            <a:r>
              <a:rPr sz="750" spc="22">
                <a:latin typeface="Arial" panose="020B0604020202020204" pitchFamily="34" charset="0"/>
                <a:cs typeface="Arial" panose="020B0604020202020204" pitchFamily="34" charset="0"/>
              </a:rPr>
              <a:t>defned </a:t>
            </a:r>
            <a:r>
              <a:rPr sz="750" spc="-4">
                <a:latin typeface="Arial" panose="020B0604020202020204" pitchFamily="34" charset="0"/>
                <a:cs typeface="Arial" panose="020B0604020202020204" pitchFamily="34" charset="0"/>
              </a:rPr>
              <a:t>by FINRA </a:t>
            </a:r>
            <a:r>
              <a:rPr sz="750" spc="-9">
                <a:latin typeface="Arial" panose="020B0604020202020204" pitchFamily="34" charset="0"/>
                <a:cs typeface="Arial" panose="020B0604020202020204" pitchFamily="34" charset="0"/>
              </a:rPr>
              <a:t>Rule </a:t>
            </a:r>
            <a:r>
              <a:rPr sz="750" spc="-13">
                <a:latin typeface="Arial" panose="020B0604020202020204" pitchFamily="34" charset="0"/>
                <a:cs typeface="Arial" panose="020B0604020202020204" pitchFamily="34" charset="0"/>
              </a:rPr>
              <a:t>2241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"debt </a:t>
            </a:r>
            <a:r>
              <a:rPr sz="750" spc="-4">
                <a:latin typeface="Arial" panose="020B0604020202020204" pitchFamily="34" charset="0"/>
                <a:cs typeface="Arial" panose="020B0604020202020204" pitchFamily="34" charset="0"/>
              </a:rPr>
              <a:t>research </a:t>
            </a:r>
            <a:r>
              <a:rPr sz="750">
                <a:latin typeface="Arial" panose="020B0604020202020204" pitchFamily="34" charset="0"/>
                <a:cs typeface="Arial" panose="020B0604020202020204" pitchFamily="34" charset="0"/>
              </a:rPr>
              <a:t>report" as </a:t>
            </a:r>
            <a:r>
              <a:rPr sz="750" spc="22">
                <a:latin typeface="Arial" panose="020B0604020202020204" pitchFamily="34" charset="0"/>
                <a:cs typeface="Arial" panose="020B0604020202020204" pitchFamily="34" charset="0"/>
              </a:rPr>
              <a:t>defned </a:t>
            </a:r>
            <a:r>
              <a:rPr sz="750" spc="-4">
                <a:latin typeface="Arial" panose="020B0604020202020204" pitchFamily="34" charset="0"/>
                <a:cs typeface="Arial" panose="020B0604020202020204" pitchFamily="34" charset="0"/>
              </a:rPr>
              <a:t>by FINRA  </a:t>
            </a:r>
            <a:r>
              <a:rPr sz="750" spc="-9">
                <a:latin typeface="Arial" panose="020B0604020202020204" pitchFamily="34" charset="0"/>
                <a:cs typeface="Arial" panose="020B0604020202020204" pitchFamily="34" charset="0"/>
              </a:rPr>
              <a:t>Rule </a:t>
            </a:r>
            <a:r>
              <a:rPr sz="750" spc="-13">
                <a:latin typeface="Arial" panose="020B0604020202020204" pitchFamily="34" charset="0"/>
                <a:cs typeface="Arial" panose="020B0604020202020204" pitchFamily="34" charset="0"/>
              </a:rPr>
              <a:t>2242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was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prepared by the Research Departments of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or Morgan Stanley </a:t>
            </a:r>
            <a:r>
              <a:rPr sz="750">
                <a:latin typeface="Arial" panose="020B0604020202020204" pitchFamily="34" charset="0"/>
                <a:cs typeface="Arial" panose="020B0604020202020204" pitchFamily="34" charset="0"/>
              </a:rPr>
              <a:t>&amp; </a:t>
            </a:r>
            <a:r>
              <a:rPr sz="750" spc="-4">
                <a:latin typeface="Arial" panose="020B0604020202020204" pitchFamily="34" charset="0"/>
                <a:cs typeface="Arial" panose="020B0604020202020204" pitchFamily="34" charset="0"/>
              </a:rPr>
              <a:t>Co. </a:t>
            </a:r>
            <a:r>
              <a:rPr sz="750" spc="-13">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its </a:t>
            </a:r>
            <a:r>
              <a:rPr sz="750" spc="40">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Certain information contained herein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constitute  forward-looking statements. Due to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uncertainties,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events, results or the performance of </a:t>
            </a:r>
            <a:r>
              <a:rPr sz="750">
                <a:latin typeface="Arial" panose="020B0604020202020204" pitchFamily="34" charset="0"/>
                <a:cs typeface="Arial" panose="020B0604020202020204" pitchFamily="34" charset="0"/>
              </a:rPr>
              <a:t>a fund may </a:t>
            </a:r>
            <a:r>
              <a:rPr sz="750" spc="35">
                <a:latin typeface="Arial" panose="020B0604020202020204" pitchFamily="34" charset="0"/>
                <a:cs typeface="Arial" panose="020B0604020202020204" pitchFamily="34" charset="0"/>
              </a:rPr>
              <a:t>difer </a:t>
            </a:r>
            <a:r>
              <a:rPr sz="750" spc="-4">
                <a:latin typeface="Arial" panose="020B0604020202020204" pitchFamily="34" charset="0"/>
                <a:cs typeface="Arial" panose="020B0604020202020204" pitchFamily="34" charset="0"/>
              </a:rPr>
              <a:t>materially </a:t>
            </a:r>
            <a:r>
              <a:rPr sz="750">
                <a:latin typeface="Arial" panose="020B0604020202020204" pitchFamily="34" charset="0"/>
                <a:cs typeface="Arial" panose="020B0604020202020204" pitchFamily="34" charset="0"/>
              </a:rPr>
              <a:t>from </a:t>
            </a:r>
            <a:r>
              <a:rPr sz="750" spc="-9">
                <a:latin typeface="Arial" panose="020B0604020202020204" pitchFamily="34" charset="0"/>
                <a:cs typeface="Arial" panose="020B0604020202020204" pitchFamily="34" charset="0"/>
              </a:rPr>
              <a:t>those </a:t>
            </a:r>
            <a:r>
              <a:rPr sz="750" spc="13">
                <a:latin typeface="Arial" panose="020B0604020202020204" pitchFamily="34" charset="0"/>
                <a:cs typeface="Arial" panose="020B0604020202020204" pitchFamily="34" charset="0"/>
              </a:rPr>
              <a:t>refected </a:t>
            </a:r>
            <a:r>
              <a:rPr sz="750" spc="-4">
                <a:latin typeface="Arial" panose="020B0604020202020204" pitchFamily="34" charset="0"/>
                <a:cs typeface="Arial" panose="020B0604020202020204" pitchFamily="34" charset="0"/>
              </a:rPr>
              <a:t>or contemplated in</a:t>
            </a:r>
            <a:r>
              <a:rPr sz="750" spc="44">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such</a:t>
            </a:r>
            <a:endParaRPr sz="750">
              <a:latin typeface="Arial" panose="020B0604020202020204" pitchFamily="34" charset="0"/>
              <a:cs typeface="Arial" panose="020B0604020202020204" pitchFamily="34" charset="0"/>
            </a:endParaRPr>
          </a:p>
          <a:p>
            <a:pPr marL="11206" marR="4483">
              <a:lnSpc>
                <a:spcPct val="100899"/>
              </a:lnSpc>
            </a:pPr>
            <a:r>
              <a:rPr sz="750" spc="-4">
                <a:latin typeface="Arial" panose="020B0604020202020204" pitchFamily="34" charset="0"/>
                <a:cs typeface="Arial" panose="020B0604020202020204" pitchFamily="34" charset="0"/>
              </a:rPr>
              <a:t>forward-looking statements. Clients should carefully consider the investment objectives, risks, charges,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of </a:t>
            </a:r>
            <a:r>
              <a:rPr sz="750">
                <a:latin typeface="Arial" panose="020B0604020202020204" pitchFamily="34" charset="0"/>
                <a:cs typeface="Arial" panose="020B0604020202020204" pitchFamily="34" charset="0"/>
              </a:rPr>
              <a:t>a fund </a:t>
            </a:r>
            <a:r>
              <a:rPr sz="750" spc="-4">
                <a:latin typeface="Arial" panose="020B0604020202020204" pitchFamily="34" charset="0"/>
                <a:cs typeface="Arial" panose="020B0604020202020204" pitchFamily="34" charset="0"/>
              </a:rPr>
              <a:t>before investing. </a:t>
            </a:r>
            <a:r>
              <a:rPr sz="750" spc="-9">
                <a:latin typeface="Arial" panose="020B0604020202020204" pitchFamily="34" charset="0"/>
                <a:cs typeface="Arial" panose="020B0604020202020204" pitchFamily="34" charset="0"/>
              </a:rPr>
              <a:t>While </a:t>
            </a:r>
            <a:r>
              <a:rPr sz="750" spc="-4">
                <a:latin typeface="Arial" panose="020B0604020202020204" pitchFamily="34" charset="0"/>
                <a:cs typeface="Arial" panose="020B0604020202020204" pitchFamily="34" charset="0"/>
              </a:rPr>
              <a:t>the HFRI indices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frequently </a:t>
            </a:r>
            <a:r>
              <a:rPr sz="750">
                <a:latin typeface="Arial" panose="020B0604020202020204" pitchFamily="34" charset="0"/>
                <a:cs typeface="Arial" panose="020B0604020202020204" pitchFamily="34" charset="0"/>
              </a:rPr>
              <a:t>used,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limitations </a:t>
            </a:r>
            <a:r>
              <a:rPr sz="750" spc="-9">
                <a:latin typeface="Arial" panose="020B0604020202020204" pitchFamily="34" charset="0"/>
                <a:cs typeface="Arial" panose="020B0604020202020204" pitchFamily="34" charset="0"/>
              </a:rPr>
              <a:t>(some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typical of other </a:t>
            </a:r>
            <a:r>
              <a:rPr sz="750" spc="-9">
                <a:latin typeface="Arial" panose="020B0604020202020204" pitchFamily="34" charset="0"/>
                <a:cs typeface="Arial" panose="020B0604020202020204" pitchFamily="34" charset="0"/>
              </a:rPr>
              <a:t>widely </a:t>
            </a:r>
            <a:r>
              <a:rPr sz="750" spc="-4">
                <a:latin typeface="Arial" panose="020B0604020202020204" pitchFamily="34" charset="0"/>
                <a:cs typeface="Arial" panose="020B0604020202020204" pitchFamily="34" charset="0"/>
              </a:rPr>
              <a:t>used </a:t>
            </a:r>
            <a:r>
              <a:rPr sz="750" spc="-9">
                <a:latin typeface="Arial" panose="020B0604020202020204" pitchFamily="34" charset="0"/>
                <a:cs typeface="Arial" panose="020B0604020202020204" pitchFamily="34" charset="0"/>
              </a:rPr>
              <a:t>indices). </a:t>
            </a:r>
            <a:r>
              <a:rPr sz="750" spc="-4">
                <a:latin typeface="Arial" panose="020B0604020202020204" pitchFamily="34" charset="0"/>
                <a:cs typeface="Arial" panose="020B0604020202020204" pitchFamily="34" charset="0"/>
              </a:rPr>
              <a:t>These limitations include survivorship bias </a:t>
            </a:r>
            <a:r>
              <a:rPr sz="750" spc="-9">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returns of the indices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representative of all the hedge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in the universe  because of the tendency of </a:t>
            </a:r>
            <a:r>
              <a:rPr sz="750" spc="-9">
                <a:latin typeface="Arial" panose="020B0604020202020204" pitchFamily="34" charset="0"/>
                <a:cs typeface="Arial" panose="020B0604020202020204" pitchFamily="34" charset="0"/>
              </a:rPr>
              <a:t>lower </a:t>
            </a:r>
            <a:r>
              <a:rPr sz="750" spc="-4">
                <a:latin typeface="Arial" panose="020B0604020202020204" pitchFamily="34" charset="0"/>
                <a:cs typeface="Arial" panose="020B0604020202020204" pitchFamily="34" charset="0"/>
              </a:rPr>
              <a:t>performing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to leave the </a:t>
            </a:r>
            <a:r>
              <a:rPr sz="750">
                <a:latin typeface="Arial" panose="020B0604020202020204" pitchFamily="34" charset="0"/>
                <a:cs typeface="Arial" panose="020B0604020202020204" pitchFamily="34" charset="0"/>
              </a:rPr>
              <a:t>index); </a:t>
            </a:r>
            <a:r>
              <a:rPr sz="750" spc="-4">
                <a:latin typeface="Arial" panose="020B0604020202020204" pitchFamily="34" charset="0"/>
                <a:cs typeface="Arial" panose="020B0604020202020204" pitchFamily="34" charset="0"/>
              </a:rPr>
              <a:t>heterogeneity (not all hedge </a:t>
            </a:r>
            <a:r>
              <a:rPr sz="750">
                <a:latin typeface="Arial" panose="020B0604020202020204" pitchFamily="34" charset="0"/>
                <a:cs typeface="Arial" panose="020B0604020202020204" pitchFamily="34" charset="0"/>
              </a:rPr>
              <a:t>funds are </a:t>
            </a:r>
            <a:r>
              <a:rPr sz="750" spc="-4">
                <a:latin typeface="Arial" panose="020B0604020202020204" pitchFamily="34" charset="0"/>
                <a:cs typeface="Arial" panose="020B0604020202020204" pitchFamily="34" charset="0"/>
              </a:rPr>
              <a:t>alike or comparable to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another,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index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accurately </a:t>
            </a:r>
            <a:r>
              <a:rPr sz="750" spc="22">
                <a:latin typeface="Arial" panose="020B0604020202020204" pitchFamily="34" charset="0"/>
                <a:cs typeface="Arial" panose="020B0604020202020204" pitchFamily="34" charset="0"/>
              </a:rPr>
              <a:t>refect </a:t>
            </a:r>
            <a:r>
              <a:rPr sz="750" spc="-4">
                <a:latin typeface="Arial" panose="020B0604020202020204" pitchFamily="34" charset="0"/>
                <a:cs typeface="Arial" panose="020B0604020202020204" pitchFamily="34" charset="0"/>
              </a:rPr>
              <a:t>the  performance of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described </a:t>
            </a:r>
            <a:r>
              <a:rPr sz="750" spc="-4">
                <a:latin typeface="Arial" panose="020B0604020202020204" pitchFamily="34" charset="0"/>
                <a:cs typeface="Arial" panose="020B0604020202020204" pitchFamily="34" charset="0"/>
              </a:rPr>
              <a:t>style);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data </a:t>
            </a:r>
            <a:r>
              <a:rPr sz="750">
                <a:latin typeface="Arial" panose="020B0604020202020204" pitchFamily="34" charset="0"/>
                <a:cs typeface="Arial" panose="020B0604020202020204" pitchFamily="34" charset="0"/>
              </a:rPr>
              <a:t>(many </a:t>
            </a:r>
            <a:r>
              <a:rPr sz="750" spc="-4">
                <a:latin typeface="Arial" panose="020B0604020202020204" pitchFamily="34" charset="0"/>
                <a:cs typeface="Arial" panose="020B0604020202020204" pitchFamily="34" charset="0"/>
              </a:rPr>
              <a:t>hedge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report to </a:t>
            </a:r>
            <a:r>
              <a:rPr sz="750">
                <a:latin typeface="Arial" panose="020B0604020202020204" pitchFamily="34" charset="0"/>
                <a:cs typeface="Arial" panose="020B0604020202020204" pitchFamily="34" charset="0"/>
              </a:rPr>
              <a:t>indices, and </a:t>
            </a:r>
            <a:r>
              <a:rPr sz="750" spc="-4">
                <a:latin typeface="Arial" panose="020B0604020202020204" pitchFamily="34" charset="0"/>
                <a:cs typeface="Arial" panose="020B0604020202020204" pitchFamily="34" charset="0"/>
              </a:rPr>
              <a:t>the index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omit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the inclusion of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might </a:t>
            </a:r>
            <a:r>
              <a:rPr sz="750" spc="9">
                <a:latin typeface="Arial" panose="020B0604020202020204" pitchFamily="34" charset="0"/>
                <a:cs typeface="Arial" panose="020B0604020202020204" pitchFamily="34" charset="0"/>
              </a:rPr>
              <a:t>signifcantly </a:t>
            </a:r>
            <a:r>
              <a:rPr sz="750" spc="40">
                <a:latin typeface="Arial" panose="020B0604020202020204" pitchFamily="34" charset="0"/>
                <a:cs typeface="Arial" panose="020B0604020202020204" pitchFamily="34" charset="0"/>
              </a:rPr>
              <a:t>afect </a:t>
            </a:r>
            <a:r>
              <a:rPr sz="750" spc="-4">
                <a:latin typeface="Arial" panose="020B0604020202020204" pitchFamily="34" charset="0"/>
                <a:cs typeface="Arial" panose="020B0604020202020204" pitchFamily="34" charset="0"/>
              </a:rPr>
              <a:t>the performance </a:t>
            </a:r>
            <a:r>
              <a:rPr sz="750">
                <a:latin typeface="Arial" panose="020B0604020202020204" pitchFamily="34" charset="0"/>
                <a:cs typeface="Arial" panose="020B0604020202020204" pitchFamily="34" charset="0"/>
              </a:rPr>
              <a:t>shown.  The </a:t>
            </a:r>
            <a:r>
              <a:rPr sz="750" spc="-4">
                <a:latin typeface="Arial" panose="020B0604020202020204" pitchFamily="34" charset="0"/>
                <a:cs typeface="Arial" panose="020B0604020202020204" pitchFamily="34" charset="0"/>
              </a:rPr>
              <a:t>HFRI indices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based on information self-reported by hedge </a:t>
            </a:r>
            <a:r>
              <a:rPr sz="750">
                <a:latin typeface="Arial" panose="020B0604020202020204" pitchFamily="34" charset="0"/>
                <a:cs typeface="Arial" panose="020B0604020202020204" pitchFamily="34" charset="0"/>
              </a:rPr>
              <a:t>fund managers </a:t>
            </a:r>
            <a:r>
              <a:rPr sz="750" spc="-4">
                <a:latin typeface="Arial" panose="020B0604020202020204" pitchFamily="34" charset="0"/>
                <a:cs typeface="Arial" panose="020B0604020202020204" pitchFamily="34" charset="0"/>
              </a:rPr>
              <a:t>that </a:t>
            </a:r>
            <a:r>
              <a:rPr sz="750" spc="-9">
                <a:latin typeface="Arial" panose="020B0604020202020204" pitchFamily="34" charset="0"/>
                <a:cs typeface="Arial" panose="020B0604020202020204" pitchFamily="34" charset="0"/>
              </a:rPr>
              <a:t>decide </a:t>
            </a:r>
            <a:r>
              <a:rPr sz="750" spc="-4">
                <a:latin typeface="Arial" panose="020B0604020202020204" pitchFamily="34" charset="0"/>
                <a:cs typeface="Arial" panose="020B0604020202020204" pitchFamily="34" charset="0"/>
              </a:rPr>
              <a:t>on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own, </a:t>
            </a:r>
            <a:r>
              <a:rPr sz="750">
                <a:latin typeface="Arial" panose="020B0604020202020204" pitchFamily="34" charset="0"/>
                <a:cs typeface="Arial" panose="020B0604020202020204" pitchFamily="34" charset="0"/>
              </a:rPr>
              <a:t>at any </a:t>
            </a:r>
            <a:r>
              <a:rPr sz="750" spc="-4">
                <a:latin typeface="Arial" panose="020B0604020202020204" pitchFamily="34" charset="0"/>
                <a:cs typeface="Arial" panose="020B0604020202020204" pitchFamily="34" charset="0"/>
              </a:rPr>
              <a:t>time, </a:t>
            </a:r>
            <a:r>
              <a:rPr sz="750" spc="-9">
                <a:latin typeface="Arial" panose="020B0604020202020204" pitchFamily="34" charset="0"/>
                <a:cs typeface="Arial" panose="020B0604020202020204" pitchFamily="34" charset="0"/>
              </a:rPr>
              <a:t>whether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want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provide, </a:t>
            </a:r>
            <a:r>
              <a:rPr sz="750" spc="-4">
                <a:latin typeface="Arial" panose="020B0604020202020204" pitchFamily="34" charset="0"/>
                <a:cs typeface="Arial" panose="020B0604020202020204" pitchFamily="34" charset="0"/>
              </a:rPr>
              <a:t>or continue to provide, information to HFR  Asset </a:t>
            </a:r>
            <a:r>
              <a:rPr sz="750">
                <a:latin typeface="Arial" panose="020B0604020202020204" pitchFamily="34" charset="0"/>
                <a:cs typeface="Arial" panose="020B0604020202020204" pitchFamily="34" charset="0"/>
              </a:rPr>
              <a:t>Management, L.L.C. </a:t>
            </a:r>
            <a:r>
              <a:rPr sz="750" spc="-9">
                <a:latin typeface="Arial" panose="020B0604020202020204" pitchFamily="34" charset="0"/>
                <a:cs typeface="Arial" panose="020B0604020202020204" pitchFamily="34" charset="0"/>
              </a:rPr>
              <a:t>Results </a:t>
            </a:r>
            <a:r>
              <a:rPr sz="750">
                <a:latin typeface="Arial" panose="020B0604020202020204" pitchFamily="34" charset="0"/>
                <a:cs typeface="Arial" panose="020B0604020202020204" pitchFamily="34" charset="0"/>
              </a:rPr>
              <a:t>for funds </a:t>
            </a:r>
            <a:r>
              <a:rPr sz="750" spc="-4">
                <a:latin typeface="Arial" panose="020B0604020202020204" pitchFamily="34" charset="0"/>
                <a:cs typeface="Arial" panose="020B0604020202020204" pitchFamily="34" charset="0"/>
              </a:rPr>
              <a:t>that </a:t>
            </a:r>
            <a:r>
              <a:rPr sz="750">
                <a:latin typeface="Arial" panose="020B0604020202020204" pitchFamily="34" charset="0"/>
                <a:cs typeface="Arial" panose="020B0604020202020204" pitchFamily="34" charset="0"/>
              </a:rPr>
              <a:t>go out </a:t>
            </a:r>
            <a:r>
              <a:rPr sz="750" spc="-4">
                <a:latin typeface="Arial" panose="020B0604020202020204" pitchFamily="34" charset="0"/>
                <a:cs typeface="Arial" panose="020B0604020202020204" pitchFamily="34" charset="0"/>
              </a:rPr>
              <a:t>of business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included in the index until the date that they cease operations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Therefore,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indices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complete </a:t>
            </a:r>
            <a:r>
              <a:rPr sz="750" spc="-4">
                <a:latin typeface="Arial" panose="020B0604020202020204" pitchFamily="34" charset="0"/>
                <a:cs typeface="Arial" panose="020B0604020202020204" pitchFamily="34" charset="0"/>
              </a:rPr>
              <a:t>or accurate  representations of the hedge </a:t>
            </a:r>
            <a:r>
              <a:rPr sz="750">
                <a:latin typeface="Arial" panose="020B0604020202020204" pitchFamily="34" charset="0"/>
                <a:cs typeface="Arial" panose="020B0604020202020204" pitchFamily="34" charset="0"/>
              </a:rPr>
              <a:t>fund universe, and may </a:t>
            </a:r>
            <a:r>
              <a:rPr sz="750" spc="-4">
                <a:latin typeface="Arial" panose="020B0604020202020204" pitchFamily="34" charset="0"/>
                <a:cs typeface="Arial" panose="020B0604020202020204" pitchFamily="34" charset="0"/>
              </a:rPr>
              <a:t>be biased in several </a:t>
            </a:r>
            <a:r>
              <a:rPr sz="750">
                <a:latin typeface="Arial" panose="020B0604020202020204" pitchFamily="34" charset="0"/>
                <a:cs typeface="Arial" panose="020B0604020202020204" pitchFamily="34" charset="0"/>
              </a:rPr>
              <a:t>ways. </a:t>
            </a:r>
            <a:r>
              <a:rPr sz="750" spc="-9">
                <a:latin typeface="Arial" panose="020B0604020202020204" pitchFamily="34" charset="0"/>
                <a:cs typeface="Arial" panose="020B0604020202020204" pitchFamily="34" charset="0"/>
              </a:rPr>
              <a:t>Composite </a:t>
            </a:r>
            <a:r>
              <a:rPr sz="750" spc="-4">
                <a:latin typeface="Arial" panose="020B0604020202020204" pitchFamily="34" charset="0"/>
                <a:cs typeface="Arial" panose="020B0604020202020204" pitchFamily="34" charset="0"/>
              </a:rPr>
              <a:t>index results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shown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illustrative purposes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represent the performance of </a:t>
            </a:r>
            <a:r>
              <a:rPr sz="750">
                <a:latin typeface="Arial" panose="020B0604020202020204" pitchFamily="34" charset="0"/>
                <a:cs typeface="Arial" panose="020B0604020202020204" pitchFamily="34" charset="0"/>
              </a:rPr>
              <a:t>a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investment. Individual </a:t>
            </a:r>
            <a:r>
              <a:rPr sz="750">
                <a:latin typeface="Arial" panose="020B0604020202020204" pitchFamily="34" charset="0"/>
                <a:cs typeface="Arial" panose="020B0604020202020204" pitchFamily="34" charset="0"/>
              </a:rPr>
              <a:t>funds have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tax risks related to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that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vary from fund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Clients should consult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own tax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legal advisors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provide tax or legal </a:t>
            </a:r>
            <a:r>
              <a:rPr sz="750">
                <a:latin typeface="Arial" panose="020B0604020202020204" pitchFamily="34" charset="0"/>
                <a:cs typeface="Arial" panose="020B0604020202020204" pitchFamily="34" charset="0"/>
              </a:rPr>
              <a:t>advice. </a:t>
            </a:r>
            <a:r>
              <a:rPr sz="750" spc="-4">
                <a:latin typeface="Arial" panose="020B0604020202020204" pitchFamily="34" charset="0"/>
                <a:cs typeface="Arial" panose="020B0604020202020204" pitchFamily="34" charset="0"/>
              </a:rPr>
              <a:t>Interests in alternative investment products </a:t>
            </a:r>
            <a:r>
              <a:rPr sz="750">
                <a:latin typeface="Arial" panose="020B0604020202020204" pitchFamily="34" charset="0"/>
                <a:cs typeface="Arial" panose="020B0604020202020204" pitchFamily="34" charset="0"/>
              </a:rPr>
              <a:t>are </a:t>
            </a:r>
            <a:r>
              <a:rPr sz="750" spc="31">
                <a:latin typeface="Arial" panose="020B0604020202020204" pitchFamily="34" charset="0"/>
                <a:cs typeface="Arial" panose="020B0604020202020204" pitchFamily="34" charset="0"/>
              </a:rPr>
              <a:t>ofered </a:t>
            </a:r>
            <a:r>
              <a:rPr sz="750">
                <a:latin typeface="Arial" panose="020B0604020202020204" pitchFamily="34" charset="0"/>
                <a:cs typeface="Arial" panose="020B0604020202020204" pitchFamily="34" charset="0"/>
              </a:rPr>
              <a:t>pursuant </a:t>
            </a:r>
            <a:r>
              <a:rPr sz="750" spc="-4">
                <a:latin typeface="Arial" panose="020B0604020202020204" pitchFamily="34" charset="0"/>
                <a:cs typeface="Arial" panose="020B0604020202020204" pitchFamily="34" charset="0"/>
              </a:rPr>
              <a:t>to the terms of the applicable </a:t>
            </a:r>
            <a:r>
              <a:rPr sz="750" spc="26">
                <a:latin typeface="Arial" panose="020B0604020202020204" pitchFamily="34" charset="0"/>
                <a:cs typeface="Arial" panose="020B0604020202020204" pitchFamily="34" charset="0"/>
              </a:rPr>
              <a:t>ofering </a:t>
            </a:r>
            <a:r>
              <a:rPr sz="750">
                <a:latin typeface="Arial" panose="020B0604020202020204" pitchFamily="34" charset="0"/>
                <a:cs typeface="Arial" panose="020B0604020202020204" pitchFamily="34" charset="0"/>
              </a:rPr>
              <a:t>memorandum , are </a:t>
            </a:r>
            <a:r>
              <a:rPr sz="750" spc="-9">
                <a:latin typeface="Arial" panose="020B0604020202020204" pitchFamily="34" charset="0"/>
                <a:cs typeface="Arial" panose="020B0604020202020204" pitchFamily="34" charset="0"/>
              </a:rPr>
              <a:t>distributed </a:t>
            </a:r>
            <a:r>
              <a:rPr sz="750" spc="-4">
                <a:latin typeface="Arial" panose="020B0604020202020204" pitchFamily="34" charset="0"/>
                <a:cs typeface="Arial" panose="020B0604020202020204" pitchFamily="34" charset="0"/>
              </a:rPr>
              <a:t>by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and </a:t>
            </a:r>
            <a:r>
              <a:rPr sz="750" spc="-4">
                <a:latin typeface="Arial" panose="020B0604020202020204" pitchFamily="34" charset="0"/>
                <a:cs typeface="Arial" panose="020B0604020202020204" pitchFamily="34" charset="0"/>
              </a:rPr>
              <a:t>certain of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(1)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FDIC-insured, </a:t>
            </a:r>
            <a:r>
              <a:rPr sz="750" spc="-9">
                <a:latin typeface="Arial" panose="020B0604020202020204" pitchFamily="34" charset="0"/>
                <a:cs typeface="Arial" panose="020B0604020202020204" pitchFamily="34" charset="0"/>
              </a:rPr>
              <a:t>(2) </a:t>
            </a:r>
            <a:r>
              <a:rPr sz="750">
                <a:latin typeface="Arial" panose="020B0604020202020204" pitchFamily="34" charset="0"/>
                <a:cs typeface="Arial" panose="020B0604020202020204" pitchFamily="34" charset="0"/>
              </a:rPr>
              <a:t>are not </a:t>
            </a:r>
            <a:r>
              <a:rPr sz="750" spc="-9">
                <a:latin typeface="Arial" panose="020B0604020202020204" pitchFamily="34" charset="0"/>
                <a:cs typeface="Arial" panose="020B0604020202020204" pitchFamily="34" charset="0"/>
              </a:rPr>
              <a:t>deposits </a:t>
            </a:r>
            <a:r>
              <a:rPr sz="750" spc="-4">
                <a:latin typeface="Arial" panose="020B0604020202020204" pitchFamily="34" charset="0"/>
                <a:cs typeface="Arial" panose="020B0604020202020204" pitchFamily="34" charset="0"/>
              </a:rPr>
              <a:t>or other obligations of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(3)  </a:t>
            </a:r>
            <a:r>
              <a:rPr sz="750">
                <a:latin typeface="Arial" panose="020B0604020202020204" pitchFamily="34" charset="0"/>
                <a:cs typeface="Arial" panose="020B0604020202020204" pitchFamily="34" charset="0"/>
              </a:rPr>
              <a:t>are not guaranteed </a:t>
            </a:r>
            <a:r>
              <a:rPr sz="750" spc="-4">
                <a:latin typeface="Arial" panose="020B0604020202020204" pitchFamily="34" charset="0"/>
                <a:cs typeface="Arial" panose="020B0604020202020204" pitchFamily="34" charset="0"/>
              </a:rPr>
              <a:t>by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and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(4) involve investment </a:t>
            </a:r>
            <a:r>
              <a:rPr sz="750">
                <a:latin typeface="Arial" panose="020B0604020202020204" pitchFamily="34" charset="0"/>
                <a:cs typeface="Arial" panose="020B0604020202020204" pitchFamily="34" charset="0"/>
              </a:rPr>
              <a:t>risks, </a:t>
            </a:r>
            <a:r>
              <a:rPr sz="750" spc="-4">
                <a:latin typeface="Arial" panose="020B0604020202020204" pitchFamily="34" charset="0"/>
                <a:cs typeface="Arial" panose="020B0604020202020204" pitchFamily="34" charset="0"/>
              </a:rPr>
              <a:t>including </a:t>
            </a:r>
            <a:r>
              <a:rPr sz="750" spc="-9">
                <a:latin typeface="Arial" panose="020B0604020202020204" pitchFamily="34" charset="0"/>
                <a:cs typeface="Arial" panose="020B0604020202020204" pitchFamily="34" charset="0"/>
              </a:rPr>
              <a:t>possible loss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principal.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registered  broker-dealer, </a:t>
            </a:r>
            <a:r>
              <a:rPr sz="750">
                <a:latin typeface="Arial" panose="020B0604020202020204" pitchFamily="34" charset="0"/>
                <a:cs typeface="Arial" panose="020B0604020202020204" pitchFamily="34" charset="0"/>
              </a:rPr>
              <a:t>not a bank. </a:t>
            </a:r>
            <a:r>
              <a:rPr sz="750" spc="-4">
                <a:latin typeface="Arial" panose="020B0604020202020204" pitchFamily="34" charset="0"/>
                <a:cs typeface="Arial" panose="020B0604020202020204" pitchFamily="34" charset="0"/>
              </a:rPr>
              <a:t>This material 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to be reproduced or </a:t>
            </a:r>
            <a:r>
              <a:rPr sz="750" spc="-9">
                <a:latin typeface="Arial" panose="020B0604020202020204" pitchFamily="34" charset="0"/>
                <a:cs typeface="Arial" panose="020B0604020202020204" pitchFamily="34" charset="0"/>
              </a:rPr>
              <a:t>distributed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other persons </a:t>
            </a:r>
            <a:r>
              <a:rPr sz="750" spc="-9">
                <a:latin typeface="Arial" panose="020B0604020202020204" pitchFamily="34" charset="0"/>
                <a:cs typeface="Arial" panose="020B0604020202020204" pitchFamily="34" charset="0"/>
              </a:rPr>
              <a:t>(other </a:t>
            </a:r>
            <a:r>
              <a:rPr sz="750" spc="-4">
                <a:latin typeface="Arial" panose="020B0604020202020204" pitchFamily="34" charset="0"/>
                <a:cs typeface="Arial" panose="020B0604020202020204" pitchFamily="34" charset="0"/>
              </a:rPr>
              <a:t>than professional advisors of the investors or prospective investors </a:t>
            </a:r>
            <a:r>
              <a:rPr sz="750">
                <a:latin typeface="Arial" panose="020B0604020202020204" pitchFamily="34" charset="0"/>
                <a:cs typeface="Arial" panose="020B0604020202020204" pitchFamily="34" charset="0"/>
              </a:rPr>
              <a:t>, as </a:t>
            </a:r>
            <a:r>
              <a:rPr sz="750" spc="-4">
                <a:latin typeface="Arial" panose="020B0604020202020204" pitchFamily="34" charset="0"/>
                <a:cs typeface="Arial" panose="020B0604020202020204" pitchFamily="34" charset="0"/>
              </a:rPr>
              <a:t>applicable, receiving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material)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is intended </a:t>
            </a:r>
            <a:r>
              <a:rPr sz="750" spc="-9">
                <a:latin typeface="Arial" panose="020B0604020202020204" pitchFamily="34" charset="0"/>
                <a:cs typeface="Arial" panose="020B0604020202020204" pitchFamily="34" charset="0"/>
              </a:rPr>
              <a:t>solely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use of the persons to whom it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been </a:t>
            </a:r>
            <a:r>
              <a:rPr sz="750">
                <a:latin typeface="Arial" panose="020B0604020202020204" pitchFamily="34" charset="0"/>
                <a:cs typeface="Arial" panose="020B0604020202020204" pitchFamily="34" charset="0"/>
              </a:rPr>
              <a:t>delivered. </a:t>
            </a:r>
            <a:r>
              <a:rPr sz="750" spc="-4">
                <a:latin typeface="Arial" panose="020B0604020202020204" pitchFamily="34" charset="0"/>
                <a:cs typeface="Arial" panose="020B0604020202020204" pitchFamily="34" charset="0"/>
              </a:rPr>
              <a:t>This material is </a:t>
            </a:r>
            <a:r>
              <a:rPr sz="750">
                <a:latin typeface="Arial" panose="020B0604020202020204" pitchFamily="34" charset="0"/>
                <a:cs typeface="Arial" panose="020B0604020202020204" pitchFamily="34" charset="0"/>
              </a:rPr>
              <a:t>not for </a:t>
            </a:r>
            <a:r>
              <a:rPr sz="750" spc="-9">
                <a:latin typeface="Arial" panose="020B0604020202020204" pitchFamily="34" charset="0"/>
                <a:cs typeface="Arial" panose="020B0604020202020204" pitchFamily="34" charset="0"/>
              </a:rPr>
              <a:t>distribution </a:t>
            </a:r>
            <a:r>
              <a:rPr sz="750" spc="-4">
                <a:latin typeface="Arial" panose="020B0604020202020204" pitchFamily="34" charset="0"/>
                <a:cs typeface="Arial" panose="020B0604020202020204" pitchFamily="34" charset="0"/>
              </a:rPr>
              <a:t>to the </a:t>
            </a:r>
            <a:r>
              <a:rPr sz="750">
                <a:latin typeface="Arial" panose="020B0604020202020204" pitchFamily="34" charset="0"/>
                <a:cs typeface="Arial" panose="020B0604020202020204" pitchFamily="34" charset="0"/>
              </a:rPr>
              <a:t>general public. </a:t>
            </a:r>
            <a:r>
              <a:rPr sz="750" spc="-4">
                <a:latin typeface="Arial" panose="020B0604020202020204" pitchFamily="34" charset="0"/>
                <a:cs typeface="Arial" panose="020B0604020202020204" pitchFamily="34" charset="0"/>
              </a:rPr>
              <a:t>Past performance is </a:t>
            </a:r>
            <a:r>
              <a:rPr sz="750">
                <a:latin typeface="Arial" panose="020B0604020202020204" pitchFamily="34" charset="0"/>
                <a:cs typeface="Arial" panose="020B0604020202020204" pitchFamily="34" charset="0"/>
              </a:rPr>
              <a:t>no guarantee </a:t>
            </a:r>
            <a:r>
              <a:rPr sz="750" spc="-4">
                <a:latin typeface="Arial" panose="020B0604020202020204" pitchFamily="34" charset="0"/>
                <a:cs typeface="Arial" panose="020B0604020202020204" pitchFamily="34" charset="0"/>
              </a:rPr>
              <a:t>of</a:t>
            </a:r>
            <a:r>
              <a:rPr sz="750" spc="132">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future</a:t>
            </a:r>
            <a:r>
              <a:rPr sz="750" spc="5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results. </a:t>
            </a:r>
            <a:r>
              <a:rPr sz="750" spc="-40">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results </a:t>
            </a:r>
            <a:r>
              <a:rPr sz="750">
                <a:latin typeface="Arial" panose="020B0604020202020204" pitchFamily="34" charset="0"/>
                <a:cs typeface="Arial" panose="020B0604020202020204" pitchFamily="34" charset="0"/>
              </a:rPr>
              <a:t>may vary. </a:t>
            </a:r>
            <a:r>
              <a:rPr sz="750" spc="-4">
                <a:latin typeface="Arial" panose="020B0604020202020204" pitchFamily="34" charset="0"/>
                <a:cs typeface="Arial" panose="020B0604020202020204" pitchFamily="34" charset="0"/>
              </a:rPr>
              <a:t>SIPC insurance 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apply to precious </a:t>
            </a:r>
            <a:r>
              <a:rPr sz="750">
                <a:latin typeface="Arial" panose="020B0604020202020204" pitchFamily="34" charset="0"/>
                <a:cs typeface="Arial" panose="020B0604020202020204" pitchFamily="34" charset="0"/>
              </a:rPr>
              <a:t>metals, </a:t>
            </a:r>
            <a:r>
              <a:rPr sz="750" spc="-4">
                <a:latin typeface="Arial" panose="020B0604020202020204" pitchFamily="34" charset="0"/>
                <a:cs typeface="Arial" panose="020B0604020202020204" pitchFamily="34" charset="0"/>
              </a:rPr>
              <a:t>other commodities, or traditional alternative investments. In Consulting Group’s advisory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alternative investments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to US-registered </a:t>
            </a:r>
            <a:r>
              <a:rPr sz="750">
                <a:latin typeface="Arial" panose="020B0604020202020204" pitchFamily="34" charset="0"/>
                <a:cs typeface="Arial" panose="020B0604020202020204" pitchFamily="34" charset="0"/>
              </a:rPr>
              <a:t>mutual funds, </a:t>
            </a:r>
            <a:r>
              <a:rPr sz="750" spc="-4">
                <a:latin typeface="Arial" panose="020B0604020202020204" pitchFamily="34" charset="0"/>
                <a:cs typeface="Arial" panose="020B0604020202020204" pitchFamily="34" charset="0"/>
              </a:rPr>
              <a:t>separate account strategies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exchange-traded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(ETFs) that seek to </a:t>
            </a:r>
            <a:r>
              <a:rPr sz="750">
                <a:latin typeface="Arial" panose="020B0604020202020204" pitchFamily="34" charset="0"/>
                <a:cs typeface="Arial" panose="020B0604020202020204" pitchFamily="34" charset="0"/>
              </a:rPr>
              <a:t>pursue </a:t>
            </a:r>
            <a:r>
              <a:rPr sz="750" spc="-4">
                <a:latin typeface="Arial" panose="020B0604020202020204" pitchFamily="34" charset="0"/>
                <a:cs typeface="Arial" panose="020B0604020202020204" pitchFamily="34" charset="0"/>
              </a:rPr>
              <a:t>alternative investment strategies or returns </a:t>
            </a:r>
            <a:r>
              <a:rPr sz="750" spc="-9">
                <a:latin typeface="Arial" panose="020B0604020202020204" pitchFamily="34" charset="0"/>
                <a:cs typeface="Arial" panose="020B0604020202020204" pitchFamily="34" charset="0"/>
              </a:rPr>
              <a:t>utilizing </a:t>
            </a:r>
            <a:r>
              <a:rPr sz="750" spc="-4">
                <a:latin typeface="Arial" panose="020B0604020202020204" pitchFamily="34" charset="0"/>
                <a:cs typeface="Arial" panose="020B0604020202020204" pitchFamily="34" charset="0"/>
              </a:rPr>
              <a:t>publicly traded  securities. Investment products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category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employ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investment strategies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techniques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both </a:t>
            </a:r>
            <a:r>
              <a:rPr sz="750" spc="-4">
                <a:latin typeface="Arial" panose="020B0604020202020204" pitchFamily="34" charset="0"/>
                <a:cs typeface="Arial" panose="020B0604020202020204" pitchFamily="34" charset="0"/>
              </a:rPr>
              <a:t>hedging </a:t>
            </a:r>
            <a:r>
              <a:rPr sz="750">
                <a:latin typeface="Arial" panose="020B0604020202020204" pitchFamily="34" charset="0"/>
                <a:cs typeface="Arial" panose="020B0604020202020204" pitchFamily="34" charset="0"/>
              </a:rPr>
              <a:t>and more </a:t>
            </a:r>
            <a:r>
              <a:rPr sz="750" spc="-4">
                <a:latin typeface="Arial" panose="020B0604020202020204" pitchFamily="34" charset="0"/>
                <a:cs typeface="Arial" panose="020B0604020202020204" pitchFamily="34" charset="0"/>
              </a:rPr>
              <a:t>speculative purposes 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short -selling, leverage, derivatives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options,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increase </a:t>
            </a:r>
            <a:r>
              <a:rPr sz="750" spc="-9">
                <a:latin typeface="Arial" panose="020B0604020202020204" pitchFamily="34" charset="0"/>
                <a:cs typeface="Arial" panose="020B0604020202020204" pitchFamily="34" charset="0"/>
              </a:rPr>
              <a:t>volatility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risk of investment </a:t>
            </a:r>
            <a:r>
              <a:rPr sz="750">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Alternative investments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 investors. </a:t>
            </a:r>
            <a:r>
              <a:rPr sz="750">
                <a:latin typeface="Arial" panose="020B0604020202020204" pitchFamily="34" charset="0"/>
                <a:cs typeface="Arial" panose="020B0604020202020204" pitchFamily="34" charset="0"/>
              </a:rPr>
              <a:t>As a </a:t>
            </a:r>
            <a:r>
              <a:rPr sz="750" spc="9">
                <a:latin typeface="Arial" panose="020B0604020202020204" pitchFamily="34" charset="0"/>
                <a:cs typeface="Arial" panose="020B0604020202020204" pitchFamily="34" charset="0"/>
              </a:rPr>
              <a:t>diversifed </a:t>
            </a:r>
            <a:r>
              <a:rPr sz="750" spc="-4">
                <a:latin typeface="Arial" panose="020B0604020202020204" pitchFamily="34" charset="0"/>
                <a:cs typeface="Arial" panose="020B0604020202020204" pitchFamily="34" charset="0"/>
              </a:rPr>
              <a:t>global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services </a:t>
            </a:r>
            <a:r>
              <a:rPr sz="750" spc="44">
                <a:latin typeface="Arial" panose="020B0604020202020204" pitchFamily="34" charset="0"/>
                <a:cs typeface="Arial" panose="020B0604020202020204" pitchFamily="34" charset="0"/>
              </a:rPr>
              <a:t>frm,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engages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broad spectrum of activities including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advisory </a:t>
            </a:r>
            <a:r>
              <a:rPr sz="750">
                <a:latin typeface="Arial" panose="020B0604020202020204" pitchFamily="34" charset="0"/>
                <a:cs typeface="Arial" panose="020B0604020202020204" pitchFamily="34" charset="0"/>
              </a:rPr>
              <a:t>services,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activities, sponsoring </a:t>
            </a:r>
            <a:r>
              <a:rPr sz="750">
                <a:latin typeface="Arial" panose="020B0604020202020204" pitchFamily="34" charset="0"/>
                <a:cs typeface="Arial" panose="020B0604020202020204" pitchFamily="34" charset="0"/>
              </a:rPr>
              <a:t>and managing </a:t>
            </a:r>
            <a:r>
              <a:rPr sz="750" spc="-4">
                <a:latin typeface="Arial" panose="020B0604020202020204" pitchFamily="34" charset="0"/>
                <a:cs typeface="Arial" panose="020B0604020202020204" pitchFamily="34" charset="0"/>
              </a:rPr>
              <a:t>private investment </a:t>
            </a:r>
            <a:r>
              <a:rPr sz="750" spc="4">
                <a:latin typeface="Arial" panose="020B0604020202020204" pitchFamily="34" charset="0"/>
                <a:cs typeface="Arial" panose="020B0604020202020204" pitchFamily="34" charset="0"/>
              </a:rPr>
              <a:t>funds, </a:t>
            </a:r>
            <a:r>
              <a:rPr sz="750">
                <a:latin typeface="Arial" panose="020B0604020202020204" pitchFamily="34" charset="0"/>
                <a:cs typeface="Arial" panose="020B0604020202020204" pitchFamily="34" charset="0"/>
              </a:rPr>
              <a:t>engaging </a:t>
            </a:r>
            <a:r>
              <a:rPr sz="750" spc="-4">
                <a:latin typeface="Arial" panose="020B0604020202020204" pitchFamily="34" charset="0"/>
                <a:cs typeface="Arial" panose="020B0604020202020204" pitchFamily="34" charset="0"/>
              </a:rPr>
              <a:t>in  broker-dealer transactions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principal securities, </a:t>
            </a:r>
            <a:r>
              <a:rPr sz="750" spc="-9">
                <a:latin typeface="Arial" panose="020B0604020202020204" pitchFamily="34" charset="0"/>
                <a:cs typeface="Arial" panose="020B0604020202020204" pitchFamily="34" charset="0"/>
              </a:rPr>
              <a:t>commodities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foreign exchange </a:t>
            </a:r>
            <a:r>
              <a:rPr sz="750">
                <a:latin typeface="Arial" panose="020B0604020202020204" pitchFamily="34" charset="0"/>
                <a:cs typeface="Arial" panose="020B0604020202020204" pitchFamily="34" charset="0"/>
              </a:rPr>
              <a:t>transactions, </a:t>
            </a:r>
            <a:r>
              <a:rPr sz="750" spc="-4">
                <a:latin typeface="Arial" panose="020B0604020202020204" pitchFamily="34" charset="0"/>
                <a:cs typeface="Arial" panose="020B0604020202020204" pitchFamily="34" charset="0"/>
              </a:rPr>
              <a:t>research publication,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activities. In the ordinary course 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business,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therefore </a:t>
            </a:r>
            <a:r>
              <a:rPr sz="750">
                <a:latin typeface="Arial" panose="020B0604020202020204" pitchFamily="34" charset="0"/>
                <a:cs typeface="Arial" panose="020B0604020202020204" pitchFamily="34" charset="0"/>
              </a:rPr>
              <a:t>engages </a:t>
            </a:r>
            <a:r>
              <a:rPr sz="750" spc="-4">
                <a:latin typeface="Arial" panose="020B0604020202020204" pitchFamily="34" charset="0"/>
                <a:cs typeface="Arial" panose="020B0604020202020204" pitchFamily="34" charset="0"/>
              </a:rPr>
              <a:t>in activities where Morgan Stanley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Management’s interests </a:t>
            </a:r>
            <a:r>
              <a:rPr sz="750">
                <a:latin typeface="Arial" panose="020B0604020202020204" pitchFamily="34" charset="0"/>
                <a:cs typeface="Arial" panose="020B0604020202020204" pitchFamily="34" charset="0"/>
              </a:rPr>
              <a:t>may </a:t>
            </a:r>
            <a:r>
              <a:rPr sz="750" spc="18">
                <a:latin typeface="Arial" panose="020B0604020202020204" pitchFamily="34" charset="0"/>
                <a:cs typeface="Arial" panose="020B0604020202020204" pitchFamily="34" charset="0"/>
              </a:rPr>
              <a:t>confict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interests 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clients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including the private investment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it  </a:t>
            </a:r>
            <a:r>
              <a:rPr sz="750">
                <a:latin typeface="Arial" panose="020B0604020202020204" pitchFamily="34" charset="0"/>
                <a:cs typeface="Arial" panose="020B0604020202020204" pitchFamily="34" charset="0"/>
              </a:rPr>
              <a:t>manages.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can </a:t>
            </a:r>
            <a:r>
              <a:rPr sz="750" spc="-4">
                <a:latin typeface="Arial" panose="020B0604020202020204" pitchFamily="34" charset="0"/>
                <a:cs typeface="Arial" panose="020B0604020202020204" pitchFamily="34" charset="0"/>
              </a:rPr>
              <a:t>give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assurance that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of interest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be resolved in </a:t>
            </a:r>
            <a:r>
              <a:rPr sz="750">
                <a:latin typeface="Arial" panose="020B0604020202020204" pitchFamily="34" charset="0"/>
                <a:cs typeface="Arial" panose="020B0604020202020204" pitchFamily="34" charset="0"/>
              </a:rPr>
              <a:t>favor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clients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such </a:t>
            </a:r>
            <a:r>
              <a:rPr sz="750" spc="13">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Alternative investments involve complex tax  structures, tax </a:t>
            </a:r>
            <a:r>
              <a:rPr sz="750" spc="40">
                <a:latin typeface="Arial" panose="020B0604020202020204" pitchFamily="34" charset="0"/>
                <a:cs typeface="Arial" panose="020B0604020202020204" pitchFamily="34" charset="0"/>
              </a:rPr>
              <a:t>inefcient </a:t>
            </a:r>
            <a:r>
              <a:rPr sz="750" spc="-4">
                <a:latin typeface="Arial" panose="020B0604020202020204" pitchFamily="34" charset="0"/>
                <a:cs typeface="Arial" panose="020B0604020202020204" pitchFamily="34" charset="0"/>
              </a:rPr>
              <a:t>investing,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delays in </a:t>
            </a:r>
            <a:r>
              <a:rPr sz="750" spc="-9">
                <a:latin typeface="Arial" panose="020B0604020202020204" pitchFamily="34" charset="0"/>
                <a:cs typeface="Arial" panose="020B0604020202020204" pitchFamily="34" charset="0"/>
              </a:rPr>
              <a:t>distributing </a:t>
            </a:r>
            <a:r>
              <a:rPr sz="750" spc="-4">
                <a:latin typeface="Arial" panose="020B0604020202020204" pitchFamily="34" charset="0"/>
                <a:cs typeface="Arial" panose="020B0604020202020204" pitchFamily="34" charset="0"/>
              </a:rPr>
              <a:t>important tax </a:t>
            </a:r>
            <a:r>
              <a:rPr sz="750">
                <a:latin typeface="Arial" panose="020B0604020202020204" pitchFamily="34" charset="0"/>
                <a:cs typeface="Arial" panose="020B0604020202020204" pitchFamily="34" charset="0"/>
              </a:rPr>
              <a:t>information. </a:t>
            </a:r>
            <a:r>
              <a:rPr sz="750" spc="-4">
                <a:latin typeface="Arial" panose="020B0604020202020204" pitchFamily="34" charset="0"/>
                <a:cs typeface="Arial" panose="020B0604020202020204" pitchFamily="34" charset="0"/>
              </a:rPr>
              <a:t>Individual </a:t>
            </a:r>
            <a:r>
              <a:rPr sz="750">
                <a:latin typeface="Arial" panose="020B0604020202020204" pitchFamily="34" charset="0"/>
                <a:cs typeface="Arial" panose="020B0604020202020204" pitchFamily="34" charset="0"/>
              </a:rPr>
              <a:t>funds have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risks related to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programs </a:t>
            </a:r>
            <a:r>
              <a:rPr sz="750" spc="-4">
                <a:latin typeface="Arial" panose="020B0604020202020204" pitchFamily="34" charset="0"/>
                <a:cs typeface="Arial" panose="020B0604020202020204" pitchFamily="34" charset="0"/>
              </a:rPr>
              <a:t>that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vary from fund </a:t>
            </a:r>
            <a:r>
              <a:rPr sz="750" spc="-4">
                <a:latin typeface="Arial" panose="020B0604020202020204" pitchFamily="34" charset="0"/>
                <a:cs typeface="Arial" panose="020B0604020202020204" pitchFamily="34" charset="0"/>
              </a:rPr>
              <a:t>to</a:t>
            </a:r>
            <a:r>
              <a:rPr sz="750" spc="53">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fund.</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a:r>
              <a:rPr sz="750" spc="-4">
                <a:latin typeface="Arial" panose="020B0604020202020204" pitchFamily="34" charset="0"/>
                <a:cs typeface="Arial" panose="020B0604020202020204" pitchFamily="34" charset="0"/>
              </a:rPr>
              <a:t>Clients should consult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own tax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legal advisors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provide tax or legal</a:t>
            </a:r>
            <a:r>
              <a:rPr sz="750" spc="-101">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advice.</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47067">
              <a:lnSpc>
                <a:spcPct val="100899"/>
              </a:lnSpc>
              <a:spcBef>
                <a:spcPts val="4"/>
              </a:spcBef>
            </a:pP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majority of Alternative Investment </a:t>
            </a:r>
            <a:r>
              <a:rPr sz="750">
                <a:latin typeface="Arial" panose="020B0604020202020204" pitchFamily="34" charset="0"/>
                <a:cs typeface="Arial" panose="020B0604020202020204" pitchFamily="34" charset="0"/>
              </a:rPr>
              <a:t>managers </a:t>
            </a:r>
            <a:r>
              <a:rPr sz="750" spc="-4">
                <a:latin typeface="Arial" panose="020B0604020202020204" pitchFamily="34" charset="0"/>
                <a:cs typeface="Arial" panose="020B0604020202020204" pitchFamily="34" charset="0"/>
              </a:rPr>
              <a:t>reviewed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selected </a:t>
            </a:r>
            <a:r>
              <a:rPr sz="750" spc="-4">
                <a:latin typeface="Arial" panose="020B0604020202020204" pitchFamily="34" charset="0"/>
                <a:cs typeface="Arial" panose="020B0604020202020204" pitchFamily="34" charset="0"/>
              </a:rPr>
              <a:t>by </a:t>
            </a:r>
            <a:r>
              <a:rPr sz="750">
                <a:latin typeface="Arial" panose="020B0604020202020204" pitchFamily="34" charset="0"/>
                <a:cs typeface="Arial" panose="020B0604020202020204" pitchFamily="34" charset="0"/>
              </a:rPr>
              <a:t>GIMA pay </a:t>
            </a:r>
            <a:r>
              <a:rPr sz="750" spc="-4">
                <a:latin typeface="Arial" panose="020B0604020202020204" pitchFamily="34" charset="0"/>
                <a:cs typeface="Arial" panose="020B0604020202020204" pitchFamily="34" charset="0"/>
              </a:rPr>
              <a:t>or cause to be paid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ongoing </a:t>
            </a:r>
            <a:r>
              <a:rPr sz="750">
                <a:latin typeface="Arial" panose="020B0604020202020204" pitchFamily="34" charset="0"/>
                <a:cs typeface="Arial" panose="020B0604020202020204" pitchFamily="34" charset="0"/>
              </a:rPr>
              <a:t>fee for </a:t>
            </a:r>
            <a:r>
              <a:rPr sz="750" spc="-9">
                <a:latin typeface="Arial" panose="020B0604020202020204" pitchFamily="34" charset="0"/>
                <a:cs typeface="Arial" panose="020B0604020202020204" pitchFamily="34" charset="0"/>
              </a:rPr>
              <a:t>distribution </a:t>
            </a:r>
            <a:r>
              <a:rPr sz="750">
                <a:latin typeface="Arial" panose="020B0604020202020204" pitchFamily="34" charset="0"/>
                <a:cs typeface="Arial" panose="020B0604020202020204" pitchFamily="34" charset="0"/>
              </a:rPr>
              <a:t>from </a:t>
            </a:r>
            <a:r>
              <a:rPr sz="750" spc="-9">
                <a:latin typeface="Arial" panose="020B0604020202020204" pitchFamily="34" charset="0"/>
                <a:cs typeface="Arial" panose="020B0604020202020204" pitchFamily="34" charset="0"/>
              </a:rPr>
              <a:t>their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fees to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in connection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clients that </a:t>
            </a:r>
            <a:r>
              <a:rPr sz="750">
                <a:latin typeface="Arial" panose="020B0604020202020204" pitchFamily="34" charset="0"/>
                <a:cs typeface="Arial" panose="020B0604020202020204" pitchFamily="34" charset="0"/>
              </a:rPr>
              <a:t>purchase an </a:t>
            </a:r>
            <a:r>
              <a:rPr sz="750" spc="-4">
                <a:latin typeface="Arial" panose="020B0604020202020204" pitchFamily="34" charset="0"/>
                <a:cs typeface="Arial" panose="020B0604020202020204" pitchFamily="34" charset="0"/>
              </a:rPr>
              <a:t>interest in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Alternative Investment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 some instances </a:t>
            </a:r>
            <a:r>
              <a:rPr sz="750">
                <a:latin typeface="Arial" panose="020B0604020202020204" pitchFamily="34" charset="0"/>
                <a:cs typeface="Arial" panose="020B0604020202020204" pitchFamily="34" charset="0"/>
              </a:rPr>
              <a:t>pay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fees on the investments held by  investments held by brokerage </a:t>
            </a:r>
            <a:r>
              <a:rPr sz="750">
                <a:latin typeface="Arial" panose="020B0604020202020204" pitchFamily="34" charset="0"/>
                <a:cs typeface="Arial" panose="020B0604020202020204" pitchFamily="34" charset="0"/>
              </a:rPr>
              <a:t>clients.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has a </a:t>
            </a:r>
            <a:r>
              <a:rPr sz="750" spc="18">
                <a:latin typeface="Arial" panose="020B0604020202020204" pitchFamily="34" charset="0"/>
                <a:cs typeface="Arial" panose="020B0604020202020204" pitchFamily="34" charset="0"/>
              </a:rPr>
              <a:t>confict </a:t>
            </a:r>
            <a:r>
              <a:rPr sz="750" spc="-4">
                <a:latin typeface="Arial" panose="020B0604020202020204" pitchFamily="34" charset="0"/>
                <a:cs typeface="Arial" panose="020B0604020202020204" pitchFamily="34" charset="0"/>
              </a:rPr>
              <a:t>of interest in </a:t>
            </a:r>
            <a:r>
              <a:rPr sz="750" spc="26">
                <a:latin typeface="Arial" panose="020B0604020202020204" pitchFamily="34" charset="0"/>
                <a:cs typeface="Arial" panose="020B0604020202020204" pitchFamily="34" charset="0"/>
              </a:rPr>
              <a:t>ofering </a:t>
            </a:r>
            <a:r>
              <a:rPr sz="750" spc="-4">
                <a:latin typeface="Arial" panose="020B0604020202020204" pitchFamily="34" charset="0"/>
                <a:cs typeface="Arial" panose="020B0604020202020204" pitchFamily="34" charset="0"/>
              </a:rPr>
              <a:t>alternative investments because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our </a:t>
            </a:r>
            <a:r>
              <a:rPr sz="750" spc="49">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in most instances, </a:t>
            </a:r>
            <a:r>
              <a:rPr sz="750">
                <a:latin typeface="Arial" panose="020B0604020202020204" pitchFamily="34" charset="0"/>
                <a:cs typeface="Arial" panose="020B0604020202020204" pitchFamily="34" charset="0"/>
              </a:rPr>
              <a:t>earn more money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account </a:t>
            </a:r>
            <a:r>
              <a:rPr sz="750">
                <a:latin typeface="Arial" panose="020B0604020202020204" pitchFamily="34" charset="0"/>
                <a:cs typeface="Arial" panose="020B0604020202020204" pitchFamily="34" charset="0"/>
              </a:rPr>
              <a:t>from your </a:t>
            </a:r>
            <a:r>
              <a:rPr sz="750" spc="-4">
                <a:latin typeface="Arial" panose="020B0604020202020204" pitchFamily="34" charset="0"/>
                <a:cs typeface="Arial" panose="020B0604020202020204" pitchFamily="34" charset="0"/>
              </a:rPr>
              <a:t>investments in alternative investments than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other investment</a:t>
            </a:r>
            <a:r>
              <a:rPr sz="750" spc="26">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options.</a:t>
            </a:r>
          </a:p>
          <a:p>
            <a:pPr>
              <a:spcBef>
                <a:spcPts val="44"/>
              </a:spcBef>
            </a:pPr>
            <a:endParaRPr sz="750">
              <a:latin typeface="Arial" panose="020B0604020202020204" pitchFamily="34" charset="0"/>
              <a:cs typeface="Arial" panose="020B0604020202020204" pitchFamily="34" charset="0"/>
            </a:endParaRPr>
          </a:p>
          <a:p>
            <a:pPr marL="11206" marR="151287">
              <a:lnSpc>
                <a:spcPct val="100899"/>
              </a:lnSpc>
            </a:pPr>
            <a:r>
              <a:rPr sz="750" spc="-4">
                <a:latin typeface="Arial" panose="020B0604020202020204" pitchFamily="34" charset="0"/>
                <a:cs typeface="Arial" panose="020B0604020202020204" pitchFamily="34" charset="0"/>
              </a:rPr>
              <a:t>It should be noted that the majority of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indexes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comprised </a:t>
            </a:r>
            <a:r>
              <a:rPr sz="750" spc="-4">
                <a:latin typeface="Arial" panose="020B0604020202020204" pitchFamily="34" charset="0"/>
                <a:cs typeface="Arial" panose="020B0604020202020204" pitchFamily="34" charset="0"/>
              </a:rPr>
              <a:t>of hedge </a:t>
            </a:r>
            <a:r>
              <a:rPr sz="750">
                <a:latin typeface="Arial" panose="020B0604020202020204" pitchFamily="34" charset="0"/>
                <a:cs typeface="Arial" panose="020B0604020202020204" pitchFamily="34" charset="0"/>
              </a:rPr>
              <a:t>fund manager </a:t>
            </a:r>
            <a:r>
              <a:rPr sz="750" spc="4">
                <a:latin typeface="Arial" panose="020B0604020202020204" pitchFamily="34" charset="0"/>
                <a:cs typeface="Arial" panose="020B0604020202020204" pitchFamily="34" charset="0"/>
              </a:rPr>
              <a:t>returns. </a:t>
            </a:r>
            <a:r>
              <a:rPr sz="750" spc="-4">
                <a:latin typeface="Arial" panose="020B0604020202020204" pitchFamily="34" charset="0"/>
                <a:cs typeface="Arial" panose="020B0604020202020204" pitchFamily="34" charset="0"/>
              </a:rPr>
              <a:t>This is in contrast to traditional </a:t>
            </a:r>
            <a:r>
              <a:rPr sz="750">
                <a:latin typeface="Arial" panose="020B0604020202020204" pitchFamily="34" charset="0"/>
                <a:cs typeface="Arial" panose="020B0604020202020204" pitchFamily="34" charset="0"/>
              </a:rPr>
              <a:t>indexes,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comprised </a:t>
            </a:r>
            <a:r>
              <a:rPr sz="750" spc="-4">
                <a:latin typeface="Arial" panose="020B0604020202020204" pitchFamily="34" charset="0"/>
                <a:cs typeface="Arial" panose="020B0604020202020204" pitchFamily="34" charset="0"/>
              </a:rPr>
              <a:t>of individual securities in the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market segments they represent </a:t>
            </a:r>
            <a:r>
              <a:rPr sz="750">
                <a:latin typeface="Arial" panose="020B0604020202020204" pitchFamily="34" charset="0"/>
                <a:cs typeface="Arial" panose="020B0604020202020204" pitchFamily="34" charset="0"/>
              </a:rPr>
              <a:t>and </a:t>
            </a:r>
            <a:r>
              <a:rPr sz="750" spc="49">
                <a:latin typeface="Arial" panose="020B0604020202020204" pitchFamily="34" charset="0"/>
                <a:cs typeface="Arial" panose="020B0604020202020204" pitchFamily="34" charset="0"/>
              </a:rPr>
              <a:t>ofer </a:t>
            </a:r>
            <a:r>
              <a:rPr sz="750" spc="-9">
                <a:latin typeface="Arial" panose="020B0604020202020204" pitchFamily="34" charset="0"/>
                <a:cs typeface="Arial" panose="020B0604020202020204" pitchFamily="34" charset="0"/>
              </a:rPr>
              <a:t>complete </a:t>
            </a:r>
            <a:r>
              <a:rPr sz="750" spc="-4">
                <a:latin typeface="Arial" panose="020B0604020202020204" pitchFamily="34" charset="0"/>
                <a:cs typeface="Arial" panose="020B0604020202020204" pitchFamily="34" charset="0"/>
              </a:rPr>
              <a:t>transparency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to membership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construction </a:t>
            </a:r>
            <a:r>
              <a:rPr sz="750" spc="-9">
                <a:latin typeface="Arial" panose="020B0604020202020204" pitchFamily="34" charset="0"/>
                <a:cs typeface="Arial" panose="020B0604020202020204" pitchFamily="34" charset="0"/>
              </a:rPr>
              <a:t>methodology </a:t>
            </a:r>
            <a:r>
              <a:rPr sz="750">
                <a:latin typeface="Arial" panose="020B0604020202020204" pitchFamily="34" charset="0"/>
                <a:cs typeface="Arial" panose="020B0604020202020204" pitchFamily="34" charset="0"/>
              </a:rPr>
              <a:t>. As </a:t>
            </a:r>
            <a:r>
              <a:rPr sz="750" spc="-4">
                <a:latin typeface="Arial" panose="020B0604020202020204" pitchFamily="34" charset="0"/>
                <a:cs typeface="Arial" panose="020B0604020202020204" pitchFamily="34" charset="0"/>
              </a:rPr>
              <a:t>such, some believe that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index returns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certain biases  that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present in traditional </a:t>
            </a:r>
            <a:r>
              <a:rPr sz="750">
                <a:latin typeface="Arial" panose="020B0604020202020204" pitchFamily="34" charset="0"/>
                <a:cs typeface="Arial" panose="020B0604020202020204" pitchFamily="34" charset="0"/>
              </a:rPr>
              <a:t>indexes. </a:t>
            </a:r>
            <a:r>
              <a:rPr sz="750" spc="-4">
                <a:latin typeface="Arial" panose="020B0604020202020204" pitchFamily="34" charset="0"/>
                <a:cs typeface="Arial" panose="020B0604020202020204" pitchFamily="34" charset="0"/>
              </a:rPr>
              <a:t>Some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biases </a:t>
            </a:r>
            <a:r>
              <a:rPr sz="750" spc="22">
                <a:latin typeface="Arial" panose="020B0604020202020204" pitchFamily="34" charset="0"/>
                <a:cs typeface="Arial" panose="020B0604020202020204" pitchFamily="34" charset="0"/>
              </a:rPr>
              <a:t>infate </a:t>
            </a:r>
            <a:r>
              <a:rPr sz="750" spc="-4">
                <a:latin typeface="Arial" panose="020B0604020202020204" pitchFamily="34" charset="0"/>
                <a:cs typeface="Arial" panose="020B0604020202020204" pitchFamily="34" charset="0"/>
              </a:rPr>
              <a:t>index </a:t>
            </a:r>
            <a:r>
              <a:rPr sz="750">
                <a:latin typeface="Arial" panose="020B0604020202020204" pitchFamily="34" charset="0"/>
                <a:cs typeface="Arial" panose="020B0604020202020204" pitchFamily="34" charset="0"/>
              </a:rPr>
              <a:t>performance, </a:t>
            </a:r>
            <a:r>
              <a:rPr sz="750" spc="-9">
                <a:latin typeface="Arial" panose="020B0604020202020204" pitchFamily="34" charset="0"/>
                <a:cs typeface="Arial" panose="020B0604020202020204" pitchFamily="34" charset="0"/>
              </a:rPr>
              <a:t>while </a:t>
            </a:r>
            <a:r>
              <a:rPr sz="750" spc="-4">
                <a:latin typeface="Arial" panose="020B0604020202020204" pitchFamily="34" charset="0"/>
                <a:cs typeface="Arial" panose="020B0604020202020204" pitchFamily="34" charset="0"/>
              </a:rPr>
              <a:t>others </a:t>
            </a:r>
            <a:r>
              <a:rPr sz="750">
                <a:latin typeface="Arial" panose="020B0604020202020204" pitchFamily="34" charset="0"/>
                <a:cs typeface="Arial" panose="020B0604020202020204" pitchFamily="34" charset="0"/>
              </a:rPr>
              <a:t>may </a:t>
            </a:r>
            <a:r>
              <a:rPr sz="750" spc="-9">
                <a:latin typeface="Arial" panose="020B0604020202020204" pitchFamily="34" charset="0"/>
                <a:cs typeface="Arial" panose="020B0604020202020204" pitchFamily="34" charset="0"/>
              </a:rPr>
              <a:t>skew </a:t>
            </a:r>
            <a:r>
              <a:rPr sz="750" spc="-4">
                <a:latin typeface="Arial" panose="020B0604020202020204" pitchFamily="34" charset="0"/>
                <a:cs typeface="Arial" panose="020B0604020202020204" pitchFamily="34" charset="0"/>
              </a:rPr>
              <a:t>performance negatively. However, </a:t>
            </a:r>
            <a:r>
              <a:rPr sz="750">
                <a:latin typeface="Arial" panose="020B0604020202020204" pitchFamily="34" charset="0"/>
                <a:cs typeface="Arial" panose="020B0604020202020204" pitchFamily="34" charset="0"/>
              </a:rPr>
              <a:t>many </a:t>
            </a:r>
            <a:r>
              <a:rPr sz="750" spc="-9">
                <a:latin typeface="Arial" panose="020B0604020202020204" pitchFamily="34" charset="0"/>
                <a:cs typeface="Arial" panose="020B0604020202020204" pitchFamily="34" charset="0"/>
              </a:rPr>
              <a:t>studies </a:t>
            </a:r>
            <a:r>
              <a:rPr sz="750" spc="-4">
                <a:latin typeface="Arial" panose="020B0604020202020204" pitchFamily="34" charset="0"/>
                <a:cs typeface="Arial" panose="020B0604020202020204" pitchFamily="34" charset="0"/>
              </a:rPr>
              <a:t>indicate that overall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index performance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been biased to the </a:t>
            </a:r>
            <a:r>
              <a:rPr sz="750">
                <a:latin typeface="Arial" panose="020B0604020202020204" pitchFamily="34" charset="0"/>
                <a:cs typeface="Arial" panose="020B0604020202020204" pitchFamily="34" charset="0"/>
              </a:rPr>
              <a:t>upside. </a:t>
            </a:r>
            <a:r>
              <a:rPr sz="750" spc="-4">
                <a:latin typeface="Arial" panose="020B0604020202020204" pitchFamily="34" charset="0"/>
                <a:cs typeface="Arial" panose="020B0604020202020204" pitchFamily="34" charset="0"/>
              </a:rPr>
              <a:t>Some </a:t>
            </a:r>
            <a:r>
              <a:rPr sz="750" spc="-9">
                <a:latin typeface="Arial" panose="020B0604020202020204" pitchFamily="34" charset="0"/>
                <a:cs typeface="Arial" panose="020B0604020202020204" pitchFamily="34" charset="0"/>
              </a:rPr>
              <a:t>studies </a:t>
            </a:r>
            <a:r>
              <a:rPr sz="750" spc="-4">
                <a:latin typeface="Arial" panose="020B0604020202020204" pitchFamily="34" charset="0"/>
                <a:cs typeface="Arial" panose="020B0604020202020204" pitchFamily="34" charset="0"/>
              </a:rPr>
              <a:t>suggest performance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been </a:t>
            </a:r>
            <a:r>
              <a:rPr sz="750" spc="18">
                <a:latin typeface="Arial" panose="020B0604020202020204" pitchFamily="34" charset="0"/>
                <a:cs typeface="Arial" panose="020B0604020202020204" pitchFamily="34" charset="0"/>
              </a:rPr>
              <a:t>infated </a:t>
            </a:r>
            <a:r>
              <a:rPr sz="750" spc="-4">
                <a:latin typeface="Arial" panose="020B0604020202020204" pitchFamily="34" charset="0"/>
                <a:cs typeface="Arial" panose="020B0604020202020204" pitchFamily="34" charset="0"/>
              </a:rPr>
              <a:t>by </a:t>
            </a:r>
            <a:r>
              <a:rPr sz="750">
                <a:latin typeface="Arial" panose="020B0604020202020204" pitchFamily="34" charset="0"/>
                <a:cs typeface="Arial" panose="020B0604020202020204" pitchFamily="34" charset="0"/>
              </a:rPr>
              <a:t>up </a:t>
            </a:r>
            <a:r>
              <a:rPr sz="750" spc="-4">
                <a:latin typeface="Arial" panose="020B0604020202020204" pitchFamily="34" charset="0"/>
                <a:cs typeface="Arial" panose="020B0604020202020204" pitchFamily="34" charset="0"/>
              </a:rPr>
              <a:t>to 260 basis points or </a:t>
            </a:r>
            <a:r>
              <a:rPr sz="750">
                <a:latin typeface="Arial" panose="020B0604020202020204" pitchFamily="34" charset="0"/>
                <a:cs typeface="Arial" panose="020B0604020202020204" pitchFamily="34" charset="0"/>
              </a:rPr>
              <a:t>more annually </a:t>
            </a:r>
            <a:r>
              <a:rPr sz="750" spc="-4">
                <a:latin typeface="Arial" panose="020B0604020202020204" pitchFamily="34" charset="0"/>
                <a:cs typeface="Arial" panose="020B0604020202020204" pitchFamily="34" charset="0"/>
              </a:rPr>
              <a:t>depending on the types of biases included </a:t>
            </a:r>
            <a:r>
              <a:rPr sz="750">
                <a:latin typeface="Arial" panose="020B0604020202020204" pitchFamily="34" charset="0"/>
                <a:cs typeface="Arial" panose="020B0604020202020204" pitchFamily="34" charset="0"/>
              </a:rPr>
              <a:t>and</a:t>
            </a:r>
            <a:r>
              <a:rPr sz="750" spc="97">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a:t>
            </a:r>
            <a:r>
              <a:rPr lang="en-US" sz="750" spc="-4">
                <a:latin typeface="Arial" panose="020B0604020202020204" pitchFamily="34" charset="0"/>
                <a:cs typeface="Arial" panose="020B0604020202020204" pitchFamily="34" charset="0"/>
              </a:rPr>
              <a:t> time period studied. Although there </a:t>
            </a:r>
            <a:r>
              <a:rPr lang="en-US" sz="750">
                <a:latin typeface="Arial" panose="020B0604020202020204" pitchFamily="34" charset="0"/>
                <a:cs typeface="Arial" panose="020B0604020202020204" pitchFamily="34" charset="0"/>
              </a:rPr>
              <a:t>are numerous </a:t>
            </a:r>
            <a:r>
              <a:rPr lang="en-US" sz="750" spc="-4">
                <a:latin typeface="Arial" panose="020B0604020202020204" pitchFamily="34" charset="0"/>
                <a:cs typeface="Arial" panose="020B0604020202020204" pitchFamily="34" charset="0"/>
              </a:rPr>
              <a:t>potential biases that could </a:t>
            </a:r>
            <a:r>
              <a:rPr lang="en-US" sz="750" spc="40">
                <a:latin typeface="Arial" panose="020B0604020202020204" pitchFamily="34" charset="0"/>
                <a:cs typeface="Arial" panose="020B0604020202020204" pitchFamily="34" charset="0"/>
              </a:rPr>
              <a:t>affect </a:t>
            </a:r>
            <a:r>
              <a:rPr lang="en-US" sz="750" spc="-4">
                <a:latin typeface="Arial" panose="020B0604020202020204" pitchFamily="34" charset="0"/>
                <a:cs typeface="Arial" panose="020B0604020202020204" pitchFamily="34" charset="0"/>
              </a:rPr>
              <a:t>hedge </a:t>
            </a:r>
            <a:r>
              <a:rPr lang="en-US" sz="750">
                <a:latin typeface="Arial" panose="020B0604020202020204" pitchFamily="34" charset="0"/>
                <a:cs typeface="Arial" panose="020B0604020202020204" pitchFamily="34" charset="0"/>
              </a:rPr>
              <a:t>fund </a:t>
            </a:r>
            <a:r>
              <a:rPr lang="en-US" sz="750" spc="4">
                <a:latin typeface="Arial" panose="020B0604020202020204" pitchFamily="34" charset="0"/>
                <a:cs typeface="Arial" panose="020B0604020202020204" pitchFamily="34" charset="0"/>
              </a:rPr>
              <a:t>returns, </a:t>
            </a:r>
            <a:r>
              <a:rPr lang="en-US" sz="750" spc="-4">
                <a:latin typeface="Arial" panose="020B0604020202020204" pitchFamily="34" charset="0"/>
                <a:cs typeface="Arial" panose="020B0604020202020204" pitchFamily="34" charset="0"/>
              </a:rPr>
              <a:t>we identify some of the </a:t>
            </a:r>
            <a:r>
              <a:rPr lang="en-US" sz="750">
                <a:latin typeface="Arial" panose="020B0604020202020204" pitchFamily="34" charset="0"/>
                <a:cs typeface="Arial" panose="020B0604020202020204" pitchFamily="34" charset="0"/>
              </a:rPr>
              <a:t>more </a:t>
            </a:r>
            <a:r>
              <a:rPr lang="en-US" sz="750" spc="-4">
                <a:latin typeface="Arial" panose="020B0604020202020204" pitchFamily="34" charset="0"/>
                <a:cs typeface="Arial" panose="020B0604020202020204" pitchFamily="34" charset="0"/>
              </a:rPr>
              <a:t>common ones throughout </a:t>
            </a:r>
            <a:r>
              <a:rPr lang="en-US" sz="750" spc="-9">
                <a:latin typeface="Arial" panose="020B0604020202020204" pitchFamily="34" charset="0"/>
                <a:cs typeface="Arial" panose="020B0604020202020204" pitchFamily="34" charset="0"/>
              </a:rPr>
              <a:t>this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paper.</a:t>
            </a:r>
            <a:endParaRPr lang="en-US" sz="750">
              <a:latin typeface="Arial" panose="020B0604020202020204" pitchFamily="34" charset="0"/>
              <a:cs typeface="Arial" panose="020B0604020202020204" pitchFamily="34" charset="0"/>
            </a:endParaRPr>
          </a:p>
          <a:p>
            <a:pPr marL="11206" marR="151287">
              <a:lnSpc>
                <a:spcPct val="100899"/>
              </a:lnSpc>
            </a:pPr>
            <a:endParaRPr sz="750">
              <a:latin typeface="Arial" panose="020B0604020202020204" pitchFamily="34" charset="0"/>
              <a:cs typeface="Arial" panose="020B0604020202020204" pitchFamily="34" charset="0"/>
            </a:endParaRPr>
          </a:p>
        </p:txBody>
      </p:sp>
      <p:sp>
        <p:nvSpPr>
          <p:cNvPr id="5" name="object 5"/>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7" name="object 2">
            <a:extLst>
              <a:ext uri="{FF2B5EF4-FFF2-40B4-BE49-F238E27FC236}">
                <a16:creationId xmlns:a16="http://schemas.microsoft.com/office/drawing/2014/main" id="{C6E00270-4777-4A58-8E1C-E05E6D56A905}"/>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7C5F5577-B936-47F0-AACF-58D432542340}"/>
              </a:ext>
            </a:extLst>
          </p:cNvPr>
          <p:cNvSpPr>
            <a:spLocks noGrp="1"/>
          </p:cNvSpPr>
          <p:nvPr>
            <p:ph type="sldNum" sz="quarter" idx="12"/>
          </p:nvPr>
        </p:nvSpPr>
        <p:spPr/>
        <p:txBody>
          <a:bodyPr/>
          <a:lstStyle/>
          <a:p>
            <a:fld id="{B6F15528-21DE-4FAA-801E-634DDDAF4B2B}"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1" y="958663"/>
            <a:ext cx="8586074" cy="5238538"/>
          </a:xfrm>
          <a:prstGeom prst="rect">
            <a:avLst/>
          </a:prstGeom>
        </p:spPr>
        <p:txBody>
          <a:bodyPr vert="horz" wrap="square" lIns="0" tIns="10085" rIns="0" bIns="0" rtlCol="0">
            <a:spAutoFit/>
          </a:bodyPr>
          <a:lstStyle/>
          <a:p>
            <a:pPr marL="11206" marR="97495">
              <a:lnSpc>
                <a:spcPct val="100899"/>
              </a:lnSpc>
              <a:spcBef>
                <a:spcPts val="79"/>
              </a:spcBef>
            </a:pPr>
            <a:r>
              <a:rPr sz="750" spc="-9">
                <a:latin typeface="Arial" panose="020B0604020202020204" pitchFamily="34" charset="0"/>
                <a:cs typeface="Arial" panose="020B0604020202020204" pitchFamily="34" charset="0"/>
              </a:rPr>
              <a:t>Self-selection </a:t>
            </a:r>
            <a:r>
              <a:rPr sz="750" spc="-4">
                <a:latin typeface="Arial" panose="020B0604020202020204" pitchFamily="34" charset="0"/>
                <a:cs typeface="Arial" panose="020B0604020202020204" pitchFamily="34" charset="0"/>
              </a:rPr>
              <a:t>bias results when certain </a:t>
            </a:r>
            <a:r>
              <a:rPr sz="750">
                <a:latin typeface="Arial" panose="020B0604020202020204" pitchFamily="34" charset="0"/>
                <a:cs typeface="Arial" panose="020B0604020202020204" pitchFamily="34" charset="0"/>
              </a:rPr>
              <a:t>manager </a:t>
            </a:r>
            <a:r>
              <a:rPr sz="750" spc="-4">
                <a:latin typeface="Arial" panose="020B0604020202020204" pitchFamily="34" charset="0"/>
                <a:cs typeface="Arial" panose="020B0604020202020204" pitchFamily="34" charset="0"/>
              </a:rPr>
              <a:t>returns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included in the index returns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result in performance being </a:t>
            </a:r>
            <a:r>
              <a:rPr sz="750" spc="-9">
                <a:latin typeface="Arial" panose="020B0604020202020204" pitchFamily="34" charset="0"/>
                <a:cs typeface="Arial" panose="020B0604020202020204" pitchFamily="34" charset="0"/>
              </a:rPr>
              <a:t>skewed </a:t>
            </a:r>
            <a:r>
              <a:rPr sz="750">
                <a:latin typeface="Arial" panose="020B0604020202020204" pitchFamily="34" charset="0"/>
                <a:cs typeface="Arial" panose="020B0604020202020204" pitchFamily="34" charset="0"/>
              </a:rPr>
              <a:t>up </a:t>
            </a:r>
            <a:r>
              <a:rPr sz="750" spc="-4">
                <a:latin typeface="Arial" panose="020B0604020202020204" pitchFamily="34" charset="0"/>
                <a:cs typeface="Arial" panose="020B0604020202020204" pitchFamily="34" charset="0"/>
              </a:rPr>
              <a:t>or </a:t>
            </a:r>
            <a:r>
              <a:rPr sz="750" spc="13">
                <a:latin typeface="Arial" panose="020B0604020202020204" pitchFamily="34" charset="0"/>
                <a:cs typeface="Arial" panose="020B0604020202020204" pitchFamily="34" charset="0"/>
              </a:rPr>
              <a:t>down. </a:t>
            </a:r>
            <a:r>
              <a:rPr sz="750" spc="-4">
                <a:latin typeface="Arial" panose="020B0604020202020204" pitchFamily="34" charset="0"/>
                <a:cs typeface="Arial" panose="020B0604020202020204" pitchFamily="34" charset="0"/>
              </a:rPr>
              <a:t>Because hedge </a:t>
            </a:r>
            <a:r>
              <a:rPr sz="750">
                <a:latin typeface="Arial" panose="020B0604020202020204" pitchFamily="34" charset="0"/>
                <a:cs typeface="Arial" panose="020B0604020202020204" pitchFamily="34" charset="0"/>
              </a:rPr>
              <a:t>funds are </a:t>
            </a:r>
            <a:r>
              <a:rPr sz="750" spc="-4">
                <a:latin typeface="Arial" panose="020B0604020202020204" pitchFamily="34" charset="0"/>
                <a:cs typeface="Arial" panose="020B0604020202020204" pitchFamily="34" charset="0"/>
              </a:rPr>
              <a:t>private </a:t>
            </a:r>
            <a:r>
              <a:rPr sz="750">
                <a:latin typeface="Arial" panose="020B0604020202020204" pitchFamily="34" charset="0"/>
                <a:cs typeface="Arial" panose="020B0604020202020204" pitchFamily="34" charset="0"/>
              </a:rPr>
              <a:t>placements,  </a:t>
            </a:r>
            <a:r>
              <a:rPr sz="750" spc="-4">
                <a:latin typeface="Arial" panose="020B0604020202020204" pitchFamily="34" charset="0"/>
                <a:cs typeface="Arial" panose="020B0604020202020204" pitchFamily="34" charset="0"/>
              </a:rPr>
              <a:t>hedge </a:t>
            </a:r>
            <a:r>
              <a:rPr sz="750">
                <a:latin typeface="Arial" panose="020B0604020202020204" pitchFamily="34" charset="0"/>
                <a:cs typeface="Arial" panose="020B0604020202020204" pitchFamily="34" charset="0"/>
              </a:rPr>
              <a:t>fund managers are </a:t>
            </a:r>
            <a:r>
              <a:rPr sz="750" spc="-4">
                <a:latin typeface="Arial" panose="020B0604020202020204" pitchFamily="34" charset="0"/>
                <a:cs typeface="Arial" panose="020B0604020202020204" pitchFamily="34" charset="0"/>
              </a:rPr>
              <a:t>able to </a:t>
            </a:r>
            <a:r>
              <a:rPr sz="750" spc="-9">
                <a:latin typeface="Arial" panose="020B0604020202020204" pitchFamily="34" charset="0"/>
                <a:cs typeface="Arial" panose="020B0604020202020204" pitchFamily="34" charset="0"/>
              </a:rPr>
              <a:t>decide which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returns they </a:t>
            </a:r>
            <a:r>
              <a:rPr sz="750">
                <a:latin typeface="Arial" panose="020B0604020202020204" pitchFamily="34" charset="0"/>
                <a:cs typeface="Arial" panose="020B0604020202020204" pitchFamily="34" charset="0"/>
              </a:rPr>
              <a:t>want </a:t>
            </a:r>
            <a:r>
              <a:rPr sz="750" spc="-4">
                <a:latin typeface="Arial" panose="020B0604020202020204" pitchFamily="34" charset="0"/>
                <a:cs typeface="Arial" panose="020B0604020202020204" pitchFamily="34" charset="0"/>
              </a:rPr>
              <a:t>to report </a:t>
            </a:r>
            <a:r>
              <a:rPr sz="750">
                <a:latin typeface="Arial" panose="020B0604020202020204" pitchFamily="34" charset="0"/>
                <a:cs typeface="Arial" panose="020B0604020202020204" pitchFamily="34" charset="0"/>
              </a:rPr>
              <a:t>and are </a:t>
            </a:r>
            <a:r>
              <a:rPr sz="750" spc="-4">
                <a:latin typeface="Arial" panose="020B0604020202020204" pitchFamily="34" charset="0"/>
                <a:cs typeface="Arial" panose="020B0604020202020204" pitchFamily="34" charset="0"/>
              </a:rPr>
              <a:t>able to opt </a:t>
            </a:r>
            <a:r>
              <a:rPr sz="750">
                <a:latin typeface="Arial" panose="020B0604020202020204" pitchFamily="34" charset="0"/>
                <a:cs typeface="Arial" panose="020B0604020202020204" pitchFamily="34" charset="0"/>
              </a:rPr>
              <a:t>out </a:t>
            </a:r>
            <a:r>
              <a:rPr sz="750" spc="-4">
                <a:latin typeface="Arial" panose="020B0604020202020204" pitchFamily="34" charset="0"/>
                <a:cs typeface="Arial" panose="020B0604020202020204" pitchFamily="34" charset="0"/>
              </a:rPr>
              <a:t>of reporting to the </a:t>
            </a:r>
            <a:r>
              <a:rPr sz="750">
                <a:latin typeface="Arial" panose="020B0604020202020204" pitchFamily="34" charset="0"/>
                <a:cs typeface="Arial" panose="020B0604020202020204" pitchFamily="34" charset="0"/>
              </a:rPr>
              <a:t>various </a:t>
            </a:r>
            <a:r>
              <a:rPr sz="750" spc="4">
                <a:latin typeface="Arial" panose="020B0604020202020204" pitchFamily="34" charset="0"/>
                <a:cs typeface="Arial" panose="020B0604020202020204" pitchFamily="34" charset="0"/>
              </a:rPr>
              <a:t>databases. </a:t>
            </a:r>
            <a:r>
              <a:rPr sz="750" spc="-4">
                <a:latin typeface="Arial" panose="020B0604020202020204" pitchFamily="34" charset="0"/>
                <a:cs typeface="Arial" panose="020B0604020202020204" pitchFamily="34" charset="0"/>
              </a:rPr>
              <a:t>Certain hedge </a:t>
            </a:r>
            <a:r>
              <a:rPr sz="750">
                <a:latin typeface="Arial" panose="020B0604020202020204" pitchFamily="34" charset="0"/>
                <a:cs typeface="Arial" panose="020B0604020202020204" pitchFamily="34" charset="0"/>
              </a:rPr>
              <a:t>fund managers may </a:t>
            </a:r>
            <a:r>
              <a:rPr sz="750" spc="-4">
                <a:latin typeface="Arial" panose="020B0604020202020204" pitchFamily="34" charset="0"/>
                <a:cs typeface="Arial" panose="020B0604020202020204" pitchFamily="34" charset="0"/>
              </a:rPr>
              <a:t>choose only to report  returns </a:t>
            </a:r>
            <a:r>
              <a:rPr sz="750">
                <a:latin typeface="Arial" panose="020B0604020202020204" pitchFamily="34" charset="0"/>
                <a:cs typeface="Arial" panose="020B0604020202020204" pitchFamily="34" charset="0"/>
              </a:rPr>
              <a:t>for funds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strong returns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opt </a:t>
            </a:r>
            <a:r>
              <a:rPr sz="750">
                <a:latin typeface="Arial" panose="020B0604020202020204" pitchFamily="34" charset="0"/>
                <a:cs typeface="Arial" panose="020B0604020202020204" pitchFamily="34" charset="0"/>
              </a:rPr>
              <a:t>out </a:t>
            </a:r>
            <a:r>
              <a:rPr sz="750" spc="-4">
                <a:latin typeface="Arial" panose="020B0604020202020204" pitchFamily="34" charset="0"/>
                <a:cs typeface="Arial" panose="020B0604020202020204" pitchFamily="34" charset="0"/>
              </a:rPr>
              <a:t>of reporting returns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weak </a:t>
            </a:r>
            <a:r>
              <a:rPr sz="750">
                <a:latin typeface="Arial" panose="020B0604020202020204" pitchFamily="34" charset="0"/>
                <a:cs typeface="Arial" panose="020B0604020202020204" pitchFamily="34" charset="0"/>
              </a:rPr>
              <a:t>performers. </a:t>
            </a:r>
            <a:r>
              <a:rPr sz="750" spc="-4">
                <a:latin typeface="Arial" panose="020B0604020202020204" pitchFamily="34" charset="0"/>
                <a:cs typeface="Arial" panose="020B0604020202020204" pitchFamily="34" charset="0"/>
              </a:rPr>
              <a:t>Other hedge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that </a:t>
            </a:r>
            <a:r>
              <a:rPr sz="750" spc="-9">
                <a:latin typeface="Arial" panose="020B0604020202020204" pitchFamily="34" charset="0"/>
                <a:cs typeface="Arial" panose="020B0604020202020204" pitchFamily="34" charset="0"/>
              </a:rPr>
              <a:t>close </a:t>
            </a:r>
            <a:r>
              <a:rPr sz="750">
                <a:latin typeface="Arial" panose="020B0604020202020204" pitchFamily="34" charset="0"/>
                <a:cs typeface="Arial" panose="020B0604020202020204" pitchFamily="34" charset="0"/>
              </a:rPr>
              <a:t>may </a:t>
            </a:r>
            <a:r>
              <a:rPr sz="750" spc="-9">
                <a:latin typeface="Arial" panose="020B0604020202020204" pitchFamily="34" charset="0"/>
                <a:cs typeface="Arial" panose="020B0604020202020204" pitchFamily="34" charset="0"/>
              </a:rPr>
              <a:t>decide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stop </a:t>
            </a:r>
            <a:r>
              <a:rPr sz="750" spc="-4">
                <a:latin typeface="Arial" panose="020B0604020202020204" pitchFamily="34" charset="0"/>
                <a:cs typeface="Arial" panose="020B0604020202020204" pitchFamily="34" charset="0"/>
              </a:rPr>
              <a:t>reporting in order to retain </a:t>
            </a:r>
            <a:r>
              <a:rPr sz="750">
                <a:latin typeface="Arial" panose="020B0604020202020204" pitchFamily="34" charset="0"/>
                <a:cs typeface="Arial" panose="020B0604020202020204" pitchFamily="34" charset="0"/>
              </a:rPr>
              <a:t>secrecy,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cause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downward bias in</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returns.</a:t>
            </a:r>
          </a:p>
          <a:p>
            <a:pPr>
              <a:spcBef>
                <a:spcPts val="44"/>
              </a:spcBef>
            </a:pPr>
            <a:endParaRPr sz="750">
              <a:latin typeface="Arial" panose="020B0604020202020204" pitchFamily="34" charset="0"/>
              <a:cs typeface="Arial" panose="020B0604020202020204" pitchFamily="34" charset="0"/>
            </a:endParaRPr>
          </a:p>
          <a:p>
            <a:pPr marL="11206" marR="29697">
              <a:lnSpc>
                <a:spcPct val="100899"/>
              </a:lnSpc>
            </a:pPr>
            <a:r>
              <a:rPr sz="750" spc="-4">
                <a:latin typeface="Arial" panose="020B0604020202020204" pitchFamily="34" charset="0"/>
                <a:cs typeface="Arial" panose="020B0604020202020204" pitchFamily="34" charset="0"/>
              </a:rPr>
              <a:t>Survivorship bias results when certain constituents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removed </a:t>
            </a:r>
            <a:r>
              <a:rPr sz="750">
                <a:latin typeface="Arial" panose="020B0604020202020204" pitchFamily="34" charset="0"/>
                <a:cs typeface="Arial" panose="020B0604020202020204" pitchFamily="34" charset="0"/>
              </a:rPr>
              <a:t>from an index. </a:t>
            </a:r>
            <a:r>
              <a:rPr sz="750" spc="-4">
                <a:latin typeface="Arial" panose="020B0604020202020204" pitchFamily="34" charset="0"/>
                <a:cs typeface="Arial" panose="020B0604020202020204" pitchFamily="34" charset="0"/>
              </a:rPr>
              <a:t>This often results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closure of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due to </a:t>
            </a:r>
            <a:r>
              <a:rPr sz="750">
                <a:latin typeface="Arial" panose="020B0604020202020204" pitchFamily="34" charset="0"/>
                <a:cs typeface="Arial" panose="020B0604020202020204" pitchFamily="34" charset="0"/>
              </a:rPr>
              <a:t>poor performance, </a:t>
            </a:r>
            <a:r>
              <a:rPr sz="750" spc="-4">
                <a:latin typeface="Arial" panose="020B0604020202020204" pitchFamily="34" charset="0"/>
                <a:cs typeface="Arial" panose="020B0604020202020204" pitchFamily="34" charset="0"/>
              </a:rPr>
              <a:t>“blow </a:t>
            </a:r>
            <a:r>
              <a:rPr sz="750">
                <a:latin typeface="Arial" panose="020B0604020202020204" pitchFamily="34" charset="0"/>
                <a:cs typeface="Arial" panose="020B0604020202020204" pitchFamily="34" charset="0"/>
              </a:rPr>
              <a:t>ups,” </a:t>
            </a:r>
            <a:r>
              <a:rPr sz="750" spc="-4">
                <a:latin typeface="Arial" panose="020B0604020202020204" pitchFamily="34" charset="0"/>
                <a:cs typeface="Arial" panose="020B0604020202020204" pitchFamily="34" charset="0"/>
              </a:rPr>
              <a:t>or other such events.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such,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bias  typically results in performance being </a:t>
            </a:r>
            <a:r>
              <a:rPr sz="750" spc="-9">
                <a:latin typeface="Arial" panose="020B0604020202020204" pitchFamily="34" charset="0"/>
                <a:cs typeface="Arial" panose="020B0604020202020204" pitchFamily="34" charset="0"/>
              </a:rPr>
              <a:t>skewed </a:t>
            </a:r>
            <a:r>
              <a:rPr sz="750">
                <a:latin typeface="Arial" panose="020B0604020202020204" pitchFamily="34" charset="0"/>
                <a:cs typeface="Arial" panose="020B0604020202020204" pitchFamily="34" charset="0"/>
              </a:rPr>
              <a:t>higher. As </a:t>
            </a:r>
            <a:r>
              <a:rPr sz="750" spc="-4">
                <a:latin typeface="Arial" panose="020B0604020202020204" pitchFamily="34" charset="0"/>
                <a:cs typeface="Arial" panose="020B0604020202020204" pitchFamily="34" charset="0"/>
              </a:rPr>
              <a:t>noted,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index performance biases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result in positive or negative </a:t>
            </a:r>
            <a:r>
              <a:rPr sz="750" spc="4">
                <a:latin typeface="Arial" panose="020B0604020202020204" pitchFamily="34" charset="0"/>
                <a:cs typeface="Arial" panose="020B0604020202020204" pitchFamily="34" charset="0"/>
              </a:rPr>
              <a:t>skew. </a:t>
            </a:r>
            <a:r>
              <a:rPr sz="750" spc="-4">
                <a:latin typeface="Arial" panose="020B0604020202020204" pitchFamily="34" charset="0"/>
                <a:cs typeface="Arial" panose="020B0604020202020204" pitchFamily="34" charset="0"/>
              </a:rPr>
              <a:t>However, it would </a:t>
            </a:r>
            <a:r>
              <a:rPr sz="750">
                <a:latin typeface="Arial" panose="020B0604020202020204" pitchFamily="34" charset="0"/>
                <a:cs typeface="Arial" panose="020B0604020202020204" pitchFamily="34" charset="0"/>
              </a:rPr>
              <a:t>appear </a:t>
            </a:r>
            <a:r>
              <a:rPr sz="750" spc="-4">
                <a:latin typeface="Arial" panose="020B0604020202020204" pitchFamily="34" charset="0"/>
                <a:cs typeface="Arial" panose="020B0604020202020204" pitchFamily="34" charset="0"/>
              </a:rPr>
              <a:t>that the </a:t>
            </a:r>
            <a:r>
              <a:rPr sz="750" spc="-9">
                <a:latin typeface="Arial" panose="020B0604020202020204" pitchFamily="34" charset="0"/>
                <a:cs typeface="Arial" panose="020B0604020202020204" pitchFamily="34" charset="0"/>
              </a:rPr>
              <a:t>skew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often  positive. </a:t>
            </a:r>
            <a:r>
              <a:rPr sz="750" spc="-9">
                <a:latin typeface="Arial" panose="020B0604020202020204" pitchFamily="34" charset="0"/>
                <a:cs typeface="Arial" panose="020B0604020202020204" pitchFamily="34" charset="0"/>
              </a:rPr>
              <a:t>While </a:t>
            </a:r>
            <a:r>
              <a:rPr sz="750" spc="-4">
                <a:latin typeface="Arial" panose="020B0604020202020204" pitchFamily="34" charset="0"/>
                <a:cs typeface="Arial" panose="020B0604020202020204" pitchFamily="34" charset="0"/>
              </a:rPr>
              <a:t>it is </a:t>
            </a:r>
            <a:r>
              <a:rPr sz="750" spc="53">
                <a:latin typeface="Arial" panose="020B0604020202020204" pitchFamily="34" charset="0"/>
                <a:cs typeface="Arial" panose="020B0604020202020204" pitchFamily="34" charset="0"/>
              </a:rPr>
              <a:t>difcult </a:t>
            </a:r>
            <a:r>
              <a:rPr sz="750" spc="-4">
                <a:latin typeface="Arial" panose="020B0604020202020204" pitchFamily="34" charset="0"/>
                <a:cs typeface="Arial" panose="020B0604020202020204" pitchFamily="34" charset="0"/>
              </a:rPr>
              <a:t>to quantify the </a:t>
            </a:r>
            <a:r>
              <a:rPr sz="750" spc="31">
                <a:latin typeface="Arial" panose="020B0604020202020204" pitchFamily="34" charset="0"/>
                <a:cs typeface="Arial" panose="020B0604020202020204" pitchFamily="34" charset="0"/>
              </a:rPr>
              <a:t>efects </a:t>
            </a:r>
            <a:r>
              <a:rPr sz="750">
                <a:latin typeface="Arial" panose="020B0604020202020204" pitchFamily="34" charset="0"/>
                <a:cs typeface="Arial" panose="020B0604020202020204" pitchFamily="34" charset="0"/>
              </a:rPr>
              <a:t>precisely, </a:t>
            </a:r>
            <a:r>
              <a:rPr sz="750" spc="-4">
                <a:latin typeface="Arial" panose="020B0604020202020204" pitchFamily="34" charset="0"/>
                <a:cs typeface="Arial" panose="020B0604020202020204" pitchFamily="34" charset="0"/>
              </a:rPr>
              <a:t>investors should be </a:t>
            </a:r>
            <a:r>
              <a:rPr sz="750">
                <a:latin typeface="Arial" panose="020B0604020202020204" pitchFamily="34" charset="0"/>
                <a:cs typeface="Arial" panose="020B0604020202020204" pitchFamily="34" charset="0"/>
              </a:rPr>
              <a:t>aware </a:t>
            </a:r>
            <a:r>
              <a:rPr sz="750" spc="-4">
                <a:latin typeface="Arial" panose="020B0604020202020204" pitchFamily="34" charset="0"/>
                <a:cs typeface="Arial" panose="020B0604020202020204" pitchFamily="34" charset="0"/>
              </a:rPr>
              <a:t>that idiosyncratic factors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giving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index returns </a:t>
            </a:r>
            <a:r>
              <a:rPr sz="750">
                <a:latin typeface="Arial" panose="020B0604020202020204" pitchFamily="34" charset="0"/>
                <a:cs typeface="Arial" panose="020B0604020202020204" pitchFamily="34" charset="0"/>
              </a:rPr>
              <a:t>an </a:t>
            </a:r>
            <a:r>
              <a:rPr sz="750" spc="13">
                <a:latin typeface="Arial" panose="020B0604020202020204" pitchFamily="34" charset="0"/>
                <a:cs typeface="Arial" panose="020B0604020202020204" pitchFamily="34" charset="0"/>
              </a:rPr>
              <a:t>artifcial </a:t>
            </a:r>
            <a:r>
              <a:rPr sz="750" spc="-4">
                <a:latin typeface="Arial" panose="020B0604020202020204" pitchFamily="34" charset="0"/>
                <a:cs typeface="Arial" panose="020B0604020202020204" pitchFamily="34" charset="0"/>
              </a:rPr>
              <a:t>“lift” or upwards</a:t>
            </a:r>
            <a:r>
              <a:rPr sz="750" spc="-75">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bias.</a:t>
            </a:r>
            <a:endParaRPr sz="750">
              <a:latin typeface="Arial" panose="020B0604020202020204" pitchFamily="34" charset="0"/>
              <a:cs typeface="Arial" panose="020B0604020202020204" pitchFamily="34" charset="0"/>
            </a:endParaRPr>
          </a:p>
          <a:p>
            <a:pPr>
              <a:spcBef>
                <a:spcPts val="49"/>
              </a:spcBef>
            </a:pPr>
            <a:endParaRPr sz="750">
              <a:latin typeface="Arial" panose="020B0604020202020204" pitchFamily="34" charset="0"/>
              <a:cs typeface="Arial" panose="020B0604020202020204" pitchFamily="34" charset="0"/>
            </a:endParaRPr>
          </a:p>
          <a:p>
            <a:pPr marL="11206" marR="4483">
              <a:lnSpc>
                <a:spcPct val="100899"/>
              </a:lnSpc>
            </a:pPr>
            <a:r>
              <a:rPr sz="750" b="1" spc="-4">
                <a:latin typeface="Arial" panose="020B0604020202020204" pitchFamily="34" charset="0"/>
                <a:cs typeface="Arial" panose="020B0604020202020204" pitchFamily="34" charset="0"/>
              </a:rPr>
              <a:t>Hedge </a:t>
            </a:r>
            <a:r>
              <a:rPr sz="750" b="1">
                <a:latin typeface="Arial" panose="020B0604020202020204" pitchFamily="34" charset="0"/>
                <a:cs typeface="Arial" panose="020B0604020202020204" pitchFamily="34" charset="0"/>
              </a:rPr>
              <a:t>Funds of Funds </a:t>
            </a:r>
            <a:r>
              <a:rPr sz="750">
                <a:latin typeface="Arial" panose="020B0604020202020204" pitchFamily="34" charset="0"/>
                <a:cs typeface="Arial" panose="020B0604020202020204" pitchFamily="34" charset="0"/>
              </a:rPr>
              <a:t>and many funds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funds are </a:t>
            </a:r>
            <a:r>
              <a:rPr sz="750" spc="-4">
                <a:latin typeface="Arial" panose="020B0604020202020204" pitchFamily="34" charset="0"/>
                <a:cs typeface="Arial" panose="020B0604020202020204" pitchFamily="34" charset="0"/>
              </a:rPr>
              <a:t>private investment vehicles </a:t>
            </a:r>
            <a:r>
              <a:rPr sz="750" spc="-9">
                <a:latin typeface="Arial" panose="020B0604020202020204" pitchFamily="34" charset="0"/>
                <a:cs typeface="Arial" panose="020B0604020202020204" pitchFamily="34" charset="0"/>
              </a:rPr>
              <a:t>restricted </a:t>
            </a:r>
            <a:r>
              <a:rPr sz="750" spc="-4">
                <a:latin typeface="Arial" panose="020B0604020202020204" pitchFamily="34" charset="0"/>
                <a:cs typeface="Arial" panose="020B0604020202020204" pitchFamily="34" charset="0"/>
              </a:rPr>
              <a:t>to certain </a:t>
            </a:r>
            <a:r>
              <a:rPr sz="750" spc="18">
                <a:latin typeface="Arial" panose="020B0604020202020204" pitchFamily="34" charset="0"/>
                <a:cs typeface="Arial" panose="020B0604020202020204" pitchFamily="34" charset="0"/>
              </a:rPr>
              <a:t>qualifed </a:t>
            </a:r>
            <a:r>
              <a:rPr sz="750" spc="-4">
                <a:latin typeface="Arial" panose="020B0604020202020204" pitchFamily="34" charset="0"/>
                <a:cs typeface="Arial" panose="020B0604020202020204" pitchFamily="34" charset="0"/>
              </a:rPr>
              <a:t>private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institutional investors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often speculative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include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high degree of  risk. Investors </a:t>
            </a:r>
            <a:r>
              <a:rPr sz="750">
                <a:latin typeface="Arial" panose="020B0604020202020204" pitchFamily="34" charset="0"/>
                <a:cs typeface="Arial" panose="020B0604020202020204" pitchFamily="34" charset="0"/>
              </a:rPr>
              <a:t>can </a:t>
            </a:r>
            <a:r>
              <a:rPr sz="750" spc="-9">
                <a:latin typeface="Arial" panose="020B0604020202020204" pitchFamily="34" charset="0"/>
                <a:cs typeface="Arial" panose="020B0604020202020204" pitchFamily="34" charset="0"/>
              </a:rPr>
              <a:t>lose </a:t>
            </a:r>
            <a:r>
              <a:rPr sz="750" spc="-4">
                <a:latin typeface="Arial" panose="020B0604020202020204" pitchFamily="34" charset="0"/>
                <a:cs typeface="Arial" panose="020B0604020202020204" pitchFamily="34" charset="0"/>
              </a:rPr>
              <a:t>all or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substantial </a:t>
            </a:r>
            <a:r>
              <a:rPr sz="750">
                <a:latin typeface="Arial" panose="020B0604020202020204" pitchFamily="34" charset="0"/>
                <a:cs typeface="Arial" panose="020B0604020202020204" pitchFamily="34" charset="0"/>
              </a:rPr>
              <a:t>amount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their </a:t>
            </a:r>
            <a:r>
              <a:rPr sz="750">
                <a:latin typeface="Arial" panose="020B0604020202020204" pitchFamily="34" charset="0"/>
                <a:cs typeface="Arial" panose="020B0604020202020204" pitchFamily="34" charset="0"/>
              </a:rPr>
              <a:t>investment.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highly illiquid, </a:t>
            </a:r>
            <a:r>
              <a:rPr sz="750">
                <a:latin typeface="Arial" panose="020B0604020202020204" pitchFamily="34" charset="0"/>
                <a:cs typeface="Arial" panose="020B0604020202020204" pitchFamily="34" charset="0"/>
              </a:rPr>
              <a:t>can engage </a:t>
            </a:r>
            <a:r>
              <a:rPr sz="750" spc="-4">
                <a:latin typeface="Arial" panose="020B0604020202020204" pitchFamily="34" charset="0"/>
                <a:cs typeface="Arial" panose="020B0604020202020204" pitchFamily="34" charset="0"/>
              </a:rPr>
              <a:t>in leverage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speculative practices that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increase </a:t>
            </a:r>
            <a:r>
              <a:rPr sz="750" spc="-9">
                <a:latin typeface="Arial" panose="020B0604020202020204" pitchFamily="34" charset="0"/>
                <a:cs typeface="Arial" panose="020B0604020202020204" pitchFamily="34" charset="0"/>
              </a:rPr>
              <a:t>volatility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risk of </a:t>
            </a:r>
            <a:r>
              <a:rPr sz="750" spc="4">
                <a:latin typeface="Arial" panose="020B0604020202020204" pitchFamily="34" charset="0"/>
                <a:cs typeface="Arial" panose="020B0604020202020204" pitchFamily="34" charset="0"/>
              </a:rPr>
              <a:t>loss,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be subject to large investment minimums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initial </a:t>
            </a:r>
            <a:r>
              <a:rPr sz="750">
                <a:latin typeface="Arial" panose="020B0604020202020204" pitchFamily="34" charset="0"/>
                <a:cs typeface="Arial" panose="020B0604020202020204" pitchFamily="34" charset="0"/>
              </a:rPr>
              <a:t>lockups. </a:t>
            </a:r>
            <a:r>
              <a:rPr sz="750" spc="-4">
                <a:latin typeface="Arial" panose="020B0604020202020204" pitchFamily="34" charset="0"/>
                <a:cs typeface="Arial" panose="020B0604020202020204" pitchFamily="34" charset="0"/>
              </a:rPr>
              <a:t>They involve complex tax structures, </a:t>
            </a:r>
            <a:r>
              <a:rPr sz="750" spc="26">
                <a:latin typeface="Arial" panose="020B0604020202020204" pitchFamily="34" charset="0"/>
                <a:cs typeface="Arial" panose="020B0604020202020204" pitchFamily="34" charset="0"/>
              </a:rPr>
              <a:t>tax-inefcient </a:t>
            </a:r>
            <a:r>
              <a:rPr sz="750" spc="-4">
                <a:latin typeface="Arial" panose="020B0604020202020204" pitchFamily="34" charset="0"/>
                <a:cs typeface="Arial" panose="020B0604020202020204" pitchFamily="34" charset="0"/>
              </a:rPr>
              <a:t>investing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delays in </a:t>
            </a:r>
            <a:r>
              <a:rPr sz="750" spc="-9">
                <a:latin typeface="Arial" panose="020B0604020202020204" pitchFamily="34" charset="0"/>
                <a:cs typeface="Arial" panose="020B0604020202020204" pitchFamily="34" charset="0"/>
              </a:rPr>
              <a:t>distributing </a:t>
            </a:r>
            <a:r>
              <a:rPr sz="750" spc="-4">
                <a:latin typeface="Arial" panose="020B0604020202020204" pitchFamily="34" charset="0"/>
                <a:cs typeface="Arial" panose="020B0604020202020204" pitchFamily="34" charset="0"/>
              </a:rPr>
              <a:t>important tax </a:t>
            </a:r>
            <a:r>
              <a:rPr sz="750">
                <a:latin typeface="Arial" panose="020B0604020202020204" pitchFamily="34" charset="0"/>
                <a:cs typeface="Arial" panose="020B0604020202020204" pitchFamily="34" charset="0"/>
              </a:rPr>
              <a:t>information. </a:t>
            </a:r>
            <a:r>
              <a:rPr sz="750" spc="-4">
                <a:latin typeface="Arial" panose="020B0604020202020204" pitchFamily="34" charset="0"/>
                <a:cs typeface="Arial" panose="020B0604020202020204" pitchFamily="34" charset="0"/>
              </a:rPr>
              <a:t>Categorically,  hedge </a:t>
            </a:r>
            <a:r>
              <a:rPr sz="750">
                <a:latin typeface="Arial" panose="020B0604020202020204" pitchFamily="34" charset="0"/>
                <a:cs typeface="Arial" panose="020B0604020202020204" pitchFamily="34" charset="0"/>
              </a:rPr>
              <a:t>funds and funds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funds have </a:t>
            </a:r>
            <a:r>
              <a:rPr sz="750" spc="-4">
                <a:latin typeface="Arial" panose="020B0604020202020204" pitchFamily="34" charset="0"/>
                <a:cs typeface="Arial" panose="020B0604020202020204" pitchFamily="34" charset="0"/>
              </a:rPr>
              <a:t>higher fees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than traditional </a:t>
            </a:r>
            <a:r>
              <a:rPr sz="750">
                <a:latin typeface="Arial" panose="020B0604020202020204" pitchFamily="34" charset="0"/>
                <a:cs typeface="Arial" panose="020B0604020202020204" pitchFamily="34" charset="0"/>
              </a:rPr>
              <a:t>investments, and </a:t>
            </a:r>
            <a:r>
              <a:rPr sz="750" spc="-4">
                <a:latin typeface="Arial" panose="020B0604020202020204" pitchFamily="34" charset="0"/>
                <a:cs typeface="Arial" panose="020B0604020202020204" pitchFamily="34" charset="0"/>
              </a:rPr>
              <a:t>such fees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can </a:t>
            </a:r>
            <a:r>
              <a:rPr sz="750" spc="-9">
                <a:latin typeface="Arial" panose="020B0604020202020204" pitchFamily="34" charset="0"/>
                <a:cs typeface="Arial" panose="020B0604020202020204" pitchFamily="34" charset="0"/>
              </a:rPr>
              <a:t>lower </a:t>
            </a:r>
            <a:r>
              <a:rPr sz="750" spc="-4">
                <a:latin typeface="Arial" panose="020B0604020202020204" pitchFamily="34" charset="0"/>
                <a:cs typeface="Arial" panose="020B0604020202020204" pitchFamily="34" charset="0"/>
              </a:rPr>
              <a:t>the returns achieved by </a:t>
            </a:r>
            <a:r>
              <a:rPr sz="750">
                <a:latin typeface="Arial" panose="020B0604020202020204" pitchFamily="34" charset="0"/>
                <a:cs typeface="Arial" panose="020B0604020202020204" pitchFamily="34" charset="0"/>
              </a:rPr>
              <a:t>investors. </a:t>
            </a:r>
            <a:r>
              <a:rPr sz="750" spc="-4">
                <a:latin typeface="Arial" panose="020B0604020202020204" pitchFamily="34" charset="0"/>
                <a:cs typeface="Arial" panose="020B0604020202020204" pitchFamily="34" charset="0"/>
              </a:rPr>
              <a:t>Funds of </a:t>
            </a:r>
            <a:r>
              <a:rPr sz="750">
                <a:latin typeface="Arial" panose="020B0604020202020204" pitchFamily="34" charset="0"/>
                <a:cs typeface="Arial" panose="020B0604020202020204" pitchFamily="34" charset="0"/>
              </a:rPr>
              <a:t>funds have an </a:t>
            </a:r>
            <a:r>
              <a:rPr sz="750" spc="-4">
                <a:latin typeface="Arial" panose="020B0604020202020204" pitchFamily="34" charset="0"/>
                <a:cs typeface="Arial" panose="020B0604020202020204" pitchFamily="34" charset="0"/>
              </a:rPr>
              <a:t>additional  layer of fees over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above hedge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fees that </a:t>
            </a:r>
            <a:r>
              <a:rPr sz="750" spc="-9">
                <a:latin typeface="Arial" panose="020B0604020202020204" pitchFamily="34" charset="0"/>
                <a:cs typeface="Arial" panose="020B0604020202020204" pitchFamily="34" charset="0"/>
              </a:rPr>
              <a:t>will </a:t>
            </a:r>
            <a:r>
              <a:rPr sz="750" spc="40">
                <a:latin typeface="Arial" panose="020B0604020202020204" pitchFamily="34" charset="0"/>
                <a:cs typeface="Arial" panose="020B0604020202020204" pitchFamily="34" charset="0"/>
              </a:rPr>
              <a:t>ofset </a:t>
            </a:r>
            <a:r>
              <a:rPr sz="750">
                <a:latin typeface="Arial" panose="020B0604020202020204" pitchFamily="34" charset="0"/>
                <a:cs typeface="Arial" panose="020B0604020202020204" pitchFamily="34" charset="0"/>
              </a:rPr>
              <a:t>returns. An </a:t>
            </a:r>
            <a:r>
              <a:rPr sz="750" spc="-4">
                <a:latin typeface="Arial" panose="020B0604020202020204" pitchFamily="34" charset="0"/>
                <a:cs typeface="Arial" panose="020B0604020202020204" pitchFamily="34" charset="0"/>
              </a:rPr>
              <a:t>investment in </a:t>
            </a:r>
            <a:r>
              <a:rPr sz="750">
                <a:latin typeface="Arial" panose="020B0604020202020204" pitchFamily="34" charset="0"/>
                <a:cs typeface="Arial" panose="020B0604020202020204" pitchFamily="34" charset="0"/>
              </a:rPr>
              <a:t>an </a:t>
            </a:r>
            <a:r>
              <a:rPr sz="750" b="1" spc="-4">
                <a:latin typeface="Arial" panose="020B0604020202020204" pitchFamily="34" charset="0"/>
                <a:cs typeface="Arial" panose="020B0604020202020204" pitchFamily="34" charset="0"/>
              </a:rPr>
              <a:t>exchange-traded </a:t>
            </a:r>
            <a:r>
              <a:rPr sz="750" b="1">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involves risks similar to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of investing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broadly based portfolio of equity  securities traded on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exchange in the relevant securities </a:t>
            </a:r>
            <a:r>
              <a:rPr sz="750" spc="4">
                <a:latin typeface="Arial" panose="020B0604020202020204" pitchFamily="34" charset="0"/>
                <a:cs typeface="Arial" panose="020B0604020202020204" pitchFamily="34" charset="0"/>
              </a:rPr>
              <a:t>market,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market </a:t>
            </a:r>
            <a:r>
              <a:rPr sz="750" spc="13">
                <a:latin typeface="Arial" panose="020B0604020202020204" pitchFamily="34" charset="0"/>
                <a:cs typeface="Arial" panose="020B0604020202020204" pitchFamily="34" charset="0"/>
              </a:rPr>
              <a:t>fuctuations </a:t>
            </a:r>
            <a:r>
              <a:rPr sz="750" spc="-4">
                <a:latin typeface="Arial" panose="020B0604020202020204" pitchFamily="34" charset="0"/>
                <a:cs typeface="Arial" panose="020B0604020202020204" pitchFamily="34" charset="0"/>
              </a:rPr>
              <a:t>caused by such factors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economic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political </a:t>
            </a:r>
            <a:r>
              <a:rPr sz="750">
                <a:latin typeface="Arial" panose="020B0604020202020204" pitchFamily="34" charset="0"/>
                <a:cs typeface="Arial" panose="020B0604020202020204" pitchFamily="34" charset="0"/>
              </a:rPr>
              <a:t>developments, </a:t>
            </a:r>
            <a:r>
              <a:rPr sz="750" spc="-4">
                <a:latin typeface="Arial" panose="020B0604020202020204" pitchFamily="34" charset="0"/>
                <a:cs typeface="Arial" panose="020B0604020202020204" pitchFamily="34" charset="0"/>
              </a:rPr>
              <a:t>changes in interest rates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perceived  trends in </a:t>
            </a:r>
            <a:r>
              <a:rPr sz="750" spc="-9">
                <a:latin typeface="Arial" panose="020B0604020202020204" pitchFamily="34" charset="0"/>
                <a:cs typeface="Arial" panose="020B0604020202020204" pitchFamily="34" charset="0"/>
              </a:rPr>
              <a:t>stock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bond </a:t>
            </a:r>
            <a:r>
              <a:rPr sz="750">
                <a:latin typeface="Arial" panose="020B0604020202020204" pitchFamily="34" charset="0"/>
                <a:cs typeface="Arial" panose="020B0604020202020204" pitchFamily="34" charset="0"/>
              </a:rPr>
              <a:t>prices. An </a:t>
            </a:r>
            <a:r>
              <a:rPr sz="750" spc="-4">
                <a:latin typeface="Arial" panose="020B0604020202020204" pitchFamily="34" charset="0"/>
                <a:cs typeface="Arial" panose="020B0604020202020204" pitchFamily="34" charset="0"/>
              </a:rPr>
              <a:t>investment in </a:t>
            </a:r>
            <a:r>
              <a:rPr sz="750">
                <a:latin typeface="Arial" panose="020B0604020202020204" pitchFamily="34" charset="0"/>
                <a:cs typeface="Arial" panose="020B0604020202020204" pitchFamily="34" charset="0"/>
              </a:rPr>
              <a:t>a </a:t>
            </a:r>
            <a:r>
              <a:rPr sz="750" b="1" spc="-4">
                <a:latin typeface="Arial" panose="020B0604020202020204" pitchFamily="34" charset="0"/>
                <a:cs typeface="Arial" panose="020B0604020202020204" pitchFamily="34" charset="0"/>
              </a:rPr>
              <a:t>target </a:t>
            </a:r>
            <a:r>
              <a:rPr sz="750" b="1">
                <a:latin typeface="Arial" panose="020B0604020202020204" pitchFamily="34" charset="0"/>
                <a:cs typeface="Arial" panose="020B0604020202020204" pitchFamily="34" charset="0"/>
              </a:rPr>
              <a:t>date portfolio </a:t>
            </a:r>
            <a:r>
              <a:rPr sz="750" spc="-4">
                <a:latin typeface="Arial" panose="020B0604020202020204" pitchFamily="34" charset="0"/>
                <a:cs typeface="Arial" panose="020B0604020202020204" pitchFamily="34" charset="0"/>
              </a:rPr>
              <a:t>is subject to the risks attendant to the underlying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it </a:t>
            </a:r>
            <a:r>
              <a:rPr sz="750" spc="4">
                <a:latin typeface="Arial" panose="020B0604020202020204" pitchFamily="34" charset="0"/>
                <a:cs typeface="Arial" panose="020B0604020202020204" pitchFamily="34" charset="0"/>
              </a:rPr>
              <a:t>invests, </a:t>
            </a:r>
            <a:r>
              <a:rPr sz="750" spc="-4">
                <a:latin typeface="Arial" panose="020B0604020202020204" pitchFamily="34" charset="0"/>
                <a:cs typeface="Arial" panose="020B0604020202020204" pitchFamily="34" charset="0"/>
              </a:rPr>
              <a:t>in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portfolios the </a:t>
            </a:r>
            <a:r>
              <a:rPr sz="750">
                <a:latin typeface="Arial" panose="020B0604020202020204" pitchFamily="34" charset="0"/>
                <a:cs typeface="Arial" panose="020B0604020202020204" pitchFamily="34" charset="0"/>
              </a:rPr>
              <a:t>funds are </a:t>
            </a:r>
            <a:r>
              <a:rPr sz="750" spc="-4">
                <a:latin typeface="Arial" panose="020B0604020202020204" pitchFamily="34" charset="0"/>
                <a:cs typeface="Arial" panose="020B0604020202020204" pitchFamily="34" charset="0"/>
              </a:rPr>
              <a:t>the Consulting  </a:t>
            </a:r>
            <a:r>
              <a:rPr sz="750">
                <a:latin typeface="Arial" panose="020B0604020202020204" pitchFamily="34" charset="0"/>
                <a:cs typeface="Arial" panose="020B0604020202020204" pitchFamily="34" charset="0"/>
              </a:rPr>
              <a:t>Group </a:t>
            </a:r>
            <a:r>
              <a:rPr sz="750" spc="-4">
                <a:latin typeface="Arial" panose="020B0604020202020204" pitchFamily="34" charset="0"/>
                <a:cs typeface="Arial" panose="020B0604020202020204" pitchFamily="34" charset="0"/>
              </a:rPr>
              <a:t>Capital Market </a:t>
            </a:r>
            <a:r>
              <a:rPr sz="750">
                <a:latin typeface="Arial" panose="020B0604020202020204" pitchFamily="34" charset="0"/>
                <a:cs typeface="Arial" panose="020B0604020202020204" pitchFamily="34" charset="0"/>
              </a:rPr>
              <a:t>funds. A </a:t>
            </a:r>
            <a:r>
              <a:rPr sz="750" spc="-4">
                <a:latin typeface="Arial" panose="020B0604020202020204" pitchFamily="34" charset="0"/>
                <a:cs typeface="Arial" panose="020B0604020202020204" pitchFamily="34" charset="0"/>
              </a:rPr>
              <a:t>target date portfolio is geared to investors who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retire </a:t>
            </a:r>
            <a:r>
              <a:rPr sz="750" spc="4">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require income </a:t>
            </a:r>
            <a:r>
              <a:rPr sz="750">
                <a:latin typeface="Arial" panose="020B0604020202020204" pitchFamily="34" charset="0"/>
                <a:cs typeface="Arial" panose="020B0604020202020204" pitchFamily="34" charset="0"/>
              </a:rPr>
              <a:t>at an </a:t>
            </a:r>
            <a:r>
              <a:rPr sz="750" spc="-4">
                <a:latin typeface="Arial" panose="020B0604020202020204" pitchFamily="34" charset="0"/>
                <a:cs typeface="Arial" panose="020B0604020202020204" pitchFamily="34" charset="0"/>
              </a:rPr>
              <a:t>approximate </a:t>
            </a:r>
            <a:r>
              <a:rPr sz="750">
                <a:latin typeface="Arial" panose="020B0604020202020204" pitchFamily="34" charset="0"/>
                <a:cs typeface="Arial" panose="020B0604020202020204" pitchFamily="34" charset="0"/>
              </a:rPr>
              <a:t>year. The </a:t>
            </a:r>
            <a:r>
              <a:rPr sz="750" spc="-4">
                <a:latin typeface="Arial" panose="020B0604020202020204" pitchFamily="34" charset="0"/>
                <a:cs typeface="Arial" panose="020B0604020202020204" pitchFamily="34" charset="0"/>
              </a:rPr>
              <a:t>portfolio is </a:t>
            </a:r>
            <a:r>
              <a:rPr sz="750">
                <a:latin typeface="Arial" panose="020B0604020202020204" pitchFamily="34" charset="0"/>
                <a:cs typeface="Arial" panose="020B0604020202020204" pitchFamily="34" charset="0"/>
              </a:rPr>
              <a:t>managed </a:t>
            </a:r>
            <a:r>
              <a:rPr sz="750" spc="-4">
                <a:latin typeface="Arial" panose="020B0604020202020204" pitchFamily="34" charset="0"/>
                <a:cs typeface="Arial" panose="020B0604020202020204" pitchFamily="34" charset="0"/>
              </a:rPr>
              <a:t>to meet the investor’s goals by</a:t>
            </a:r>
            <a:r>
              <a:rPr sz="750" spc="4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a:t>
            </a:r>
            <a:endParaRPr sz="750">
              <a:latin typeface="Arial" panose="020B0604020202020204" pitchFamily="34" charset="0"/>
              <a:cs typeface="Arial" panose="020B0604020202020204" pitchFamily="34" charset="0"/>
            </a:endParaRPr>
          </a:p>
          <a:p>
            <a:pPr marL="11206" marR="4483">
              <a:lnSpc>
                <a:spcPct val="100899"/>
              </a:lnSpc>
            </a:pPr>
            <a:r>
              <a:rPr sz="750" spc="-4">
                <a:latin typeface="Arial" panose="020B0604020202020204" pitchFamily="34" charset="0"/>
                <a:cs typeface="Arial" panose="020B0604020202020204" pitchFamily="34" charset="0"/>
              </a:rPr>
              <a:t>pre-established </a:t>
            </a:r>
            <a:r>
              <a:rPr sz="750">
                <a:latin typeface="Arial" panose="020B0604020202020204" pitchFamily="34" charset="0"/>
                <a:cs typeface="Arial" panose="020B0604020202020204" pitchFamily="34" charset="0"/>
              </a:rPr>
              <a:t>year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“target date.” A </a:t>
            </a:r>
            <a:r>
              <a:rPr sz="750" spc="-4">
                <a:latin typeface="Arial" panose="020B0604020202020204" pitchFamily="34" charset="0"/>
                <a:cs typeface="Arial" panose="020B0604020202020204" pitchFamily="34" charset="0"/>
              </a:rPr>
              <a:t>target date portfolio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transition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invested assets </a:t>
            </a:r>
            <a:r>
              <a:rPr sz="750">
                <a:latin typeface="Arial" panose="020B0604020202020204" pitchFamily="34" charset="0"/>
                <a:cs typeface="Arial" panose="020B0604020202020204" pitchFamily="34" charset="0"/>
              </a:rPr>
              <a:t>from a more </a:t>
            </a:r>
            <a:r>
              <a:rPr sz="750" spc="-4">
                <a:latin typeface="Arial" panose="020B0604020202020204" pitchFamily="34" charset="0"/>
                <a:cs typeface="Arial" panose="020B0604020202020204" pitchFamily="34" charset="0"/>
              </a:rPr>
              <a:t>aggressive portfolio to </a:t>
            </a:r>
            <a:r>
              <a:rPr sz="750">
                <a:latin typeface="Arial" panose="020B0604020202020204" pitchFamily="34" charset="0"/>
                <a:cs typeface="Arial" panose="020B0604020202020204" pitchFamily="34" charset="0"/>
              </a:rPr>
              <a:t>a more </a:t>
            </a:r>
            <a:r>
              <a:rPr sz="750" spc="-4">
                <a:latin typeface="Arial" panose="020B0604020202020204" pitchFamily="34" charset="0"/>
                <a:cs typeface="Arial" panose="020B0604020202020204" pitchFamily="34" charset="0"/>
              </a:rPr>
              <a:t>conservative portfolio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the target date draws </a:t>
            </a:r>
            <a:r>
              <a:rPr sz="750" spc="-9">
                <a:latin typeface="Arial" panose="020B0604020202020204" pitchFamily="34" charset="0"/>
                <a:cs typeface="Arial" panose="020B0604020202020204" pitchFamily="34" charset="0"/>
              </a:rPr>
              <a:t>closer </a:t>
            </a:r>
            <a:r>
              <a:rPr sz="750">
                <a:latin typeface="Arial" panose="020B0604020202020204" pitchFamily="34" charset="0"/>
                <a:cs typeface="Arial" panose="020B0604020202020204" pitchFamily="34" charset="0"/>
              </a:rPr>
              <a:t>. An  </a:t>
            </a:r>
            <a:r>
              <a:rPr sz="750" spc="-4">
                <a:latin typeface="Arial" panose="020B0604020202020204" pitchFamily="34" charset="0"/>
                <a:cs typeface="Arial" panose="020B0604020202020204" pitchFamily="34" charset="0"/>
              </a:rPr>
              <a:t>investment in the target date portfolio is </a:t>
            </a:r>
            <a:r>
              <a:rPr sz="750">
                <a:latin typeface="Arial" panose="020B0604020202020204" pitchFamily="34" charset="0"/>
                <a:cs typeface="Arial" panose="020B0604020202020204" pitchFamily="34" charset="0"/>
              </a:rPr>
              <a:t>not guaranteed at any </a:t>
            </a:r>
            <a:r>
              <a:rPr sz="750" spc="4">
                <a:latin typeface="Arial" panose="020B0604020202020204" pitchFamily="34" charset="0"/>
                <a:cs typeface="Arial" panose="020B0604020202020204" pitchFamily="34" charset="0"/>
              </a:rPr>
              <a:t>time, </a:t>
            </a:r>
            <a:r>
              <a:rPr sz="750" spc="-4">
                <a:latin typeface="Arial" panose="020B0604020202020204" pitchFamily="34" charset="0"/>
                <a:cs typeface="Arial" panose="020B0604020202020204" pitchFamily="34" charset="0"/>
              </a:rPr>
              <a:t>including, before or after the target date is </a:t>
            </a:r>
            <a:r>
              <a:rPr sz="750">
                <a:latin typeface="Arial" panose="020B0604020202020204" pitchFamily="34" charset="0"/>
                <a:cs typeface="Arial" panose="020B0604020202020204" pitchFamily="34" charset="0"/>
              </a:rPr>
              <a:t>reached. </a:t>
            </a:r>
            <a:r>
              <a:rPr sz="750" b="1" spc="-4">
                <a:latin typeface="Arial" panose="020B0604020202020204" pitchFamily="34" charset="0"/>
                <a:cs typeface="Arial" panose="020B0604020202020204" pitchFamily="34" charset="0"/>
              </a:rPr>
              <a:t>Managed futures </a:t>
            </a:r>
            <a:r>
              <a:rPr sz="750" spc="-4">
                <a:latin typeface="Arial" panose="020B0604020202020204" pitchFamily="34" charset="0"/>
                <a:cs typeface="Arial" panose="020B0604020202020204" pitchFamily="34" charset="0"/>
              </a:rPr>
              <a:t>investments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speculative, involve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high degree of </a:t>
            </a:r>
            <a:r>
              <a:rPr sz="750">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use </a:t>
            </a:r>
            <a:r>
              <a:rPr sz="750" spc="13">
                <a:latin typeface="Arial" panose="020B0604020202020204" pitchFamily="34" charset="0"/>
                <a:cs typeface="Arial" panose="020B0604020202020204" pitchFamily="34" charset="0"/>
              </a:rPr>
              <a:t>signifcant </a:t>
            </a:r>
            <a:r>
              <a:rPr sz="750">
                <a:latin typeface="Arial" panose="020B0604020202020204" pitchFamily="34" charset="0"/>
                <a:cs typeface="Arial" panose="020B0604020202020204" pitchFamily="34" charset="0"/>
              </a:rPr>
              <a:t>leverage, are </a:t>
            </a:r>
            <a:r>
              <a:rPr sz="750" spc="-4">
                <a:latin typeface="Arial" panose="020B0604020202020204" pitchFamily="34" charset="0"/>
                <a:cs typeface="Arial" panose="020B0604020202020204" pitchFamily="34" charset="0"/>
              </a:rPr>
              <a:t>generally illiquid,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substantial </a:t>
            </a:r>
            <a:r>
              <a:rPr sz="750">
                <a:latin typeface="Arial" panose="020B0604020202020204" pitchFamily="34" charset="0"/>
                <a:cs typeface="Arial" panose="020B0604020202020204" pitchFamily="34" charset="0"/>
              </a:rPr>
              <a:t>charges, </a:t>
            </a:r>
            <a:r>
              <a:rPr sz="750" spc="-4">
                <a:latin typeface="Arial" panose="020B0604020202020204" pitchFamily="34" charset="0"/>
                <a:cs typeface="Arial" panose="020B0604020202020204" pitchFamily="34" charset="0"/>
              </a:rPr>
              <a:t>subject investors to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interest, and are </a:t>
            </a:r>
            <a:r>
              <a:rPr sz="750" spc="-4">
                <a:latin typeface="Arial" panose="020B0604020202020204" pitchFamily="34" charset="0"/>
                <a:cs typeface="Arial" panose="020B0604020202020204" pitchFamily="34" charset="0"/>
              </a:rPr>
              <a:t>appropriate only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risk capital portion of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investor’s </a:t>
            </a:r>
            <a:r>
              <a:rPr sz="750">
                <a:latin typeface="Arial" panose="020B0604020202020204" pitchFamily="34" charset="0"/>
                <a:cs typeface="Arial" panose="020B0604020202020204" pitchFamily="34" charset="0"/>
              </a:rPr>
              <a:t>portfolio. Managed  futures </a:t>
            </a:r>
            <a:r>
              <a:rPr sz="750" spc="-4">
                <a:latin typeface="Arial" panose="020B0604020202020204" pitchFamily="34" charset="0"/>
                <a:cs typeface="Arial" panose="020B0604020202020204" pitchFamily="34" charset="0"/>
              </a:rPr>
              <a:t>investments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replace equities or bonds but rather </a:t>
            </a:r>
            <a:r>
              <a:rPr sz="750">
                <a:latin typeface="Arial" panose="020B0604020202020204" pitchFamily="34" charset="0"/>
                <a:cs typeface="Arial" panose="020B0604020202020204" pitchFamily="34" charset="0"/>
              </a:rPr>
              <a:t>may act as a </a:t>
            </a:r>
            <a:r>
              <a:rPr sz="750" spc="-4">
                <a:latin typeface="Arial" panose="020B0604020202020204" pitchFamily="34" charset="0"/>
                <a:cs typeface="Arial" panose="020B0604020202020204" pitchFamily="34" charset="0"/>
              </a:rPr>
              <a:t>complement in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well </a:t>
            </a:r>
            <a:r>
              <a:rPr sz="750" spc="9">
                <a:latin typeface="Arial" panose="020B0604020202020204" pitchFamily="34" charset="0"/>
                <a:cs typeface="Arial" panose="020B0604020202020204" pitchFamily="34" charset="0"/>
              </a:rPr>
              <a:t>diversifed </a:t>
            </a:r>
            <a:r>
              <a:rPr sz="750" spc="4">
                <a:latin typeface="Arial" panose="020B0604020202020204" pitchFamily="34" charset="0"/>
                <a:cs typeface="Arial" panose="020B0604020202020204" pitchFamily="34" charset="0"/>
              </a:rPr>
              <a:t>portfolio. </a:t>
            </a:r>
            <a:r>
              <a:rPr sz="750">
                <a:latin typeface="Arial" panose="020B0604020202020204" pitchFamily="34" charset="0"/>
                <a:cs typeface="Arial" panose="020B0604020202020204" pitchFamily="34" charset="0"/>
              </a:rPr>
              <a:t>Managed </a:t>
            </a:r>
            <a:r>
              <a:rPr sz="750" spc="-4">
                <a:latin typeface="Arial" panose="020B0604020202020204" pitchFamily="34" charset="0"/>
                <a:cs typeface="Arial" panose="020B0604020202020204" pitchFamily="34" charset="0"/>
              </a:rPr>
              <a:t>Futures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complex </a:t>
            </a:r>
            <a:r>
              <a:rPr sz="750">
                <a:latin typeface="Arial" panose="020B0604020202020204" pitchFamily="34" charset="0"/>
                <a:cs typeface="Arial" panose="020B0604020202020204" pitchFamily="34" charset="0"/>
              </a:rPr>
              <a:t>and not </a:t>
            </a:r>
            <a:r>
              <a:rPr sz="750" spc="-4">
                <a:latin typeface="Arial" panose="020B0604020202020204" pitchFamily="34" charset="0"/>
                <a:cs typeface="Arial" panose="020B0604020202020204" pitchFamily="34" charset="0"/>
              </a:rPr>
              <a:t>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all investors. </a:t>
            </a:r>
            <a:r>
              <a:rPr sz="750" b="1">
                <a:latin typeface="Arial" panose="020B0604020202020204" pitchFamily="34" charset="0"/>
                <a:cs typeface="Arial" panose="020B0604020202020204" pitchFamily="34" charset="0"/>
              </a:rPr>
              <a:t>Rebalancing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protect against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in declining </a:t>
            </a:r>
            <a:r>
              <a:rPr sz="750" spc="18">
                <a:latin typeface="Arial" panose="020B0604020202020204" pitchFamily="34" charset="0"/>
                <a:cs typeface="Arial" panose="020B0604020202020204" pitchFamily="34" charset="0"/>
              </a:rPr>
              <a:t>fnancial </a:t>
            </a:r>
            <a:r>
              <a:rPr sz="750">
                <a:latin typeface="Arial" panose="020B0604020202020204" pitchFamily="34" charset="0"/>
                <a:cs typeface="Arial" panose="020B0604020202020204" pitchFamily="34" charset="0"/>
              </a:rPr>
              <a:t>markets. </a:t>
            </a:r>
            <a:r>
              <a:rPr sz="750" spc="-4">
                <a:latin typeface="Arial" panose="020B0604020202020204" pitchFamily="34" charset="0"/>
                <a:cs typeface="Arial" panose="020B0604020202020204" pitchFamily="34" charset="0"/>
              </a:rPr>
              <a:t>There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potential tax implication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rebalancing </a:t>
            </a:r>
            <a:r>
              <a:rPr sz="750">
                <a:latin typeface="Arial" panose="020B0604020202020204" pitchFamily="34" charset="0"/>
                <a:cs typeface="Arial" panose="020B0604020202020204" pitchFamily="34" charset="0"/>
              </a:rPr>
              <a:t>strategy.</a:t>
            </a:r>
          </a:p>
          <a:p>
            <a:pPr>
              <a:lnSpc>
                <a:spcPct val="100000"/>
              </a:lnSpc>
            </a:pPr>
            <a:endParaRPr sz="750">
              <a:latin typeface="Arial" panose="020B0604020202020204" pitchFamily="34" charset="0"/>
              <a:cs typeface="Arial" panose="020B0604020202020204" pitchFamily="34" charset="0"/>
            </a:endParaRPr>
          </a:p>
          <a:p>
            <a:pPr marL="11206" marR="12887"/>
            <a:r>
              <a:rPr sz="750" b="1">
                <a:latin typeface="Arial" panose="020B0604020202020204" pitchFamily="34" charset="0"/>
                <a:cs typeface="Arial" panose="020B0604020202020204" pitchFamily="34" charset="0"/>
              </a:rPr>
              <a:t>Buying, selling, and transacting in Bitcoin or </a:t>
            </a:r>
            <a:r>
              <a:rPr sz="750" b="1" spc="-4">
                <a:latin typeface="Arial" panose="020B0604020202020204" pitchFamily="34" charset="0"/>
                <a:cs typeface="Arial" panose="020B0604020202020204" pitchFamily="34" charset="0"/>
              </a:rPr>
              <a:t>other </a:t>
            </a:r>
            <a:r>
              <a:rPr sz="750" b="1">
                <a:latin typeface="Arial" panose="020B0604020202020204" pitchFamily="34" charset="0"/>
                <a:cs typeface="Arial" panose="020B0604020202020204" pitchFamily="34" charset="0"/>
              </a:rPr>
              <a:t>digital assets, and </a:t>
            </a:r>
            <a:r>
              <a:rPr sz="750" b="1" spc="-4">
                <a:latin typeface="Arial" panose="020B0604020202020204" pitchFamily="34" charset="0"/>
                <a:cs typeface="Arial" panose="020B0604020202020204" pitchFamily="34" charset="0"/>
              </a:rPr>
              <a:t>related </a:t>
            </a:r>
            <a:r>
              <a:rPr sz="750" b="1">
                <a:latin typeface="Arial" panose="020B0604020202020204" pitchFamily="34" charset="0"/>
                <a:cs typeface="Arial" panose="020B0604020202020204" pitchFamily="34" charset="0"/>
              </a:rPr>
              <a:t>funds and </a:t>
            </a:r>
            <a:r>
              <a:rPr sz="750" b="1" spc="-4">
                <a:latin typeface="Arial" panose="020B0604020202020204" pitchFamily="34" charset="0"/>
                <a:cs typeface="Arial" panose="020B0604020202020204" pitchFamily="34" charset="0"/>
              </a:rPr>
              <a:t>products, </a:t>
            </a:r>
            <a:r>
              <a:rPr sz="750" b="1">
                <a:latin typeface="Arial" panose="020B0604020202020204" pitchFamily="34" charset="0"/>
                <a:cs typeface="Arial" panose="020B0604020202020204" pitchFamily="34" charset="0"/>
              </a:rPr>
              <a:t>is highly </a:t>
            </a:r>
            <a:r>
              <a:rPr sz="750" b="1" spc="-4">
                <a:latin typeface="Arial" panose="020B0604020202020204" pitchFamily="34" charset="0"/>
                <a:cs typeface="Arial" panose="020B0604020202020204" pitchFamily="34" charset="0"/>
              </a:rPr>
              <a:t>speculative </a:t>
            </a:r>
            <a:r>
              <a:rPr sz="750" b="1">
                <a:latin typeface="Arial" panose="020B0604020202020204" pitchFamily="34" charset="0"/>
                <a:cs typeface="Arial" panose="020B0604020202020204" pitchFamily="34" charset="0"/>
              </a:rPr>
              <a:t>and </a:t>
            </a:r>
            <a:r>
              <a:rPr sz="750" b="1" u="sng">
                <a:uFill>
                  <a:solidFill>
                    <a:srgbClr val="000000"/>
                  </a:solidFill>
                </a:uFill>
                <a:latin typeface="Arial" panose="020B0604020202020204" pitchFamily="34" charset="0"/>
                <a:cs typeface="Arial" panose="020B0604020202020204" pitchFamily="34" charset="0"/>
              </a:rPr>
              <a:t>may </a:t>
            </a:r>
            <a:r>
              <a:rPr sz="750" b="1" u="sng" spc="-4">
                <a:uFill>
                  <a:solidFill>
                    <a:srgbClr val="000000"/>
                  </a:solidFill>
                </a:uFill>
                <a:latin typeface="Arial" panose="020B0604020202020204" pitchFamily="34" charset="0"/>
                <a:cs typeface="Arial" panose="020B0604020202020204" pitchFamily="34" charset="0"/>
              </a:rPr>
              <a:t>result </a:t>
            </a:r>
            <a:r>
              <a:rPr sz="750" b="1" u="sng">
                <a:uFill>
                  <a:solidFill>
                    <a:srgbClr val="000000"/>
                  </a:solidFill>
                </a:uFill>
                <a:latin typeface="Arial" panose="020B0604020202020204" pitchFamily="34" charset="0"/>
                <a:cs typeface="Arial" panose="020B0604020202020204" pitchFamily="34" charset="0"/>
              </a:rPr>
              <a:t>in a loss of </a:t>
            </a:r>
            <a:r>
              <a:rPr sz="750" b="1" u="sng" spc="-4">
                <a:uFill>
                  <a:solidFill>
                    <a:srgbClr val="000000"/>
                  </a:solidFill>
                </a:uFill>
                <a:latin typeface="Arial" panose="020B0604020202020204" pitchFamily="34" charset="0"/>
                <a:cs typeface="Arial" panose="020B0604020202020204" pitchFamily="34" charset="0"/>
              </a:rPr>
              <a:t>the entire investment</a:t>
            </a:r>
            <a:r>
              <a:rPr sz="750" b="1" spc="-4">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considerations  include but </a:t>
            </a:r>
            <a:r>
              <a:rPr sz="750">
                <a:latin typeface="Arial" panose="020B0604020202020204" pitchFamily="34" charset="0"/>
                <a:cs typeface="Arial" panose="020B0604020202020204" pitchFamily="34" charset="0"/>
              </a:rPr>
              <a:t>are not </a:t>
            </a:r>
            <a:r>
              <a:rPr sz="750" spc="-9">
                <a:latin typeface="Arial" panose="020B0604020202020204" pitchFamily="34" charset="0"/>
                <a:cs typeface="Arial" panose="020B0604020202020204" pitchFamily="34" charset="0"/>
              </a:rPr>
              <a:t>limited</a:t>
            </a:r>
            <a:r>
              <a:rPr sz="750" spc="-31">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to:</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marR="62756">
              <a:lnSpc>
                <a:spcPct val="100899"/>
              </a:lnSpc>
              <a:buChar char="-"/>
              <a:tabLst>
                <a:tab pos="64998" algn="l"/>
              </a:tabLst>
            </a:pP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only been in existence </a:t>
            </a:r>
            <a:r>
              <a:rPr sz="750">
                <a:latin typeface="Arial" panose="020B0604020202020204" pitchFamily="34" charset="0"/>
                <a:cs typeface="Arial" panose="020B0604020202020204" pitchFamily="34" charset="0"/>
              </a:rPr>
              <a:t>for a </a:t>
            </a:r>
            <a:r>
              <a:rPr sz="750" spc="-4">
                <a:latin typeface="Arial" panose="020B0604020202020204" pitchFamily="34" charset="0"/>
                <a:cs typeface="Arial" panose="020B0604020202020204" pitchFamily="34" charset="0"/>
              </a:rPr>
              <a:t>short period of time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historical </a:t>
            </a:r>
            <a:r>
              <a:rPr sz="750" spc="-4">
                <a:latin typeface="Arial" panose="020B0604020202020204" pitchFamily="34" charset="0"/>
                <a:cs typeface="Arial" panose="020B0604020202020204" pitchFamily="34" charset="0"/>
              </a:rPr>
              <a:t>trading prices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been highly volatile </a:t>
            </a:r>
            <a:r>
              <a:rPr sz="750">
                <a:latin typeface="Arial" panose="020B0604020202020204" pitchFamily="34" charset="0"/>
                <a:cs typeface="Arial" panose="020B0604020202020204" pitchFamily="34" charset="0"/>
              </a:rPr>
              <a:t>. The </a:t>
            </a:r>
            <a:r>
              <a:rPr sz="750" spc="-4">
                <a:latin typeface="Arial" panose="020B0604020202020204" pitchFamily="34" charset="0"/>
                <a:cs typeface="Arial" panose="020B0604020202020204" pitchFamily="34" charset="0"/>
              </a:rPr>
              <a:t>price of 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could decline </a:t>
            </a:r>
            <a:r>
              <a:rPr sz="750">
                <a:latin typeface="Arial" panose="020B0604020202020204" pitchFamily="34" charset="0"/>
                <a:cs typeface="Arial" panose="020B0604020202020204" pitchFamily="34" charset="0"/>
              </a:rPr>
              <a:t>rapidly, and </a:t>
            </a:r>
            <a:r>
              <a:rPr sz="750" b="1" u="sng">
                <a:uFill>
                  <a:solidFill>
                    <a:srgbClr val="000000"/>
                  </a:solidFill>
                </a:uFill>
                <a:latin typeface="Arial" panose="020B0604020202020204" pitchFamily="34" charset="0"/>
                <a:cs typeface="Arial" panose="020B0604020202020204" pitchFamily="34" charset="0"/>
              </a:rPr>
              <a:t>investors could lose </a:t>
            </a:r>
            <a:r>
              <a:rPr sz="750" b="1" u="sng" spc="-4">
                <a:uFill>
                  <a:solidFill>
                    <a:srgbClr val="000000"/>
                  </a:solidFill>
                </a:uFill>
                <a:latin typeface="Arial" panose="020B0604020202020204" pitchFamily="34" charset="0"/>
                <a:cs typeface="Arial" panose="020B0604020202020204" pitchFamily="34" charset="0"/>
              </a:rPr>
              <a:t>their entire</a:t>
            </a:r>
            <a:r>
              <a:rPr sz="750" b="1" u="sng" spc="-49">
                <a:uFill>
                  <a:solidFill>
                    <a:srgbClr val="000000"/>
                  </a:solidFill>
                </a:uFill>
                <a:latin typeface="Arial" panose="020B0604020202020204" pitchFamily="34" charset="0"/>
                <a:cs typeface="Arial" panose="020B0604020202020204" pitchFamily="34" charset="0"/>
              </a:rPr>
              <a:t> </a:t>
            </a:r>
            <a:r>
              <a:rPr sz="750" b="1" u="sng" spc="-4">
                <a:uFill>
                  <a:solidFill>
                    <a:srgbClr val="000000"/>
                  </a:solidFill>
                </a:uFill>
                <a:latin typeface="Arial" panose="020B0604020202020204" pitchFamily="34" charset="0"/>
                <a:cs typeface="Arial" panose="020B0604020202020204" pitchFamily="34" charset="0"/>
              </a:rPr>
              <a:t>investment</a:t>
            </a:r>
            <a:r>
              <a:rPr sz="750" spc="-4">
                <a:latin typeface="Arial" panose="020B0604020202020204" pitchFamily="34" charset="0"/>
                <a:cs typeface="Arial" panose="020B0604020202020204" pitchFamily="34" charset="0"/>
              </a:rPr>
              <a:t>.</a:t>
            </a:r>
            <a:endParaRPr sz="750">
              <a:latin typeface="Arial" panose="020B0604020202020204" pitchFamily="34" charset="0"/>
              <a:cs typeface="Arial" panose="020B0604020202020204" pitchFamily="34" charset="0"/>
            </a:endParaRPr>
          </a:p>
          <a:p>
            <a:pPr>
              <a:spcBef>
                <a:spcPts val="49"/>
              </a:spcBef>
              <a:buFont typeface="Corbel"/>
              <a:buChar char="-"/>
            </a:pPr>
            <a:endParaRPr sz="750">
              <a:latin typeface="Arial" panose="020B0604020202020204" pitchFamily="34" charset="0"/>
              <a:cs typeface="Arial" panose="020B0604020202020204" pitchFamily="34" charset="0"/>
            </a:endParaRPr>
          </a:p>
          <a:p>
            <a:pPr marL="11206" marR="77325" algn="just">
              <a:lnSpc>
                <a:spcPct val="100899"/>
              </a:lnSpc>
              <a:buChar char="-"/>
              <a:tabLst>
                <a:tab pos="64998" algn="l"/>
              </a:tabLst>
            </a:pPr>
            <a:r>
              <a:rPr sz="750" spc="-4">
                <a:latin typeface="Arial" panose="020B0604020202020204" pitchFamily="34" charset="0"/>
                <a:cs typeface="Arial" panose="020B0604020202020204" pitchFamily="34" charset="0"/>
              </a:rPr>
              <a:t>Certain digital asset </a:t>
            </a:r>
            <a:r>
              <a:rPr sz="750">
                <a:latin typeface="Arial" panose="020B0604020202020204" pitchFamily="34" charset="0"/>
                <a:cs typeface="Arial" panose="020B0604020202020204" pitchFamily="34" charset="0"/>
              </a:rPr>
              <a:t>funds and products, </a:t>
            </a:r>
            <a:r>
              <a:rPr sz="750" spc="-4">
                <a:latin typeface="Arial" panose="020B0604020202020204" pitchFamily="34" charset="0"/>
                <a:cs typeface="Arial" panose="020B0604020202020204" pitchFamily="34" charset="0"/>
              </a:rPr>
              <a:t>including Bitcoin </a:t>
            </a:r>
            <a:r>
              <a:rPr sz="750">
                <a:latin typeface="Arial" panose="020B0604020202020204" pitchFamily="34" charset="0"/>
                <a:cs typeface="Arial" panose="020B0604020202020204" pitchFamily="34" charset="0"/>
              </a:rPr>
              <a:t>funds and products, </a:t>
            </a:r>
            <a:r>
              <a:rPr sz="750" spc="-4">
                <a:latin typeface="Arial" panose="020B0604020202020204" pitchFamily="34" charset="0"/>
                <a:cs typeface="Arial" panose="020B0604020202020204" pitchFamily="34" charset="0"/>
              </a:rPr>
              <a:t>allow investors to invest on </a:t>
            </a:r>
            <a:r>
              <a:rPr sz="750">
                <a:latin typeface="Arial" panose="020B0604020202020204" pitchFamily="34" charset="0"/>
                <a:cs typeface="Arial" panose="020B0604020202020204" pitchFamily="34" charset="0"/>
              </a:rPr>
              <a:t>a more frequent </a:t>
            </a:r>
            <a:r>
              <a:rPr sz="750" spc="-4">
                <a:latin typeface="Arial" panose="020B0604020202020204" pitchFamily="34" charset="0"/>
                <a:cs typeface="Arial" panose="020B0604020202020204" pitchFamily="34" charset="0"/>
              </a:rPr>
              <a:t>basis than investors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withdraw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product, and </a:t>
            </a:r>
            <a:r>
              <a:rPr sz="750" spc="-4">
                <a:latin typeface="Arial" panose="020B0604020202020204" pitchFamily="34" charset="0"/>
                <a:cs typeface="Arial" panose="020B0604020202020204" pitchFamily="34" charset="0"/>
              </a:rPr>
              <a:t>interests  in such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or products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generally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freely transferrable. This </a:t>
            </a:r>
            <a:r>
              <a:rPr sz="750">
                <a:latin typeface="Arial" panose="020B0604020202020204" pitchFamily="34" charset="0"/>
                <a:cs typeface="Arial" panose="020B0604020202020204" pitchFamily="34" charset="0"/>
              </a:rPr>
              <a:t>means </a:t>
            </a:r>
            <a:r>
              <a:rPr sz="750" spc="-4">
                <a:latin typeface="Arial" panose="020B0604020202020204" pitchFamily="34" charset="0"/>
                <a:cs typeface="Arial" panose="020B0604020202020204" pitchFamily="34" charset="0"/>
              </a:rPr>
              <a:t>that, particularly given the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of digital </a:t>
            </a:r>
            <a:r>
              <a:rPr sz="750">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including Bitcoin,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investor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to bear </a:t>
            </a:r>
            <a:r>
              <a:rPr sz="750">
                <a:latin typeface="Arial" panose="020B0604020202020204" pitchFamily="34" charset="0"/>
                <a:cs typeface="Arial" panose="020B0604020202020204" pitchFamily="34" charset="0"/>
              </a:rPr>
              <a:t>any </a:t>
            </a:r>
            <a:r>
              <a:rPr sz="750" spc="-9">
                <a:latin typeface="Arial" panose="020B0604020202020204" pitchFamily="34" charset="0"/>
                <a:cs typeface="Arial" panose="020B0604020202020204" pitchFamily="34" charset="0"/>
              </a:rPr>
              <a:t>losses with </a:t>
            </a:r>
            <a:r>
              <a:rPr sz="750" spc="-4">
                <a:latin typeface="Arial" panose="020B0604020202020204" pitchFamily="34" charset="0"/>
                <a:cs typeface="Arial" panose="020B0604020202020204" pitchFamily="34" charset="0"/>
              </a:rPr>
              <a:t>respect  to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for an </a:t>
            </a:r>
            <a:r>
              <a:rPr sz="750" spc="-4">
                <a:latin typeface="Arial" panose="020B0604020202020204" pitchFamily="34" charset="0"/>
                <a:cs typeface="Arial" panose="020B0604020202020204" pitchFamily="34" charset="0"/>
              </a:rPr>
              <a:t>extended period of time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will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be able to react to changes in the price of the digital asset once invested (for example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by seeking to </a:t>
            </a:r>
            <a:r>
              <a:rPr sz="750" spc="-9">
                <a:latin typeface="Arial" panose="020B0604020202020204" pitchFamily="34" charset="0"/>
                <a:cs typeface="Arial" panose="020B0604020202020204" pitchFamily="34" charset="0"/>
              </a:rPr>
              <a:t>withdraw)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quickly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when </a:t>
            </a:r>
            <a:r>
              <a:rPr sz="750">
                <a:latin typeface="Arial" panose="020B0604020202020204" pitchFamily="34" charset="0"/>
                <a:cs typeface="Arial" panose="020B0604020202020204" pitchFamily="34" charset="0"/>
              </a:rPr>
              <a:t>making  </a:t>
            </a:r>
            <a:r>
              <a:rPr sz="750" spc="-4">
                <a:latin typeface="Arial" panose="020B0604020202020204" pitchFamily="34" charset="0"/>
                <a:cs typeface="Arial" panose="020B0604020202020204" pitchFamily="34" charset="0"/>
              </a:rPr>
              <a:t>the </a:t>
            </a:r>
            <a:r>
              <a:rPr sz="750" spc="-9">
                <a:latin typeface="Arial" panose="020B0604020202020204" pitchFamily="34" charset="0"/>
                <a:cs typeface="Arial" panose="020B0604020202020204" pitchFamily="34" charset="0"/>
              </a:rPr>
              <a:t>decision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invest. </a:t>
            </a:r>
            <a:r>
              <a:rPr sz="750" spc="-4">
                <a:latin typeface="Arial" panose="020B0604020202020204" pitchFamily="34" charset="0"/>
                <a:cs typeface="Arial" panose="020B0604020202020204" pitchFamily="34" charset="0"/>
              </a:rPr>
              <a:t>Such digital asset </a:t>
            </a:r>
            <a:r>
              <a:rPr sz="750">
                <a:latin typeface="Arial" panose="020B0604020202020204" pitchFamily="34" charset="0"/>
                <a:cs typeface="Arial" panose="020B0604020202020204" pitchFamily="34" charset="0"/>
              </a:rPr>
              <a:t>funds and products, </a:t>
            </a:r>
            <a:r>
              <a:rPr sz="750" spc="-4">
                <a:latin typeface="Arial" panose="020B0604020202020204" pitchFamily="34" charset="0"/>
                <a:cs typeface="Arial" panose="020B0604020202020204" pitchFamily="34" charset="0"/>
              </a:rPr>
              <a:t>including Bitcoin </a:t>
            </a:r>
            <a:r>
              <a:rPr sz="750">
                <a:latin typeface="Arial" panose="020B0604020202020204" pitchFamily="34" charset="0"/>
                <a:cs typeface="Arial" panose="020B0604020202020204" pitchFamily="34" charset="0"/>
              </a:rPr>
              <a:t>funds and products, are </a:t>
            </a:r>
            <a:r>
              <a:rPr sz="750" spc="-4">
                <a:latin typeface="Arial" panose="020B0604020202020204" pitchFamily="34" charset="0"/>
                <a:cs typeface="Arial" panose="020B0604020202020204" pitchFamily="34" charset="0"/>
              </a:rPr>
              <a:t>intended only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persons who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able to bear the economic risk of investment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who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need </a:t>
            </a:r>
            <a:r>
              <a:rPr sz="750" spc="-9">
                <a:latin typeface="Arial" panose="020B0604020202020204" pitchFamily="34" charset="0"/>
                <a:cs typeface="Arial" panose="020B0604020202020204" pitchFamily="34" charset="0"/>
              </a:rPr>
              <a:t>liquidity with </a:t>
            </a:r>
            <a:r>
              <a:rPr sz="750" spc="-4">
                <a:latin typeface="Arial" panose="020B0604020202020204" pitchFamily="34" charset="0"/>
                <a:cs typeface="Arial" panose="020B0604020202020204" pitchFamily="34" charset="0"/>
              </a:rPr>
              <a:t>respect to </a:t>
            </a:r>
            <a:r>
              <a:rPr sz="750" spc="-9">
                <a:latin typeface="Arial" panose="020B0604020202020204" pitchFamily="34" charset="0"/>
                <a:cs typeface="Arial" panose="020B0604020202020204" pitchFamily="34" charset="0"/>
              </a:rPr>
              <a:t>their</a:t>
            </a:r>
            <a:r>
              <a:rPr sz="750">
                <a:latin typeface="Arial" panose="020B0604020202020204" pitchFamily="34" charset="0"/>
                <a:cs typeface="Arial" panose="020B0604020202020204" pitchFamily="34" charset="0"/>
              </a:rPr>
              <a:t> investments.</a:t>
            </a: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177623">
              <a:buChar char="-"/>
              <a:tabLst>
                <a:tab pos="64998" algn="l"/>
              </a:tabLst>
            </a:pPr>
            <a:r>
              <a:rPr sz="750" spc="-4">
                <a:latin typeface="Arial" panose="020B0604020202020204" pitchFamily="34" charset="0"/>
                <a:cs typeface="Arial" panose="020B0604020202020204" pitchFamily="34" charset="0"/>
              </a:rPr>
              <a:t>Given the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in the price of 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t>
            </a:r>
            <a:r>
              <a:rPr sz="750">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asset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a fund </a:t>
            </a:r>
            <a:r>
              <a:rPr sz="750" spc="-4">
                <a:latin typeface="Arial" panose="020B0604020202020204" pitchFamily="34" charset="0"/>
                <a:cs typeface="Arial" panose="020B0604020202020204" pitchFamily="34" charset="0"/>
              </a:rPr>
              <a:t>or product that invests in such assets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the time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investor’s </a:t>
            </a:r>
            <a:r>
              <a:rPr sz="750" spc="-9">
                <a:latin typeface="Arial" panose="020B0604020202020204" pitchFamily="34" charset="0"/>
                <a:cs typeface="Arial" panose="020B0604020202020204" pitchFamily="34" charset="0"/>
              </a:rPr>
              <a:t>subscription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interests in 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or  product is accepted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signifcantly </a:t>
            </a:r>
            <a:r>
              <a:rPr sz="750" spc="-9">
                <a:latin typeface="Arial" panose="020B0604020202020204" pitchFamily="34" charset="0"/>
                <a:cs typeface="Arial" panose="020B0604020202020204" pitchFamily="34" charset="0"/>
              </a:rPr>
              <a:t>below </a:t>
            </a:r>
            <a:r>
              <a:rPr sz="750" spc="-4">
                <a:latin typeface="Arial" panose="020B0604020202020204" pitchFamily="34" charset="0"/>
                <a:cs typeface="Arial" panose="020B0604020202020204" pitchFamily="34" charset="0"/>
              </a:rPr>
              <a:t>or above the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asset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the product or </a:t>
            </a:r>
            <a:r>
              <a:rPr sz="750">
                <a:latin typeface="Arial" panose="020B0604020202020204" pitchFamily="34" charset="0"/>
                <a:cs typeface="Arial" panose="020B0604020202020204" pitchFamily="34" charset="0"/>
              </a:rPr>
              <a:t>fund at </a:t>
            </a:r>
            <a:r>
              <a:rPr sz="750" spc="-4">
                <a:latin typeface="Arial" panose="020B0604020202020204" pitchFamily="34" charset="0"/>
                <a:cs typeface="Arial" panose="020B0604020202020204" pitchFamily="34" charset="0"/>
              </a:rPr>
              <a:t>the time the investor </a:t>
            </a:r>
            <a:r>
              <a:rPr sz="750" spc="-9">
                <a:latin typeface="Arial" panose="020B0604020202020204" pitchFamily="34" charset="0"/>
                <a:cs typeface="Arial" panose="020B0604020202020204" pitchFamily="34" charset="0"/>
              </a:rPr>
              <a:t>submitted subscription </a:t>
            </a:r>
            <a:r>
              <a:rPr sz="750" spc="-4">
                <a:latin typeface="Arial" panose="020B0604020202020204" pitchFamily="34" charset="0"/>
                <a:cs typeface="Arial" panose="020B0604020202020204" pitchFamily="34" charset="0"/>
              </a:rPr>
              <a:t>materials</a:t>
            </a:r>
            <a:r>
              <a:rPr sz="750" spc="-57">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t>
            </a: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32499">
              <a:lnSpc>
                <a:spcPct val="100899"/>
              </a:lnSpc>
              <a:spcBef>
                <a:spcPts val="4"/>
              </a:spcBef>
              <a:buChar char="-"/>
              <a:tabLst>
                <a:tab pos="64998" algn="l"/>
              </a:tabLst>
            </a:pPr>
            <a:r>
              <a:rPr sz="750" spc="-4">
                <a:latin typeface="Arial" panose="020B0604020202020204" pitchFamily="34" charset="0"/>
                <a:cs typeface="Arial" panose="020B0604020202020204" pitchFamily="34" charset="0"/>
              </a:rPr>
              <a:t>Certain digital assets, </a:t>
            </a:r>
            <a:r>
              <a:rPr sz="750">
                <a:latin typeface="Arial" panose="020B0604020202020204" pitchFamily="34" charset="0"/>
                <a:cs typeface="Arial" panose="020B0604020202020204" pitchFamily="34" charset="0"/>
              </a:rPr>
              <a:t>apart from </a:t>
            </a: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intended to function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currencies but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intended to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other use </a:t>
            </a:r>
            <a:r>
              <a:rPr sz="750" spc="4">
                <a:latin typeface="Arial" panose="020B0604020202020204" pitchFamily="34" charset="0"/>
                <a:cs typeface="Arial" panose="020B0604020202020204" pitchFamily="34" charset="0"/>
              </a:rPr>
              <a:t>cases. </a:t>
            </a:r>
            <a:r>
              <a:rPr sz="750" spc="-4">
                <a:latin typeface="Arial" panose="020B0604020202020204" pitchFamily="34" charset="0"/>
                <a:cs typeface="Arial" panose="020B0604020202020204" pitchFamily="34" charset="0"/>
              </a:rPr>
              <a:t>These other digital assets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subject to some or all of the 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considerations set forth </a:t>
            </a:r>
            <a:r>
              <a:rPr sz="750">
                <a:latin typeface="Arial" panose="020B0604020202020204" pitchFamily="34" charset="0"/>
                <a:cs typeface="Arial" panose="020B0604020202020204" pitchFamily="34" charset="0"/>
              </a:rPr>
              <a:t>herein, as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additional risks applicable to such other digital </a:t>
            </a:r>
            <a:r>
              <a:rPr sz="750">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Buyers, </a:t>
            </a:r>
            <a:r>
              <a:rPr sz="750" spc="-9">
                <a:latin typeface="Arial" panose="020B0604020202020204" pitchFamily="34" charset="0"/>
                <a:cs typeface="Arial" panose="020B0604020202020204" pitchFamily="34" charset="0"/>
              </a:rPr>
              <a:t>sellers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users of such other digital assets should thoroughly familiarize themselves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such  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considerations before transacting in such other digital</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assets.</a:t>
            </a:r>
          </a:p>
          <a:p>
            <a:pPr>
              <a:lnSpc>
                <a:spcPct val="100000"/>
              </a:lnSpc>
              <a:buFont typeface="Corbel"/>
              <a:buChar char="-"/>
            </a:pPr>
            <a:endParaRPr sz="750">
              <a:latin typeface="Arial" panose="020B0604020202020204" pitchFamily="34" charset="0"/>
              <a:cs typeface="Arial" panose="020B0604020202020204" pitchFamily="34" charset="0"/>
            </a:endParaRPr>
          </a:p>
          <a:p>
            <a:pPr marL="64998" indent="-53791">
              <a:buFontTx/>
              <a:buChar char="-"/>
              <a:tabLst>
                <a:tab pos="64998" algn="l"/>
              </a:tabLst>
            </a:pPr>
            <a:r>
              <a:rPr sz="750">
                <a:latin typeface="Arial" panose="020B0604020202020204" pitchFamily="34" charset="0"/>
                <a:cs typeface="Arial" panose="020B0604020202020204" pitchFamily="34" charset="0"/>
              </a:rPr>
              <a:t>The value </a:t>
            </a:r>
            <a:r>
              <a:rPr sz="750" spc="-4">
                <a:latin typeface="Arial" panose="020B0604020202020204" pitchFamily="34" charset="0"/>
                <a:cs typeface="Arial" panose="020B0604020202020204" pitchFamily="34" charset="0"/>
              </a:rPr>
              <a:t>of 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negatively impacted by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legal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regulatory </a:t>
            </a:r>
            <a:r>
              <a:rPr sz="750">
                <a:latin typeface="Arial" panose="020B0604020202020204" pitchFamily="34" charset="0"/>
                <a:cs typeface="Arial" panose="020B0604020202020204" pitchFamily="34" charset="0"/>
              </a:rPr>
              <a:t>developments, </a:t>
            </a:r>
            <a:r>
              <a:rPr sz="750" spc="-4">
                <a:latin typeface="Arial" panose="020B0604020202020204" pitchFamily="34" charset="0"/>
                <a:cs typeface="Arial" panose="020B0604020202020204" pitchFamily="34" charset="0"/>
              </a:rPr>
              <a:t>including but </a:t>
            </a:r>
            <a:r>
              <a:rPr sz="750">
                <a:latin typeface="Arial" panose="020B0604020202020204" pitchFamily="34" charset="0"/>
                <a:cs typeface="Arial" panose="020B0604020202020204" pitchFamily="34" charset="0"/>
              </a:rPr>
              <a:t>not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to increased regulation of Bitcoin or such other</a:t>
            </a:r>
            <a:r>
              <a:rPr sz="750" spc="97">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digital</a:t>
            </a:r>
            <a:r>
              <a:rPr lang="en-US" sz="750" spc="-4">
                <a:latin typeface="Arial" panose="020B0604020202020204" pitchFamily="34" charset="0"/>
                <a:cs typeface="Arial" panose="020B0604020202020204" pitchFamily="34" charset="0"/>
              </a:rPr>
              <a:t> assets. </a:t>
            </a:r>
            <a:r>
              <a:rPr lang="en-US" sz="750">
                <a:latin typeface="Arial" panose="020B0604020202020204" pitchFamily="34" charset="0"/>
                <a:cs typeface="Arial" panose="020B0604020202020204" pitchFamily="34" charset="0"/>
              </a:rPr>
              <a:t>Any </a:t>
            </a:r>
            <a:r>
              <a:rPr lang="en-US" sz="750" spc="-4">
                <a:latin typeface="Arial" panose="020B0604020202020204" pitchFamily="34" charset="0"/>
                <a:cs typeface="Arial" panose="020B0604020202020204" pitchFamily="34" charset="0"/>
              </a:rPr>
              <a:t>such developments </a:t>
            </a:r>
            <a:r>
              <a:rPr lang="en-US" sz="750">
                <a:latin typeface="Arial" panose="020B0604020202020204" pitchFamily="34" charset="0"/>
                <a:cs typeface="Arial" panose="020B0604020202020204" pitchFamily="34" charset="0"/>
              </a:rPr>
              <a:t>may </a:t>
            </a:r>
            <a:r>
              <a:rPr lang="en-US" sz="750" spc="-4">
                <a:latin typeface="Arial" panose="020B0604020202020204" pitchFamily="34" charset="0"/>
                <a:cs typeface="Arial" panose="020B0604020202020204" pitchFamily="34" charset="0"/>
              </a:rPr>
              <a:t>make Bitcoin or such other digital assets </a:t>
            </a:r>
            <a:r>
              <a:rPr lang="en-US" sz="750" spc="-9">
                <a:latin typeface="Arial" panose="020B0604020202020204" pitchFamily="34" charset="0"/>
                <a:cs typeface="Arial" panose="020B0604020202020204" pitchFamily="34" charset="0"/>
              </a:rPr>
              <a:t>less </a:t>
            </a:r>
            <a:r>
              <a:rPr lang="en-US" sz="750" spc="4">
                <a:latin typeface="Arial" panose="020B0604020202020204" pitchFamily="34" charset="0"/>
                <a:cs typeface="Arial" panose="020B0604020202020204" pitchFamily="34" charset="0"/>
              </a:rPr>
              <a:t>valuable, </a:t>
            </a:r>
            <a:r>
              <a:rPr lang="en-US" sz="750" spc="-4">
                <a:latin typeface="Arial" panose="020B0604020202020204" pitchFamily="34" charset="0"/>
                <a:cs typeface="Arial" panose="020B0604020202020204" pitchFamily="34" charset="0"/>
              </a:rPr>
              <a:t>impose additional burdens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expenses on </a:t>
            </a:r>
            <a:r>
              <a:rPr lang="en-US" sz="750">
                <a:latin typeface="Arial" panose="020B0604020202020204" pitchFamily="34" charset="0"/>
                <a:cs typeface="Arial" panose="020B0604020202020204" pitchFamily="34" charset="0"/>
              </a:rPr>
              <a:t>a fund </a:t>
            </a:r>
            <a:r>
              <a:rPr lang="en-US" sz="750" spc="-4">
                <a:latin typeface="Arial" panose="020B0604020202020204" pitchFamily="34" charset="0"/>
                <a:cs typeface="Arial" panose="020B0604020202020204" pitchFamily="34" charset="0"/>
              </a:rPr>
              <a:t>or product investing in such assets or impact the</a:t>
            </a:r>
            <a:r>
              <a:rPr lang="en-US" sz="750" spc="110">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ability</a:t>
            </a:r>
            <a:endParaRPr lang="en-US" sz="750">
              <a:latin typeface="Arial" panose="020B0604020202020204" pitchFamily="34" charset="0"/>
              <a:cs typeface="Arial" panose="020B0604020202020204" pitchFamily="34" charset="0"/>
            </a:endParaRPr>
          </a:p>
          <a:p>
            <a:pPr marL="64998" indent="-53791">
              <a:buChar char="-"/>
              <a:tabLst>
                <a:tab pos="64998" algn="l"/>
              </a:tabLst>
            </a:pPr>
            <a:endParaRPr sz="750">
              <a:latin typeface="Arial" panose="020B0604020202020204" pitchFamily="34" charset="0"/>
              <a:cs typeface="Arial" panose="020B0604020202020204" pitchFamily="34" charset="0"/>
            </a:endParaRPr>
          </a:p>
        </p:txBody>
      </p:sp>
      <p:sp>
        <p:nvSpPr>
          <p:cNvPr id="5" name="object 5"/>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7" name="object 2">
            <a:extLst>
              <a:ext uri="{FF2B5EF4-FFF2-40B4-BE49-F238E27FC236}">
                <a16:creationId xmlns:a16="http://schemas.microsoft.com/office/drawing/2014/main" id="{5993D079-85B1-4A7F-B7FA-DCAFE1B77E96}"/>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F3F5D540-7664-4C42-A613-1502A8E59F94}"/>
              </a:ext>
            </a:extLst>
          </p:cNvPr>
          <p:cNvSpPr>
            <a:spLocks noGrp="1"/>
          </p:cNvSpPr>
          <p:nvPr>
            <p:ph type="sldNum" sz="quarter" idx="12"/>
          </p:nvPr>
        </p:nvSpPr>
        <p:spPr/>
        <p:txBody>
          <a:bodyPr/>
          <a:lstStyle/>
          <a:p>
            <a:fld id="{B6F15528-21DE-4FAA-801E-634DDDAF4B2B}"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1" y="836520"/>
            <a:ext cx="8586074" cy="5343544"/>
          </a:xfrm>
          <a:prstGeom prst="rect">
            <a:avLst/>
          </a:prstGeom>
        </p:spPr>
        <p:txBody>
          <a:bodyPr vert="horz" wrap="square" lIns="0" tIns="11206" rIns="0" bIns="0" rtlCol="0">
            <a:spAutoFit/>
          </a:bodyPr>
          <a:lstStyle/>
          <a:p>
            <a:pPr marL="11206">
              <a:spcBef>
                <a:spcPts val="88"/>
              </a:spcBef>
            </a:pPr>
            <a:r>
              <a:rPr sz="750" spc="-4">
                <a:latin typeface="Arial" panose="020B0604020202020204" pitchFamily="34" charset="0"/>
                <a:cs typeface="Arial" panose="020B0604020202020204" pitchFamily="34" charset="0"/>
              </a:rPr>
              <a:t>of such </a:t>
            </a:r>
            <a:r>
              <a:rPr sz="750">
                <a:latin typeface="Arial" panose="020B0604020202020204" pitchFamily="34" charset="0"/>
                <a:cs typeface="Arial" panose="020B0604020202020204" pitchFamily="34" charset="0"/>
              </a:rPr>
              <a:t>a fund </a:t>
            </a:r>
            <a:r>
              <a:rPr sz="750" spc="-4">
                <a:latin typeface="Arial" panose="020B0604020202020204" pitchFamily="34" charset="0"/>
                <a:cs typeface="Arial" panose="020B0604020202020204" pitchFamily="34" charset="0"/>
              </a:rPr>
              <a:t>or product to continue to </a:t>
            </a:r>
            <a:r>
              <a:rPr sz="750">
                <a:latin typeface="Arial" panose="020B0604020202020204" pitchFamily="34" charset="0"/>
                <a:cs typeface="Arial" panose="020B0604020202020204" pitchFamily="34" charset="0"/>
              </a:rPr>
              <a:t>operate,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materially decrease the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therein.</a:t>
            </a:r>
          </a:p>
          <a:p>
            <a:pPr>
              <a:lnSpc>
                <a:spcPct val="100000"/>
              </a:lnSpc>
            </a:pPr>
            <a:endParaRPr sz="750">
              <a:latin typeface="Arial" panose="020B0604020202020204" pitchFamily="34" charset="0"/>
              <a:cs typeface="Arial" panose="020B0604020202020204" pitchFamily="34" charset="0"/>
            </a:endParaRPr>
          </a:p>
          <a:p>
            <a:pPr marL="11206" marR="11767">
              <a:buChar char="-"/>
              <a:tabLst>
                <a:tab pos="64998" algn="l"/>
              </a:tabLst>
            </a:pPr>
            <a:r>
              <a:rPr sz="750" spc="-4">
                <a:latin typeface="Arial" panose="020B0604020202020204" pitchFamily="34" charset="0"/>
                <a:cs typeface="Arial" panose="020B0604020202020204" pitchFamily="34" charset="0"/>
              </a:rPr>
              <a:t>Due to the </a:t>
            </a:r>
            <a:r>
              <a:rPr sz="750">
                <a:latin typeface="Arial" panose="020B0604020202020204" pitchFamily="34" charset="0"/>
                <a:cs typeface="Arial" panose="020B0604020202020204" pitchFamily="34" charset="0"/>
              </a:rPr>
              <a:t>new and </a:t>
            </a:r>
            <a:r>
              <a:rPr sz="750" spc="-4">
                <a:latin typeface="Arial" panose="020B0604020202020204" pitchFamily="34" charset="0"/>
                <a:cs typeface="Arial" panose="020B0604020202020204" pitchFamily="34" charset="0"/>
              </a:rPr>
              <a:t>evolving </a:t>
            </a:r>
            <a:r>
              <a:rPr sz="750">
                <a:latin typeface="Arial" panose="020B0604020202020204" pitchFamily="34" charset="0"/>
                <a:cs typeface="Arial" panose="020B0604020202020204" pitchFamily="34" charset="0"/>
              </a:rPr>
              <a:t>nature </a:t>
            </a:r>
            <a:r>
              <a:rPr sz="750" spc="-4">
                <a:latin typeface="Arial" panose="020B0604020202020204" pitchFamily="34" charset="0"/>
                <a:cs typeface="Arial" panose="020B0604020202020204" pitchFamily="34" charset="0"/>
              </a:rPr>
              <a:t>of digital currencies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absence of comprehensive </a:t>
            </a:r>
            <a:r>
              <a:rPr sz="750" spc="4">
                <a:latin typeface="Arial" panose="020B0604020202020204" pitchFamily="34" charset="0"/>
                <a:cs typeface="Arial" panose="020B0604020202020204" pitchFamily="34" charset="0"/>
              </a:rPr>
              <a:t>guidance, </a:t>
            </a:r>
            <a:r>
              <a:rPr sz="750">
                <a:latin typeface="Arial" panose="020B0604020202020204" pitchFamily="34" charset="0"/>
                <a:cs typeface="Arial" panose="020B0604020202020204" pitchFamily="34" charset="0"/>
              </a:rPr>
              <a:t>many </a:t>
            </a:r>
            <a:r>
              <a:rPr sz="750" spc="13">
                <a:latin typeface="Arial" panose="020B0604020202020204" pitchFamily="34" charset="0"/>
                <a:cs typeface="Arial" panose="020B0604020202020204" pitchFamily="34" charset="0"/>
              </a:rPr>
              <a:t>signifcant </a:t>
            </a:r>
            <a:r>
              <a:rPr sz="750" spc="-4">
                <a:latin typeface="Arial" panose="020B0604020202020204" pitchFamily="34" charset="0"/>
                <a:cs typeface="Arial" panose="020B0604020202020204" pitchFamily="34" charset="0"/>
              </a:rPr>
              <a:t>aspects of the tax treatment of digital assets including Bitcoin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uncertain.  </a:t>
            </a:r>
            <a:r>
              <a:rPr sz="750" spc="-4">
                <a:latin typeface="Arial" panose="020B0604020202020204" pitchFamily="34" charset="0"/>
                <a:cs typeface="Arial" panose="020B0604020202020204" pitchFamily="34" charset="0"/>
              </a:rPr>
              <a:t>Prospective investors should consult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own tax advisors concerning the tax consequences to them of the </a:t>
            </a:r>
            <a:r>
              <a:rPr sz="750" spc="4">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ownership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disposition </a:t>
            </a:r>
            <a:r>
              <a:rPr sz="750" spc="-4">
                <a:latin typeface="Arial" panose="020B0604020202020204" pitchFamily="34" charset="0"/>
                <a:cs typeface="Arial" panose="020B0604020202020204" pitchFamily="34" charset="0"/>
              </a:rPr>
              <a:t>of 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t>
            </a:r>
            <a:r>
              <a:rPr sz="750">
                <a:latin typeface="Arial" panose="020B0604020202020204" pitchFamily="34" charset="0"/>
                <a:cs typeface="Arial" panose="020B0604020202020204" pitchFamily="34" charset="0"/>
              </a:rPr>
              <a:t>assets, </a:t>
            </a:r>
            <a:r>
              <a:rPr sz="750" spc="-9">
                <a:latin typeface="Arial" panose="020B0604020202020204" pitchFamily="34" charset="0"/>
                <a:cs typeface="Arial" panose="020B0604020202020204" pitchFamily="34" charset="0"/>
              </a:rPr>
              <a:t>directly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indirectly  </a:t>
            </a:r>
            <a:r>
              <a:rPr sz="750" spc="-4">
                <a:latin typeface="Arial" panose="020B0604020202020204" pitchFamily="34" charset="0"/>
                <a:cs typeface="Arial" panose="020B0604020202020204" pitchFamily="34" charset="0"/>
              </a:rPr>
              <a:t>through </a:t>
            </a:r>
            <a:r>
              <a:rPr sz="750">
                <a:latin typeface="Arial" panose="020B0604020202020204" pitchFamily="34" charset="0"/>
                <a:cs typeface="Arial" panose="020B0604020202020204" pitchFamily="34" charset="0"/>
              </a:rPr>
              <a:t>a fund </a:t>
            </a:r>
            <a:r>
              <a:rPr sz="750" spc="-4">
                <a:latin typeface="Arial" panose="020B0604020202020204" pitchFamily="34" charset="0"/>
                <a:cs typeface="Arial" panose="020B0604020202020204" pitchFamily="34" charset="0"/>
              </a:rPr>
              <a:t>or product, under U.S. federal income tax </a:t>
            </a:r>
            <a:r>
              <a:rPr sz="750">
                <a:latin typeface="Arial" panose="020B0604020202020204" pitchFamily="34" charset="0"/>
                <a:cs typeface="Arial" panose="020B0604020202020204" pitchFamily="34" charset="0"/>
              </a:rPr>
              <a:t>law, as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the tax law of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relevant state, local or other</a:t>
            </a:r>
            <a:r>
              <a:rPr sz="750" spc="-18">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jurisdiction.</a:t>
            </a:r>
            <a:endParaRPr sz="750">
              <a:latin typeface="Arial" panose="020B0604020202020204" pitchFamily="34" charset="0"/>
              <a:cs typeface="Arial" panose="020B0604020202020204" pitchFamily="34" charset="0"/>
            </a:endParaRPr>
          </a:p>
          <a:p>
            <a:pPr>
              <a:spcBef>
                <a:spcPts val="9"/>
              </a:spcBef>
              <a:buFont typeface="Corbel"/>
              <a:buChar char="-"/>
            </a:pPr>
            <a:endParaRPr sz="750">
              <a:latin typeface="Arial" panose="020B0604020202020204" pitchFamily="34" charset="0"/>
              <a:cs typeface="Arial" panose="020B0604020202020204" pitchFamily="34" charset="0"/>
            </a:endParaRPr>
          </a:p>
          <a:p>
            <a:pPr marL="11206" marR="4483">
              <a:lnSpc>
                <a:spcPct val="100899"/>
              </a:lnSpc>
              <a:buChar char="-"/>
              <a:tabLst>
                <a:tab pos="64998" algn="l"/>
              </a:tabLst>
            </a:pPr>
            <a:r>
              <a:rPr sz="750">
                <a:latin typeface="Arial" panose="020B0604020202020204" pitchFamily="34" charset="0"/>
                <a:cs typeface="Arial" panose="020B0604020202020204" pitchFamily="34" charset="0"/>
              </a:rPr>
              <a:t>Over </a:t>
            </a:r>
            <a:r>
              <a:rPr sz="750" spc="-4">
                <a:latin typeface="Arial" panose="020B0604020202020204" pitchFamily="34" charset="0"/>
                <a:cs typeface="Arial" panose="020B0604020202020204" pitchFamily="34" charset="0"/>
              </a:rPr>
              <a:t>the past several </a:t>
            </a:r>
            <a:r>
              <a:rPr sz="750">
                <a:latin typeface="Arial" panose="020B0604020202020204" pitchFamily="34" charset="0"/>
                <a:cs typeface="Arial" panose="020B0604020202020204" pitchFamily="34" charset="0"/>
              </a:rPr>
              <a:t>years, </a:t>
            </a:r>
            <a:r>
              <a:rPr sz="750" spc="-4">
                <a:latin typeface="Arial" panose="020B0604020202020204" pitchFamily="34" charset="0"/>
                <a:cs typeface="Arial" panose="020B0604020202020204" pitchFamily="34" charset="0"/>
              </a:rPr>
              <a:t>certain Bitcoin exchanges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experienced failures or interruptions in service due to </a:t>
            </a:r>
            <a:r>
              <a:rPr sz="750" spc="9">
                <a:latin typeface="Arial" panose="020B0604020202020204" pitchFamily="34" charset="0"/>
                <a:cs typeface="Arial" panose="020B0604020202020204" pitchFamily="34" charset="0"/>
              </a:rPr>
              <a:t>fraud, </a:t>
            </a:r>
            <a:r>
              <a:rPr sz="750" spc="-4">
                <a:latin typeface="Arial" panose="020B0604020202020204" pitchFamily="34" charset="0"/>
                <a:cs typeface="Arial" panose="020B0604020202020204" pitchFamily="34" charset="0"/>
              </a:rPr>
              <a:t>security breaches, operational problems or business </a:t>
            </a:r>
            <a:r>
              <a:rPr sz="750">
                <a:latin typeface="Arial" panose="020B0604020202020204" pitchFamily="34" charset="0"/>
                <a:cs typeface="Arial" panose="020B0604020202020204" pitchFamily="34" charset="0"/>
              </a:rPr>
              <a:t>failure. </a:t>
            </a:r>
            <a:r>
              <a:rPr sz="750" spc="-4">
                <a:latin typeface="Arial" panose="020B0604020202020204" pitchFamily="34" charset="0"/>
                <a:cs typeface="Arial" panose="020B0604020202020204" pitchFamily="34" charset="0"/>
              </a:rPr>
              <a:t>Such events in the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could impact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fund’s or </a:t>
            </a:r>
            <a:r>
              <a:rPr sz="750" spc="-9">
                <a:latin typeface="Arial" panose="020B0604020202020204" pitchFamily="34" charset="0"/>
                <a:cs typeface="Arial" panose="020B0604020202020204" pitchFamily="34" charset="0"/>
              </a:rPr>
              <a:t>product’s ability </a:t>
            </a:r>
            <a:r>
              <a:rPr sz="750" spc="-4">
                <a:latin typeface="Arial" panose="020B0604020202020204" pitchFamily="34" charset="0"/>
                <a:cs typeface="Arial" panose="020B0604020202020204" pitchFamily="34" charset="0"/>
              </a:rPr>
              <a:t>to transact in Bitcoin if 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or product relies on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impacted exchange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also materially decrease the price of Bitcoin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thereby impacting  the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investment, regardless of </a:t>
            </a:r>
            <a:r>
              <a:rPr sz="750" spc="-9">
                <a:latin typeface="Arial" panose="020B0604020202020204" pitchFamily="34" charset="0"/>
                <a:cs typeface="Arial" panose="020B0604020202020204" pitchFamily="34" charset="0"/>
              </a:rPr>
              <a:t>whether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or product relies on such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impacted</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exchange.</a:t>
            </a:r>
          </a:p>
          <a:p>
            <a:pPr>
              <a:spcBef>
                <a:spcPts val="49"/>
              </a:spcBef>
              <a:buFont typeface="Corbel"/>
              <a:buChar char="-"/>
            </a:pPr>
            <a:endParaRPr sz="750">
              <a:latin typeface="Arial" panose="020B0604020202020204" pitchFamily="34" charset="0"/>
              <a:cs typeface="Arial" panose="020B0604020202020204" pitchFamily="34" charset="0"/>
            </a:endParaRPr>
          </a:p>
          <a:p>
            <a:pPr marL="11206" marR="182666">
              <a:lnSpc>
                <a:spcPct val="100899"/>
              </a:lnSpc>
              <a:buChar char="-"/>
              <a:tabLst>
                <a:tab pos="64998" algn="l"/>
              </a:tabLst>
            </a:pPr>
            <a:r>
              <a:rPr sz="750" spc="-4">
                <a:latin typeface="Arial" panose="020B0604020202020204" pitchFamily="34" charset="0"/>
                <a:cs typeface="Arial" panose="020B0604020202020204" pitchFamily="34" charset="0"/>
              </a:rPr>
              <a:t>Although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digital asset </a:t>
            </a:r>
            <a:r>
              <a:rPr sz="750">
                <a:latin typeface="Arial" panose="020B0604020202020204" pitchFamily="34" charset="0"/>
                <a:cs typeface="Arial" panose="020B0604020202020204" pitchFamily="34" charset="0"/>
              </a:rPr>
              <a:t>product, </a:t>
            </a:r>
            <a:r>
              <a:rPr sz="750" spc="-4">
                <a:latin typeface="Arial" panose="020B0604020202020204" pitchFamily="34" charset="0"/>
                <a:cs typeface="Arial" panose="020B0604020202020204" pitchFamily="34" charset="0"/>
              </a:rPr>
              <a:t>including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Bitcoin-related product,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service providers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in place </a:t>
            </a:r>
            <a:r>
              <a:rPr sz="750" spc="13">
                <a:latin typeface="Arial" panose="020B0604020202020204" pitchFamily="34" charset="0"/>
                <a:cs typeface="Arial" panose="020B0604020202020204" pitchFamily="34" charset="0"/>
              </a:rPr>
              <a:t>signifcant </a:t>
            </a:r>
            <a:r>
              <a:rPr sz="750" spc="-4">
                <a:latin typeface="Arial" panose="020B0604020202020204" pitchFamily="34" charset="0"/>
                <a:cs typeface="Arial" panose="020B0604020202020204" pitchFamily="34" charset="0"/>
              </a:rPr>
              <a:t>safeguards against </a:t>
            </a:r>
            <a:r>
              <a:rPr sz="750" spc="4">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theft, </a:t>
            </a:r>
            <a:r>
              <a:rPr sz="750" spc="-9">
                <a:latin typeface="Arial" panose="020B0604020202020204" pitchFamily="34" charset="0"/>
                <a:cs typeface="Arial" panose="020B0604020202020204" pitchFamily="34" charset="0"/>
              </a:rPr>
              <a:t>destruction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inaccessibility, there is  nonetheless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risk that some or all of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product’s </a:t>
            </a:r>
            <a:r>
              <a:rPr sz="750" spc="-4">
                <a:latin typeface="Arial" panose="020B0604020202020204" pitchFamily="34" charset="0"/>
                <a:cs typeface="Arial" panose="020B0604020202020204" pitchFamily="34" charset="0"/>
              </a:rPr>
              <a:t>digital </a:t>
            </a:r>
            <a:r>
              <a:rPr sz="750">
                <a:latin typeface="Arial" panose="020B0604020202020204" pitchFamily="34" charset="0"/>
                <a:cs typeface="Arial" panose="020B0604020202020204" pitchFamily="34" charset="0"/>
              </a:rPr>
              <a:t>asset, </a:t>
            </a:r>
            <a:r>
              <a:rPr sz="750" spc="-4">
                <a:latin typeface="Arial" panose="020B0604020202020204" pitchFamily="34" charset="0"/>
                <a:cs typeface="Arial" panose="020B0604020202020204" pitchFamily="34" charset="0"/>
              </a:rPr>
              <a:t>including Bitcoin, could be permanently lost, stolen, destroyed or </a:t>
            </a:r>
            <a:r>
              <a:rPr sz="750" spc="-9">
                <a:latin typeface="Arial" panose="020B0604020202020204" pitchFamily="34" charset="0"/>
                <a:cs typeface="Arial" panose="020B0604020202020204" pitchFamily="34" charset="0"/>
              </a:rPr>
              <a:t>inaccessible </a:t>
            </a:r>
            <a:r>
              <a:rPr sz="750" spc="-4">
                <a:latin typeface="Arial" panose="020B0604020202020204" pitchFamily="34" charset="0"/>
                <a:cs typeface="Arial" panose="020B0604020202020204" pitchFamily="34" charset="0"/>
              </a:rPr>
              <a:t>by virtue </a:t>
            </a:r>
            <a:r>
              <a:rPr sz="750" spc="9">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among </a:t>
            </a:r>
            <a:r>
              <a:rPr sz="750" spc="-4">
                <a:latin typeface="Arial" panose="020B0604020202020204" pitchFamily="34" charset="0"/>
                <a:cs typeface="Arial" panose="020B0604020202020204" pitchFamily="34" charset="0"/>
              </a:rPr>
              <a:t>other things, the </a:t>
            </a:r>
            <a:r>
              <a:rPr sz="750" spc="-9">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or theft of the  “private keys” necessary to access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product’s </a:t>
            </a:r>
            <a:r>
              <a:rPr sz="750" spc="-4">
                <a:latin typeface="Arial" panose="020B0604020202020204" pitchFamily="34" charset="0"/>
                <a:cs typeface="Arial" panose="020B0604020202020204" pitchFamily="34" charset="0"/>
              </a:rPr>
              <a:t>digital </a:t>
            </a:r>
            <a:r>
              <a:rPr sz="750">
                <a:latin typeface="Arial" panose="020B0604020202020204" pitchFamily="34" charset="0"/>
                <a:cs typeface="Arial" panose="020B0604020202020204" pitchFamily="34" charset="0"/>
              </a:rPr>
              <a:t>asset, </a:t>
            </a:r>
            <a:r>
              <a:rPr sz="750" spc="-4">
                <a:latin typeface="Arial" panose="020B0604020202020204" pitchFamily="34" charset="0"/>
                <a:cs typeface="Arial" panose="020B0604020202020204" pitchFamily="34" charset="0"/>
              </a:rPr>
              <a:t>including</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Bitcoin.</a:t>
            </a:r>
            <a:endParaRPr sz="750">
              <a:latin typeface="Arial" panose="020B0604020202020204" pitchFamily="34" charset="0"/>
              <a:cs typeface="Arial" panose="020B0604020202020204" pitchFamily="34" charset="0"/>
            </a:endParaRP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40904">
              <a:buChar char="-"/>
              <a:tabLst>
                <a:tab pos="64998" algn="l"/>
              </a:tabLst>
            </a:pPr>
            <a:r>
              <a:rPr sz="750" spc="-4">
                <a:latin typeface="Arial" panose="020B0604020202020204" pitchFamily="34" charset="0"/>
                <a:cs typeface="Arial" panose="020B0604020202020204" pitchFamily="34" charset="0"/>
              </a:rPr>
              <a:t>Investors in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or products investing or transacting in Bitcoin </a:t>
            </a:r>
            <a:r>
              <a:rPr sz="750" spc="4">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other digital assets </a:t>
            </a:r>
            <a:r>
              <a:rPr sz="750">
                <a:latin typeface="Arial" panose="020B0604020202020204" pitchFamily="34" charset="0"/>
                <a:cs typeface="Arial" panose="020B0604020202020204" pitchFamily="34" charset="0"/>
              </a:rPr>
              <a:t>may not </a:t>
            </a:r>
            <a:r>
              <a:rPr sz="750" spc="22">
                <a:latin typeface="Arial" panose="020B0604020202020204" pitchFamily="34" charset="0"/>
                <a:cs typeface="Arial" panose="020B0604020202020204" pitchFamily="34" charset="0"/>
              </a:rPr>
              <a:t>beneft </a:t>
            </a:r>
            <a:r>
              <a:rPr sz="750" spc="-4">
                <a:latin typeface="Arial" panose="020B0604020202020204" pitchFamily="34" charset="0"/>
                <a:cs typeface="Arial" panose="020B0604020202020204" pitchFamily="34" charset="0"/>
              </a:rPr>
              <a:t>to the same extent (or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all)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“airdrops”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respect </a:t>
            </a:r>
            <a:r>
              <a:rPr sz="750" spc="18">
                <a:latin typeface="Arial" panose="020B0604020202020204" pitchFamily="34" charset="0"/>
                <a:cs typeface="Arial" panose="020B0604020202020204" pitchFamily="34" charset="0"/>
              </a:rPr>
              <a:t>to, </a:t>
            </a:r>
            <a:r>
              <a:rPr sz="750" spc="-4">
                <a:latin typeface="Arial" panose="020B0604020202020204" pitchFamily="34" charset="0"/>
                <a:cs typeface="Arial" panose="020B0604020202020204" pitchFamily="34" charset="0"/>
              </a:rPr>
              <a:t>or “forks” in, the Bitcoin </a:t>
            </a:r>
            <a:r>
              <a:rPr sz="750">
                <a:latin typeface="Arial" panose="020B0604020202020204" pitchFamily="34" charset="0"/>
                <a:cs typeface="Arial" panose="020B0604020202020204" pitchFamily="34" charset="0"/>
              </a:rPr>
              <a:t>(or  </a:t>
            </a:r>
            <a:r>
              <a:rPr sz="750" spc="-4">
                <a:latin typeface="Arial" panose="020B0604020202020204" pitchFamily="34" charset="0"/>
                <a:cs typeface="Arial" panose="020B0604020202020204" pitchFamily="34" charset="0"/>
              </a:rPr>
              <a:t>other relevant digital </a:t>
            </a:r>
            <a:r>
              <a:rPr sz="750" spc="-9">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blockchain, compared to investors who hold Bitcoin (or such other relevant digital asset) </a:t>
            </a:r>
            <a:r>
              <a:rPr sz="750" spc="-9">
                <a:latin typeface="Arial" panose="020B0604020202020204" pitchFamily="34" charset="0"/>
                <a:cs typeface="Arial" panose="020B0604020202020204" pitchFamily="34" charset="0"/>
              </a:rPr>
              <a:t>directly </a:t>
            </a:r>
            <a:r>
              <a:rPr sz="750" spc="-4">
                <a:latin typeface="Arial" panose="020B0604020202020204" pitchFamily="34" charset="0"/>
                <a:cs typeface="Arial" panose="020B0604020202020204" pitchFamily="34" charset="0"/>
              </a:rPr>
              <a:t>instead of through </a:t>
            </a:r>
            <a:r>
              <a:rPr sz="750">
                <a:latin typeface="Arial" panose="020B0604020202020204" pitchFamily="34" charset="0"/>
                <a:cs typeface="Arial" panose="020B0604020202020204" pitchFamily="34" charset="0"/>
              </a:rPr>
              <a:t>a fund </a:t>
            </a:r>
            <a:r>
              <a:rPr sz="750" spc="-4">
                <a:latin typeface="Arial" panose="020B0604020202020204" pitchFamily="34" charset="0"/>
                <a:cs typeface="Arial" panose="020B0604020202020204" pitchFamily="34" charset="0"/>
              </a:rPr>
              <a:t>or </a:t>
            </a:r>
            <a:r>
              <a:rPr sz="750" spc="4">
                <a:latin typeface="Arial" panose="020B0604020202020204" pitchFamily="34" charset="0"/>
                <a:cs typeface="Arial" panose="020B0604020202020204" pitchFamily="34" charset="0"/>
              </a:rPr>
              <a:t>product. </a:t>
            </a:r>
            <a:r>
              <a:rPr sz="750" spc="-4">
                <a:latin typeface="Arial" panose="020B0604020202020204" pitchFamily="34" charset="0"/>
                <a:cs typeface="Arial" panose="020B0604020202020204" pitchFamily="34" charset="0"/>
              </a:rPr>
              <a:t>Additionally, </a:t>
            </a:r>
            <a:r>
              <a:rPr sz="750">
                <a:latin typeface="Arial" panose="020B0604020202020204" pitchFamily="34" charset="0"/>
                <a:cs typeface="Arial" panose="020B0604020202020204" pitchFamily="34" charset="0"/>
              </a:rPr>
              <a:t>a “fork” </a:t>
            </a:r>
            <a:r>
              <a:rPr sz="750" spc="-4">
                <a:latin typeface="Arial" panose="020B0604020202020204" pitchFamily="34" charset="0"/>
                <a:cs typeface="Arial" panose="020B0604020202020204" pitchFamily="34" charset="0"/>
              </a:rPr>
              <a:t>in the Bitcoin  </a:t>
            </a:r>
            <a:r>
              <a:rPr sz="750" spc="-9">
                <a:latin typeface="Arial" panose="020B0604020202020204" pitchFamily="34" charset="0"/>
                <a:cs typeface="Arial" panose="020B0604020202020204" pitchFamily="34" charset="0"/>
              </a:rPr>
              <a:t>blockchain </a:t>
            </a:r>
            <a:r>
              <a:rPr sz="750" spc="-4">
                <a:latin typeface="Arial" panose="020B0604020202020204" pitchFamily="34" charset="0"/>
                <a:cs typeface="Arial" panose="020B0604020202020204" pitchFamily="34" charset="0"/>
              </a:rPr>
              <a:t>could materially decrease the price of</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Bitcoin.</a:t>
            </a:r>
          </a:p>
          <a:p>
            <a:pPr>
              <a:spcBef>
                <a:spcPts val="9"/>
              </a:spcBef>
              <a:buFont typeface="Corbel"/>
              <a:buChar char="-"/>
            </a:pPr>
            <a:endParaRPr sz="750">
              <a:latin typeface="Arial" panose="020B0604020202020204" pitchFamily="34" charset="0"/>
              <a:cs typeface="Arial" panose="020B0604020202020204" pitchFamily="34" charset="0"/>
            </a:endParaRPr>
          </a:p>
          <a:p>
            <a:pPr marL="11206" marR="37542">
              <a:lnSpc>
                <a:spcPct val="100899"/>
              </a:lnSpc>
              <a:buChar char="-"/>
              <a:tabLst>
                <a:tab pos="64998" algn="l"/>
              </a:tabLst>
            </a:pPr>
            <a:r>
              <a:rPr sz="750" spc="-4">
                <a:latin typeface="Arial" panose="020B0604020202020204" pitchFamily="34" charset="0"/>
                <a:cs typeface="Arial" panose="020B0604020202020204" pitchFamily="34" charset="0"/>
              </a:rPr>
              <a:t>Digital assets 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Bitcoin or other digital asset product </a:t>
            </a:r>
            <a:r>
              <a:rPr sz="750" spc="4">
                <a:latin typeface="Arial" panose="020B0604020202020204" pitchFamily="34" charset="0"/>
                <a:cs typeface="Arial" panose="020B0604020202020204" pitchFamily="34" charset="0"/>
              </a:rPr>
              <a:t>is/are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legal tender,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backed by </a:t>
            </a:r>
            <a:r>
              <a:rPr sz="750">
                <a:latin typeface="Arial" panose="020B0604020202020204" pitchFamily="34" charset="0"/>
                <a:cs typeface="Arial" panose="020B0604020202020204" pitchFamily="34" charset="0"/>
              </a:rPr>
              <a:t>any government, </a:t>
            </a:r>
            <a:r>
              <a:rPr sz="750" spc="-4">
                <a:latin typeface="Arial" panose="020B0604020202020204" pitchFamily="34" charset="0"/>
                <a:cs typeface="Arial" panose="020B0604020202020204" pitchFamily="34" charset="0"/>
              </a:rPr>
              <a:t>corporation or other </a:t>
            </a:r>
            <a:r>
              <a:rPr sz="750" spc="13">
                <a:latin typeface="Arial" panose="020B0604020202020204" pitchFamily="34" charset="0"/>
                <a:cs typeface="Arial" panose="020B0604020202020204" pitchFamily="34" charset="0"/>
              </a:rPr>
              <a:t>identifed </a:t>
            </a:r>
            <a:r>
              <a:rPr sz="750">
                <a:latin typeface="Arial" panose="020B0604020202020204" pitchFamily="34" charset="0"/>
                <a:cs typeface="Arial" panose="020B0604020202020204" pitchFamily="34" charset="0"/>
              </a:rPr>
              <a:t>body, </a:t>
            </a:r>
            <a:r>
              <a:rPr sz="750" spc="-4">
                <a:latin typeface="Arial" panose="020B0604020202020204" pitchFamily="34" charset="0"/>
                <a:cs typeface="Arial" panose="020B0604020202020204" pitchFamily="34" charset="0"/>
              </a:rPr>
              <a:t>other than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respect to certain digital  currencies that certain governments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developing </a:t>
            </a:r>
            <a:r>
              <a:rPr sz="750">
                <a:latin typeface="Arial" panose="020B0604020202020204" pitchFamily="34" charset="0"/>
                <a:cs typeface="Arial" panose="020B0604020202020204" pitchFamily="34" charset="0"/>
              </a:rPr>
              <a:t>now </a:t>
            </a:r>
            <a:r>
              <a:rPr sz="750" spc="-4">
                <a:latin typeface="Arial" panose="020B0604020202020204" pitchFamily="34" charset="0"/>
                <a:cs typeface="Arial" panose="020B0604020202020204" pitchFamily="34" charset="0"/>
              </a:rPr>
              <a:t>or in the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Bitcoin is </a:t>
            </a:r>
            <a:r>
              <a:rPr sz="750" b="1">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one). No law requires companies or individuals to accept digital currency </a:t>
            </a:r>
            <a:r>
              <a:rPr sz="750">
                <a:latin typeface="Arial" panose="020B0604020202020204" pitchFamily="34" charset="0"/>
                <a:cs typeface="Arial" panose="020B0604020202020204" pitchFamily="34" charset="0"/>
              </a:rPr>
              <a:t>as a </a:t>
            </a:r>
            <a:r>
              <a:rPr sz="750" spc="-4">
                <a:latin typeface="Arial" panose="020B0604020202020204" pitchFamily="34" charset="0"/>
                <a:cs typeface="Arial" panose="020B0604020202020204" pitchFamily="34" charset="0"/>
              </a:rPr>
              <a:t>form of  </a:t>
            </a:r>
            <a:r>
              <a:rPr sz="750">
                <a:latin typeface="Arial" panose="020B0604020202020204" pitchFamily="34" charset="0"/>
                <a:cs typeface="Arial" panose="020B0604020202020204" pitchFamily="34" charset="0"/>
              </a:rPr>
              <a:t>payment </a:t>
            </a:r>
            <a:r>
              <a:rPr sz="750" spc="-4">
                <a:latin typeface="Arial" panose="020B0604020202020204" pitchFamily="34" charset="0"/>
                <a:cs typeface="Arial" panose="020B0604020202020204" pitchFamily="34" charset="0"/>
              </a:rPr>
              <a:t>(except, potentially,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respect to digital currencies developed by certain governments where such acceptance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mandated). </a:t>
            </a:r>
            <a:r>
              <a:rPr sz="750" spc="4">
                <a:latin typeface="Arial" panose="020B0604020202020204" pitchFamily="34" charset="0"/>
                <a:cs typeface="Arial" panose="020B0604020202020204" pitchFamily="34" charset="0"/>
              </a:rPr>
              <a:t>Instead, </a:t>
            </a:r>
            <a:r>
              <a:rPr sz="750" spc="-4">
                <a:latin typeface="Arial" panose="020B0604020202020204" pitchFamily="34" charset="0"/>
                <a:cs typeface="Arial" panose="020B0604020202020204" pitchFamily="34" charset="0"/>
              </a:rPr>
              <a:t>other than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described </a:t>
            </a:r>
            <a:r>
              <a:rPr sz="750" spc="-4">
                <a:latin typeface="Arial" panose="020B0604020202020204" pitchFamily="34" charset="0"/>
                <a:cs typeface="Arial" panose="020B0604020202020204" pitchFamily="34" charset="0"/>
              </a:rPr>
              <a:t>in the preceding  sentences, </a:t>
            </a:r>
            <a:r>
              <a:rPr sz="750" spc="-9">
                <a:latin typeface="Arial" panose="020B0604020202020204" pitchFamily="34" charset="0"/>
                <a:cs typeface="Arial" panose="020B0604020202020204" pitchFamily="34" charset="0"/>
              </a:rPr>
              <a:t>Bitcoin’s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 products’ use is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to businesses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individuals that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willing </a:t>
            </a:r>
            <a:r>
              <a:rPr sz="750" spc="-4">
                <a:latin typeface="Arial" panose="020B0604020202020204" pitchFamily="34" charset="0"/>
                <a:cs typeface="Arial" panose="020B0604020202020204" pitchFamily="34" charset="0"/>
              </a:rPr>
              <a:t>to accept them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no one </a:t>
            </a:r>
            <a:r>
              <a:rPr sz="750" spc="-4">
                <a:latin typeface="Arial" panose="020B0604020202020204" pitchFamily="34" charset="0"/>
                <a:cs typeface="Arial" panose="020B0604020202020204" pitchFamily="34" charset="0"/>
              </a:rPr>
              <a:t>were to accept digital </a:t>
            </a:r>
            <a:r>
              <a:rPr sz="750">
                <a:latin typeface="Arial" panose="020B0604020202020204" pitchFamily="34" charset="0"/>
                <a:cs typeface="Arial" panose="020B0604020202020204" pitchFamily="34" charset="0"/>
              </a:rPr>
              <a:t>currencies, </a:t>
            </a: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virtual  currency products would </a:t>
            </a:r>
            <a:r>
              <a:rPr sz="750">
                <a:latin typeface="Arial" panose="020B0604020202020204" pitchFamily="34" charset="0"/>
                <a:cs typeface="Arial" panose="020B0604020202020204" pitchFamily="34" charset="0"/>
              </a:rPr>
              <a:t>very </a:t>
            </a:r>
            <a:r>
              <a:rPr sz="750" spc="-9">
                <a:latin typeface="Arial" panose="020B0604020202020204" pitchFamily="34" charset="0"/>
                <a:cs typeface="Arial" panose="020B0604020202020204" pitchFamily="34" charset="0"/>
              </a:rPr>
              <a:t>likely </a:t>
            </a:r>
            <a:r>
              <a:rPr sz="750" spc="-4">
                <a:latin typeface="Arial" panose="020B0604020202020204" pitchFamily="34" charset="0"/>
                <a:cs typeface="Arial" panose="020B0604020202020204" pitchFamily="34" charset="0"/>
              </a:rPr>
              <a:t>become</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worthless.</a:t>
            </a:r>
            <a:endParaRPr sz="750">
              <a:latin typeface="Arial" panose="020B0604020202020204" pitchFamily="34" charset="0"/>
              <a:cs typeface="Arial" panose="020B0604020202020204" pitchFamily="34" charset="0"/>
            </a:endParaRPr>
          </a:p>
          <a:p>
            <a:pPr>
              <a:spcBef>
                <a:spcPts val="4"/>
              </a:spcBef>
              <a:buFont typeface="Corbel"/>
              <a:buChar char="-"/>
            </a:pPr>
            <a:endParaRPr sz="750">
              <a:latin typeface="Arial" panose="020B0604020202020204" pitchFamily="34" charset="0"/>
              <a:cs typeface="Arial" panose="020B0604020202020204" pitchFamily="34" charset="0"/>
            </a:endParaRPr>
          </a:p>
          <a:p>
            <a:pPr marL="11206" marR="154649">
              <a:buChar char="-"/>
              <a:tabLst>
                <a:tab pos="64998" algn="l"/>
              </a:tabLst>
            </a:pPr>
            <a:r>
              <a:rPr sz="750" spc="-4">
                <a:latin typeface="Arial" panose="020B0604020202020204" pitchFamily="34" charset="0"/>
                <a:cs typeface="Arial" panose="020B0604020202020204" pitchFamily="34" charset="0"/>
              </a:rPr>
              <a:t>Platforms that buy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sell </a:t>
            </a:r>
            <a:r>
              <a:rPr sz="750" spc="-4">
                <a:latin typeface="Arial" panose="020B0604020202020204" pitchFamily="34" charset="0"/>
                <a:cs typeface="Arial" panose="020B0604020202020204" pitchFamily="34" charset="0"/>
              </a:rPr>
              <a:t>Bitcoin or other digital assets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a:t>
            </a:r>
            <a:r>
              <a:rPr sz="750" spc="4">
                <a:latin typeface="Arial" panose="020B0604020202020204" pitchFamily="34" charset="0"/>
                <a:cs typeface="Arial" panose="020B0604020202020204" pitchFamily="34" charset="0"/>
              </a:rPr>
              <a:t>hacked,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some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failed. In addition, </a:t>
            </a:r>
            <a:r>
              <a:rPr sz="750" spc="-9">
                <a:latin typeface="Arial" panose="020B0604020202020204" pitchFamily="34" charset="0"/>
                <a:cs typeface="Arial" panose="020B0604020202020204" pitchFamily="34" charset="0"/>
              </a:rPr>
              <a:t>like </a:t>
            </a:r>
            <a:r>
              <a:rPr sz="750" spc="-4">
                <a:latin typeface="Arial" panose="020B0604020202020204" pitchFamily="34" charset="0"/>
                <a:cs typeface="Arial" panose="020B0604020202020204" pitchFamily="34" charset="0"/>
              </a:rPr>
              <a:t>the platforms themselves, digital </a:t>
            </a:r>
            <a:r>
              <a:rPr sz="750" spc="-9">
                <a:latin typeface="Arial" panose="020B0604020202020204" pitchFamily="34" charset="0"/>
                <a:cs typeface="Arial" panose="020B0604020202020204" pitchFamily="34" charset="0"/>
              </a:rPr>
              <a:t>wallets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hacked, and are </a:t>
            </a:r>
            <a:r>
              <a:rPr sz="750" spc="-4">
                <a:latin typeface="Arial" panose="020B0604020202020204" pitchFamily="34" charset="0"/>
                <a:cs typeface="Arial" panose="020B0604020202020204" pitchFamily="34" charset="0"/>
              </a:rPr>
              <a:t>subject to theft </a:t>
            </a:r>
            <a:r>
              <a:rPr sz="750">
                <a:latin typeface="Arial" panose="020B0604020202020204" pitchFamily="34" charset="0"/>
                <a:cs typeface="Arial" panose="020B0604020202020204" pitchFamily="34" charset="0"/>
              </a:rPr>
              <a:t>and  fraud. As a </a:t>
            </a:r>
            <a:r>
              <a:rPr sz="750" spc="-4">
                <a:latin typeface="Arial" panose="020B0604020202020204" pitchFamily="34" charset="0"/>
                <a:cs typeface="Arial" panose="020B0604020202020204" pitchFamily="34" charset="0"/>
              </a:rPr>
              <a:t>result, </a:t>
            </a:r>
            <a:r>
              <a:rPr sz="750" spc="-9">
                <a:latin typeface="Arial" panose="020B0604020202020204" pitchFamily="34" charset="0"/>
                <a:cs typeface="Arial" panose="020B0604020202020204" pitchFamily="34" charset="0"/>
              </a:rPr>
              <a:t>like </a:t>
            </a:r>
            <a:r>
              <a:rPr sz="750" spc="-4">
                <a:latin typeface="Arial" panose="020B0604020202020204" pitchFamily="34" charset="0"/>
                <a:cs typeface="Arial" panose="020B0604020202020204" pitchFamily="34" charset="0"/>
              </a:rPr>
              <a:t>other investors </a:t>
            </a:r>
            <a:r>
              <a:rPr sz="750">
                <a:latin typeface="Arial" panose="020B0604020202020204" pitchFamily="34" charset="0"/>
                <a:cs typeface="Arial" panose="020B0604020202020204" pitchFamily="34" charset="0"/>
              </a:rPr>
              <a:t>have, you can </a:t>
            </a:r>
            <a:r>
              <a:rPr sz="750" spc="-9">
                <a:latin typeface="Arial" panose="020B0604020202020204" pitchFamily="34" charset="0"/>
                <a:cs typeface="Arial" panose="020B0604020202020204" pitchFamily="34" charset="0"/>
              </a:rPr>
              <a:t>lose </a:t>
            </a:r>
            <a:r>
              <a:rPr sz="750" spc="-4">
                <a:latin typeface="Arial" panose="020B0604020202020204" pitchFamily="34" charset="0"/>
                <a:cs typeface="Arial" panose="020B0604020202020204" pitchFamily="34" charset="0"/>
              </a:rPr>
              <a:t>some or all of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holdings of digital assets, including</a:t>
            </a:r>
            <a:r>
              <a:rPr sz="750" spc="31">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Bitcoin.</a:t>
            </a:r>
            <a:endParaRPr sz="750">
              <a:latin typeface="Arial" panose="020B0604020202020204" pitchFamily="34" charset="0"/>
              <a:cs typeface="Arial" panose="020B0604020202020204" pitchFamily="34" charset="0"/>
            </a:endParaRP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318264">
              <a:lnSpc>
                <a:spcPct val="100899"/>
              </a:lnSpc>
              <a:buChar char="-"/>
              <a:tabLst>
                <a:tab pos="64998" algn="l"/>
              </a:tabLst>
            </a:pPr>
            <a:r>
              <a:rPr sz="750" spc="-9">
                <a:latin typeface="Arial" panose="020B0604020202020204" pitchFamily="34" charset="0"/>
                <a:cs typeface="Arial" panose="020B0604020202020204" pitchFamily="34" charset="0"/>
              </a:rPr>
              <a:t>Unlike </a:t>
            </a:r>
            <a:r>
              <a:rPr sz="750" spc="-4">
                <a:latin typeface="Arial" panose="020B0604020202020204" pitchFamily="34" charset="0"/>
                <a:cs typeface="Arial" panose="020B0604020202020204" pitchFamily="34" charset="0"/>
              </a:rPr>
              <a:t>US </a:t>
            </a:r>
            <a:r>
              <a:rPr sz="750">
                <a:latin typeface="Arial" panose="020B0604020202020204" pitchFamily="34" charset="0"/>
                <a:cs typeface="Arial" panose="020B0604020202020204" pitchFamily="34" charset="0"/>
              </a:rPr>
              <a:t>banks and </a:t>
            </a:r>
            <a:r>
              <a:rPr sz="750" spc="-9">
                <a:latin typeface="Arial" panose="020B0604020202020204" pitchFamily="34" charset="0"/>
                <a:cs typeface="Arial" panose="020B0604020202020204" pitchFamily="34" charset="0"/>
              </a:rPr>
              <a:t>credit </a:t>
            </a:r>
            <a:r>
              <a:rPr sz="750">
                <a:latin typeface="Arial" panose="020B0604020202020204" pitchFamily="34" charset="0"/>
                <a:cs typeface="Arial" panose="020B0604020202020204" pitchFamily="34" charset="0"/>
              </a:rPr>
              <a:t>unions </a:t>
            </a:r>
            <a:r>
              <a:rPr sz="750" spc="-4">
                <a:latin typeface="Arial" panose="020B0604020202020204" pitchFamily="34" charset="0"/>
                <a:cs typeface="Arial" panose="020B0604020202020204" pitchFamily="34" charset="0"/>
              </a:rPr>
              <a:t>that provide certain </a:t>
            </a:r>
            <a:r>
              <a:rPr sz="750">
                <a:latin typeface="Arial" panose="020B0604020202020204" pitchFamily="34" charset="0"/>
                <a:cs typeface="Arial" panose="020B0604020202020204" pitchFamily="34" charset="0"/>
              </a:rPr>
              <a:t>guarantees </a:t>
            </a:r>
            <a:r>
              <a:rPr sz="750" spc="-4">
                <a:latin typeface="Arial" panose="020B0604020202020204" pitchFamily="34" charset="0"/>
                <a:cs typeface="Arial" panose="020B0604020202020204" pitchFamily="34" charset="0"/>
              </a:rPr>
              <a:t>of safety to </a:t>
            </a:r>
            <a:r>
              <a:rPr sz="750">
                <a:latin typeface="Arial" panose="020B0604020202020204" pitchFamily="34" charset="0"/>
                <a:cs typeface="Arial" panose="020B0604020202020204" pitchFamily="34" charset="0"/>
              </a:rPr>
              <a:t>depositors, </a:t>
            </a:r>
            <a:r>
              <a:rPr sz="750" spc="-4">
                <a:latin typeface="Arial" panose="020B0604020202020204" pitchFamily="34" charset="0"/>
                <a:cs typeface="Arial" panose="020B0604020202020204" pitchFamily="34" charset="0"/>
              </a:rPr>
              <a:t>there </a:t>
            </a:r>
            <a:r>
              <a:rPr sz="750">
                <a:latin typeface="Arial" panose="020B0604020202020204" pitchFamily="34" charset="0"/>
                <a:cs typeface="Arial" panose="020B0604020202020204" pitchFamily="34" charset="0"/>
              </a:rPr>
              <a:t>are no </a:t>
            </a:r>
            <a:r>
              <a:rPr sz="750" spc="-4">
                <a:latin typeface="Arial" panose="020B0604020202020204" pitchFamily="34" charset="0"/>
                <a:cs typeface="Arial" panose="020B0604020202020204" pitchFamily="34" charset="0"/>
              </a:rPr>
              <a:t>such safeguards provided to digital </a:t>
            </a:r>
            <a:r>
              <a:rPr sz="750">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Bitcoin, held in digital </a:t>
            </a:r>
            <a:r>
              <a:rPr sz="750" spc="-9">
                <a:latin typeface="Arial" panose="020B0604020202020204" pitchFamily="34" charset="0"/>
                <a:cs typeface="Arial" panose="020B0604020202020204" pitchFamily="34" charset="0"/>
              </a:rPr>
              <a:t>wallets </a:t>
            </a:r>
            <a:r>
              <a:rPr sz="750" spc="-4">
                <a:latin typeface="Arial" panose="020B0604020202020204" pitchFamily="34" charset="0"/>
                <a:cs typeface="Arial" panose="020B0604020202020204" pitchFamily="34" charset="0"/>
              </a:rPr>
              <a:t>by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providers or by</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regulators.</a:t>
            </a:r>
            <a:endParaRPr sz="750">
              <a:latin typeface="Arial" panose="020B0604020202020204" pitchFamily="34" charset="0"/>
              <a:cs typeface="Arial" panose="020B0604020202020204" pitchFamily="34" charset="0"/>
            </a:endParaRPr>
          </a:p>
          <a:p>
            <a:pPr>
              <a:spcBef>
                <a:spcPts val="44"/>
              </a:spcBef>
              <a:buFont typeface="Corbel"/>
              <a:buChar char="-"/>
            </a:pPr>
            <a:endParaRPr sz="750">
              <a:latin typeface="Arial" panose="020B0604020202020204" pitchFamily="34" charset="0"/>
              <a:cs typeface="Arial" panose="020B0604020202020204" pitchFamily="34" charset="0"/>
            </a:endParaRPr>
          </a:p>
          <a:p>
            <a:pPr marL="11206" marR="8965">
              <a:lnSpc>
                <a:spcPct val="100899"/>
              </a:lnSpc>
              <a:spcBef>
                <a:spcPts val="4"/>
              </a:spcBef>
              <a:buChar char="-"/>
              <a:tabLst>
                <a:tab pos="64998" algn="l"/>
              </a:tabLst>
            </a:pPr>
            <a:r>
              <a:rPr sz="750" spc="-4">
                <a:latin typeface="Arial" panose="020B0604020202020204" pitchFamily="34" charset="0"/>
                <a:cs typeface="Arial" panose="020B0604020202020204" pitchFamily="34" charset="0"/>
              </a:rPr>
              <a:t>Due to the anonymity 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a:t>
            </a:r>
            <a:r>
              <a:rPr sz="750" spc="49">
                <a:latin typeface="Arial" panose="020B0604020202020204" pitchFamily="34" charset="0"/>
                <a:cs typeface="Arial" panose="020B0604020202020204" pitchFamily="34" charset="0"/>
              </a:rPr>
              <a:t>ofer, </a:t>
            </a:r>
            <a:r>
              <a:rPr sz="750" spc="-4">
                <a:latin typeface="Arial" panose="020B0604020202020204" pitchFamily="34" charset="0"/>
                <a:cs typeface="Arial" panose="020B0604020202020204" pitchFamily="34" charset="0"/>
              </a:rPr>
              <a:t>it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known use in illegal activity, including drug dealing, </a:t>
            </a:r>
            <a:r>
              <a:rPr sz="750">
                <a:latin typeface="Arial" panose="020B0604020202020204" pitchFamily="34" charset="0"/>
                <a:cs typeface="Arial" panose="020B0604020202020204" pitchFamily="34" charset="0"/>
              </a:rPr>
              <a:t>money </a:t>
            </a:r>
            <a:r>
              <a:rPr sz="750" spc="-4">
                <a:latin typeface="Arial" panose="020B0604020202020204" pitchFamily="34" charset="0"/>
                <a:cs typeface="Arial" panose="020B0604020202020204" pitchFamily="34" charset="0"/>
              </a:rPr>
              <a:t>laundering, </a:t>
            </a:r>
            <a:r>
              <a:rPr sz="750">
                <a:latin typeface="Arial" panose="020B0604020202020204" pitchFamily="34" charset="0"/>
                <a:cs typeface="Arial" panose="020B0604020202020204" pitchFamily="34" charset="0"/>
              </a:rPr>
              <a:t>human </a:t>
            </a:r>
            <a:r>
              <a:rPr sz="750" spc="35">
                <a:latin typeface="Arial" panose="020B0604020202020204" pitchFamily="34" charset="0"/>
                <a:cs typeface="Arial" panose="020B0604020202020204" pitchFamily="34" charset="0"/>
              </a:rPr>
              <a:t>trafcking, </a:t>
            </a:r>
            <a:r>
              <a:rPr sz="750" spc="-4">
                <a:latin typeface="Arial" panose="020B0604020202020204" pitchFamily="34" charset="0"/>
                <a:cs typeface="Arial" panose="020B0604020202020204" pitchFamily="34" charset="0"/>
              </a:rPr>
              <a:t>sanction evasion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forms of illegal  commerce. Abuses could impact legitimate consumers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speculators;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instance, law enforcement agencies could shut </a:t>
            </a:r>
            <a:r>
              <a:rPr sz="750" spc="-9">
                <a:latin typeface="Arial" panose="020B0604020202020204" pitchFamily="34" charset="0"/>
                <a:cs typeface="Arial" panose="020B0604020202020204" pitchFamily="34" charset="0"/>
              </a:rPr>
              <a:t>down </a:t>
            </a:r>
            <a:r>
              <a:rPr sz="750" spc="-4">
                <a:latin typeface="Arial" panose="020B0604020202020204" pitchFamily="34" charset="0"/>
                <a:cs typeface="Arial" panose="020B0604020202020204" pitchFamily="34" charset="0"/>
              </a:rPr>
              <a:t>or restrict the use of platforms </a:t>
            </a:r>
            <a:r>
              <a:rPr sz="750">
                <a:latin typeface="Arial" panose="020B0604020202020204" pitchFamily="34" charset="0"/>
                <a:cs typeface="Arial" panose="020B0604020202020204" pitchFamily="34" charset="0"/>
              </a:rPr>
              <a:t>and exchanges, </a:t>
            </a:r>
            <a:r>
              <a:rPr sz="750" spc="-9">
                <a:latin typeface="Arial" panose="020B0604020202020204" pitchFamily="34" charset="0"/>
                <a:cs typeface="Arial" panose="020B0604020202020204" pitchFamily="34" charset="0"/>
              </a:rPr>
              <a:t>limiting </a:t>
            </a:r>
            <a:r>
              <a:rPr sz="750" spc="-4">
                <a:latin typeface="Arial" panose="020B0604020202020204" pitchFamily="34" charset="0"/>
                <a:cs typeface="Arial" panose="020B0604020202020204" pitchFamily="34" charset="0"/>
              </a:rPr>
              <a:t>or shutting </a:t>
            </a:r>
            <a:r>
              <a:rPr sz="750" spc="110">
                <a:latin typeface="Arial" panose="020B0604020202020204" pitchFamily="34" charset="0"/>
                <a:cs typeface="Arial" panose="020B0604020202020204" pitchFamily="34" charset="0"/>
              </a:rPr>
              <a:t>of  </a:t>
            </a:r>
            <a:r>
              <a:rPr sz="750" spc="-4">
                <a:latin typeface="Arial" panose="020B0604020202020204" pitchFamily="34" charset="0"/>
                <a:cs typeface="Arial" panose="020B0604020202020204" pitchFamily="34" charset="0"/>
              </a:rPr>
              <a:t>entirely the </a:t>
            </a:r>
            <a:r>
              <a:rPr sz="750" spc="-9">
                <a:latin typeface="Arial" panose="020B0604020202020204" pitchFamily="34" charset="0"/>
                <a:cs typeface="Arial" panose="020B0604020202020204" pitchFamily="34" charset="0"/>
              </a:rPr>
              <a:t>ability </a:t>
            </a:r>
            <a:r>
              <a:rPr sz="750" spc="-4">
                <a:latin typeface="Arial" panose="020B0604020202020204" pitchFamily="34" charset="0"/>
                <a:cs typeface="Arial" panose="020B0604020202020204" pitchFamily="34" charset="0"/>
              </a:rPr>
              <a:t>to use or trade Bitcoin or other digital asset</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products.</a:t>
            </a:r>
            <a:endParaRPr sz="750">
              <a:latin typeface="Arial" panose="020B0604020202020204" pitchFamily="34" charset="0"/>
              <a:cs typeface="Arial" panose="020B0604020202020204" pitchFamily="34" charset="0"/>
            </a:endParaRP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269516">
              <a:buChar char="-"/>
              <a:tabLst>
                <a:tab pos="64998" algn="l"/>
              </a:tabLst>
            </a:pP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digital assets </a:t>
            </a:r>
            <a:r>
              <a:rPr sz="750">
                <a:latin typeface="Arial" panose="020B0604020202020204" pitchFamily="34" charset="0"/>
                <a:cs typeface="Arial" panose="020B0604020202020204" pitchFamily="34" charset="0"/>
              </a:rPr>
              <a:t>may not have an </a:t>
            </a:r>
            <a:r>
              <a:rPr sz="750" spc="-9">
                <a:latin typeface="Arial" panose="020B0604020202020204" pitchFamily="34" charset="0"/>
                <a:cs typeface="Arial" panose="020B0604020202020204" pitchFamily="34" charset="0"/>
              </a:rPr>
              <a:t>established </a:t>
            </a:r>
            <a:r>
              <a:rPr sz="750" spc="-4">
                <a:latin typeface="Arial" panose="020B0604020202020204" pitchFamily="34" charset="0"/>
                <a:cs typeface="Arial" panose="020B0604020202020204" pitchFamily="34" charset="0"/>
              </a:rPr>
              <a:t>track record of </a:t>
            </a:r>
            <a:r>
              <a:rPr sz="750" spc="-9">
                <a:latin typeface="Arial" panose="020B0604020202020204" pitchFamily="34" charset="0"/>
                <a:cs typeface="Arial" panose="020B0604020202020204" pitchFamily="34" charset="0"/>
              </a:rPr>
              <a:t>credibility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trust. </a:t>
            </a:r>
            <a:r>
              <a:rPr sz="750" spc="-4">
                <a:latin typeface="Arial" panose="020B0604020202020204" pitchFamily="34" charset="0"/>
                <a:cs typeface="Arial" panose="020B0604020202020204" pitchFamily="34" charset="0"/>
              </a:rPr>
              <a:t>Further,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performance data relating to Bitcoin, Bitcoin-related products or other digital asset  products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t>
            </a:r>
            <a:r>
              <a:rPr sz="750" spc="13">
                <a:latin typeface="Arial" panose="020B0604020202020204" pitchFamily="34" charset="0"/>
                <a:cs typeface="Arial" panose="020B0604020202020204" pitchFamily="34" charset="0"/>
              </a:rPr>
              <a:t>verifable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pricing models </a:t>
            </a:r>
            <a:r>
              <a:rPr sz="750">
                <a:latin typeface="Arial" panose="020B0604020202020204" pitchFamily="34" charset="0"/>
                <a:cs typeface="Arial" panose="020B0604020202020204" pitchFamily="34" charset="0"/>
              </a:rPr>
              <a:t>are not</a:t>
            </a:r>
            <a:r>
              <a:rPr sz="750" spc="-57">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uniform.</a:t>
            </a: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49869">
              <a:lnSpc>
                <a:spcPct val="100899"/>
              </a:lnSpc>
              <a:buChar char="-"/>
              <a:tabLst>
                <a:tab pos="64998" algn="l"/>
              </a:tabLst>
            </a:pPr>
            <a:r>
              <a:rPr sz="750" spc="-4">
                <a:latin typeface="Arial" panose="020B0604020202020204" pitchFamily="34" charset="0"/>
                <a:cs typeface="Arial" panose="020B0604020202020204" pitchFamily="34" charset="0"/>
              </a:rPr>
              <a:t>Investors should be </a:t>
            </a:r>
            <a:r>
              <a:rPr sz="750">
                <a:latin typeface="Arial" panose="020B0604020202020204" pitchFamily="34" charset="0"/>
                <a:cs typeface="Arial" panose="020B0604020202020204" pitchFamily="34" charset="0"/>
              </a:rPr>
              <a:t>aware </a:t>
            </a:r>
            <a:r>
              <a:rPr sz="750" spc="-4">
                <a:latin typeface="Arial" panose="020B0604020202020204" pitchFamily="34" charset="0"/>
                <a:cs typeface="Arial" panose="020B0604020202020204" pitchFamily="34" charset="0"/>
              </a:rPr>
              <a:t>of the potentially increased risks of transacting in digital </a:t>
            </a:r>
            <a:r>
              <a:rPr sz="750" spc="4">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including Bitcoin, relating to the risks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considerations, including </a:t>
            </a:r>
            <a:r>
              <a:rPr sz="750">
                <a:latin typeface="Arial" panose="020B0604020202020204" pitchFamily="34" charset="0"/>
                <a:cs typeface="Arial" panose="020B0604020202020204" pitchFamily="34" charset="0"/>
              </a:rPr>
              <a:t>fraud, </a:t>
            </a:r>
            <a:r>
              <a:rPr sz="750" spc="-4">
                <a:latin typeface="Arial" panose="020B0604020202020204" pitchFamily="34" charset="0"/>
                <a:cs typeface="Arial" panose="020B0604020202020204" pitchFamily="34" charset="0"/>
              </a:rPr>
              <a:t>theft,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lack of legitimacy,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aspects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qualities of digital </a:t>
            </a:r>
            <a:r>
              <a:rPr sz="750">
                <a:latin typeface="Arial" panose="020B0604020202020204" pitchFamily="34" charset="0"/>
                <a:cs typeface="Arial" panose="020B0604020202020204" pitchFamily="34" charset="0"/>
              </a:rPr>
              <a:t>assets, </a:t>
            </a:r>
            <a:r>
              <a:rPr sz="750" spc="-4">
                <a:latin typeface="Arial" panose="020B0604020202020204" pitchFamily="34" charset="0"/>
                <a:cs typeface="Arial" panose="020B0604020202020204" pitchFamily="34" charset="0"/>
              </a:rPr>
              <a:t>before transacting in such assets.</a:t>
            </a:r>
            <a:endParaRPr sz="750">
              <a:latin typeface="Arial" panose="020B0604020202020204" pitchFamily="34" charset="0"/>
              <a:cs typeface="Arial" panose="020B0604020202020204" pitchFamily="34" charset="0"/>
            </a:endParaRPr>
          </a:p>
          <a:p>
            <a:pPr>
              <a:spcBef>
                <a:spcPts val="49"/>
              </a:spcBef>
              <a:buFont typeface="Corbel"/>
              <a:buChar char="-"/>
            </a:pPr>
            <a:endParaRPr sz="750">
              <a:latin typeface="Arial" panose="020B0604020202020204" pitchFamily="34" charset="0"/>
              <a:cs typeface="Arial" panose="020B0604020202020204" pitchFamily="34" charset="0"/>
            </a:endParaRPr>
          </a:p>
          <a:p>
            <a:pPr marL="11206" marR="159132">
              <a:lnSpc>
                <a:spcPct val="100899"/>
              </a:lnSpc>
              <a:buChar char="-"/>
              <a:tabLst>
                <a:tab pos="64998" algn="l"/>
              </a:tabLst>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exchange rate of Bitcoin or other virtual currency products versus the </a:t>
            </a:r>
            <a:r>
              <a:rPr sz="750" spc="-9">
                <a:latin typeface="Arial" panose="020B0604020202020204" pitchFamily="34" charset="0"/>
                <a:cs typeface="Arial" panose="020B0604020202020204" pitchFamily="34" charset="0"/>
              </a:rPr>
              <a:t>USD historically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been </a:t>
            </a:r>
            <a:r>
              <a:rPr sz="750">
                <a:latin typeface="Arial" panose="020B0604020202020204" pitchFamily="34" charset="0"/>
                <a:cs typeface="Arial" panose="020B0604020202020204" pitchFamily="34" charset="0"/>
              </a:rPr>
              <a:t>very </a:t>
            </a:r>
            <a:r>
              <a:rPr sz="750" spc="-4">
                <a:latin typeface="Arial" panose="020B0604020202020204" pitchFamily="34" charset="0"/>
                <a:cs typeface="Arial" panose="020B0604020202020204" pitchFamily="34" charset="0"/>
              </a:rPr>
              <a:t>volatile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exchange rate could drastically </a:t>
            </a:r>
            <a:r>
              <a:rPr sz="750" spc="4">
                <a:latin typeface="Arial" panose="020B0604020202020204" pitchFamily="34" charset="0"/>
                <a:cs typeface="Arial" panose="020B0604020202020204" pitchFamily="34" charset="0"/>
              </a:rPr>
              <a:t>decline. </a:t>
            </a:r>
            <a:r>
              <a:rPr sz="750" spc="-4">
                <a:latin typeface="Arial" panose="020B0604020202020204" pitchFamily="34" charset="0"/>
                <a:cs typeface="Arial" panose="020B0604020202020204" pitchFamily="34" charset="0"/>
              </a:rPr>
              <a:t>For example, the exchange rate of  Bitcoin versus the </a:t>
            </a:r>
            <a:r>
              <a:rPr sz="750" spc="-9">
                <a:latin typeface="Arial" panose="020B0604020202020204" pitchFamily="34" charset="0"/>
                <a:cs typeface="Arial" panose="020B0604020202020204" pitchFamily="34" charset="0"/>
              </a:rPr>
              <a:t>USD </a:t>
            </a:r>
            <a:r>
              <a:rPr sz="750">
                <a:latin typeface="Arial" panose="020B0604020202020204" pitchFamily="34" charset="0"/>
                <a:cs typeface="Arial" panose="020B0604020202020204" pitchFamily="34" charset="0"/>
              </a:rPr>
              <a:t>has </a:t>
            </a:r>
            <a:r>
              <a:rPr sz="750" spc="-4">
                <a:latin typeface="Arial" panose="020B0604020202020204" pitchFamily="34" charset="0"/>
                <a:cs typeface="Arial" panose="020B0604020202020204" pitchFamily="34" charset="0"/>
              </a:rPr>
              <a:t>in the past dropped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than 50%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single </a:t>
            </a:r>
            <a:r>
              <a:rPr sz="750" spc="9">
                <a:latin typeface="Arial" panose="020B0604020202020204" pitchFamily="34" charset="0"/>
                <a:cs typeface="Arial" panose="020B0604020202020204" pitchFamily="34" charset="0"/>
              </a:rPr>
              <a:t>day. </a:t>
            </a:r>
            <a:r>
              <a:rPr sz="750" spc="-4">
                <a:latin typeface="Arial" panose="020B0604020202020204" pitchFamily="34" charset="0"/>
                <a:cs typeface="Arial" panose="020B0604020202020204" pitchFamily="34" charset="0"/>
              </a:rPr>
              <a:t>Bitcoin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26">
                <a:latin typeface="Arial" panose="020B0604020202020204" pitchFamily="34" charset="0"/>
                <a:cs typeface="Arial" panose="020B0604020202020204" pitchFamily="34" charset="0"/>
              </a:rPr>
              <a:t>afected </a:t>
            </a:r>
            <a:r>
              <a:rPr sz="750" spc="-4">
                <a:latin typeface="Arial" panose="020B0604020202020204" pitchFamily="34" charset="0"/>
                <a:cs typeface="Arial" panose="020B0604020202020204" pitchFamily="34" charset="0"/>
              </a:rPr>
              <a:t>by such </a:t>
            </a:r>
            <a:r>
              <a:rPr sz="750" spc="-9">
                <a:latin typeface="Arial" panose="020B0604020202020204" pitchFamily="34" charset="0"/>
                <a:cs typeface="Arial" panose="020B0604020202020204" pitchFamily="34" charset="0"/>
              </a:rPr>
              <a:t>volatility </a:t>
            </a:r>
            <a:r>
              <a:rPr sz="750">
                <a:latin typeface="Arial" panose="020B0604020202020204" pitchFamily="34" charset="0"/>
                <a:cs typeface="Arial" panose="020B0604020202020204" pitchFamily="34" charset="0"/>
              </a:rPr>
              <a:t>as</a:t>
            </a:r>
            <a:r>
              <a:rPr sz="750" spc="-44">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well.</a:t>
            </a:r>
          </a:p>
          <a:p>
            <a:pPr>
              <a:lnSpc>
                <a:spcPct val="100000"/>
              </a:lnSpc>
              <a:buFont typeface="Corbel"/>
              <a:buChar char="-"/>
            </a:pPr>
            <a:endParaRPr sz="750">
              <a:latin typeface="Arial" panose="020B0604020202020204" pitchFamily="34" charset="0"/>
              <a:cs typeface="Arial" panose="020B0604020202020204" pitchFamily="34" charset="0"/>
            </a:endParaRPr>
          </a:p>
          <a:p>
            <a:pPr marL="64998" indent="-53791">
              <a:buFontTx/>
              <a:buChar char="-"/>
              <a:tabLst>
                <a:tab pos="64998" algn="l"/>
              </a:tabLst>
            </a:pPr>
            <a:r>
              <a:rPr sz="750" spc="-4">
                <a:latin typeface="Arial" panose="020B0604020202020204" pitchFamily="34" charset="0"/>
                <a:cs typeface="Arial" panose="020B0604020202020204" pitchFamily="34" charset="0"/>
              </a:rPr>
              <a:t>Digital asset exchanges </a:t>
            </a:r>
            <a:r>
              <a:rPr sz="750">
                <a:latin typeface="Arial" panose="020B0604020202020204" pitchFamily="34" charset="0"/>
                <a:cs typeface="Arial" panose="020B0604020202020204" pitchFamily="34" charset="0"/>
              </a:rPr>
              <a:t>have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operating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performance </a:t>
            </a:r>
            <a:r>
              <a:rPr sz="750" spc="-9">
                <a:latin typeface="Arial" panose="020B0604020202020204" pitchFamily="34" charset="0"/>
                <a:cs typeface="Arial" panose="020B0604020202020204" pitchFamily="34" charset="0"/>
              </a:rPr>
              <a:t>histories </a:t>
            </a:r>
            <a:r>
              <a:rPr sz="750">
                <a:latin typeface="Arial" panose="020B0604020202020204" pitchFamily="34" charset="0"/>
                <a:cs typeface="Arial" panose="020B0604020202020204" pitchFamily="34" charset="0"/>
              </a:rPr>
              <a:t>and are not </a:t>
            </a:r>
            <a:r>
              <a:rPr sz="750" spc="-4">
                <a:latin typeface="Arial" panose="020B0604020202020204" pitchFamily="34" charset="0"/>
                <a:cs typeface="Arial" panose="020B0604020202020204" pitchFamily="34" charset="0"/>
              </a:rPr>
              <a:t>regulated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same controls or customer protections available to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traditional exchanges</a:t>
            </a:r>
            <a:r>
              <a:rPr sz="750" spc="101">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transacting</a:t>
            </a:r>
            <a:r>
              <a:rPr lang="en-US" sz="750" spc="-4">
                <a:latin typeface="Arial" panose="020B0604020202020204" pitchFamily="34" charset="0"/>
                <a:cs typeface="Arial" panose="020B0604020202020204" pitchFamily="34" charset="0"/>
              </a:rPr>
              <a:t> equity, debt,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other assets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securities. There is </a:t>
            </a:r>
            <a:r>
              <a:rPr lang="en-US" sz="750">
                <a:latin typeface="Arial" panose="020B0604020202020204" pitchFamily="34" charset="0"/>
                <a:cs typeface="Arial" panose="020B0604020202020204" pitchFamily="34" charset="0"/>
              </a:rPr>
              <a:t>no </a:t>
            </a:r>
            <a:r>
              <a:rPr lang="en-US" sz="750" spc="-4">
                <a:latin typeface="Arial" panose="020B0604020202020204" pitchFamily="34" charset="0"/>
                <a:cs typeface="Arial" panose="020B0604020202020204" pitchFamily="34" charset="0"/>
              </a:rPr>
              <a:t>assurance that </a:t>
            </a:r>
            <a:r>
              <a:rPr lang="en-US" sz="750">
                <a:latin typeface="Arial" panose="020B0604020202020204" pitchFamily="34" charset="0"/>
                <a:cs typeface="Arial" panose="020B0604020202020204" pitchFamily="34" charset="0"/>
              </a:rPr>
              <a:t>a </a:t>
            </a:r>
            <a:r>
              <a:rPr lang="en-US" sz="750" spc="-4">
                <a:latin typeface="Arial" panose="020B0604020202020204" pitchFamily="34" charset="0"/>
                <a:cs typeface="Arial" panose="020B0604020202020204" pitchFamily="34" charset="0"/>
              </a:rPr>
              <a:t>person/exchange who currently accepts </a:t>
            </a:r>
            <a:r>
              <a:rPr lang="en-US" sz="750">
                <a:latin typeface="Arial" panose="020B0604020202020204" pitchFamily="34" charset="0"/>
                <a:cs typeface="Arial" panose="020B0604020202020204" pitchFamily="34" charset="0"/>
              </a:rPr>
              <a:t>a </a:t>
            </a:r>
            <a:r>
              <a:rPr lang="en-US" sz="750" spc="-4">
                <a:latin typeface="Arial" panose="020B0604020202020204" pitchFamily="34" charset="0"/>
                <a:cs typeface="Arial" panose="020B0604020202020204" pitchFamily="34" charset="0"/>
              </a:rPr>
              <a:t>digital asset </a:t>
            </a:r>
            <a:r>
              <a:rPr lang="en-US" sz="750">
                <a:latin typeface="Arial" panose="020B0604020202020204" pitchFamily="34" charset="0"/>
                <a:cs typeface="Arial" panose="020B0604020202020204" pitchFamily="34" charset="0"/>
              </a:rPr>
              <a:t>as payment </a:t>
            </a:r>
            <a:r>
              <a:rPr lang="en-US" sz="750" spc="-9">
                <a:latin typeface="Arial" panose="020B0604020202020204" pitchFamily="34" charset="0"/>
                <a:cs typeface="Arial" panose="020B0604020202020204" pitchFamily="34" charset="0"/>
              </a:rPr>
              <a:t>will </a:t>
            </a:r>
            <a:r>
              <a:rPr lang="en-US" sz="750" spc="-4">
                <a:latin typeface="Arial" panose="020B0604020202020204" pitchFamily="34" charset="0"/>
                <a:cs typeface="Arial" panose="020B0604020202020204" pitchFamily="34" charset="0"/>
              </a:rPr>
              <a:t>continue to do so in the</a:t>
            </a:r>
            <a:r>
              <a:rPr lang="en-US" sz="750" spc="13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future.</a:t>
            </a:r>
            <a:endParaRPr lang="en-US" sz="750">
              <a:latin typeface="Arial" panose="020B0604020202020204" pitchFamily="34" charset="0"/>
              <a:cs typeface="Arial" panose="020B0604020202020204" pitchFamily="34" charset="0"/>
            </a:endParaRPr>
          </a:p>
          <a:p>
            <a:pPr marL="64998" indent="-53791">
              <a:buChar char="-"/>
              <a:tabLst>
                <a:tab pos="64998" algn="l"/>
              </a:tabLst>
            </a:pPr>
            <a:endParaRPr sz="750">
              <a:latin typeface="Arial" panose="020B0604020202020204" pitchFamily="34" charset="0"/>
              <a:cs typeface="Arial" panose="020B0604020202020204" pitchFamily="34" charset="0"/>
            </a:endParaRPr>
          </a:p>
        </p:txBody>
      </p:sp>
      <p:sp>
        <p:nvSpPr>
          <p:cNvPr id="5" name="object 5"/>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7" name="object 2">
            <a:extLst>
              <a:ext uri="{FF2B5EF4-FFF2-40B4-BE49-F238E27FC236}">
                <a16:creationId xmlns:a16="http://schemas.microsoft.com/office/drawing/2014/main" id="{59957152-6FE0-4664-AAAC-CE929C2ABCFA}"/>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6B20332F-545B-41DD-B15F-9F18CACDF085}"/>
              </a:ext>
            </a:extLst>
          </p:cNvPr>
          <p:cNvSpPr>
            <a:spLocks noGrp="1"/>
          </p:cNvSpPr>
          <p:nvPr>
            <p:ph type="sldNum" sz="quarter" idx="12"/>
          </p:nvPr>
        </p:nvSpPr>
        <p:spPr/>
        <p:txBody>
          <a:bodyPr/>
          <a:lstStyle/>
          <a:p>
            <a:fld id="{B6F15528-21DE-4FAA-801E-634DDDAF4B2B}" type="slidenum">
              <a:rPr lang="en-US" smtClean="0"/>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958664"/>
            <a:ext cx="8631416" cy="5110169"/>
          </a:xfrm>
          <a:prstGeom prst="rect">
            <a:avLst/>
          </a:prstGeom>
        </p:spPr>
        <p:txBody>
          <a:bodyPr vert="horz" wrap="square" lIns="0" tIns="10085" rIns="0" bIns="0" rtlCol="0">
            <a:spAutoFit/>
          </a:bodyPr>
          <a:lstStyle/>
          <a:p>
            <a:pPr marL="11206" marR="30257">
              <a:lnSpc>
                <a:spcPct val="100899"/>
              </a:lnSpc>
              <a:spcBef>
                <a:spcPts val="79"/>
              </a:spcBef>
              <a:buChar char="-"/>
              <a:tabLst>
                <a:tab pos="64998" algn="l"/>
              </a:tabLst>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regulatory framework of digital assets is </a:t>
            </a:r>
            <a:r>
              <a:rPr sz="750">
                <a:latin typeface="Arial" panose="020B0604020202020204" pitchFamily="34" charset="0"/>
                <a:cs typeface="Arial" panose="020B0604020202020204" pitchFamily="34" charset="0"/>
              </a:rPr>
              <a:t>evolving, and </a:t>
            </a:r>
            <a:r>
              <a:rPr sz="750" spc="-4">
                <a:latin typeface="Arial" panose="020B0604020202020204" pitchFamily="34" charset="0"/>
                <a:cs typeface="Arial" panose="020B0604020202020204" pitchFamily="34" charset="0"/>
              </a:rPr>
              <a:t>in some cases </a:t>
            </a:r>
            <a:r>
              <a:rPr sz="750">
                <a:latin typeface="Arial" panose="020B0604020202020204" pitchFamily="34" charset="0"/>
                <a:cs typeface="Arial" panose="020B0604020202020204" pitchFamily="34" charset="0"/>
              </a:rPr>
              <a:t>uncertain, and </a:t>
            </a:r>
            <a:r>
              <a:rPr sz="750" spc="-4">
                <a:latin typeface="Arial" panose="020B0604020202020204" pitchFamily="34" charset="0"/>
                <a:cs typeface="Arial" panose="020B0604020202020204" pitchFamily="34" charset="0"/>
              </a:rPr>
              <a:t>digital assets themselves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governed and </a:t>
            </a:r>
            <a:r>
              <a:rPr sz="750" spc="-4">
                <a:latin typeface="Arial" panose="020B0604020202020204" pitchFamily="34" charset="0"/>
                <a:cs typeface="Arial" panose="020B0604020202020204" pitchFamily="34" charset="0"/>
              </a:rPr>
              <a:t>protected by applicable securities regulators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securities  laws, including, but </a:t>
            </a:r>
            <a:r>
              <a:rPr sz="750">
                <a:latin typeface="Arial" panose="020B0604020202020204" pitchFamily="34" charset="0"/>
                <a:cs typeface="Arial" panose="020B0604020202020204" pitchFamily="34" charset="0"/>
              </a:rPr>
              <a:t>not </a:t>
            </a:r>
            <a:r>
              <a:rPr sz="750" spc="-9">
                <a:latin typeface="Arial" panose="020B0604020202020204" pitchFamily="34" charset="0"/>
                <a:cs typeface="Arial" panose="020B0604020202020204" pitchFamily="34" charset="0"/>
              </a:rPr>
              <a:t>limited </a:t>
            </a:r>
            <a:r>
              <a:rPr sz="750">
                <a:latin typeface="Arial" panose="020B0604020202020204" pitchFamily="34" charset="0"/>
                <a:cs typeface="Arial" panose="020B0604020202020204" pitchFamily="34" charset="0"/>
              </a:rPr>
              <a:t>to, </a:t>
            </a:r>
            <a:r>
              <a:rPr sz="750" spc="-4">
                <a:latin typeface="Arial" panose="020B0604020202020204" pitchFamily="34" charset="0"/>
                <a:cs typeface="Arial" panose="020B0604020202020204" pitchFamily="34" charset="0"/>
              </a:rPr>
              <a:t>Securities Investor </a:t>
            </a:r>
            <a:r>
              <a:rPr sz="750" spc="-9">
                <a:latin typeface="Arial" panose="020B0604020202020204" pitchFamily="34" charset="0"/>
                <a:cs typeface="Arial" panose="020B0604020202020204" pitchFamily="34" charset="0"/>
              </a:rPr>
              <a:t>Protection </a:t>
            </a:r>
            <a:r>
              <a:rPr sz="750" spc="-4">
                <a:latin typeface="Arial" panose="020B0604020202020204" pitchFamily="34" charset="0"/>
                <a:cs typeface="Arial" panose="020B0604020202020204" pitchFamily="34" charset="0"/>
              </a:rPr>
              <a:t>Corporation </a:t>
            </a:r>
            <a:r>
              <a:rPr sz="750">
                <a:latin typeface="Arial" panose="020B0604020202020204" pitchFamily="34" charset="0"/>
                <a:cs typeface="Arial" panose="020B0604020202020204" pitchFamily="34" charset="0"/>
              </a:rPr>
              <a:t>coverage, </a:t>
            </a:r>
            <a:r>
              <a:rPr sz="750" spc="-4">
                <a:latin typeface="Arial" panose="020B0604020202020204" pitchFamily="34" charset="0"/>
                <a:cs typeface="Arial" panose="020B0604020202020204" pitchFamily="34" charset="0"/>
              </a:rPr>
              <a:t>or other regulatory</a:t>
            </a:r>
            <a:r>
              <a:rPr sz="750" spc="-1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regimes.</a:t>
            </a:r>
            <a:endParaRPr sz="750">
              <a:latin typeface="Arial" panose="020B0604020202020204" pitchFamily="34" charset="0"/>
              <a:cs typeface="Arial" panose="020B0604020202020204" pitchFamily="34" charset="0"/>
            </a:endParaRPr>
          </a:p>
          <a:p>
            <a:pPr>
              <a:lnSpc>
                <a:spcPct val="100000"/>
              </a:lnSpc>
              <a:buFont typeface="Corbel"/>
              <a:buChar char="-"/>
            </a:pPr>
            <a:endParaRPr sz="750">
              <a:latin typeface="Arial" panose="020B0604020202020204" pitchFamily="34" charset="0"/>
              <a:cs typeface="Arial" panose="020B0604020202020204" pitchFamily="34" charset="0"/>
            </a:endParaRPr>
          </a:p>
          <a:p>
            <a:pPr marL="11206" marR="353564">
              <a:buChar char="-"/>
              <a:tabLst>
                <a:tab pos="64998" algn="l"/>
              </a:tabLst>
            </a:pP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its </a:t>
            </a:r>
            <a:r>
              <a:rPr sz="750" spc="44">
                <a:latin typeface="Arial" panose="020B0604020202020204" pitchFamily="34" charset="0"/>
                <a:cs typeface="Arial" panose="020B0604020202020204" pitchFamily="34" charset="0"/>
              </a:rPr>
              <a:t>afliates </a:t>
            </a:r>
            <a:r>
              <a:rPr sz="750" spc="-4">
                <a:latin typeface="Arial" panose="020B0604020202020204" pitchFamily="34" charset="0"/>
                <a:cs typeface="Arial" panose="020B0604020202020204" pitchFamily="34" charset="0"/>
              </a:rPr>
              <a:t>(collectively, </a:t>
            </a:r>
            <a:r>
              <a:rPr sz="750">
                <a:latin typeface="Arial" panose="020B0604020202020204" pitchFamily="34" charset="0"/>
                <a:cs typeface="Arial" panose="020B0604020202020204" pitchFamily="34" charset="0"/>
              </a:rPr>
              <a:t>“Morgan </a:t>
            </a:r>
            <a:r>
              <a:rPr sz="750" spc="-4">
                <a:latin typeface="Arial" panose="020B0604020202020204" pitchFamily="34" charset="0"/>
                <a:cs typeface="Arial" panose="020B0604020202020204" pitchFamily="34" charset="0"/>
              </a:rPr>
              <a:t>Stanley”)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currently, or in the </a:t>
            </a:r>
            <a:r>
              <a:rPr sz="750">
                <a:latin typeface="Arial" panose="020B0604020202020204" pitchFamily="34" charset="0"/>
                <a:cs typeface="Arial" panose="020B0604020202020204" pitchFamily="34" charset="0"/>
              </a:rPr>
              <a:t>future, </a:t>
            </a:r>
            <a:r>
              <a:rPr sz="750" spc="49">
                <a:latin typeface="Arial" panose="020B0604020202020204" pitchFamily="34" charset="0"/>
                <a:cs typeface="Arial" panose="020B0604020202020204" pitchFamily="34" charset="0"/>
              </a:rPr>
              <a:t>ofer </a:t>
            </a:r>
            <a:r>
              <a:rPr sz="750" spc="-4">
                <a:latin typeface="Arial" panose="020B0604020202020204" pitchFamily="34" charset="0"/>
                <a:cs typeface="Arial" panose="020B0604020202020204" pitchFamily="34" charset="0"/>
              </a:rPr>
              <a:t>or invest in digital asset </a:t>
            </a:r>
            <a:r>
              <a:rPr sz="750">
                <a:latin typeface="Arial" panose="020B0604020202020204" pitchFamily="34" charset="0"/>
                <a:cs typeface="Arial" panose="020B0604020202020204" pitchFamily="34" charset="0"/>
              </a:rPr>
              <a:t>products, </a:t>
            </a:r>
            <a:r>
              <a:rPr sz="750" spc="-4">
                <a:latin typeface="Arial" panose="020B0604020202020204" pitchFamily="34" charset="0"/>
                <a:cs typeface="Arial" panose="020B0604020202020204" pitchFamily="34" charset="0"/>
              </a:rPr>
              <a:t>services or platforms.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proprietary  interests of Morgan Stanley </a:t>
            </a:r>
            <a:r>
              <a:rPr sz="750">
                <a:latin typeface="Arial" panose="020B0604020202020204" pitchFamily="34" charset="0"/>
                <a:cs typeface="Arial" panose="020B0604020202020204" pitchFamily="34" charset="0"/>
              </a:rPr>
              <a:t>may </a:t>
            </a:r>
            <a:r>
              <a:rPr sz="750" spc="18">
                <a:latin typeface="Arial" panose="020B0604020202020204" pitchFamily="34" charset="0"/>
                <a:cs typeface="Arial" panose="020B0604020202020204" pitchFamily="34" charset="0"/>
              </a:rPr>
              <a:t>confict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your</a:t>
            </a:r>
            <a:r>
              <a:rPr sz="750" spc="-3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interests.</a:t>
            </a:r>
            <a:endParaRPr sz="750">
              <a:latin typeface="Arial" panose="020B0604020202020204" pitchFamily="34" charset="0"/>
              <a:cs typeface="Arial" panose="020B0604020202020204" pitchFamily="34" charset="0"/>
            </a:endParaRPr>
          </a:p>
          <a:p>
            <a:pPr>
              <a:spcBef>
                <a:spcPts val="9"/>
              </a:spcBef>
              <a:buFont typeface="Corbel"/>
              <a:buChar char="-"/>
            </a:pPr>
            <a:endParaRPr sz="750">
              <a:latin typeface="Arial" panose="020B0604020202020204" pitchFamily="34" charset="0"/>
              <a:cs typeface="Arial" panose="020B0604020202020204" pitchFamily="34" charset="0"/>
            </a:endParaRPr>
          </a:p>
          <a:p>
            <a:pPr marL="11206" marR="211242">
              <a:buChar char="-"/>
              <a:tabLst>
                <a:tab pos="64998" algn="l"/>
              </a:tabLst>
            </a:pP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foregoing </a:t>
            </a:r>
            <a:r>
              <a:rPr sz="750" spc="-9">
                <a:latin typeface="Arial" panose="020B0604020202020204" pitchFamily="34" charset="0"/>
                <a:cs typeface="Arial" panose="020B0604020202020204" pitchFamily="34" charset="0"/>
              </a:rPr>
              <a:t>list </a:t>
            </a:r>
            <a:r>
              <a:rPr sz="750" spc="-4">
                <a:latin typeface="Arial" panose="020B0604020202020204" pitchFamily="34" charset="0"/>
                <a:cs typeface="Arial" panose="020B0604020202020204" pitchFamily="34" charset="0"/>
              </a:rPr>
              <a:t>of considerations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risks </a:t>
            </a:r>
            <a:r>
              <a:rPr sz="750">
                <a:latin typeface="Arial" panose="020B0604020202020204" pitchFamily="34" charset="0"/>
                <a:cs typeface="Arial" panose="020B0604020202020204" pitchFamily="34" charset="0"/>
              </a:rPr>
              <a:t>are not and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purport </a:t>
            </a:r>
            <a:r>
              <a:rPr sz="750" spc="-4">
                <a:latin typeface="Arial" panose="020B0604020202020204" pitchFamily="34" charset="0"/>
                <a:cs typeface="Arial" panose="020B0604020202020204" pitchFamily="34" charset="0"/>
              </a:rPr>
              <a:t>to be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complete </a:t>
            </a:r>
            <a:r>
              <a:rPr sz="750" spc="-4">
                <a:latin typeface="Arial" panose="020B0604020202020204" pitchFamily="34" charset="0"/>
                <a:cs typeface="Arial" panose="020B0604020202020204" pitchFamily="34" charset="0"/>
              </a:rPr>
              <a:t>enumeration or explanation of the risks involved in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in the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product or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investing or  trading in Bitcoin </a:t>
            </a:r>
            <a:r>
              <a:rPr sz="750">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other digital</a:t>
            </a:r>
            <a:r>
              <a:rPr sz="750" spc="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assets.</a:t>
            </a:r>
            <a:endParaRPr sz="750">
              <a:latin typeface="Arial" panose="020B0604020202020204" pitchFamily="34" charset="0"/>
              <a:cs typeface="Arial" panose="020B0604020202020204" pitchFamily="34" charset="0"/>
            </a:endParaRPr>
          </a:p>
          <a:p>
            <a:pPr>
              <a:spcBef>
                <a:spcPts val="9"/>
              </a:spcBef>
            </a:pPr>
            <a:endParaRPr sz="750">
              <a:latin typeface="Arial" panose="020B0604020202020204" pitchFamily="34" charset="0"/>
              <a:cs typeface="Arial" panose="020B0604020202020204" pitchFamily="34" charset="0"/>
            </a:endParaRPr>
          </a:p>
          <a:p>
            <a:pPr marL="11206">
              <a:spcBef>
                <a:spcPts val="4"/>
              </a:spcBef>
            </a:pPr>
            <a:r>
              <a:rPr sz="750" b="1" spc="-4">
                <a:latin typeface="Arial" panose="020B0604020202020204" pitchFamily="34" charset="0"/>
                <a:cs typeface="Arial" panose="020B0604020202020204" pitchFamily="34" charset="0"/>
              </a:rPr>
              <a:t>Asset </a:t>
            </a:r>
            <a:r>
              <a:rPr sz="750" b="1">
                <a:latin typeface="Arial" panose="020B0604020202020204" pitchFamily="34" charset="0"/>
                <a:cs typeface="Arial" panose="020B0604020202020204" pitchFamily="34" charset="0"/>
              </a:rPr>
              <a:t>allocation and </a:t>
            </a:r>
            <a:r>
              <a:rPr sz="750" b="1" spc="13">
                <a:latin typeface="Arial" panose="020B0604020202020204" pitchFamily="34" charset="0"/>
                <a:cs typeface="Arial" panose="020B0604020202020204" pitchFamily="34" charset="0"/>
              </a:rPr>
              <a:t>diversifcation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assure </a:t>
            </a:r>
            <a:r>
              <a:rPr sz="750">
                <a:latin typeface="Arial" panose="020B0604020202020204" pitchFamily="34" charset="0"/>
                <a:cs typeface="Arial" panose="020B0604020202020204" pitchFamily="34" charset="0"/>
              </a:rPr>
              <a:t>a </a:t>
            </a:r>
            <a:r>
              <a:rPr sz="750" spc="31">
                <a:latin typeface="Arial" panose="020B0604020202020204" pitchFamily="34" charset="0"/>
                <a:cs typeface="Arial" panose="020B0604020202020204" pitchFamily="34" charset="0"/>
              </a:rPr>
              <a:t>proft </a:t>
            </a:r>
            <a:r>
              <a:rPr sz="750" spc="-4">
                <a:latin typeface="Arial" panose="020B0604020202020204" pitchFamily="34" charset="0"/>
                <a:cs typeface="Arial" panose="020B0604020202020204" pitchFamily="34" charset="0"/>
              </a:rPr>
              <a:t>or protect against </a:t>
            </a:r>
            <a:r>
              <a:rPr sz="750" spc="-9">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in declining </a:t>
            </a:r>
            <a:r>
              <a:rPr sz="750" spc="18">
                <a:latin typeface="Arial" panose="020B0604020202020204" pitchFamily="34" charset="0"/>
                <a:cs typeface="Arial" panose="020B0604020202020204" pitchFamily="34" charset="0"/>
              </a:rPr>
              <a:t>fnancial </a:t>
            </a:r>
            <a:r>
              <a:rPr sz="750">
                <a:latin typeface="Arial" panose="020B0604020202020204" pitchFamily="34" charset="0"/>
                <a:cs typeface="Arial" panose="020B0604020202020204" pitchFamily="34" charset="0"/>
              </a:rPr>
              <a:t>markets. </a:t>
            </a:r>
            <a:r>
              <a:rPr sz="750" spc="-4">
                <a:latin typeface="Arial" panose="020B0604020202020204" pitchFamily="34" charset="0"/>
                <a:cs typeface="Arial" panose="020B0604020202020204" pitchFamily="34" charset="0"/>
              </a:rPr>
              <a:t>Past performance is </a:t>
            </a:r>
            <a:r>
              <a:rPr sz="750">
                <a:latin typeface="Arial" panose="020B0604020202020204" pitchFamily="34" charset="0"/>
                <a:cs typeface="Arial" panose="020B0604020202020204" pitchFamily="34" charset="0"/>
              </a:rPr>
              <a:t>no guarantee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results.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results </a:t>
            </a:r>
            <a:r>
              <a:rPr sz="750">
                <a:latin typeface="Arial" panose="020B0604020202020204" pitchFamily="34" charset="0"/>
                <a:cs typeface="Arial" panose="020B0604020202020204" pitchFamily="34" charset="0"/>
              </a:rPr>
              <a:t>may</a:t>
            </a:r>
            <a:r>
              <a:rPr sz="750" spc="-26">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vary.</a:t>
            </a:r>
          </a:p>
          <a:p>
            <a:pPr>
              <a:lnSpc>
                <a:spcPct val="100000"/>
              </a:lnSpc>
            </a:pPr>
            <a:endParaRPr sz="750">
              <a:latin typeface="Arial" panose="020B0604020202020204" pitchFamily="34" charset="0"/>
              <a:cs typeface="Arial" panose="020B0604020202020204" pitchFamily="34" charset="0"/>
            </a:endParaRPr>
          </a:p>
          <a:p>
            <a:pPr marL="11206" marR="173700"/>
            <a:r>
              <a:rPr sz="750" b="1" spc="-18">
                <a:latin typeface="Arial" panose="020B0604020202020204" pitchFamily="34" charset="0"/>
                <a:cs typeface="Arial" panose="020B0604020202020204" pitchFamily="34" charset="0"/>
              </a:rPr>
              <a:t>Tax </a:t>
            </a:r>
            <a:r>
              <a:rPr sz="750" b="1">
                <a:latin typeface="Arial" panose="020B0604020202020204" pitchFamily="34" charset="0"/>
                <a:cs typeface="Arial" panose="020B0604020202020204" pitchFamily="34" charset="0"/>
              </a:rPr>
              <a:t>laws are </a:t>
            </a:r>
            <a:r>
              <a:rPr sz="750" b="1" spc="-4">
                <a:latin typeface="Arial" panose="020B0604020202020204" pitchFamily="34" charset="0"/>
                <a:cs typeface="Arial" panose="020B0604020202020204" pitchFamily="34" charset="0"/>
              </a:rPr>
              <a:t>complex </a:t>
            </a:r>
            <a:r>
              <a:rPr sz="750" b="1">
                <a:latin typeface="Arial" panose="020B0604020202020204" pitchFamily="34" charset="0"/>
                <a:cs typeface="Arial" panose="020B0604020202020204" pitchFamily="34" charset="0"/>
              </a:rPr>
              <a:t>and subject </a:t>
            </a:r>
            <a:r>
              <a:rPr sz="750" b="1" spc="-4">
                <a:latin typeface="Arial" panose="020B0604020202020204" pitchFamily="34" charset="0"/>
                <a:cs typeface="Arial" panose="020B0604020202020204" pitchFamily="34" charset="0"/>
              </a:rPr>
              <a:t>to change. Morgan Stanley Smith </a:t>
            </a:r>
            <a:r>
              <a:rPr sz="750" b="1">
                <a:latin typeface="Arial" panose="020B0604020202020204" pitchFamily="34" charset="0"/>
                <a:cs typeface="Arial" panose="020B0604020202020204" pitchFamily="34" charset="0"/>
              </a:rPr>
              <a:t>Barney </a:t>
            </a:r>
            <a:r>
              <a:rPr sz="750" b="1" spc="-13">
                <a:latin typeface="Arial" panose="020B0604020202020204" pitchFamily="34" charset="0"/>
                <a:cs typeface="Arial" panose="020B0604020202020204" pitchFamily="34" charset="0"/>
              </a:rPr>
              <a:t>LLC </a:t>
            </a:r>
            <a:r>
              <a:rPr sz="750" b="1" spc="-4">
                <a:latin typeface="Arial" panose="020B0604020202020204" pitchFamily="34" charset="0"/>
                <a:cs typeface="Arial" panose="020B0604020202020204" pitchFamily="34" charset="0"/>
              </a:rPr>
              <a:t>(“Morgan Stanley”), its </a:t>
            </a:r>
            <a:r>
              <a:rPr sz="750" b="1" spc="53">
                <a:latin typeface="Arial" panose="020B0604020202020204" pitchFamily="34" charset="0"/>
                <a:cs typeface="Arial" panose="020B0604020202020204" pitchFamily="34" charset="0"/>
              </a:rPr>
              <a:t>afliates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Morgan Stanley </a:t>
            </a:r>
            <a:r>
              <a:rPr sz="750" b="1">
                <a:latin typeface="Arial" panose="020B0604020202020204" pitchFamily="34" charset="0"/>
                <a:cs typeface="Arial" panose="020B0604020202020204" pitchFamily="34" charset="0"/>
              </a:rPr>
              <a:t>Financial Advisors and Private </a:t>
            </a:r>
            <a:r>
              <a:rPr sz="750" b="1" spc="-9">
                <a:latin typeface="Arial" panose="020B0604020202020204" pitchFamily="34" charset="0"/>
                <a:cs typeface="Arial" panose="020B0604020202020204" pitchFamily="34" charset="0"/>
              </a:rPr>
              <a:t>Wealth </a:t>
            </a:r>
            <a:r>
              <a:rPr sz="750" b="1">
                <a:latin typeface="Arial" panose="020B0604020202020204" pitchFamily="34" charset="0"/>
                <a:cs typeface="Arial" panose="020B0604020202020204" pitchFamily="34" charset="0"/>
              </a:rPr>
              <a:t>Advisors do not  provide </a:t>
            </a:r>
            <a:r>
              <a:rPr sz="750" b="1" spc="-4">
                <a:latin typeface="Arial" panose="020B0604020202020204" pitchFamily="34" charset="0"/>
                <a:cs typeface="Arial" panose="020B0604020202020204" pitchFamily="34" charset="0"/>
              </a:rPr>
              <a:t>tax </a:t>
            </a:r>
            <a:r>
              <a:rPr sz="750" b="1">
                <a:latin typeface="Arial" panose="020B0604020202020204" pitchFamily="34" charset="0"/>
                <a:cs typeface="Arial" panose="020B0604020202020204" pitchFamily="34" charset="0"/>
              </a:rPr>
              <a:t>or </a:t>
            </a:r>
            <a:r>
              <a:rPr sz="750" b="1" spc="-4">
                <a:latin typeface="Arial" panose="020B0604020202020204" pitchFamily="34" charset="0"/>
                <a:cs typeface="Arial" panose="020B0604020202020204" pitchFamily="34" charset="0"/>
              </a:rPr>
              <a:t>legal </a:t>
            </a:r>
            <a:r>
              <a:rPr sz="750" b="1">
                <a:latin typeface="Arial" panose="020B0604020202020204" pitchFamily="34" charset="0"/>
                <a:cs typeface="Arial" panose="020B0604020202020204" pitchFamily="34" charset="0"/>
              </a:rPr>
              <a:t>advice and are not </a:t>
            </a:r>
            <a:r>
              <a:rPr sz="750" b="1" spc="13">
                <a:latin typeface="Arial" panose="020B0604020202020204" pitchFamily="34" charset="0"/>
                <a:cs typeface="Arial" panose="020B0604020202020204" pitchFamily="34" charset="0"/>
              </a:rPr>
              <a:t>“fduciaries” </a:t>
            </a:r>
            <a:r>
              <a:rPr sz="750" b="1" spc="-4">
                <a:latin typeface="Arial" panose="020B0604020202020204" pitchFamily="34" charset="0"/>
                <a:cs typeface="Arial" panose="020B0604020202020204" pitchFamily="34" charset="0"/>
              </a:rPr>
              <a:t>(under ERISA, the Internal Revenue </a:t>
            </a:r>
            <a:r>
              <a:rPr sz="750" b="1">
                <a:latin typeface="Arial" panose="020B0604020202020204" pitchFamily="34" charset="0"/>
                <a:cs typeface="Arial" panose="020B0604020202020204" pitchFamily="34" charset="0"/>
              </a:rPr>
              <a:t>Code or </a:t>
            </a:r>
            <a:r>
              <a:rPr sz="750" b="1" spc="-4">
                <a:latin typeface="Arial" panose="020B0604020202020204" pitchFamily="34" charset="0"/>
                <a:cs typeface="Arial" panose="020B0604020202020204" pitchFamily="34" charset="0"/>
              </a:rPr>
              <a:t>otherwise) with respect to the services </a:t>
            </a:r>
            <a:r>
              <a:rPr sz="750" b="1">
                <a:latin typeface="Arial" panose="020B0604020202020204" pitchFamily="34" charset="0"/>
                <a:cs typeface="Arial" panose="020B0604020202020204" pitchFamily="34" charset="0"/>
              </a:rPr>
              <a:t>or </a:t>
            </a:r>
            <a:r>
              <a:rPr sz="750" b="1" spc="-4">
                <a:latin typeface="Arial" panose="020B0604020202020204" pitchFamily="34" charset="0"/>
                <a:cs typeface="Arial" panose="020B0604020202020204" pitchFamily="34" charset="0"/>
              </a:rPr>
              <a:t>activities described herein </a:t>
            </a:r>
            <a:r>
              <a:rPr sz="750" b="1" spc="-9">
                <a:latin typeface="Arial" panose="020B0604020202020204" pitchFamily="34" charset="0"/>
                <a:cs typeface="Arial" panose="020B0604020202020204" pitchFamily="34" charset="0"/>
              </a:rPr>
              <a:t>except </a:t>
            </a:r>
            <a:r>
              <a:rPr sz="750" b="1">
                <a:latin typeface="Arial" panose="020B0604020202020204" pitchFamily="34" charset="0"/>
                <a:cs typeface="Arial" panose="020B0604020202020204" pitchFamily="34" charset="0"/>
              </a:rPr>
              <a:t>as </a:t>
            </a:r>
            <a:r>
              <a:rPr sz="750" b="1" spc="-4">
                <a:latin typeface="Arial" panose="020B0604020202020204" pitchFamily="34" charset="0"/>
                <a:cs typeface="Arial" panose="020B0604020202020204" pitchFamily="34" charset="0"/>
              </a:rPr>
              <a:t>otherwise  provided </a:t>
            </a:r>
            <a:r>
              <a:rPr sz="750" b="1">
                <a:latin typeface="Arial" panose="020B0604020202020204" pitchFamily="34" charset="0"/>
                <a:cs typeface="Arial" panose="020B0604020202020204" pitchFamily="34" charset="0"/>
              </a:rPr>
              <a:t>in </a:t>
            </a:r>
            <a:r>
              <a:rPr sz="750" b="1" spc="-4">
                <a:latin typeface="Arial" panose="020B0604020202020204" pitchFamily="34" charset="0"/>
                <a:cs typeface="Arial" panose="020B0604020202020204" pitchFamily="34" charset="0"/>
              </a:rPr>
              <a:t>writing </a:t>
            </a:r>
            <a:r>
              <a:rPr sz="750" b="1">
                <a:latin typeface="Arial" panose="020B0604020202020204" pitchFamily="34" charset="0"/>
                <a:cs typeface="Arial" panose="020B0604020202020204" pitchFamily="34" charset="0"/>
              </a:rPr>
              <a:t>by </a:t>
            </a:r>
            <a:r>
              <a:rPr sz="750" b="1" spc="-4">
                <a:latin typeface="Arial" panose="020B0604020202020204" pitchFamily="34" charset="0"/>
                <a:cs typeface="Arial" panose="020B0604020202020204" pitchFamily="34" charset="0"/>
              </a:rPr>
              <a:t>Morgan Stanley </a:t>
            </a:r>
            <a:r>
              <a:rPr sz="750" b="1">
                <a:latin typeface="Arial" panose="020B0604020202020204" pitchFamily="34" charset="0"/>
                <a:cs typeface="Arial" panose="020B0604020202020204" pitchFamily="34" charset="0"/>
              </a:rPr>
              <a:t>and/or as </a:t>
            </a:r>
            <a:r>
              <a:rPr sz="750" b="1" spc="-4">
                <a:latin typeface="Arial" panose="020B0604020202020204" pitchFamily="34" charset="0"/>
                <a:cs typeface="Arial" panose="020B0604020202020204" pitchFamily="34" charset="0"/>
              </a:rPr>
              <a:t>described </a:t>
            </a:r>
            <a:r>
              <a:rPr sz="750" b="1">
                <a:latin typeface="Arial" panose="020B0604020202020204" pitchFamily="34" charset="0"/>
                <a:cs typeface="Arial" panose="020B0604020202020204" pitchFamily="34" charset="0"/>
              </a:rPr>
              <a:t>at </a:t>
            </a:r>
            <a:r>
              <a:rPr sz="750" b="1" u="sng">
                <a:uFill>
                  <a:solidFill>
                    <a:srgbClr val="000000"/>
                  </a:solidFill>
                </a:uFill>
                <a:latin typeface="Arial" panose="020B0604020202020204" pitchFamily="34" charset="0"/>
                <a:cs typeface="Arial" panose="020B0604020202020204" pitchFamily="34" charset="0"/>
                <a:hlinkClick r:id="rId2"/>
              </a:rPr>
              <a:t>www.morganstanley.com/disclosures/do</a:t>
            </a:r>
            <a:r>
              <a:rPr sz="750" b="1" u="sng">
                <a:uFill>
                  <a:solidFill>
                    <a:srgbClr val="000000"/>
                  </a:solidFill>
                </a:uFill>
                <a:latin typeface="Arial" panose="020B0604020202020204" pitchFamily="34" charset="0"/>
                <a:cs typeface="Arial" panose="020B0604020202020204" pitchFamily="34" charset="0"/>
              </a:rPr>
              <a:t>l</a:t>
            </a:r>
            <a:r>
              <a:rPr sz="750" b="1">
                <a:latin typeface="Arial" panose="020B0604020202020204" pitchFamily="34" charset="0"/>
                <a:cs typeface="Arial" panose="020B0604020202020204" pitchFamily="34" charset="0"/>
              </a:rPr>
              <a:t>. Individuals are </a:t>
            </a:r>
            <a:r>
              <a:rPr sz="750" b="1" spc="-4">
                <a:latin typeface="Arial" panose="020B0604020202020204" pitchFamily="34" charset="0"/>
                <a:cs typeface="Arial" panose="020B0604020202020204" pitchFamily="34" charset="0"/>
              </a:rPr>
              <a:t>encouraged to </a:t>
            </a:r>
            <a:r>
              <a:rPr sz="750" b="1">
                <a:latin typeface="Arial" panose="020B0604020202020204" pitchFamily="34" charset="0"/>
                <a:cs typeface="Arial" panose="020B0604020202020204" pitchFamily="34" charset="0"/>
              </a:rPr>
              <a:t>consult </a:t>
            </a:r>
            <a:r>
              <a:rPr sz="750" b="1" spc="-4">
                <a:latin typeface="Arial" panose="020B0604020202020204" pitchFamily="34" charset="0"/>
                <a:cs typeface="Arial" panose="020B0604020202020204" pitchFamily="34" charset="0"/>
              </a:rPr>
              <a:t>their tax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legal </a:t>
            </a:r>
            <a:r>
              <a:rPr sz="750" b="1">
                <a:latin typeface="Arial" panose="020B0604020202020204" pitchFamily="34" charset="0"/>
                <a:cs typeface="Arial" panose="020B0604020202020204" pitchFamily="34" charset="0"/>
              </a:rPr>
              <a:t>advisors (a) before  establishing a </a:t>
            </a:r>
            <a:r>
              <a:rPr sz="750" b="1" spc="-4">
                <a:latin typeface="Arial" panose="020B0604020202020204" pitchFamily="34" charset="0"/>
                <a:cs typeface="Arial" panose="020B0604020202020204" pitchFamily="34" charset="0"/>
              </a:rPr>
              <a:t>retirement </a:t>
            </a:r>
            <a:r>
              <a:rPr sz="750" b="1">
                <a:latin typeface="Arial" panose="020B0604020202020204" pitchFamily="34" charset="0"/>
                <a:cs typeface="Arial" panose="020B0604020202020204" pitchFamily="34" charset="0"/>
              </a:rPr>
              <a:t>plan or </a:t>
            </a:r>
            <a:r>
              <a:rPr sz="750" b="1" spc="-4">
                <a:latin typeface="Arial" panose="020B0604020202020204" pitchFamily="34" charset="0"/>
                <a:cs typeface="Arial" panose="020B0604020202020204" pitchFamily="34" charset="0"/>
              </a:rPr>
              <a:t>account, </a:t>
            </a:r>
            <a:r>
              <a:rPr sz="750" b="1">
                <a:latin typeface="Arial" panose="020B0604020202020204" pitchFamily="34" charset="0"/>
                <a:cs typeface="Arial" panose="020B0604020202020204" pitchFamily="34" charset="0"/>
              </a:rPr>
              <a:t>and (b) </a:t>
            </a:r>
            <a:r>
              <a:rPr sz="750" b="1" spc="-4">
                <a:latin typeface="Arial" panose="020B0604020202020204" pitchFamily="34" charset="0"/>
                <a:cs typeface="Arial" panose="020B0604020202020204" pitchFamily="34" charset="0"/>
              </a:rPr>
              <a:t>regarding </a:t>
            </a:r>
            <a:r>
              <a:rPr sz="750" b="1">
                <a:latin typeface="Arial" panose="020B0604020202020204" pitchFamily="34" charset="0"/>
                <a:cs typeface="Arial" panose="020B0604020202020204" pitchFamily="34" charset="0"/>
              </a:rPr>
              <a:t>any </a:t>
            </a:r>
            <a:r>
              <a:rPr sz="750" b="1" spc="-4">
                <a:latin typeface="Arial" panose="020B0604020202020204" pitchFamily="34" charset="0"/>
                <a:cs typeface="Arial" panose="020B0604020202020204" pitchFamily="34" charset="0"/>
              </a:rPr>
              <a:t>potential tax, ERISA </a:t>
            </a:r>
            <a:r>
              <a:rPr sz="750" b="1">
                <a:latin typeface="Arial" panose="020B0604020202020204" pitchFamily="34" charset="0"/>
                <a:cs typeface="Arial" panose="020B0604020202020204" pitchFamily="34" charset="0"/>
              </a:rPr>
              <a:t>and </a:t>
            </a:r>
            <a:r>
              <a:rPr sz="750" b="1" spc="-4">
                <a:latin typeface="Arial" panose="020B0604020202020204" pitchFamily="34" charset="0"/>
                <a:cs typeface="Arial" panose="020B0604020202020204" pitchFamily="34" charset="0"/>
              </a:rPr>
              <a:t>related consequences </a:t>
            </a:r>
            <a:r>
              <a:rPr sz="750" b="1">
                <a:latin typeface="Arial" panose="020B0604020202020204" pitchFamily="34" charset="0"/>
                <a:cs typeface="Arial" panose="020B0604020202020204" pitchFamily="34" charset="0"/>
              </a:rPr>
              <a:t>of any </a:t>
            </a:r>
            <a:r>
              <a:rPr sz="750" b="1" spc="-4">
                <a:latin typeface="Arial" panose="020B0604020202020204" pitchFamily="34" charset="0"/>
                <a:cs typeface="Arial" panose="020B0604020202020204" pitchFamily="34" charset="0"/>
              </a:rPr>
              <a:t>investments </a:t>
            </a:r>
            <a:r>
              <a:rPr sz="750" b="1">
                <a:latin typeface="Arial" panose="020B0604020202020204" pitchFamily="34" charset="0"/>
                <a:cs typeface="Arial" panose="020B0604020202020204" pitchFamily="34" charset="0"/>
              </a:rPr>
              <a:t>made under such plan or</a:t>
            </a:r>
            <a:r>
              <a:rPr sz="750" b="1" spc="-4">
                <a:latin typeface="Arial" panose="020B0604020202020204" pitchFamily="34" charset="0"/>
                <a:cs typeface="Arial" panose="020B0604020202020204" pitchFamily="34" charset="0"/>
              </a:rPr>
              <a:t> </a:t>
            </a:r>
            <a:r>
              <a:rPr sz="750" b="1" spc="-9">
                <a:latin typeface="Arial" panose="020B0604020202020204" pitchFamily="34" charset="0"/>
                <a:cs typeface="Arial" panose="020B0604020202020204" pitchFamily="34" charset="0"/>
              </a:rPr>
              <a:t>account.</a:t>
            </a:r>
            <a:endParaRPr sz="750">
              <a:latin typeface="Arial" panose="020B0604020202020204" pitchFamily="34" charset="0"/>
              <a:cs typeface="Arial" panose="020B0604020202020204" pitchFamily="34" charset="0"/>
            </a:endParaRPr>
          </a:p>
          <a:p>
            <a:pPr>
              <a:spcBef>
                <a:spcPts val="26"/>
              </a:spcBef>
            </a:pPr>
            <a:endParaRPr sz="750">
              <a:latin typeface="Arial" panose="020B0604020202020204" pitchFamily="34" charset="0"/>
              <a:cs typeface="Arial" panose="020B0604020202020204" pitchFamily="34" charset="0"/>
            </a:endParaRPr>
          </a:p>
          <a:p>
            <a:pPr marL="11206"/>
            <a:r>
              <a:rPr sz="750" spc="-4">
                <a:latin typeface="Arial" panose="020B0604020202020204" pitchFamily="34" charset="0"/>
                <a:cs typeface="Arial" panose="020B0604020202020204" pitchFamily="34" charset="0"/>
              </a:rPr>
              <a:t>Annuities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insurance products </a:t>
            </a:r>
            <a:r>
              <a:rPr sz="750">
                <a:latin typeface="Arial" panose="020B0604020202020204" pitchFamily="34" charset="0"/>
                <a:cs typeface="Arial" panose="020B0604020202020204" pitchFamily="34" charset="0"/>
              </a:rPr>
              <a:t>are </a:t>
            </a:r>
            <a:r>
              <a:rPr sz="750" spc="31">
                <a:latin typeface="Arial" panose="020B0604020202020204" pitchFamily="34" charset="0"/>
                <a:cs typeface="Arial" panose="020B0604020202020204" pitchFamily="34" charset="0"/>
              </a:rPr>
              <a:t>ofered </a:t>
            </a:r>
            <a:r>
              <a:rPr sz="750" spc="-4">
                <a:latin typeface="Arial" panose="020B0604020202020204" pitchFamily="34" charset="0"/>
                <a:cs typeface="Arial" panose="020B0604020202020204" pitchFamily="34" charset="0"/>
              </a:rPr>
              <a:t>in conjunction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13">
                <a:latin typeface="Arial" panose="020B0604020202020204" pitchFamily="34" charset="0"/>
                <a:cs typeface="Arial" panose="020B0604020202020204" pitchFamily="34" charset="0"/>
              </a:rPr>
              <a:t>LLC’s </a:t>
            </a:r>
            <a:r>
              <a:rPr sz="750" spc="-4">
                <a:latin typeface="Arial" panose="020B0604020202020204" pitchFamily="34" charset="0"/>
                <a:cs typeface="Arial" panose="020B0604020202020204" pitchFamily="34" charset="0"/>
              </a:rPr>
              <a:t>licensed insurance </a:t>
            </a:r>
            <a:r>
              <a:rPr sz="750">
                <a:latin typeface="Arial" panose="020B0604020202020204" pitchFamily="34" charset="0"/>
                <a:cs typeface="Arial" panose="020B0604020202020204" pitchFamily="34" charset="0"/>
              </a:rPr>
              <a:t>agency</a:t>
            </a:r>
            <a:r>
              <a:rPr sz="750" spc="-62">
                <a:latin typeface="Arial" panose="020B0604020202020204" pitchFamily="34" charset="0"/>
                <a:cs typeface="Arial" panose="020B0604020202020204" pitchFamily="34" charset="0"/>
              </a:rPr>
              <a:t> </a:t>
            </a:r>
            <a:r>
              <a:rPr sz="750" spc="49">
                <a:latin typeface="Arial" panose="020B0604020202020204" pitchFamily="34" charset="0"/>
                <a:cs typeface="Arial" panose="020B0604020202020204" pitchFamily="34" charset="0"/>
              </a:rPr>
              <a:t>afliates.</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63317">
              <a:lnSpc>
                <a:spcPct val="100899"/>
              </a:lnSpc>
              <a:spcBef>
                <a:spcPts val="4"/>
              </a:spcBef>
            </a:pPr>
            <a:r>
              <a:rPr sz="750" spc="-4">
                <a:latin typeface="Arial" panose="020B0604020202020204" pitchFamily="34" charset="0"/>
                <a:cs typeface="Arial" panose="020B0604020202020204" pitchFamily="34" charset="0"/>
              </a:rPr>
              <a:t>Indices </a:t>
            </a:r>
            <a:r>
              <a:rPr sz="750">
                <a:latin typeface="Arial" panose="020B0604020202020204" pitchFamily="34" charset="0"/>
                <a:cs typeface="Arial" panose="020B0604020202020204" pitchFamily="34" charset="0"/>
              </a:rPr>
              <a:t>are unmanaged and </a:t>
            </a:r>
            <a:r>
              <a:rPr sz="750" spc="-4">
                <a:latin typeface="Arial" panose="020B0604020202020204" pitchFamily="34" charset="0"/>
                <a:cs typeface="Arial" panose="020B0604020202020204" pitchFamily="34" charset="0"/>
              </a:rPr>
              <a:t>investors </a:t>
            </a:r>
            <a:r>
              <a:rPr sz="750">
                <a:latin typeface="Arial" panose="020B0604020202020204" pitchFamily="34" charset="0"/>
                <a:cs typeface="Arial" panose="020B0604020202020204" pitchFamily="34" charset="0"/>
              </a:rPr>
              <a:t>cannot </a:t>
            </a:r>
            <a:r>
              <a:rPr sz="750" spc="-9">
                <a:latin typeface="Arial" panose="020B0604020202020204" pitchFamily="34" charset="0"/>
                <a:cs typeface="Arial" panose="020B0604020202020204" pitchFamily="34" charset="0"/>
              </a:rPr>
              <a:t>directly </a:t>
            </a:r>
            <a:r>
              <a:rPr sz="750" spc="-4">
                <a:latin typeface="Arial" panose="020B0604020202020204" pitchFamily="34" charset="0"/>
                <a:cs typeface="Arial" panose="020B0604020202020204" pitchFamily="34" charset="0"/>
              </a:rPr>
              <a:t>invest in </a:t>
            </a:r>
            <a:r>
              <a:rPr sz="750" spc="4">
                <a:latin typeface="Arial" panose="020B0604020202020204" pitchFamily="34" charset="0"/>
                <a:cs typeface="Arial" panose="020B0604020202020204" pitchFamily="34" charset="0"/>
              </a:rPr>
              <a:t>them. </a:t>
            </a:r>
            <a:r>
              <a:rPr sz="750" spc="-4">
                <a:latin typeface="Arial" panose="020B0604020202020204" pitchFamily="34" charset="0"/>
                <a:cs typeface="Arial" panose="020B0604020202020204" pitchFamily="34" charset="0"/>
              </a:rPr>
              <a:t>They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subject to expenses or fees </a:t>
            </a:r>
            <a:r>
              <a:rPr sz="750">
                <a:latin typeface="Arial" panose="020B0604020202020204" pitchFamily="34" charset="0"/>
                <a:cs typeface="Arial" panose="020B0604020202020204" pitchFamily="34" charset="0"/>
              </a:rPr>
              <a:t>and are </a:t>
            </a:r>
            <a:r>
              <a:rPr sz="750" spc="-4">
                <a:latin typeface="Arial" panose="020B0604020202020204" pitchFamily="34" charset="0"/>
                <a:cs typeface="Arial" panose="020B0604020202020204" pitchFamily="34" charset="0"/>
              </a:rPr>
              <a:t>often </a:t>
            </a:r>
            <a:r>
              <a:rPr sz="750" spc="-9">
                <a:latin typeface="Arial" panose="020B0604020202020204" pitchFamily="34" charset="0"/>
                <a:cs typeface="Arial" panose="020B0604020202020204" pitchFamily="34" charset="0"/>
              </a:rPr>
              <a:t>comprised </a:t>
            </a:r>
            <a:r>
              <a:rPr sz="750" spc="-4">
                <a:latin typeface="Arial" panose="020B0604020202020204" pitchFamily="34" charset="0"/>
                <a:cs typeface="Arial" panose="020B0604020202020204" pitchFamily="34" charset="0"/>
              </a:rPr>
              <a:t>of securities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investment instruments the </a:t>
            </a:r>
            <a:r>
              <a:rPr sz="750" spc="-9">
                <a:latin typeface="Arial" panose="020B0604020202020204" pitchFamily="34" charset="0"/>
                <a:cs typeface="Arial" panose="020B0604020202020204" pitchFamily="34" charset="0"/>
              </a:rPr>
              <a:t>liquidity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restricted.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particular investment product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consist of securities </a:t>
            </a:r>
            <a:r>
              <a:rPr sz="750" spc="9">
                <a:latin typeface="Arial" panose="020B0604020202020204" pitchFamily="34" charset="0"/>
                <a:cs typeface="Arial" panose="020B0604020202020204" pitchFamily="34" charset="0"/>
              </a:rPr>
              <a:t>signifcantly </a:t>
            </a:r>
            <a:r>
              <a:rPr sz="750" spc="22">
                <a:latin typeface="Arial" panose="020B0604020202020204" pitchFamily="34" charset="0"/>
                <a:cs typeface="Arial" panose="020B0604020202020204" pitchFamily="34" charset="0"/>
              </a:rPr>
              <a:t>diferent </a:t>
            </a:r>
            <a:r>
              <a:rPr sz="750" spc="-4">
                <a:latin typeface="Arial" panose="020B0604020202020204" pitchFamily="34" charset="0"/>
                <a:cs typeface="Arial" panose="020B0604020202020204" pitchFamily="34" charset="0"/>
              </a:rPr>
              <a:t>than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index referred to </a:t>
            </a:r>
            <a:r>
              <a:rPr sz="750" spc="4">
                <a:latin typeface="Arial" panose="020B0604020202020204" pitchFamily="34" charset="0"/>
                <a:cs typeface="Arial" panose="020B0604020202020204" pitchFamily="34" charset="0"/>
              </a:rPr>
              <a:t>herein. </a:t>
            </a:r>
            <a:r>
              <a:rPr sz="750" spc="-9">
                <a:latin typeface="Arial" panose="020B0604020202020204" pitchFamily="34" charset="0"/>
                <a:cs typeface="Arial" panose="020B0604020202020204" pitchFamily="34" charset="0"/>
              </a:rPr>
              <a:t>Composite </a:t>
            </a:r>
            <a:r>
              <a:rPr sz="750" spc="-4">
                <a:latin typeface="Arial" panose="020B0604020202020204" pitchFamily="34" charset="0"/>
                <a:cs typeface="Arial" panose="020B0604020202020204" pitchFamily="34" charset="0"/>
              </a:rPr>
              <a:t>index results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shown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illustrative  purposes only, generally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represent the performance of </a:t>
            </a:r>
            <a:r>
              <a:rPr sz="750">
                <a:latin typeface="Arial" panose="020B0604020202020204" pitchFamily="34" charset="0"/>
                <a:cs typeface="Arial" panose="020B0604020202020204" pitchFamily="34" charset="0"/>
              </a:rPr>
              <a:t>a </a:t>
            </a:r>
            <a:r>
              <a:rPr sz="750" spc="18">
                <a:latin typeface="Arial" panose="020B0604020202020204" pitchFamily="34" charset="0"/>
                <a:cs typeface="Arial" panose="020B0604020202020204" pitchFamily="34" charset="0"/>
              </a:rPr>
              <a:t>specifc </a:t>
            </a:r>
            <a:r>
              <a:rPr sz="750">
                <a:latin typeface="Arial" panose="020B0604020202020204" pitchFamily="34" charset="0"/>
                <a:cs typeface="Arial" panose="020B0604020202020204" pitchFamily="34" charset="0"/>
              </a:rPr>
              <a:t>investment, may </a:t>
            </a:r>
            <a:r>
              <a:rPr sz="750" spc="-4">
                <a:latin typeface="Arial" panose="020B0604020202020204" pitchFamily="34" charset="0"/>
                <a:cs typeface="Arial" panose="020B0604020202020204" pitchFamily="34" charset="0"/>
              </a:rPr>
              <a:t>not, </a:t>
            </a:r>
            <a:r>
              <a:rPr sz="750">
                <a:latin typeface="Arial" panose="020B0604020202020204" pitchFamily="34" charset="0"/>
                <a:cs typeface="Arial" panose="020B0604020202020204" pitchFamily="34" charset="0"/>
              </a:rPr>
              <a:t>for a </a:t>
            </a:r>
            <a:r>
              <a:rPr sz="750" spc="-4">
                <a:latin typeface="Arial" panose="020B0604020202020204" pitchFamily="34" charset="0"/>
                <a:cs typeface="Arial" panose="020B0604020202020204" pitchFamily="34" charset="0"/>
              </a:rPr>
              <a:t>variety of reasons, be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appropriate comparison or benchmark </a:t>
            </a:r>
            <a:r>
              <a:rPr sz="750">
                <a:latin typeface="Arial" panose="020B0604020202020204" pitchFamily="34" charset="0"/>
                <a:cs typeface="Arial" panose="020B0604020202020204" pitchFamily="34" charset="0"/>
              </a:rPr>
              <a:t>for a </a:t>
            </a:r>
            <a:r>
              <a:rPr sz="750" spc="-4">
                <a:latin typeface="Arial" panose="020B0604020202020204" pitchFamily="34" charset="0"/>
                <a:cs typeface="Arial" panose="020B0604020202020204" pitchFamily="34" charset="0"/>
              </a:rPr>
              <a:t>particular investment </a:t>
            </a:r>
            <a:r>
              <a:rPr sz="750">
                <a:latin typeface="Arial" panose="020B0604020202020204" pitchFamily="34" charset="0"/>
                <a:cs typeface="Arial" panose="020B0604020202020204" pitchFamily="34" charset="0"/>
              </a:rPr>
              <a:t>and may  not </a:t>
            </a:r>
            <a:r>
              <a:rPr sz="750" spc="-4">
                <a:latin typeface="Arial" panose="020B0604020202020204" pitchFamily="34" charset="0"/>
                <a:cs typeface="Arial" panose="020B0604020202020204" pitchFamily="34" charset="0"/>
              </a:rPr>
              <a:t>necessarily </a:t>
            </a:r>
            <a:r>
              <a:rPr sz="750" spc="22">
                <a:latin typeface="Arial" panose="020B0604020202020204" pitchFamily="34" charset="0"/>
                <a:cs typeface="Arial" panose="020B0604020202020204" pitchFamily="34" charset="0"/>
              </a:rPr>
              <a:t>refect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investment strategy or objective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particular </a:t>
            </a:r>
            <a:r>
              <a:rPr sz="750">
                <a:latin typeface="Arial" panose="020B0604020202020204" pitchFamily="34" charset="0"/>
                <a:cs typeface="Arial" panose="020B0604020202020204" pitchFamily="34" charset="0"/>
              </a:rPr>
              <a:t>investment. </a:t>
            </a:r>
            <a:r>
              <a:rPr sz="750" spc="-4">
                <a:latin typeface="Arial" panose="020B0604020202020204" pitchFamily="34" charset="0"/>
                <a:cs typeface="Arial" panose="020B0604020202020204" pitchFamily="34" charset="0"/>
              </a:rPr>
              <a:t>Consequently, comparing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to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particular index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of </a:t>
            </a:r>
            <a:r>
              <a:rPr sz="750" spc="-9">
                <a:latin typeface="Arial" panose="020B0604020202020204" pitchFamily="34" charset="0"/>
                <a:cs typeface="Arial" panose="020B0604020202020204" pitchFamily="34" charset="0"/>
              </a:rPr>
              <a:t>limited</a:t>
            </a:r>
            <a:r>
              <a:rPr sz="750" spc="49">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use.</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4483">
              <a:lnSpc>
                <a:spcPct val="100899"/>
              </a:lnSpc>
            </a:pPr>
            <a:r>
              <a:rPr sz="750" spc="-4">
                <a:latin typeface="Arial" panose="020B0604020202020204" pitchFamily="34" charset="0"/>
                <a:cs typeface="Arial" panose="020B0604020202020204" pitchFamily="34" charset="0"/>
              </a:rPr>
              <a:t>This material is </a:t>
            </a:r>
            <a:r>
              <a:rPr sz="750">
                <a:latin typeface="Arial" panose="020B0604020202020204" pitchFamily="34" charset="0"/>
                <a:cs typeface="Arial" panose="020B0604020202020204" pitchFamily="34" charset="0"/>
              </a:rPr>
              <a:t>not a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plan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create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advisory relationship </a:t>
            </a:r>
            <a:r>
              <a:rPr sz="750" spc="-9">
                <a:latin typeface="Arial" panose="020B0604020202020204" pitchFamily="34" charset="0"/>
                <a:cs typeface="Arial" panose="020B0604020202020204" pitchFamily="34" charset="0"/>
              </a:rPr>
              <a:t>between </a:t>
            </a:r>
            <a:r>
              <a:rPr sz="750">
                <a:latin typeface="Arial" panose="020B0604020202020204" pitchFamily="34" charset="0"/>
                <a:cs typeface="Arial" panose="020B0604020202020204" pitchFamily="34" charset="0"/>
              </a:rPr>
              <a:t>you and your </a:t>
            </a:r>
            <a:r>
              <a:rPr sz="750" spc="-4">
                <a:latin typeface="Arial" panose="020B0604020202020204" pitchFamily="34" charset="0"/>
                <a:cs typeface="Arial" panose="020B0604020202020204" pitchFamily="34" charset="0"/>
              </a:rPr>
              <a:t>Morgan Stanley Financial Advisor </a:t>
            </a:r>
            <a:r>
              <a:rPr sz="750">
                <a:latin typeface="Arial" panose="020B0604020202020204" pitchFamily="34" charset="0"/>
                <a:cs typeface="Arial" panose="020B0604020202020204" pitchFamily="34" charset="0"/>
              </a:rPr>
              <a:t>. </a:t>
            </a:r>
            <a:r>
              <a:rPr sz="750" spc="-18">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are not your </a:t>
            </a:r>
            <a:r>
              <a:rPr sz="750" spc="18">
                <a:latin typeface="Arial" panose="020B0604020202020204" pitchFamily="34" charset="0"/>
                <a:cs typeface="Arial" panose="020B0604020202020204" pitchFamily="34" charset="0"/>
              </a:rPr>
              <a:t>fduciary </a:t>
            </a:r>
            <a:r>
              <a:rPr sz="750" spc="-9">
                <a:latin typeface="Arial" panose="020B0604020202020204" pitchFamily="34" charset="0"/>
                <a:cs typeface="Arial" panose="020B0604020202020204" pitchFamily="34" charset="0"/>
              </a:rPr>
              <a:t>either </a:t>
            </a:r>
            <a:r>
              <a:rPr sz="750" spc="-4">
                <a:latin typeface="Arial" panose="020B0604020202020204" pitchFamily="34" charset="0"/>
                <a:cs typeface="Arial" panose="020B0604020202020204" pitchFamily="34" charset="0"/>
              </a:rPr>
              <a:t>under the  Employee Retirement Income Security </a:t>
            </a:r>
            <a:r>
              <a:rPr sz="750">
                <a:latin typeface="Arial" panose="020B0604020202020204" pitchFamily="34" charset="0"/>
                <a:cs typeface="Arial" panose="020B0604020202020204" pitchFamily="34" charset="0"/>
              </a:rPr>
              <a:t>Act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1974 (ERISA) </a:t>
            </a:r>
            <a:r>
              <a:rPr sz="750" spc="-4">
                <a:latin typeface="Arial" panose="020B0604020202020204" pitchFamily="34" charset="0"/>
                <a:cs typeface="Arial" panose="020B0604020202020204" pitchFamily="34" charset="0"/>
              </a:rPr>
              <a:t>or the Internal Revenue Code of </a:t>
            </a:r>
            <a:r>
              <a:rPr sz="750" spc="4">
                <a:latin typeface="Arial" panose="020B0604020202020204" pitchFamily="34" charset="0"/>
                <a:cs typeface="Arial" panose="020B0604020202020204" pitchFamily="34" charset="0"/>
              </a:rPr>
              <a:t>1986, </a:t>
            </a:r>
            <a:r>
              <a:rPr sz="750">
                <a:latin typeface="Arial" panose="020B0604020202020204" pitchFamily="34" charset="0"/>
                <a:cs typeface="Arial" panose="020B0604020202020204" pitchFamily="34" charset="0"/>
              </a:rPr>
              <a:t>and any </a:t>
            </a:r>
            <a:r>
              <a:rPr sz="750" spc="-4">
                <a:latin typeface="Arial" panose="020B0604020202020204" pitchFamily="34" charset="0"/>
                <a:cs typeface="Arial" panose="020B0604020202020204" pitchFamily="34" charset="0"/>
              </a:rPr>
              <a:t>information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report 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intended to form the primary basis </a:t>
            </a:r>
            <a:r>
              <a:rPr sz="750">
                <a:latin typeface="Arial" panose="020B0604020202020204" pitchFamily="34" charset="0"/>
                <a:cs typeface="Arial" panose="020B0604020202020204" pitchFamily="34" charset="0"/>
              </a:rPr>
              <a:t>for any </a:t>
            </a:r>
            <a:r>
              <a:rPr sz="750" spc="-4">
                <a:latin typeface="Arial" panose="020B0604020202020204" pitchFamily="34" charset="0"/>
                <a:cs typeface="Arial" panose="020B0604020202020204" pitchFamily="34" charset="0"/>
              </a:rPr>
              <a:t>investment </a:t>
            </a:r>
            <a:r>
              <a:rPr sz="750" spc="-9">
                <a:latin typeface="Arial" panose="020B0604020202020204" pitchFamily="34" charset="0"/>
                <a:cs typeface="Arial" panose="020B0604020202020204" pitchFamily="34" charset="0"/>
              </a:rPr>
              <a:t>decision  </a:t>
            </a:r>
            <a:r>
              <a:rPr sz="750" spc="-4">
                <a:latin typeface="Arial" panose="020B0604020202020204" pitchFamily="34" charset="0"/>
                <a:cs typeface="Arial" panose="020B0604020202020204" pitchFamily="34" charset="0"/>
              </a:rPr>
              <a:t>by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advice or recommendation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either ERISA </a:t>
            </a:r>
            <a:r>
              <a:rPr sz="750" spc="-4">
                <a:latin typeface="Arial" panose="020B0604020202020204" pitchFamily="34" charset="0"/>
                <a:cs typeface="Arial" panose="020B0604020202020204" pitchFamily="34" charset="0"/>
              </a:rPr>
              <a:t>or Internal Revenue Code </a:t>
            </a:r>
            <a:r>
              <a:rPr sz="750">
                <a:latin typeface="Arial" panose="020B0604020202020204" pitchFamily="34" charset="0"/>
                <a:cs typeface="Arial" panose="020B0604020202020204" pitchFamily="34" charset="0"/>
              </a:rPr>
              <a:t>purposes. </a:t>
            </a:r>
            <a:r>
              <a:rPr sz="750" spc="-4">
                <a:latin typeface="Arial" panose="020B0604020202020204" pitchFamily="34" charset="0"/>
                <a:cs typeface="Arial" panose="020B0604020202020204" pitchFamily="34" charset="0"/>
              </a:rPr>
              <a:t>Morgan Stanley Private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only </a:t>
            </a:r>
            <a:r>
              <a:rPr sz="750">
                <a:latin typeface="Arial" panose="020B0604020202020204" pitchFamily="34" charset="0"/>
                <a:cs typeface="Arial" panose="020B0604020202020204" pitchFamily="34" charset="0"/>
              </a:rPr>
              <a:t>prepare a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plan </a:t>
            </a:r>
            <a:r>
              <a:rPr sz="750">
                <a:latin typeface="Arial" panose="020B0604020202020204" pitchFamily="34" charset="0"/>
                <a:cs typeface="Arial" panose="020B0604020202020204" pitchFamily="34" charset="0"/>
              </a:rPr>
              <a:t>at your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request using Private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approved </a:t>
            </a:r>
            <a:r>
              <a:rPr sz="750" spc="18">
                <a:latin typeface="Arial" panose="020B0604020202020204" pitchFamily="34" charset="0"/>
                <a:cs typeface="Arial" panose="020B0604020202020204" pitchFamily="34" charset="0"/>
              </a:rPr>
              <a:t>fnancial </a:t>
            </a:r>
            <a:r>
              <a:rPr sz="750">
                <a:latin typeface="Arial" panose="020B0604020202020204" pitchFamily="34" charset="0"/>
                <a:cs typeface="Arial" panose="020B0604020202020204" pitchFamily="34" charset="0"/>
              </a:rPr>
              <a:t>planning</a:t>
            </a:r>
            <a:r>
              <a:rPr sz="750" spc="-9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signature.</a:t>
            </a:r>
          </a:p>
          <a:p>
            <a:pPr>
              <a:spcBef>
                <a:spcPts val="49"/>
              </a:spcBef>
            </a:pPr>
            <a:endParaRPr sz="750">
              <a:latin typeface="Arial" panose="020B0604020202020204" pitchFamily="34" charset="0"/>
              <a:cs typeface="Arial" panose="020B0604020202020204" pitchFamily="34" charset="0"/>
            </a:endParaRPr>
          </a:p>
          <a:p>
            <a:pPr marL="11206" marR="100858">
              <a:lnSpc>
                <a:spcPct val="100899"/>
              </a:lnSpc>
            </a:pPr>
            <a:r>
              <a:rPr sz="750" spc="-18">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may act </a:t>
            </a:r>
            <a:r>
              <a:rPr sz="750" spc="-4">
                <a:latin typeface="Arial" panose="020B0604020202020204" pitchFamily="34" charset="0"/>
                <a:cs typeface="Arial" panose="020B0604020202020204" pitchFamily="34" charset="0"/>
              </a:rPr>
              <a:t>in the capacity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broker or that of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advisor. </a:t>
            </a:r>
            <a:r>
              <a:rPr sz="750">
                <a:latin typeface="Arial" panose="020B0604020202020204" pitchFamily="34" charset="0"/>
                <a:cs typeface="Arial" panose="020B0604020202020204" pitchFamily="34" charset="0"/>
              </a:rPr>
              <a:t>As your </a:t>
            </a:r>
            <a:r>
              <a:rPr sz="750" spc="-4">
                <a:latin typeface="Arial" panose="020B0604020202020204" pitchFamily="34" charset="0"/>
                <a:cs typeface="Arial" panose="020B0604020202020204" pitchFamily="34" charset="0"/>
              </a:rPr>
              <a:t>broker, we </a:t>
            </a:r>
            <a:r>
              <a:rPr sz="750">
                <a:latin typeface="Arial" panose="020B0604020202020204" pitchFamily="34" charset="0"/>
                <a:cs typeface="Arial" panose="020B0604020202020204" pitchFamily="34" charset="0"/>
              </a:rPr>
              <a:t>are not your </a:t>
            </a:r>
            <a:r>
              <a:rPr sz="750" spc="18">
                <a:latin typeface="Arial" panose="020B0604020202020204" pitchFamily="34" charset="0"/>
                <a:cs typeface="Arial" panose="020B0604020202020204" pitchFamily="34" charset="0"/>
              </a:rPr>
              <a:t>fduciary </a:t>
            </a:r>
            <a:r>
              <a:rPr sz="750">
                <a:latin typeface="Arial" panose="020B0604020202020204" pitchFamily="34" charset="0"/>
                <a:cs typeface="Arial" panose="020B0604020202020204" pitchFamily="34" charset="0"/>
              </a:rPr>
              <a:t>and our </a:t>
            </a:r>
            <a:r>
              <a:rPr sz="750" spc="-4">
                <a:latin typeface="Arial" panose="020B0604020202020204" pitchFamily="34" charset="0"/>
                <a:cs typeface="Arial" panose="020B0604020202020204" pitchFamily="34" charset="0"/>
              </a:rPr>
              <a:t>interests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always be identical to </a:t>
            </a:r>
            <a:r>
              <a:rPr sz="750">
                <a:latin typeface="Arial" panose="020B0604020202020204" pitchFamily="34" charset="0"/>
                <a:cs typeface="Arial" panose="020B0604020202020204" pitchFamily="34" charset="0"/>
              </a:rPr>
              <a:t>yours. </a:t>
            </a:r>
            <a:r>
              <a:rPr sz="750" spc="-4">
                <a:latin typeface="Arial" panose="020B0604020202020204" pitchFamily="34" charset="0"/>
                <a:cs typeface="Arial" panose="020B0604020202020204" pitchFamily="34" charset="0"/>
              </a:rPr>
              <a:t>Please consult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Advisor to </a:t>
            </a:r>
            <a:r>
              <a:rPr sz="750" spc="-9">
                <a:latin typeface="Arial" panose="020B0604020202020204" pitchFamily="34" charset="0"/>
                <a:cs typeface="Arial" panose="020B0604020202020204" pitchFamily="34" charset="0"/>
              </a:rPr>
              <a:t>discuss </a:t>
            </a:r>
            <a:r>
              <a:rPr sz="750">
                <a:latin typeface="Arial" panose="020B0604020202020204" pitchFamily="34" charset="0"/>
                <a:cs typeface="Arial" panose="020B0604020202020204" pitchFamily="34" charset="0"/>
              </a:rPr>
              <a:t>our </a:t>
            </a:r>
            <a:r>
              <a:rPr sz="750" spc="-4">
                <a:latin typeface="Arial" panose="020B0604020202020204" pitchFamily="34" charset="0"/>
                <a:cs typeface="Arial" panose="020B0604020202020204" pitchFamily="34" charset="0"/>
              </a:rPr>
              <a:t>obligations to </a:t>
            </a:r>
            <a:r>
              <a:rPr sz="750" spc="-9">
                <a:latin typeface="Arial" panose="020B0604020202020204" pitchFamily="34" charset="0"/>
                <a:cs typeface="Arial" panose="020B0604020202020204" pitchFamily="34" charset="0"/>
              </a:rPr>
              <a:t>disclose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you any </a:t>
            </a:r>
            <a:r>
              <a:rPr sz="750" spc="13">
                <a:latin typeface="Arial" panose="020B0604020202020204" pitchFamily="34" charset="0"/>
                <a:cs typeface="Arial" panose="020B0604020202020204" pitchFamily="34" charset="0"/>
              </a:rPr>
              <a:t>conficts </a:t>
            </a:r>
            <a:r>
              <a:rPr sz="750" spc="-4">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may from </a:t>
            </a:r>
            <a:r>
              <a:rPr sz="750" spc="-4">
                <a:latin typeface="Arial" panose="020B0604020202020204" pitchFamily="34" charset="0"/>
                <a:cs typeface="Arial" panose="020B0604020202020204" pitchFamily="34" charset="0"/>
              </a:rPr>
              <a:t>time to time </a:t>
            </a:r>
            <a:r>
              <a:rPr sz="750">
                <a:latin typeface="Arial" panose="020B0604020202020204" pitchFamily="34" charset="0"/>
                <a:cs typeface="Arial" panose="020B0604020202020204" pitchFamily="34" charset="0"/>
              </a:rPr>
              <a:t>have and our </a:t>
            </a:r>
            <a:r>
              <a:rPr sz="750" spc="-4">
                <a:latin typeface="Arial" panose="020B0604020202020204" pitchFamily="34" charset="0"/>
                <a:cs typeface="Arial" panose="020B0604020202020204" pitchFamily="34" charset="0"/>
              </a:rPr>
              <a:t>duty to </a:t>
            </a:r>
            <a:r>
              <a:rPr sz="750">
                <a:latin typeface="Arial" panose="020B0604020202020204" pitchFamily="34" charset="0"/>
                <a:cs typeface="Arial" panose="020B0604020202020204" pitchFamily="34" charset="0"/>
              </a:rPr>
              <a:t>act </a:t>
            </a:r>
            <a:r>
              <a:rPr sz="750" spc="-4">
                <a:latin typeface="Arial" panose="020B0604020202020204" pitchFamily="34" charset="0"/>
                <a:cs typeface="Arial" panose="020B0604020202020204" pitchFamily="34" charset="0"/>
              </a:rPr>
              <a:t>in </a:t>
            </a:r>
            <a:r>
              <a:rPr sz="750">
                <a:latin typeface="Arial" panose="020B0604020202020204" pitchFamily="34" charset="0"/>
                <a:cs typeface="Arial" panose="020B0604020202020204" pitchFamily="34" charset="0"/>
              </a:rPr>
              <a:t>your </a:t>
            </a:r>
            <a:r>
              <a:rPr sz="750" spc="-9">
                <a:latin typeface="Arial" panose="020B0604020202020204" pitchFamily="34" charset="0"/>
                <a:cs typeface="Arial" panose="020B0604020202020204" pitchFamily="34" charset="0"/>
              </a:rPr>
              <a:t>best </a:t>
            </a:r>
            <a:r>
              <a:rPr sz="750" spc="4">
                <a:latin typeface="Arial" panose="020B0604020202020204" pitchFamily="34" charset="0"/>
                <a:cs typeface="Arial" panose="020B0604020202020204" pitchFamily="34" charset="0"/>
              </a:rPr>
              <a:t>interest. </a:t>
            </a:r>
            <a:r>
              <a:rPr sz="750" spc="-18">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paid </a:t>
            </a:r>
            <a:r>
              <a:rPr sz="750" spc="-9">
                <a:latin typeface="Arial" panose="020B0604020202020204" pitchFamily="34" charset="0"/>
                <a:cs typeface="Arial" panose="020B0604020202020204" pitchFamily="34" charset="0"/>
              </a:rPr>
              <a:t>both </a:t>
            </a:r>
            <a:r>
              <a:rPr sz="750" spc="-4">
                <a:latin typeface="Arial" panose="020B0604020202020204" pitchFamily="34" charset="0"/>
                <a:cs typeface="Arial" panose="020B0604020202020204" pitchFamily="34" charset="0"/>
              </a:rPr>
              <a:t>by </a:t>
            </a:r>
            <a:r>
              <a:rPr sz="750">
                <a:latin typeface="Arial" panose="020B0604020202020204" pitchFamily="34" charset="0"/>
                <a:cs typeface="Arial" panose="020B0604020202020204" pitchFamily="34" charset="0"/>
              </a:rPr>
              <a:t>you and </a:t>
            </a:r>
            <a:r>
              <a:rPr sz="750" spc="-4">
                <a:latin typeface="Arial" panose="020B0604020202020204" pitchFamily="34" charset="0"/>
                <a:cs typeface="Arial" panose="020B0604020202020204" pitchFamily="34" charset="0"/>
              </a:rPr>
              <a:t>by others who compensate  </a:t>
            </a:r>
            <a:r>
              <a:rPr sz="750">
                <a:latin typeface="Arial" panose="020B0604020202020204" pitchFamily="34" charset="0"/>
                <a:cs typeface="Arial" panose="020B0604020202020204" pitchFamily="34" charset="0"/>
              </a:rPr>
              <a:t>us </a:t>
            </a:r>
            <a:r>
              <a:rPr sz="750" spc="-4">
                <a:latin typeface="Arial" panose="020B0604020202020204" pitchFamily="34" charset="0"/>
                <a:cs typeface="Arial" panose="020B0604020202020204" pitchFamily="34" charset="0"/>
              </a:rPr>
              <a:t>based on what </a:t>
            </a:r>
            <a:r>
              <a:rPr sz="750">
                <a:latin typeface="Arial" panose="020B0604020202020204" pitchFamily="34" charset="0"/>
                <a:cs typeface="Arial" panose="020B0604020202020204" pitchFamily="34" charset="0"/>
              </a:rPr>
              <a:t>you buy. Our </a:t>
            </a:r>
            <a:r>
              <a:rPr sz="750" spc="-4">
                <a:latin typeface="Arial" panose="020B0604020202020204" pitchFamily="34" charset="0"/>
                <a:cs typeface="Arial" panose="020B0604020202020204" pitchFamily="34" charset="0"/>
              </a:rPr>
              <a:t>compensation, including that of </a:t>
            </a:r>
            <a:r>
              <a:rPr sz="750">
                <a:latin typeface="Arial" panose="020B0604020202020204" pitchFamily="34" charset="0"/>
                <a:cs typeface="Arial" panose="020B0604020202020204" pitchFamily="34" charset="0"/>
              </a:rPr>
              <a:t>your </a:t>
            </a:r>
            <a:r>
              <a:rPr sz="750" spc="-4">
                <a:latin typeface="Arial" panose="020B0604020202020204" pitchFamily="34" charset="0"/>
                <a:cs typeface="Arial" panose="020B0604020202020204" pitchFamily="34" charset="0"/>
              </a:rPr>
              <a:t>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Advisor, </a:t>
            </a:r>
            <a:r>
              <a:rPr sz="750">
                <a:latin typeface="Arial" panose="020B0604020202020204" pitchFamily="34" charset="0"/>
                <a:cs typeface="Arial" panose="020B0604020202020204" pitchFamily="34" charset="0"/>
              </a:rPr>
              <a:t>may vary </a:t>
            </a:r>
            <a:r>
              <a:rPr sz="750" spc="-4">
                <a:latin typeface="Arial" panose="020B0604020202020204" pitchFamily="34" charset="0"/>
                <a:cs typeface="Arial" panose="020B0604020202020204" pitchFamily="34" charset="0"/>
              </a:rPr>
              <a:t>by product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over</a:t>
            </a:r>
            <a:r>
              <a:rPr sz="750" spc="-66">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time.</a:t>
            </a:r>
            <a:endParaRPr sz="750">
              <a:latin typeface="Arial" panose="020B0604020202020204" pitchFamily="34" charset="0"/>
              <a:cs typeface="Arial" panose="020B0604020202020204" pitchFamily="34" charset="0"/>
            </a:endParaRPr>
          </a:p>
          <a:p>
            <a:pPr marL="11206" marR="55472">
              <a:lnSpc>
                <a:spcPct val="201900"/>
              </a:lnSpc>
            </a:pP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services </a:t>
            </a:r>
            <a:r>
              <a:rPr sz="750" spc="31">
                <a:latin typeface="Arial" panose="020B0604020202020204" pitchFamily="34" charset="0"/>
                <a:cs typeface="Arial" panose="020B0604020202020204" pitchFamily="34" charset="0"/>
              </a:rPr>
              <a:t>ofered </a:t>
            </a:r>
            <a:r>
              <a:rPr sz="750" spc="-4">
                <a:latin typeface="Arial" panose="020B0604020202020204" pitchFamily="34" charset="0"/>
                <a:cs typeface="Arial" panose="020B0604020202020204" pitchFamily="34" charset="0"/>
              </a:rPr>
              <a:t>through Morgan Stanley Private </a:t>
            </a:r>
            <a:r>
              <a:rPr sz="750" spc="-9">
                <a:latin typeface="Arial" panose="020B0604020202020204" pitchFamily="34" charset="0"/>
                <a:cs typeface="Arial" panose="020B0604020202020204" pitchFamily="34" charset="0"/>
              </a:rPr>
              <a:t>Wealth </a:t>
            </a:r>
            <a:r>
              <a:rPr sz="750" spc="4">
                <a:latin typeface="Arial" panose="020B0604020202020204" pitchFamily="34" charset="0"/>
                <a:cs typeface="Arial" panose="020B0604020202020204" pitchFamily="34" charset="0"/>
              </a:rPr>
              <a:t>Management,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division </a:t>
            </a:r>
            <a:r>
              <a:rPr sz="750" spc="-4">
                <a:latin typeface="Arial" panose="020B0604020202020204" pitchFamily="34" charset="0"/>
                <a:cs typeface="Arial" panose="020B0604020202020204" pitchFamily="34" charset="0"/>
              </a:rPr>
              <a:t>of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9">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Member SIPC.  </a:t>
            </a:r>
            <a:r>
              <a:rPr sz="750" b="1">
                <a:latin typeface="Arial" panose="020B0604020202020204" pitchFamily="34" charset="0"/>
                <a:cs typeface="Arial" panose="020B0604020202020204" pitchFamily="34" charset="0"/>
              </a:rPr>
              <a:t>For index, indicator and </a:t>
            </a:r>
            <a:r>
              <a:rPr sz="750" b="1" spc="-4">
                <a:latin typeface="Arial" panose="020B0604020202020204" pitchFamily="34" charset="0"/>
                <a:cs typeface="Arial" panose="020B0604020202020204" pitchFamily="34" charset="0"/>
              </a:rPr>
              <a:t>survey </a:t>
            </a:r>
            <a:r>
              <a:rPr sz="750" b="1" spc="18">
                <a:latin typeface="Arial" panose="020B0604020202020204" pitchFamily="34" charset="0"/>
                <a:cs typeface="Arial" panose="020B0604020202020204" pitchFamily="34" charset="0"/>
              </a:rPr>
              <a:t>defnitions </a:t>
            </a:r>
            <a:r>
              <a:rPr sz="750" b="1" spc="-4">
                <a:latin typeface="Arial" panose="020B0604020202020204" pitchFamily="34" charset="0"/>
                <a:cs typeface="Arial" panose="020B0604020202020204" pitchFamily="34" charset="0"/>
              </a:rPr>
              <a:t>referenced </a:t>
            </a:r>
            <a:r>
              <a:rPr sz="750" b="1">
                <a:latin typeface="Arial" panose="020B0604020202020204" pitchFamily="34" charset="0"/>
                <a:cs typeface="Arial" panose="020B0604020202020204" pitchFamily="34" charset="0"/>
              </a:rPr>
              <a:t>in </a:t>
            </a:r>
            <a:r>
              <a:rPr sz="750" b="1" spc="-4">
                <a:latin typeface="Arial" panose="020B0604020202020204" pitchFamily="34" charset="0"/>
                <a:cs typeface="Arial" panose="020B0604020202020204" pitchFamily="34" charset="0"/>
              </a:rPr>
              <a:t>this report please </a:t>
            </a:r>
            <a:r>
              <a:rPr sz="750" b="1">
                <a:latin typeface="Arial" panose="020B0604020202020204" pitchFamily="34" charset="0"/>
                <a:cs typeface="Arial" panose="020B0604020202020204" pitchFamily="34" charset="0"/>
              </a:rPr>
              <a:t>visit </a:t>
            </a:r>
            <a:r>
              <a:rPr sz="750" b="1" spc="-4">
                <a:latin typeface="Arial" panose="020B0604020202020204" pitchFamily="34" charset="0"/>
                <a:cs typeface="Arial" panose="020B0604020202020204" pitchFamily="34" charset="0"/>
              </a:rPr>
              <a:t>the </a:t>
            </a:r>
            <a:r>
              <a:rPr sz="750" b="1">
                <a:latin typeface="Arial" panose="020B0604020202020204" pitchFamily="34" charset="0"/>
                <a:cs typeface="Arial" panose="020B0604020202020204" pitchFamily="34" charset="0"/>
              </a:rPr>
              <a:t>following: </a:t>
            </a:r>
            <a:r>
              <a:rPr sz="750" b="1" u="sng">
                <a:uFill>
                  <a:solidFill>
                    <a:srgbClr val="000000"/>
                  </a:solidFill>
                </a:uFill>
                <a:latin typeface="Arial" panose="020B0604020202020204" pitchFamily="34" charset="0"/>
                <a:cs typeface="Arial" panose="020B0604020202020204" pitchFamily="34" charset="0"/>
                <a:hlinkClick r:id="rId3"/>
              </a:rPr>
              <a:t>https://www.morganstanley.com/wealth-investmentsolutions/wmir-defnitions </a:t>
            </a:r>
            <a:r>
              <a:rPr sz="750" b="1">
                <a:latin typeface="Arial" panose="020B0604020202020204" pitchFamily="34" charset="0"/>
                <a:cs typeface="Arial" panose="020B0604020202020204" pitchFamily="34" charset="0"/>
              </a:rPr>
              <a:t> </a:t>
            </a:r>
            <a:r>
              <a:rPr sz="750" b="1" spc="-9">
                <a:latin typeface="Arial" panose="020B0604020202020204" pitchFamily="34" charset="0"/>
                <a:cs typeface="Arial" panose="020B0604020202020204" pitchFamily="34" charset="0"/>
              </a:rPr>
              <a:t>GLOBAL </a:t>
            </a:r>
            <a:r>
              <a:rPr sz="750" b="1">
                <a:latin typeface="Arial" panose="020B0604020202020204" pitchFamily="34" charset="0"/>
                <a:cs typeface="Arial" panose="020B0604020202020204" pitchFamily="34" charset="0"/>
              </a:rPr>
              <a:t>INVESTMENT</a:t>
            </a:r>
            <a:r>
              <a:rPr sz="750" b="1" spc="-35">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COMMITTEE</a:t>
            </a:r>
            <a:r>
              <a:rPr sz="750" b="1" spc="4">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(GIC) ASSET</a:t>
            </a:r>
            <a:r>
              <a:rPr sz="750" b="1" spc="-35">
                <a:latin typeface="Arial" panose="020B0604020202020204" pitchFamily="34" charset="0"/>
                <a:cs typeface="Arial" panose="020B0604020202020204" pitchFamily="34" charset="0"/>
              </a:rPr>
              <a:t> </a:t>
            </a:r>
            <a:r>
              <a:rPr sz="750" b="1" spc="-13">
                <a:latin typeface="Arial" panose="020B0604020202020204" pitchFamily="34" charset="0"/>
                <a:cs typeface="Arial" panose="020B0604020202020204" pitchFamily="34" charset="0"/>
              </a:rPr>
              <a:t>ALLOCATION</a:t>
            </a:r>
            <a:r>
              <a:rPr sz="750" b="1">
                <a:latin typeface="Arial" panose="020B0604020202020204" pitchFamily="34" charset="0"/>
                <a:cs typeface="Arial" panose="020B0604020202020204" pitchFamily="34" charset="0"/>
              </a:rPr>
              <a:t> </a:t>
            </a:r>
            <a:r>
              <a:rPr sz="750" b="1" spc="-4">
                <a:latin typeface="Arial" panose="020B0604020202020204" pitchFamily="34" charset="0"/>
                <a:cs typeface="Arial" panose="020B0604020202020204" pitchFamily="34" charset="0"/>
              </a:rPr>
              <a:t>MODELS: </a:t>
            </a:r>
            <a:r>
              <a:rPr sz="750">
                <a:latin typeface="Arial" panose="020B0604020202020204" pitchFamily="34" charset="0"/>
                <a:cs typeface="Arial" panose="020B0604020202020204" pitchFamily="34" charset="0"/>
              </a:rPr>
              <a:t>The</a:t>
            </a:r>
            <a:r>
              <a:rPr sz="750" spc="-3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Asset</a:t>
            </a:r>
            <a:r>
              <a:rPr sz="750" spc="-4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Allocation</a:t>
            </a:r>
            <a:r>
              <a:rPr sz="750" spc="4">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Models</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are</a:t>
            </a:r>
            <a:r>
              <a:rPr sz="750" spc="-4">
                <a:latin typeface="Arial" panose="020B0604020202020204" pitchFamily="34" charset="0"/>
                <a:cs typeface="Arial" panose="020B0604020202020204" pitchFamily="34" charset="0"/>
              </a:rPr>
              <a:t> created by</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Morgan</a:t>
            </a:r>
            <a:r>
              <a:rPr sz="750" spc="-22">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Stanley</a:t>
            </a:r>
            <a:r>
              <a:rPr sz="750" spc="-44">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Wealth</a:t>
            </a:r>
            <a:r>
              <a:rPr sz="750" spc="-4">
                <a:latin typeface="Arial" panose="020B0604020202020204" pitchFamily="34" charset="0"/>
                <a:cs typeface="Arial" panose="020B0604020202020204" pitchFamily="34" charset="0"/>
              </a:rPr>
              <a:t> Management’s</a:t>
            </a:r>
            <a:r>
              <a:rPr sz="750" spc="-40">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GIC.</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55472">
              <a:lnSpc>
                <a:spcPct val="100899"/>
              </a:lnSpc>
            </a:pPr>
            <a:r>
              <a:rPr sz="750" b="1" spc="-4">
                <a:latin typeface="Arial" panose="020B0604020202020204" pitchFamily="34" charset="0"/>
                <a:cs typeface="Arial" panose="020B0604020202020204" pitchFamily="34" charset="0"/>
              </a:rPr>
              <a:t>HYPOTHETICAL </a:t>
            </a:r>
            <a:r>
              <a:rPr sz="750" b="1">
                <a:latin typeface="Arial" panose="020B0604020202020204" pitchFamily="34" charset="0"/>
                <a:cs typeface="Arial" panose="020B0604020202020204" pitchFamily="34" charset="0"/>
              </a:rPr>
              <a:t>MODEL PERFORMANCE </a:t>
            </a:r>
            <a:r>
              <a:rPr sz="750" b="1" spc="-4">
                <a:latin typeface="Arial" panose="020B0604020202020204" pitchFamily="34" charset="0"/>
                <a:cs typeface="Arial" panose="020B0604020202020204" pitchFamily="34" charset="0"/>
              </a:rPr>
              <a:t>(GROSS): </a:t>
            </a:r>
            <a:r>
              <a:rPr sz="750" spc="-4">
                <a:latin typeface="Arial" panose="020B0604020202020204" pitchFamily="34" charset="0"/>
                <a:cs typeface="Arial" panose="020B0604020202020204" pitchFamily="34" charset="0"/>
              </a:rPr>
              <a:t>Hypothetical model performance results do </a:t>
            </a:r>
            <a:r>
              <a:rPr sz="750">
                <a:latin typeface="Arial" panose="020B0604020202020204" pitchFamily="34" charset="0"/>
                <a:cs typeface="Arial" panose="020B0604020202020204" pitchFamily="34" charset="0"/>
              </a:rPr>
              <a:t>not </a:t>
            </a:r>
            <a:r>
              <a:rPr sz="750" spc="22">
                <a:latin typeface="Arial" panose="020B0604020202020204" pitchFamily="34" charset="0"/>
                <a:cs typeface="Arial" panose="020B0604020202020204" pitchFamily="34" charset="0"/>
              </a:rPr>
              <a:t>refect </a:t>
            </a:r>
            <a:r>
              <a:rPr sz="750" spc="-4">
                <a:latin typeface="Arial" panose="020B0604020202020204" pitchFamily="34" charset="0"/>
                <a:cs typeface="Arial" panose="020B0604020202020204" pitchFamily="34" charset="0"/>
              </a:rPr>
              <a:t>the investment or performance of </a:t>
            </a:r>
            <a:r>
              <a:rPr sz="750">
                <a:latin typeface="Arial" panose="020B0604020202020204" pitchFamily="34" charset="0"/>
                <a:cs typeface="Arial" panose="020B0604020202020204" pitchFamily="34" charset="0"/>
              </a:rPr>
              <a:t>an actual </a:t>
            </a:r>
            <a:r>
              <a:rPr sz="750" spc="-4">
                <a:latin typeface="Arial" panose="020B0604020202020204" pitchFamily="34" charset="0"/>
                <a:cs typeface="Arial" panose="020B0604020202020204" pitchFamily="34" charset="0"/>
              </a:rPr>
              <a:t>portfolio following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GIC </a:t>
            </a:r>
            <a:r>
              <a:rPr sz="750" spc="4">
                <a:latin typeface="Arial" panose="020B0604020202020204" pitchFamily="34" charset="0"/>
                <a:cs typeface="Arial" panose="020B0604020202020204" pitchFamily="34" charset="0"/>
              </a:rPr>
              <a:t>Strategy, </a:t>
            </a:r>
            <a:r>
              <a:rPr sz="750" spc="-4">
                <a:latin typeface="Arial" panose="020B0604020202020204" pitchFamily="34" charset="0"/>
                <a:cs typeface="Arial" panose="020B0604020202020204" pitchFamily="34" charset="0"/>
              </a:rPr>
              <a:t>but simply  </a:t>
            </a:r>
            <a:r>
              <a:rPr sz="750" spc="22">
                <a:latin typeface="Arial" panose="020B0604020202020204" pitchFamily="34" charset="0"/>
                <a:cs typeface="Arial" panose="020B0604020202020204" pitchFamily="34" charset="0"/>
              </a:rPr>
              <a:t>refect </a:t>
            </a:r>
            <a:r>
              <a:rPr sz="750">
                <a:latin typeface="Arial" panose="020B0604020202020204" pitchFamily="34" charset="0"/>
                <a:cs typeface="Arial" panose="020B0604020202020204" pitchFamily="34" charset="0"/>
              </a:rPr>
              <a:t>actual </a:t>
            </a:r>
            <a:r>
              <a:rPr sz="750" spc="-9">
                <a:latin typeface="Arial" panose="020B0604020202020204" pitchFamily="34" charset="0"/>
                <a:cs typeface="Arial" panose="020B0604020202020204" pitchFamily="34" charset="0"/>
              </a:rPr>
              <a:t>historical </a:t>
            </a:r>
            <a:r>
              <a:rPr sz="750" spc="-4">
                <a:latin typeface="Arial" panose="020B0604020202020204" pitchFamily="34" charset="0"/>
                <a:cs typeface="Arial" panose="020B0604020202020204" pitchFamily="34" charset="0"/>
              </a:rPr>
              <a:t>performance of </a:t>
            </a:r>
            <a:r>
              <a:rPr sz="750" spc="-9">
                <a:latin typeface="Arial" panose="020B0604020202020204" pitchFamily="34" charset="0"/>
                <a:cs typeface="Arial" panose="020B0604020202020204" pitchFamily="34" charset="0"/>
              </a:rPr>
              <a:t>selected </a:t>
            </a:r>
            <a:r>
              <a:rPr sz="750" spc="-4">
                <a:latin typeface="Arial" panose="020B0604020202020204" pitchFamily="34" charset="0"/>
                <a:cs typeface="Arial" panose="020B0604020202020204" pitchFamily="34" charset="0"/>
              </a:rPr>
              <a:t>indices on </a:t>
            </a:r>
            <a:r>
              <a:rPr sz="750">
                <a:latin typeface="Arial" panose="020B0604020202020204" pitchFamily="34" charset="0"/>
                <a:cs typeface="Arial" panose="020B0604020202020204" pitchFamily="34" charset="0"/>
              </a:rPr>
              <a:t>a real-time </a:t>
            </a:r>
            <a:r>
              <a:rPr sz="750" spc="-4">
                <a:latin typeface="Arial" panose="020B0604020202020204" pitchFamily="34" charset="0"/>
                <a:cs typeface="Arial" panose="020B0604020202020204" pitchFamily="34" charset="0"/>
              </a:rPr>
              <a:t>basis over the </a:t>
            </a:r>
            <a:r>
              <a:rPr sz="750" spc="13">
                <a:latin typeface="Arial" panose="020B0604020202020204" pitchFamily="34" charset="0"/>
                <a:cs typeface="Arial" panose="020B0604020202020204" pitchFamily="34" charset="0"/>
              </a:rPr>
              <a:t>specifed </a:t>
            </a:r>
            <a:r>
              <a:rPr sz="750" spc="-4">
                <a:latin typeface="Arial" panose="020B0604020202020204" pitchFamily="34" charset="0"/>
                <a:cs typeface="Arial" panose="020B0604020202020204" pitchFamily="34" charset="0"/>
              </a:rPr>
              <a:t>period of time representing the </a:t>
            </a:r>
            <a:r>
              <a:rPr sz="750" spc="-9">
                <a:latin typeface="Arial" panose="020B0604020202020204" pitchFamily="34" charset="0"/>
                <a:cs typeface="Arial" panose="020B0604020202020204" pitchFamily="34" charset="0"/>
              </a:rPr>
              <a:t>GIC’s </a:t>
            </a:r>
            <a:r>
              <a:rPr sz="750" spc="-4">
                <a:latin typeface="Arial" panose="020B0604020202020204" pitchFamily="34" charset="0"/>
                <a:cs typeface="Arial" panose="020B0604020202020204" pitchFamily="34" charset="0"/>
              </a:rPr>
              <a:t>strategic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tactical allocations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of the date of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report </a:t>
            </a:r>
            <a:r>
              <a:rPr sz="750">
                <a:latin typeface="Arial" panose="020B0604020202020204" pitchFamily="34" charset="0"/>
                <a:cs typeface="Arial" panose="020B0604020202020204" pitchFamily="34" charset="0"/>
              </a:rPr>
              <a:t>. The  </a:t>
            </a:r>
            <a:r>
              <a:rPr sz="750" spc="-4">
                <a:latin typeface="Arial" panose="020B0604020202020204" pitchFamily="34" charset="0"/>
                <a:cs typeface="Arial" panose="020B0604020202020204" pitchFamily="34" charset="0"/>
              </a:rPr>
              <a:t>past performance </a:t>
            </a:r>
            <a:r>
              <a:rPr sz="750" spc="-9">
                <a:latin typeface="Arial" panose="020B0604020202020204" pitchFamily="34" charset="0"/>
                <a:cs typeface="Arial" panose="020B0604020202020204" pitchFamily="34" charset="0"/>
              </a:rPr>
              <a:t>shown </a:t>
            </a:r>
            <a:r>
              <a:rPr sz="750" spc="-4">
                <a:latin typeface="Arial" panose="020B0604020202020204" pitchFamily="34" charset="0"/>
                <a:cs typeface="Arial" panose="020B0604020202020204" pitchFamily="34" charset="0"/>
              </a:rPr>
              <a:t>here is simulated performance based on benchmark </a:t>
            </a:r>
            <a:r>
              <a:rPr sz="750">
                <a:latin typeface="Arial" panose="020B0604020202020204" pitchFamily="34" charset="0"/>
                <a:cs typeface="Arial" panose="020B0604020202020204" pitchFamily="34" charset="0"/>
              </a:rPr>
              <a:t>indices, not </a:t>
            </a:r>
            <a:r>
              <a:rPr sz="750" spc="-4">
                <a:latin typeface="Arial" panose="020B0604020202020204" pitchFamily="34" charset="0"/>
                <a:cs typeface="Arial" panose="020B0604020202020204" pitchFamily="34" charset="0"/>
              </a:rPr>
              <a:t>investment results </a:t>
            </a:r>
            <a:r>
              <a:rPr sz="750">
                <a:latin typeface="Arial" panose="020B0604020202020204" pitchFamily="34" charset="0"/>
                <a:cs typeface="Arial" panose="020B0604020202020204" pitchFamily="34" charset="0"/>
              </a:rPr>
              <a:t>from an actual </a:t>
            </a:r>
            <a:r>
              <a:rPr sz="750" spc="-4">
                <a:latin typeface="Arial" panose="020B0604020202020204" pitchFamily="34" charset="0"/>
                <a:cs typeface="Arial" panose="020B0604020202020204" pitchFamily="34" charset="0"/>
              </a:rPr>
              <a:t>portfolio or </a:t>
            </a:r>
            <a:r>
              <a:rPr sz="750">
                <a:latin typeface="Arial" panose="020B0604020202020204" pitchFamily="34" charset="0"/>
                <a:cs typeface="Arial" panose="020B0604020202020204" pitchFamily="34" charset="0"/>
              </a:rPr>
              <a:t>actual trading. </a:t>
            </a:r>
            <a:r>
              <a:rPr sz="750" spc="-4">
                <a:latin typeface="Arial" panose="020B0604020202020204" pitchFamily="34" charset="0"/>
                <a:cs typeface="Arial" panose="020B0604020202020204" pitchFamily="34" charset="0"/>
              </a:rPr>
              <a:t>There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large </a:t>
            </a:r>
            <a:r>
              <a:rPr sz="750" spc="18">
                <a:latin typeface="Arial" panose="020B0604020202020204" pitchFamily="34" charset="0"/>
                <a:cs typeface="Arial" panose="020B0604020202020204" pitchFamily="34" charset="0"/>
              </a:rPr>
              <a:t>diferences </a:t>
            </a:r>
            <a:r>
              <a:rPr sz="750" spc="-9">
                <a:latin typeface="Arial" panose="020B0604020202020204" pitchFamily="34" charset="0"/>
                <a:cs typeface="Arial" panose="020B0604020202020204" pitchFamily="34" charset="0"/>
              </a:rPr>
              <a:t>between  </a:t>
            </a:r>
            <a:r>
              <a:rPr sz="750" spc="-4">
                <a:latin typeface="Arial" panose="020B0604020202020204" pitchFamily="34" charset="0"/>
                <a:cs typeface="Arial" panose="020B0604020202020204" pitchFamily="34" charset="0"/>
              </a:rPr>
              <a:t>hypothetical </a:t>
            </a:r>
            <a:r>
              <a:rPr sz="750">
                <a:latin typeface="Arial" panose="020B0604020202020204" pitchFamily="34" charset="0"/>
                <a:cs typeface="Arial" panose="020B0604020202020204" pitchFamily="34" charset="0"/>
              </a:rPr>
              <a:t>and actual </a:t>
            </a:r>
            <a:r>
              <a:rPr sz="750" spc="-4">
                <a:latin typeface="Arial" panose="020B0604020202020204" pitchFamily="34" charset="0"/>
                <a:cs typeface="Arial" panose="020B0604020202020204" pitchFamily="34" charset="0"/>
              </a:rPr>
              <a:t>performance results achieved by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particular asset allocation or trading </a:t>
            </a:r>
            <a:r>
              <a:rPr sz="750">
                <a:latin typeface="Arial" panose="020B0604020202020204" pitchFamily="34" charset="0"/>
                <a:cs typeface="Arial" panose="020B0604020202020204" pitchFamily="34" charset="0"/>
              </a:rPr>
              <a:t>strategy. </a:t>
            </a:r>
            <a:r>
              <a:rPr sz="750" spc="-4">
                <a:latin typeface="Arial" panose="020B0604020202020204" pitchFamily="34" charset="0"/>
                <a:cs typeface="Arial" panose="020B0604020202020204" pitchFamily="34" charset="0"/>
              </a:rPr>
              <a:t>Hypothetical performance results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represent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trading </a:t>
            </a:r>
            <a:r>
              <a:rPr sz="750">
                <a:latin typeface="Arial" panose="020B0604020202020204" pitchFamily="34" charset="0"/>
                <a:cs typeface="Arial" panose="020B0604020202020204" pitchFamily="34" charset="0"/>
              </a:rPr>
              <a:t>and are </a:t>
            </a:r>
            <a:r>
              <a:rPr sz="750" spc="-4">
                <a:latin typeface="Arial" panose="020B0604020202020204" pitchFamily="34" charset="0"/>
                <a:cs typeface="Arial" panose="020B0604020202020204" pitchFamily="34" charset="0"/>
              </a:rPr>
              <a:t>generally designed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a:t>
            </a:r>
            <a:r>
              <a:rPr sz="750" spc="22">
                <a:latin typeface="Arial" panose="020B0604020202020204" pitchFamily="34" charset="0"/>
                <a:cs typeface="Arial" panose="020B0604020202020204" pitchFamily="34" charset="0"/>
              </a:rPr>
              <a:t>beneft </a:t>
            </a:r>
            <a:r>
              <a:rPr sz="750" spc="-4">
                <a:latin typeface="Arial" panose="020B0604020202020204" pitchFamily="34" charset="0"/>
                <a:cs typeface="Arial" panose="020B0604020202020204" pitchFamily="34" charset="0"/>
              </a:rPr>
              <a:t>of hindsight.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performance results of accounts </a:t>
            </a:r>
            <a:r>
              <a:rPr sz="750">
                <a:latin typeface="Arial" panose="020B0604020202020204" pitchFamily="34" charset="0"/>
                <a:cs typeface="Arial" panose="020B0604020202020204" pitchFamily="34" charset="0"/>
              </a:rPr>
              <a:t>vary </a:t>
            </a:r>
            <a:r>
              <a:rPr sz="750" spc="-4">
                <a:latin typeface="Arial" panose="020B0604020202020204" pitchFamily="34" charset="0"/>
                <a:cs typeface="Arial" panose="020B0604020202020204" pitchFamily="34" charset="0"/>
              </a:rPr>
              <a:t>due </a:t>
            </a:r>
            <a:r>
              <a:rPr sz="750">
                <a:latin typeface="Arial" panose="020B0604020202020204" pitchFamily="34" charset="0"/>
                <a:cs typeface="Arial" panose="020B0604020202020204" pitchFamily="34" charset="0"/>
              </a:rPr>
              <a:t>to, for </a:t>
            </a:r>
            <a:r>
              <a:rPr sz="750" spc="-4">
                <a:latin typeface="Arial" panose="020B0604020202020204" pitchFamily="34" charset="0"/>
                <a:cs typeface="Arial" panose="020B0604020202020204" pitchFamily="34" charset="0"/>
              </a:rPr>
              <a:t>example, market factors (such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liquidity)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client-specifc </a:t>
            </a:r>
            <a:r>
              <a:rPr sz="750" spc="-4">
                <a:latin typeface="Arial" panose="020B0604020202020204" pitchFamily="34" charset="0"/>
                <a:cs typeface="Arial" panose="020B0604020202020204" pitchFamily="34" charset="0"/>
              </a:rPr>
              <a:t>factors (such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investment vehicle selection, timing  of contributions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withdrawals, restrictions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rebalancing </a:t>
            </a:r>
            <a:r>
              <a:rPr sz="750" spc="-9">
                <a:latin typeface="Arial" panose="020B0604020202020204" pitchFamily="34" charset="0"/>
                <a:cs typeface="Arial" panose="020B0604020202020204" pitchFamily="34" charset="0"/>
              </a:rPr>
              <a:t>schedules). </a:t>
            </a:r>
            <a:r>
              <a:rPr sz="750" spc="-4">
                <a:latin typeface="Arial" panose="020B0604020202020204" pitchFamily="34" charset="0"/>
                <a:cs typeface="Arial" panose="020B0604020202020204" pitchFamily="34" charset="0"/>
              </a:rPr>
              <a:t>Clients would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necessarily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obtained the performance results </a:t>
            </a:r>
            <a:r>
              <a:rPr sz="750" spc="-9">
                <a:latin typeface="Arial" panose="020B0604020202020204" pitchFamily="34" charset="0"/>
                <a:cs typeface="Arial" panose="020B0604020202020204" pitchFamily="34" charset="0"/>
              </a:rPr>
              <a:t>shown </a:t>
            </a:r>
            <a:r>
              <a:rPr sz="750" spc="-4">
                <a:latin typeface="Arial" panose="020B0604020202020204" pitchFamily="34" charset="0"/>
                <a:cs typeface="Arial" panose="020B0604020202020204" pitchFamily="34" charset="0"/>
              </a:rPr>
              <a:t>here if they </a:t>
            </a:r>
            <a:r>
              <a:rPr sz="750">
                <a:latin typeface="Arial" panose="020B0604020202020204" pitchFamily="34" charset="0"/>
                <a:cs typeface="Arial" panose="020B0604020202020204" pitchFamily="34" charset="0"/>
              </a:rPr>
              <a:t>had </a:t>
            </a:r>
            <a:r>
              <a:rPr sz="750" spc="-4">
                <a:latin typeface="Arial" panose="020B0604020202020204" pitchFamily="34" charset="0"/>
                <a:cs typeface="Arial" panose="020B0604020202020204" pitchFamily="34" charset="0"/>
              </a:rPr>
              <a:t>invested in accordance </a:t>
            </a:r>
            <a:r>
              <a:rPr sz="750" spc="-9">
                <a:latin typeface="Arial" panose="020B0604020202020204" pitchFamily="34" charset="0"/>
                <a:cs typeface="Arial" panose="020B0604020202020204" pitchFamily="34" charset="0"/>
              </a:rPr>
              <a:t>with</a:t>
            </a:r>
            <a:r>
              <a:rPr sz="750" spc="132">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any</a:t>
            </a:r>
          </a:p>
        </p:txBody>
      </p:sp>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1C836631-6854-4180-A178-DCBFAD74986E}"/>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9E53512C-47A5-487D-B2AF-F9AB767AC1E4}"/>
              </a:ext>
            </a:extLst>
          </p:cNvPr>
          <p:cNvSpPr>
            <a:spLocks noGrp="1"/>
          </p:cNvSpPr>
          <p:nvPr>
            <p:ph type="sldNum" sz="quarter" idx="12"/>
          </p:nvPr>
        </p:nvSpPr>
        <p:spPr/>
        <p:txBody>
          <a:bodyPr/>
          <a:lstStyle/>
          <a:p>
            <a:fld id="{B6F15528-21DE-4FAA-801E-634DDDAF4B2B}" type="slidenum">
              <a:rPr lang="en-US" smtClean="0"/>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836520"/>
            <a:ext cx="8608745" cy="5012322"/>
          </a:xfrm>
          <a:prstGeom prst="rect">
            <a:avLst/>
          </a:prstGeom>
        </p:spPr>
        <p:txBody>
          <a:bodyPr vert="horz" wrap="square" lIns="0" tIns="10085" rIns="0" bIns="0" rtlCol="0">
            <a:spAutoFit/>
          </a:bodyPr>
          <a:lstStyle/>
          <a:p>
            <a:pPr marL="11206" marR="4483">
              <a:lnSpc>
                <a:spcPct val="100899"/>
              </a:lnSpc>
              <a:spcBef>
                <a:spcPts val="79"/>
              </a:spcBef>
            </a:pPr>
            <a:r>
              <a:rPr sz="750" spc="-4">
                <a:latin typeface="Arial" panose="020B0604020202020204" pitchFamily="34" charset="0"/>
                <a:cs typeface="Arial" panose="020B0604020202020204" pitchFamily="34" charset="0"/>
              </a:rPr>
              <a:t>GIC Asset Allocation Model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periods </a:t>
            </a:r>
            <a:r>
              <a:rPr sz="750">
                <a:latin typeface="Arial" panose="020B0604020202020204" pitchFamily="34" charset="0"/>
                <a:cs typeface="Arial" panose="020B0604020202020204" pitchFamily="34" charset="0"/>
              </a:rPr>
              <a:t>indicated. </a:t>
            </a:r>
            <a:r>
              <a:rPr sz="750" spc="-9">
                <a:latin typeface="Arial" panose="020B0604020202020204" pitchFamily="34" charset="0"/>
                <a:cs typeface="Arial" panose="020B0604020202020204" pitchFamily="34" charset="0"/>
              </a:rPr>
              <a:t>Despite </a:t>
            </a:r>
            <a:r>
              <a:rPr sz="750" spc="-4">
                <a:latin typeface="Arial" panose="020B0604020202020204" pitchFamily="34" charset="0"/>
                <a:cs typeface="Arial" panose="020B0604020202020204" pitchFamily="34" charset="0"/>
              </a:rPr>
              <a:t>the limitations of hypothetical </a:t>
            </a:r>
            <a:r>
              <a:rPr sz="750">
                <a:latin typeface="Arial" panose="020B0604020202020204" pitchFamily="34" charset="0"/>
                <a:cs typeface="Arial" panose="020B0604020202020204" pitchFamily="34" charset="0"/>
              </a:rPr>
              <a:t>performance,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hypothetical performance results allow clients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Financial Advisors to obtain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sense  of the risk/return </a:t>
            </a:r>
            <a:r>
              <a:rPr sz="750" spc="22">
                <a:latin typeface="Arial" panose="020B0604020202020204" pitchFamily="34" charset="0"/>
                <a:cs typeface="Arial" panose="020B0604020202020204" pitchFamily="34" charset="0"/>
              </a:rPr>
              <a:t>trade-of </a:t>
            </a:r>
            <a:r>
              <a:rPr sz="750" spc="-4">
                <a:latin typeface="Arial" panose="020B0604020202020204" pitchFamily="34" charset="0"/>
                <a:cs typeface="Arial" panose="020B0604020202020204" pitchFamily="34" charset="0"/>
              </a:rPr>
              <a:t>of </a:t>
            </a:r>
            <a:r>
              <a:rPr sz="750" spc="22">
                <a:latin typeface="Arial" panose="020B0604020202020204" pitchFamily="34" charset="0"/>
                <a:cs typeface="Arial" panose="020B0604020202020204" pitchFamily="34" charset="0"/>
              </a:rPr>
              <a:t>diferent </a:t>
            </a:r>
            <a:r>
              <a:rPr sz="750" spc="-4">
                <a:latin typeface="Arial" panose="020B0604020202020204" pitchFamily="34" charset="0"/>
                <a:cs typeface="Arial" panose="020B0604020202020204" pitchFamily="34" charset="0"/>
              </a:rPr>
              <a:t>asset allocation constructs.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hypothetical performance results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report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calculated using the returns of benchmark indices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asset </a:t>
            </a:r>
            <a:r>
              <a:rPr sz="750" spc="4">
                <a:latin typeface="Arial" panose="020B0604020202020204" pitchFamily="34" charset="0"/>
                <a:cs typeface="Arial" panose="020B0604020202020204" pitchFamily="34" charset="0"/>
              </a:rPr>
              <a:t>classes, </a:t>
            </a:r>
            <a:r>
              <a:rPr sz="750">
                <a:latin typeface="Arial" panose="020B0604020202020204" pitchFamily="34" charset="0"/>
                <a:cs typeface="Arial" panose="020B0604020202020204" pitchFamily="34" charset="0"/>
              </a:rPr>
              <a:t>and  not </a:t>
            </a:r>
            <a:r>
              <a:rPr sz="750" spc="-4">
                <a:latin typeface="Arial" panose="020B0604020202020204" pitchFamily="34" charset="0"/>
                <a:cs typeface="Arial" panose="020B0604020202020204" pitchFamily="34" charset="0"/>
              </a:rPr>
              <a:t>the returns of securities, </a:t>
            </a:r>
            <a:r>
              <a:rPr sz="750">
                <a:latin typeface="Arial" panose="020B0604020202020204" pitchFamily="34" charset="0"/>
                <a:cs typeface="Arial" panose="020B0604020202020204" pitchFamily="34" charset="0"/>
              </a:rPr>
              <a:t>fund </a:t>
            </a:r>
            <a:r>
              <a:rPr sz="750" spc="-4">
                <a:latin typeface="Arial" panose="020B0604020202020204" pitchFamily="34" charset="0"/>
                <a:cs typeface="Arial" panose="020B0604020202020204" pitchFamily="34" charset="0"/>
              </a:rPr>
              <a:t>or other investment products. Models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contain allocations to Hedge </a:t>
            </a:r>
            <a:r>
              <a:rPr sz="750">
                <a:latin typeface="Arial" panose="020B0604020202020204" pitchFamily="34" charset="0"/>
                <a:cs typeface="Arial" panose="020B0604020202020204" pitchFamily="34" charset="0"/>
              </a:rPr>
              <a:t>Funds, </a:t>
            </a:r>
            <a:r>
              <a:rPr sz="750" spc="-4">
                <a:latin typeface="Arial" panose="020B0604020202020204" pitchFamily="34" charset="0"/>
                <a:cs typeface="Arial" panose="020B0604020202020204" pitchFamily="34" charset="0"/>
              </a:rPr>
              <a:t>Private Equity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Private Real Estate.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benchmark indices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asset classes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issued on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daily basis. When calculating model performance on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day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benchmark index data is </a:t>
            </a:r>
            <a:r>
              <a:rPr sz="750">
                <a:latin typeface="Arial" panose="020B0604020202020204" pitchFamily="34" charset="0"/>
                <a:cs typeface="Arial" panose="020B0604020202020204" pitchFamily="34" charset="0"/>
              </a:rPr>
              <a:t>issued, </a:t>
            </a:r>
            <a:r>
              <a:rPr sz="750" spc="-4">
                <a:latin typeface="Arial" panose="020B0604020202020204" pitchFamily="34" charset="0"/>
                <a:cs typeface="Arial" panose="020B0604020202020204" pitchFamily="34" charset="0"/>
              </a:rPr>
              <a:t>we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assumed straight line growth </a:t>
            </a:r>
            <a:r>
              <a:rPr sz="750" spc="-9">
                <a:latin typeface="Arial" panose="020B0604020202020204" pitchFamily="34" charset="0"/>
                <a:cs typeface="Arial" panose="020B0604020202020204" pitchFamily="34" charset="0"/>
              </a:rPr>
              <a:t>between </a:t>
            </a:r>
            <a:r>
              <a:rPr sz="750" spc="-4">
                <a:latin typeface="Arial" panose="020B0604020202020204" pitchFamily="34" charset="0"/>
                <a:cs typeface="Arial" panose="020B0604020202020204" pitchFamily="34" charset="0"/>
              </a:rPr>
              <a:t>the index levels issued before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after that</a:t>
            </a:r>
            <a:r>
              <a:rPr sz="750" spc="-18">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date.</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19051">
              <a:lnSpc>
                <a:spcPct val="100899"/>
              </a:lnSpc>
            </a:pPr>
            <a:r>
              <a:rPr sz="750" b="1">
                <a:latin typeface="Arial" panose="020B0604020202020204" pitchFamily="34" charset="0"/>
                <a:cs typeface="Arial" panose="020B0604020202020204" pitchFamily="34" charset="0"/>
              </a:rPr>
              <a:t>FEES REDUCE </a:t>
            </a:r>
            <a:r>
              <a:rPr sz="750" b="1" spc="-4">
                <a:latin typeface="Arial" panose="020B0604020202020204" pitchFamily="34" charset="0"/>
                <a:cs typeface="Arial" panose="020B0604020202020204" pitchFamily="34" charset="0"/>
              </a:rPr>
              <a:t>THE </a:t>
            </a:r>
            <a:r>
              <a:rPr sz="750" b="1">
                <a:latin typeface="Arial" panose="020B0604020202020204" pitchFamily="34" charset="0"/>
                <a:cs typeface="Arial" panose="020B0604020202020204" pitchFamily="34" charset="0"/>
              </a:rPr>
              <a:t>PERFORMANCE </a:t>
            </a:r>
            <a:r>
              <a:rPr sz="750" b="1" spc="-4">
                <a:latin typeface="Arial" panose="020B0604020202020204" pitchFamily="34" charset="0"/>
                <a:cs typeface="Arial" panose="020B0604020202020204" pitchFamily="34" charset="0"/>
              </a:rPr>
              <a:t>OF ACTUAL </a:t>
            </a:r>
            <a:r>
              <a:rPr sz="750" b="1" spc="-9">
                <a:latin typeface="Arial" panose="020B0604020202020204" pitchFamily="34" charset="0"/>
                <a:cs typeface="Arial" panose="020B0604020202020204" pitchFamily="34" charset="0"/>
              </a:rPr>
              <a:t>ACCOUNTS: </a:t>
            </a:r>
            <a:r>
              <a:rPr sz="750" spc="-4">
                <a:latin typeface="Arial" panose="020B0604020202020204" pitchFamily="34" charset="0"/>
                <a:cs typeface="Arial" panose="020B0604020202020204" pitchFamily="34" charset="0"/>
              </a:rPr>
              <a:t>None of the fees or other expenses </a:t>
            </a:r>
            <a:r>
              <a:rPr sz="750">
                <a:latin typeface="Arial" panose="020B0604020202020204" pitchFamily="34" charset="0"/>
                <a:cs typeface="Arial" panose="020B0604020202020204" pitchFamily="34" charset="0"/>
              </a:rPr>
              <a:t>(e.g. </a:t>
            </a:r>
            <a:r>
              <a:rPr sz="750" spc="-4">
                <a:latin typeface="Arial" panose="020B0604020202020204" pitchFamily="34" charset="0"/>
                <a:cs typeface="Arial" panose="020B0604020202020204" pitchFamily="34" charset="0"/>
              </a:rPr>
              <a:t>commissions, </a:t>
            </a:r>
            <a:r>
              <a:rPr sz="750">
                <a:latin typeface="Arial" panose="020B0604020202020204" pitchFamily="34" charset="0"/>
                <a:cs typeface="Arial" panose="020B0604020202020204" pitchFamily="34" charset="0"/>
              </a:rPr>
              <a:t>mark-ups, </a:t>
            </a:r>
            <a:r>
              <a:rPr sz="750" spc="-4">
                <a:latin typeface="Arial" panose="020B0604020202020204" pitchFamily="34" charset="0"/>
                <a:cs typeface="Arial" panose="020B0604020202020204" pitchFamily="34" charset="0"/>
              </a:rPr>
              <a:t>mark-downs, fees) associated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actual </a:t>
            </a:r>
            <a:r>
              <a:rPr sz="750" spc="-4">
                <a:latin typeface="Arial" panose="020B0604020202020204" pitchFamily="34" charset="0"/>
                <a:cs typeface="Arial" panose="020B0604020202020204" pitchFamily="34" charset="0"/>
              </a:rPr>
              <a:t>trading or accounts </a:t>
            </a:r>
            <a:r>
              <a:rPr sz="750">
                <a:latin typeface="Arial" panose="020B0604020202020204" pitchFamily="34" charset="0"/>
                <a:cs typeface="Arial" panose="020B0604020202020204" pitchFamily="34" charset="0"/>
              </a:rPr>
              <a:t>are  </a:t>
            </a:r>
            <a:r>
              <a:rPr sz="750" spc="13">
                <a:latin typeface="Arial" panose="020B0604020202020204" pitchFamily="34" charset="0"/>
                <a:cs typeface="Arial" panose="020B0604020202020204" pitchFamily="34" charset="0"/>
              </a:rPr>
              <a:t>refected </a:t>
            </a:r>
            <a:r>
              <a:rPr sz="750" spc="-4">
                <a:latin typeface="Arial" panose="020B0604020202020204" pitchFamily="34" charset="0"/>
                <a:cs typeface="Arial" panose="020B0604020202020204" pitchFamily="34" charset="0"/>
              </a:rPr>
              <a:t>in the GIC Asset Allocation </a:t>
            </a:r>
            <a:r>
              <a:rPr sz="750">
                <a:latin typeface="Arial" panose="020B0604020202020204" pitchFamily="34" charset="0"/>
                <a:cs typeface="Arial" panose="020B0604020202020204" pitchFamily="34" charset="0"/>
              </a:rPr>
              <a:t>Models. The </a:t>
            </a:r>
            <a:r>
              <a:rPr sz="750" spc="-4">
                <a:latin typeface="Arial" panose="020B0604020202020204" pitchFamily="34" charset="0"/>
                <a:cs typeface="Arial" panose="020B0604020202020204" pitchFamily="34" charset="0"/>
              </a:rPr>
              <a:t>GIC Asset Allocation Models </a:t>
            </a:r>
            <a:r>
              <a:rPr sz="750">
                <a:latin typeface="Arial" panose="020B0604020202020204" pitchFamily="34" charset="0"/>
                <a:cs typeface="Arial" panose="020B0604020202020204" pitchFamily="34" charset="0"/>
              </a:rPr>
              <a:t>and any </a:t>
            </a:r>
            <a:r>
              <a:rPr sz="750" spc="-4">
                <a:latin typeface="Arial" panose="020B0604020202020204" pitchFamily="34" charset="0"/>
                <a:cs typeface="Arial" panose="020B0604020202020204" pitchFamily="34" charset="0"/>
              </a:rPr>
              <a:t>model performance included in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presentation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intended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educational </a:t>
            </a:r>
            <a:r>
              <a:rPr sz="750" spc="4">
                <a:latin typeface="Arial" panose="020B0604020202020204" pitchFamily="34" charset="0"/>
                <a:cs typeface="Arial" panose="020B0604020202020204" pitchFamily="34" charset="0"/>
              </a:rPr>
              <a:t>materials. </a:t>
            </a:r>
            <a:r>
              <a:rPr sz="750" spc="-13">
                <a:latin typeface="Arial" panose="020B0604020202020204" pitchFamily="34" charset="0"/>
                <a:cs typeface="Arial" panose="020B0604020202020204" pitchFamily="34" charset="0"/>
              </a:rPr>
              <a:t>Were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client to use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models in connection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investing, any </a:t>
            </a:r>
            <a:r>
              <a:rPr sz="750" spc="-4">
                <a:latin typeface="Arial" panose="020B0604020202020204" pitchFamily="34" charset="0"/>
                <a:cs typeface="Arial" panose="020B0604020202020204" pitchFamily="34" charset="0"/>
              </a:rPr>
              <a:t>investment </a:t>
            </a:r>
            <a:r>
              <a:rPr sz="750" spc="-9">
                <a:latin typeface="Arial" panose="020B0604020202020204" pitchFamily="34" charset="0"/>
                <a:cs typeface="Arial" panose="020B0604020202020204" pitchFamily="34" charset="0"/>
              </a:rPr>
              <a:t>decisions </a:t>
            </a:r>
            <a:r>
              <a:rPr sz="750" spc="-4">
                <a:latin typeface="Arial" panose="020B0604020202020204" pitchFamily="34" charset="0"/>
                <a:cs typeface="Arial" panose="020B0604020202020204" pitchFamily="34" charset="0"/>
              </a:rPr>
              <a:t>made would be subject to transaction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other </a:t>
            </a:r>
            <a:r>
              <a:rPr sz="750" spc="-9">
                <a:latin typeface="Arial" panose="020B0604020202020204" pitchFamily="34" charset="0"/>
                <a:cs typeface="Arial" panose="020B0604020202020204" pitchFamily="34" charset="0"/>
              </a:rPr>
              <a:t>costs </a:t>
            </a:r>
            <a:r>
              <a:rPr sz="750" spc="4">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when compounded over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period of </a:t>
            </a:r>
            <a:r>
              <a:rPr sz="750">
                <a:latin typeface="Arial" panose="020B0604020202020204" pitchFamily="34" charset="0"/>
                <a:cs typeface="Arial" panose="020B0604020202020204" pitchFamily="34" charset="0"/>
              </a:rPr>
              <a:t>years, </a:t>
            </a:r>
            <a:r>
              <a:rPr sz="750" spc="-4">
                <a:latin typeface="Arial" panose="020B0604020202020204" pitchFamily="34" charset="0"/>
                <a:cs typeface="Arial" panose="020B0604020202020204" pitchFamily="34" charset="0"/>
              </a:rPr>
              <a:t>would decrease</a:t>
            </a:r>
            <a:r>
              <a:rPr sz="750" spc="88">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returns.</a:t>
            </a:r>
          </a:p>
          <a:p>
            <a:pPr marL="11206" marR="231414">
              <a:lnSpc>
                <a:spcPct val="100899"/>
              </a:lnSpc>
            </a:pPr>
            <a:r>
              <a:rPr sz="750" spc="-4">
                <a:latin typeface="Arial" panose="020B0604020202020204" pitchFamily="34" charset="0"/>
                <a:cs typeface="Arial" panose="020B0604020202020204" pitchFamily="34" charset="0"/>
              </a:rPr>
              <a:t>Information regarding Morgan </a:t>
            </a:r>
            <a:r>
              <a:rPr sz="750" spc="-9">
                <a:latin typeface="Arial" panose="020B0604020202020204" pitchFamily="34" charset="0"/>
                <a:cs typeface="Arial" panose="020B0604020202020204" pitchFamily="34" charset="0"/>
              </a:rPr>
              <a:t>Stanley’s </a:t>
            </a:r>
            <a:r>
              <a:rPr sz="750" spc="-4">
                <a:latin typeface="Arial" panose="020B0604020202020204" pitchFamily="34" charset="0"/>
                <a:cs typeface="Arial" panose="020B0604020202020204" pitchFamily="34" charset="0"/>
              </a:rPr>
              <a:t>standard advisory fees is available in the Form ADV </a:t>
            </a:r>
            <a:r>
              <a:rPr sz="750">
                <a:latin typeface="Arial" panose="020B0604020202020204" pitchFamily="34" charset="0"/>
                <a:cs typeface="Arial" panose="020B0604020202020204" pitchFamily="34" charset="0"/>
              </a:rPr>
              <a:t>Part </a:t>
            </a:r>
            <a:r>
              <a:rPr sz="750" spc="13">
                <a:latin typeface="Arial" panose="020B0604020202020204" pitchFamily="34" charset="0"/>
                <a:cs typeface="Arial" panose="020B0604020202020204" pitchFamily="34" charset="0"/>
              </a:rPr>
              <a:t>2,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is available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hlinkClick r:id="rId2"/>
              </a:rPr>
              <a:t>www.morganstanley.com/adv.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following hypothetical illustrates the  compound </a:t>
            </a:r>
            <a:r>
              <a:rPr sz="750" spc="40">
                <a:latin typeface="Arial" panose="020B0604020202020204" pitchFamily="34" charset="0"/>
                <a:cs typeface="Arial" panose="020B0604020202020204" pitchFamily="34" charset="0"/>
              </a:rPr>
              <a:t>efect </a:t>
            </a:r>
            <a:r>
              <a:rPr sz="750" spc="-4">
                <a:latin typeface="Arial" panose="020B0604020202020204" pitchFamily="34" charset="0"/>
                <a:cs typeface="Arial" panose="020B0604020202020204" pitchFamily="34" charset="0"/>
              </a:rPr>
              <a:t>fees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on investment </a:t>
            </a:r>
            <a:r>
              <a:rPr sz="750">
                <a:latin typeface="Arial" panose="020B0604020202020204" pitchFamily="34" charset="0"/>
                <a:cs typeface="Arial" panose="020B0604020202020204" pitchFamily="34" charset="0"/>
              </a:rPr>
              <a:t>returns: </a:t>
            </a:r>
            <a:r>
              <a:rPr sz="750" spc="-4">
                <a:latin typeface="Arial" panose="020B0604020202020204" pitchFamily="34" charset="0"/>
                <a:cs typeface="Arial" panose="020B0604020202020204" pitchFamily="34" charset="0"/>
              </a:rPr>
              <a:t>For example, if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portfolio’s </a:t>
            </a:r>
            <a:r>
              <a:rPr sz="750">
                <a:latin typeface="Arial" panose="020B0604020202020204" pitchFamily="34" charset="0"/>
                <a:cs typeface="Arial" panose="020B0604020202020204" pitchFamily="34" charset="0"/>
              </a:rPr>
              <a:t>annual </a:t>
            </a:r>
            <a:r>
              <a:rPr sz="750" spc="-4">
                <a:latin typeface="Arial" panose="020B0604020202020204" pitchFamily="34" charset="0"/>
                <a:cs typeface="Arial" panose="020B0604020202020204" pitchFamily="34" charset="0"/>
              </a:rPr>
              <a:t>rate of return is </a:t>
            </a:r>
            <a:r>
              <a:rPr sz="750">
                <a:latin typeface="Arial" panose="020B0604020202020204" pitchFamily="34" charset="0"/>
                <a:cs typeface="Arial" panose="020B0604020202020204" pitchFamily="34" charset="0"/>
              </a:rPr>
              <a:t>15% for 5 years and </a:t>
            </a:r>
            <a:r>
              <a:rPr sz="750" spc="-4">
                <a:latin typeface="Arial" panose="020B0604020202020204" pitchFamily="34" charset="0"/>
                <a:cs typeface="Arial" panose="020B0604020202020204" pitchFamily="34" charset="0"/>
              </a:rPr>
              <a:t>the account </a:t>
            </a:r>
            <a:r>
              <a:rPr sz="750">
                <a:latin typeface="Arial" panose="020B0604020202020204" pitchFamily="34" charset="0"/>
                <a:cs typeface="Arial" panose="020B0604020202020204" pitchFamily="34" charset="0"/>
              </a:rPr>
              <a:t>pays </a:t>
            </a:r>
            <a:r>
              <a:rPr sz="750" spc="-4">
                <a:latin typeface="Arial" panose="020B0604020202020204" pitchFamily="34" charset="0"/>
                <a:cs typeface="Arial" panose="020B0604020202020204" pitchFamily="34" charset="0"/>
              </a:rPr>
              <a:t>50 basis points in fees per </a:t>
            </a:r>
            <a:r>
              <a:rPr sz="750" spc="4">
                <a:latin typeface="Arial" panose="020B0604020202020204" pitchFamily="34" charset="0"/>
                <a:cs typeface="Arial" panose="020B0604020202020204" pitchFamily="34" charset="0"/>
              </a:rPr>
              <a:t>annum, </a:t>
            </a:r>
            <a:r>
              <a:rPr sz="750" spc="-4">
                <a:latin typeface="Arial" panose="020B0604020202020204" pitchFamily="34" charset="0"/>
                <a:cs typeface="Arial" panose="020B0604020202020204" pitchFamily="34" charset="0"/>
              </a:rPr>
              <a:t>the gross cumulative  </a:t>
            </a:r>
            <a:r>
              <a:rPr sz="750" spc="18">
                <a:latin typeface="Arial" panose="020B0604020202020204" pitchFamily="34" charset="0"/>
                <a:cs typeface="Arial" panose="020B0604020202020204" pitchFamily="34" charset="0"/>
              </a:rPr>
              <a:t>fve-year </a:t>
            </a:r>
            <a:r>
              <a:rPr sz="750" spc="-4">
                <a:latin typeface="Arial" panose="020B0604020202020204" pitchFamily="34" charset="0"/>
                <a:cs typeface="Arial" panose="020B0604020202020204" pitchFamily="34" charset="0"/>
              </a:rPr>
              <a:t>return would be </a:t>
            </a:r>
            <a:r>
              <a:rPr sz="750" spc="4">
                <a:latin typeface="Arial" panose="020B0604020202020204" pitchFamily="34" charset="0"/>
                <a:cs typeface="Arial" panose="020B0604020202020204" pitchFamily="34" charset="0"/>
              </a:rPr>
              <a:t>101.1%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a:t>
            </a:r>
            <a:r>
              <a:rPr sz="750" spc="18">
                <a:latin typeface="Arial" panose="020B0604020202020204" pitchFamily="34" charset="0"/>
                <a:cs typeface="Arial" panose="020B0604020202020204" pitchFamily="34" charset="0"/>
              </a:rPr>
              <a:t>fve-year </a:t>
            </a:r>
            <a:r>
              <a:rPr sz="750" spc="-4">
                <a:latin typeface="Arial" panose="020B0604020202020204" pitchFamily="34" charset="0"/>
                <a:cs typeface="Arial" panose="020B0604020202020204" pitchFamily="34" charset="0"/>
              </a:rPr>
              <a:t>return </a:t>
            </a:r>
            <a:r>
              <a:rPr sz="750">
                <a:latin typeface="Arial" panose="020B0604020202020204" pitchFamily="34" charset="0"/>
                <a:cs typeface="Arial" panose="020B0604020202020204" pitchFamily="34" charset="0"/>
              </a:rPr>
              <a:t>net </a:t>
            </a:r>
            <a:r>
              <a:rPr sz="750" spc="-4">
                <a:latin typeface="Arial" panose="020B0604020202020204" pitchFamily="34" charset="0"/>
                <a:cs typeface="Arial" panose="020B0604020202020204" pitchFamily="34" charset="0"/>
              </a:rPr>
              <a:t>of fees would be 96.8%. Fees </a:t>
            </a:r>
            <a:r>
              <a:rPr sz="750">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expenses would apply to clients who invest in investments in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account based on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asset  allocations,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would reduce </a:t>
            </a:r>
            <a:r>
              <a:rPr sz="750" spc="-9">
                <a:latin typeface="Arial" panose="020B0604020202020204" pitchFamily="34" charset="0"/>
                <a:cs typeface="Arial" panose="020B0604020202020204" pitchFamily="34" charset="0"/>
              </a:rPr>
              <a:t>clients’ </a:t>
            </a:r>
            <a:r>
              <a:rPr sz="750">
                <a:latin typeface="Arial" panose="020B0604020202020204" pitchFamily="34" charset="0"/>
                <a:cs typeface="Arial" panose="020B0604020202020204" pitchFamily="34" charset="0"/>
              </a:rPr>
              <a:t>returns. The </a:t>
            </a:r>
            <a:r>
              <a:rPr sz="750" spc="-4">
                <a:latin typeface="Arial" panose="020B0604020202020204" pitchFamily="34" charset="0"/>
                <a:cs typeface="Arial" panose="020B0604020202020204" pitchFamily="34" charset="0"/>
              </a:rPr>
              <a:t>impact of fees </a:t>
            </a:r>
            <a:r>
              <a:rPr sz="750">
                <a:latin typeface="Arial" panose="020B0604020202020204" pitchFamily="34" charset="0"/>
                <a:cs typeface="Arial" panose="020B0604020202020204" pitchFamily="34" charset="0"/>
              </a:rPr>
              <a:t>and/or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a:t>
            </a:r>
            <a:r>
              <a:rPr sz="750" spc="-22">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material.</a:t>
            </a:r>
          </a:p>
          <a:p>
            <a:pPr>
              <a:spcBef>
                <a:spcPts val="49"/>
              </a:spcBef>
            </a:pPr>
            <a:endParaRPr sz="750">
              <a:latin typeface="Arial" panose="020B0604020202020204" pitchFamily="34" charset="0"/>
              <a:cs typeface="Arial" panose="020B0604020202020204" pitchFamily="34" charset="0"/>
            </a:endParaRPr>
          </a:p>
          <a:p>
            <a:pPr marL="11206" marR="6724">
              <a:lnSpc>
                <a:spcPct val="100899"/>
              </a:lnSpc>
            </a:pPr>
            <a:r>
              <a:rPr sz="750" b="1">
                <a:latin typeface="Arial" panose="020B0604020202020204" pitchFamily="34" charset="0"/>
                <a:cs typeface="Arial" panose="020B0604020202020204" pitchFamily="34" charset="0"/>
              </a:rPr>
              <a:t>Variable annuities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long-term investments designed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retirement purposes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be subject to market </a:t>
            </a:r>
            <a:r>
              <a:rPr sz="750" spc="13">
                <a:latin typeface="Arial" panose="020B0604020202020204" pitchFamily="34" charset="0"/>
                <a:cs typeface="Arial" panose="020B0604020202020204" pitchFamily="34" charset="0"/>
              </a:rPr>
              <a:t>fuctuations,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risk, and </a:t>
            </a:r>
            <a:r>
              <a:rPr sz="750" spc="-9">
                <a:latin typeface="Arial" panose="020B0604020202020204" pitchFamily="34" charset="0"/>
                <a:cs typeface="Arial" panose="020B0604020202020204" pitchFamily="34" charset="0"/>
              </a:rPr>
              <a:t>possible loss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principal. </a:t>
            </a:r>
            <a:r>
              <a:rPr sz="750" spc="-4">
                <a:latin typeface="Arial" panose="020B0604020202020204" pitchFamily="34" charset="0"/>
                <a:cs typeface="Arial" panose="020B0604020202020204" pitchFamily="34" charset="0"/>
              </a:rPr>
              <a:t>All </a:t>
            </a:r>
            <a:r>
              <a:rPr sz="750">
                <a:latin typeface="Arial" panose="020B0604020202020204" pitchFamily="34" charset="0"/>
                <a:cs typeface="Arial" panose="020B0604020202020204" pitchFamily="34" charset="0"/>
              </a:rPr>
              <a:t>guarantees, </a:t>
            </a:r>
            <a:r>
              <a:rPr sz="750" spc="-4">
                <a:latin typeface="Arial" panose="020B0604020202020204" pitchFamily="34" charset="0"/>
                <a:cs typeface="Arial" panose="020B0604020202020204" pitchFamily="34" charset="0"/>
              </a:rPr>
              <a:t>including  optional </a:t>
            </a:r>
            <a:r>
              <a:rPr sz="750" spc="18">
                <a:latin typeface="Arial" panose="020B0604020202020204" pitchFamily="34" charset="0"/>
                <a:cs typeface="Arial" panose="020B0604020202020204" pitchFamily="34" charset="0"/>
              </a:rPr>
              <a:t>benefts,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based on the </a:t>
            </a:r>
            <a:r>
              <a:rPr sz="750" spc="18">
                <a:latin typeface="Arial" panose="020B0604020202020204" pitchFamily="34" charset="0"/>
                <a:cs typeface="Arial" panose="020B0604020202020204" pitchFamily="34" charset="0"/>
              </a:rPr>
              <a:t>fnancial </a:t>
            </a:r>
            <a:r>
              <a:rPr sz="750" spc="-4">
                <a:latin typeface="Arial" panose="020B0604020202020204" pitchFamily="34" charset="0"/>
                <a:cs typeface="Arial" panose="020B0604020202020204" pitchFamily="34" charset="0"/>
              </a:rPr>
              <a:t>strength </a:t>
            </a:r>
            <a:r>
              <a:rPr sz="750">
                <a:latin typeface="Arial" panose="020B0604020202020204" pitchFamily="34" charset="0"/>
                <a:cs typeface="Arial" panose="020B0604020202020204" pitchFamily="34" charset="0"/>
              </a:rPr>
              <a:t>and claims-paying </a:t>
            </a:r>
            <a:r>
              <a:rPr sz="750" spc="-9">
                <a:latin typeface="Arial" panose="020B0604020202020204" pitchFamily="34" charset="0"/>
                <a:cs typeface="Arial" panose="020B0604020202020204" pitchFamily="34" charset="0"/>
              </a:rPr>
              <a:t>ability </a:t>
            </a:r>
            <a:r>
              <a:rPr sz="750" spc="-4">
                <a:latin typeface="Arial" panose="020B0604020202020204" pitchFamily="34" charset="0"/>
                <a:cs typeface="Arial" panose="020B0604020202020204" pitchFamily="34" charset="0"/>
              </a:rPr>
              <a:t>of the issuing insurance company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apply to the underlying investment </a:t>
            </a:r>
            <a:r>
              <a:rPr sz="750">
                <a:latin typeface="Arial" panose="020B0604020202020204" pitchFamily="34" charset="0"/>
                <a:cs typeface="Arial" panose="020B0604020202020204" pitchFamily="34" charset="0"/>
              </a:rPr>
              <a:t>options. </a:t>
            </a:r>
            <a:r>
              <a:rPr sz="750" spc="-4">
                <a:latin typeface="Arial" panose="020B0604020202020204" pitchFamily="34" charset="0"/>
                <a:cs typeface="Arial" panose="020B0604020202020204" pitchFamily="34" charset="0"/>
              </a:rPr>
              <a:t>Optional riders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able  to be purchased in combination </a:t>
            </a:r>
            <a:r>
              <a:rPr sz="750">
                <a:latin typeface="Arial" panose="020B0604020202020204" pitchFamily="34" charset="0"/>
                <a:cs typeface="Arial" panose="020B0604020202020204" pitchFamily="34" charset="0"/>
              </a:rPr>
              <a:t>and are </a:t>
            </a:r>
            <a:r>
              <a:rPr sz="750" spc="-4">
                <a:latin typeface="Arial" panose="020B0604020202020204" pitchFamily="34" charset="0"/>
                <a:cs typeface="Arial" panose="020B0604020202020204" pitchFamily="34" charset="0"/>
              </a:rPr>
              <a:t>available </a:t>
            </a:r>
            <a:r>
              <a:rPr sz="750">
                <a:latin typeface="Arial" panose="020B0604020202020204" pitchFamily="34" charset="0"/>
                <a:cs typeface="Arial" panose="020B0604020202020204" pitchFamily="34" charset="0"/>
              </a:rPr>
              <a:t>at an </a:t>
            </a:r>
            <a:r>
              <a:rPr sz="750" spc="-4">
                <a:latin typeface="Arial" panose="020B0604020202020204" pitchFamily="34" charset="0"/>
                <a:cs typeface="Arial" panose="020B0604020202020204" pitchFamily="34" charset="0"/>
              </a:rPr>
              <a:t>additional </a:t>
            </a:r>
            <a:r>
              <a:rPr sz="750" spc="4">
                <a:latin typeface="Arial" panose="020B0604020202020204" pitchFamily="34" charset="0"/>
                <a:cs typeface="Arial" panose="020B0604020202020204" pitchFamily="34" charset="0"/>
              </a:rPr>
              <a:t>cost. </a:t>
            </a:r>
            <a:r>
              <a:rPr sz="750" spc="-4">
                <a:latin typeface="Arial" panose="020B0604020202020204" pitchFamily="34" charset="0"/>
                <a:cs typeface="Arial" panose="020B0604020202020204" pitchFamily="34" charset="0"/>
              </a:rPr>
              <a:t>Some optional riders must be </a:t>
            </a:r>
            <a:r>
              <a:rPr sz="750" spc="-9">
                <a:latin typeface="Arial" panose="020B0604020202020204" pitchFamily="34" charset="0"/>
                <a:cs typeface="Arial" panose="020B0604020202020204" pitchFamily="34" charset="0"/>
              </a:rPr>
              <a:t>elected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time of </a:t>
            </a:r>
            <a:r>
              <a:rPr sz="750">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Optional riders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subject to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limitations, restrictions,  holding periods, costs,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expenses </a:t>
            </a:r>
            <a:r>
              <a:rPr sz="750">
                <a:latin typeface="Arial" panose="020B0604020202020204" pitchFamily="34" charset="0"/>
                <a:cs typeface="Arial" panose="020B0604020202020204" pitchFamily="34" charset="0"/>
              </a:rPr>
              <a:t>as </a:t>
            </a:r>
            <a:r>
              <a:rPr sz="750" spc="13">
                <a:latin typeface="Arial" panose="020B0604020202020204" pitchFamily="34" charset="0"/>
                <a:cs typeface="Arial" panose="020B0604020202020204" pitchFamily="34" charset="0"/>
              </a:rPr>
              <a:t>specifed </a:t>
            </a:r>
            <a:r>
              <a:rPr sz="750" spc="-4">
                <a:latin typeface="Arial" panose="020B0604020202020204" pitchFamily="34" charset="0"/>
                <a:cs typeface="Arial" panose="020B0604020202020204" pitchFamily="34" charset="0"/>
              </a:rPr>
              <a:t>by the insurance company in the </a:t>
            </a:r>
            <a:r>
              <a:rPr sz="750">
                <a:latin typeface="Arial" panose="020B0604020202020204" pitchFamily="34" charset="0"/>
                <a:cs typeface="Arial" panose="020B0604020202020204" pitchFamily="34" charset="0"/>
              </a:rPr>
              <a:t>annuity contract. </a:t>
            </a:r>
            <a:r>
              <a:rPr sz="750" spc="-4">
                <a:latin typeface="Arial" panose="020B0604020202020204" pitchFamily="34" charset="0"/>
                <a:cs typeface="Arial" panose="020B0604020202020204" pitchFamily="34" charset="0"/>
              </a:rPr>
              <a:t>If </a:t>
            </a:r>
            <a:r>
              <a:rPr sz="750">
                <a:latin typeface="Arial" panose="020B0604020202020204" pitchFamily="34" charset="0"/>
                <a:cs typeface="Arial" panose="020B0604020202020204" pitchFamily="34" charset="0"/>
              </a:rPr>
              <a:t>you are </a:t>
            </a:r>
            <a:r>
              <a:rPr sz="750" spc="-4">
                <a:latin typeface="Arial" panose="020B0604020202020204" pitchFamily="34" charset="0"/>
                <a:cs typeface="Arial" panose="020B0604020202020204" pitchFamily="34" charset="0"/>
              </a:rPr>
              <a:t>investing in </a:t>
            </a:r>
            <a:r>
              <a:rPr sz="750">
                <a:latin typeface="Arial" panose="020B0604020202020204" pitchFamily="34" charset="0"/>
                <a:cs typeface="Arial" panose="020B0604020202020204" pitchFamily="34" charset="0"/>
              </a:rPr>
              <a:t>a </a:t>
            </a:r>
            <a:r>
              <a:rPr sz="750" b="1">
                <a:latin typeface="Arial" panose="020B0604020202020204" pitchFamily="34" charset="0"/>
                <a:cs typeface="Arial" panose="020B0604020202020204" pitchFamily="34" charset="0"/>
              </a:rPr>
              <a:t>variable annuity </a:t>
            </a:r>
            <a:r>
              <a:rPr sz="750" spc="-4">
                <a:latin typeface="Arial" panose="020B0604020202020204" pitchFamily="34" charset="0"/>
                <a:cs typeface="Arial" panose="020B0604020202020204" pitchFamily="34" charset="0"/>
              </a:rPr>
              <a:t>through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tax-advantaged retirement plan such </a:t>
            </a:r>
            <a:r>
              <a:rPr sz="750">
                <a:latin typeface="Arial" panose="020B0604020202020204" pitchFamily="34" charset="0"/>
                <a:cs typeface="Arial" panose="020B0604020202020204" pitchFamily="34" charset="0"/>
              </a:rPr>
              <a:t>as an IRA,  you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get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additional tax </a:t>
            </a:r>
            <a:r>
              <a:rPr sz="750">
                <a:latin typeface="Arial" panose="020B0604020202020204" pitchFamily="34" charset="0"/>
                <a:cs typeface="Arial" panose="020B0604020202020204" pitchFamily="34" charset="0"/>
              </a:rPr>
              <a:t>advantage from </a:t>
            </a:r>
            <a:r>
              <a:rPr sz="750" spc="-4">
                <a:latin typeface="Arial" panose="020B0604020202020204" pitchFamily="34" charset="0"/>
                <a:cs typeface="Arial" panose="020B0604020202020204" pitchFamily="34" charset="0"/>
              </a:rPr>
              <a:t>the variable </a:t>
            </a:r>
            <a:r>
              <a:rPr sz="750">
                <a:latin typeface="Arial" panose="020B0604020202020204" pitchFamily="34" charset="0"/>
                <a:cs typeface="Arial" panose="020B0604020202020204" pitchFamily="34" charset="0"/>
              </a:rPr>
              <a:t>annuity. </a:t>
            </a:r>
            <a:r>
              <a:rPr sz="750" spc="-4">
                <a:latin typeface="Arial" panose="020B0604020202020204" pitchFamily="34" charset="0"/>
                <a:cs typeface="Arial" panose="020B0604020202020204" pitchFamily="34" charset="0"/>
              </a:rPr>
              <a:t>Under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circumstances, </a:t>
            </a:r>
            <a:r>
              <a:rPr sz="750">
                <a:latin typeface="Arial" panose="020B0604020202020204" pitchFamily="34" charset="0"/>
                <a:cs typeface="Arial" panose="020B0604020202020204" pitchFamily="34" charset="0"/>
              </a:rPr>
              <a:t>you </a:t>
            </a:r>
            <a:r>
              <a:rPr sz="750" spc="-4">
                <a:latin typeface="Arial" panose="020B0604020202020204" pitchFamily="34" charset="0"/>
                <a:cs typeface="Arial" panose="020B0604020202020204" pitchFamily="34" charset="0"/>
              </a:rPr>
              <a:t>should only consider buying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variable </a:t>
            </a:r>
            <a:r>
              <a:rPr sz="750">
                <a:latin typeface="Arial" panose="020B0604020202020204" pitchFamily="34" charset="0"/>
                <a:cs typeface="Arial" panose="020B0604020202020204" pitchFamily="34" charset="0"/>
              </a:rPr>
              <a:t>annuity </a:t>
            </a:r>
            <a:r>
              <a:rPr sz="750" spc="-4">
                <a:latin typeface="Arial" panose="020B0604020202020204" pitchFamily="34" charset="0"/>
                <a:cs typeface="Arial" panose="020B0604020202020204" pitchFamily="34" charset="0"/>
              </a:rPr>
              <a:t>because of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other </a:t>
            </a:r>
            <a:r>
              <a:rPr sz="750">
                <a:latin typeface="Arial" panose="020B0604020202020204" pitchFamily="34" charset="0"/>
                <a:cs typeface="Arial" panose="020B0604020202020204" pitchFamily="34" charset="0"/>
              </a:rPr>
              <a:t>features, </a:t>
            </a:r>
            <a:r>
              <a:rPr sz="750" spc="-4">
                <a:latin typeface="Arial" panose="020B0604020202020204" pitchFamily="34" charset="0"/>
                <a:cs typeface="Arial" panose="020B0604020202020204" pitchFamily="34" charset="0"/>
              </a:rPr>
              <a:t>such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lifetime income  payments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death </a:t>
            </a:r>
            <a:r>
              <a:rPr sz="750" spc="18">
                <a:latin typeface="Arial" panose="020B0604020202020204" pitchFamily="34" charset="0"/>
                <a:cs typeface="Arial" panose="020B0604020202020204" pitchFamily="34" charset="0"/>
              </a:rPr>
              <a:t>benefts </a:t>
            </a:r>
            <a:r>
              <a:rPr sz="750">
                <a:latin typeface="Arial" panose="020B0604020202020204" pitchFamily="34" charset="0"/>
                <a:cs typeface="Arial" panose="020B0604020202020204" pitchFamily="34" charset="0"/>
              </a:rPr>
              <a:t>protection. </a:t>
            </a:r>
            <a:r>
              <a:rPr sz="750" spc="-13">
                <a:latin typeface="Arial" panose="020B0604020202020204" pitchFamily="34" charset="0"/>
                <a:cs typeface="Arial" panose="020B0604020202020204" pitchFamily="34" charset="0"/>
              </a:rPr>
              <a:t>Taxable </a:t>
            </a:r>
            <a:r>
              <a:rPr sz="750" spc="-9">
                <a:latin typeface="Arial" panose="020B0604020202020204" pitchFamily="34" charset="0"/>
                <a:cs typeface="Arial" panose="020B0604020202020204" pitchFamily="34" charset="0"/>
              </a:rPr>
              <a:t>distributions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certain deemed </a:t>
            </a:r>
            <a:r>
              <a:rPr sz="750" spc="-9">
                <a:latin typeface="Arial" panose="020B0604020202020204" pitchFamily="34" charset="0"/>
                <a:cs typeface="Arial" panose="020B0604020202020204" pitchFamily="34" charset="0"/>
              </a:rPr>
              <a:t>distributions)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ordinary income tax </a:t>
            </a:r>
            <a:r>
              <a:rPr sz="750" spc="18">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if taken prior to </a:t>
            </a:r>
            <a:r>
              <a:rPr sz="750">
                <a:latin typeface="Arial" panose="020B0604020202020204" pitchFamily="34" charset="0"/>
                <a:cs typeface="Arial" panose="020B0604020202020204" pitchFamily="34" charset="0"/>
              </a:rPr>
              <a:t>age 59½, may </a:t>
            </a:r>
            <a:r>
              <a:rPr sz="750" spc="-4">
                <a:latin typeface="Arial" panose="020B0604020202020204" pitchFamily="34" charset="0"/>
                <a:cs typeface="Arial" panose="020B0604020202020204" pitchFamily="34" charset="0"/>
              </a:rPr>
              <a:t>be subject to </a:t>
            </a:r>
            <a:r>
              <a:rPr sz="750">
                <a:latin typeface="Arial" panose="020B0604020202020204" pitchFamily="34" charset="0"/>
                <a:cs typeface="Arial" panose="020B0604020202020204" pitchFamily="34" charset="0"/>
              </a:rPr>
              <a:t>a 10% </a:t>
            </a:r>
            <a:r>
              <a:rPr sz="750" spc="-4">
                <a:latin typeface="Arial" panose="020B0604020202020204" pitchFamily="34" charset="0"/>
                <a:cs typeface="Arial" panose="020B0604020202020204" pitchFamily="34" charset="0"/>
              </a:rPr>
              <a:t>federal  income tax penalty. Early withdrawals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reduce the death </a:t>
            </a:r>
            <a:r>
              <a:rPr sz="750" spc="22">
                <a:latin typeface="Arial" panose="020B0604020202020204" pitchFamily="34" charset="0"/>
                <a:cs typeface="Arial" panose="020B0604020202020204" pitchFamily="34" charset="0"/>
              </a:rPr>
              <a:t>beneft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cash surrender</a:t>
            </a:r>
            <a:r>
              <a:rPr sz="750" spc="-3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value.</a:t>
            </a:r>
            <a:endParaRPr sz="750">
              <a:latin typeface="Arial" panose="020B0604020202020204" pitchFamily="34" charset="0"/>
              <a:cs typeface="Arial" panose="020B0604020202020204" pitchFamily="34" charset="0"/>
            </a:endParaRPr>
          </a:p>
          <a:p>
            <a:pPr>
              <a:lnSpc>
                <a:spcPct val="100000"/>
              </a:lnSpc>
            </a:pPr>
            <a:endParaRPr sz="750">
              <a:latin typeface="Arial" panose="020B0604020202020204" pitchFamily="34" charset="0"/>
              <a:cs typeface="Arial" panose="020B0604020202020204" pitchFamily="34" charset="0"/>
            </a:endParaRPr>
          </a:p>
          <a:p>
            <a:pPr marL="11206" marR="137279"/>
            <a:r>
              <a:rPr sz="750" b="1" spc="-4">
                <a:latin typeface="Arial" panose="020B0604020202020204" pitchFamily="34" charset="0"/>
                <a:cs typeface="Arial" panose="020B0604020202020204" pitchFamily="34" charset="0"/>
              </a:rPr>
              <a:t>Equity securities </a:t>
            </a:r>
            <a:r>
              <a:rPr sz="750">
                <a:latin typeface="Arial" panose="020B0604020202020204" pitchFamily="34" charset="0"/>
                <a:cs typeface="Arial" panose="020B0604020202020204" pitchFamily="34" charset="0"/>
              </a:rPr>
              <a:t>may </a:t>
            </a:r>
            <a:r>
              <a:rPr sz="750" spc="18">
                <a:latin typeface="Arial" panose="020B0604020202020204" pitchFamily="34" charset="0"/>
                <a:cs typeface="Arial" panose="020B0604020202020204" pitchFamily="34" charset="0"/>
              </a:rPr>
              <a:t>fuctuate </a:t>
            </a:r>
            <a:r>
              <a:rPr sz="750" spc="-4">
                <a:latin typeface="Arial" panose="020B0604020202020204" pitchFamily="34" charset="0"/>
                <a:cs typeface="Arial" panose="020B0604020202020204" pitchFamily="34" charset="0"/>
              </a:rPr>
              <a:t>in response to news on companies, industries, market conditions </a:t>
            </a:r>
            <a:r>
              <a:rPr sz="750">
                <a:latin typeface="Arial" panose="020B0604020202020204" pitchFamily="34" charset="0"/>
                <a:cs typeface="Arial" panose="020B0604020202020204" pitchFamily="34" charset="0"/>
              </a:rPr>
              <a:t>and general </a:t>
            </a:r>
            <a:r>
              <a:rPr sz="750" spc="-4">
                <a:latin typeface="Arial" panose="020B0604020202020204" pitchFamily="34" charset="0"/>
                <a:cs typeface="Arial" panose="020B0604020202020204" pitchFamily="34" charset="0"/>
              </a:rPr>
              <a:t>economic </a:t>
            </a:r>
            <a:r>
              <a:rPr sz="750">
                <a:latin typeface="Arial" panose="020B0604020202020204" pitchFamily="34" charset="0"/>
                <a:cs typeface="Arial" panose="020B0604020202020204" pitchFamily="34" charset="0"/>
              </a:rPr>
              <a:t>environment. </a:t>
            </a:r>
            <a:r>
              <a:rPr sz="750" b="1" spc="-4">
                <a:latin typeface="Arial" panose="020B0604020202020204" pitchFamily="34" charset="0"/>
                <a:cs typeface="Arial" panose="020B0604020202020204" pitchFamily="34" charset="0"/>
              </a:rPr>
              <a:t>Ultrashort-term </a:t>
            </a:r>
            <a:r>
              <a:rPr sz="750" b="1" spc="35">
                <a:latin typeface="Arial" panose="020B0604020202020204" pitchFamily="34" charset="0"/>
                <a:cs typeface="Arial" panose="020B0604020202020204" pitchFamily="34" charset="0"/>
              </a:rPr>
              <a:t>fxed </a:t>
            </a:r>
            <a:r>
              <a:rPr sz="750" b="1">
                <a:latin typeface="Arial" panose="020B0604020202020204" pitchFamily="34" charset="0"/>
                <a:cs typeface="Arial" panose="020B0604020202020204" pitchFamily="34" charset="0"/>
              </a:rPr>
              <a:t>income </a:t>
            </a:r>
            <a:r>
              <a:rPr sz="750" spc="-4">
                <a:latin typeface="Arial" panose="020B0604020202020204" pitchFamily="34" charset="0"/>
                <a:cs typeface="Arial" panose="020B0604020202020204" pitchFamily="34" charset="0"/>
              </a:rPr>
              <a:t>asset class is </a:t>
            </a:r>
            <a:r>
              <a:rPr sz="750" spc="-9">
                <a:latin typeface="Arial" panose="020B0604020202020204" pitchFamily="34" charset="0"/>
                <a:cs typeface="Arial" panose="020B0604020202020204" pitchFamily="34" charset="0"/>
              </a:rPr>
              <a:t>comprised </a:t>
            </a:r>
            <a:r>
              <a:rPr sz="750" spc="-4">
                <a:latin typeface="Arial" panose="020B0604020202020204" pitchFamily="34" charset="0"/>
                <a:cs typeface="Arial" panose="020B0604020202020204" pitchFamily="34" charset="0"/>
              </a:rPr>
              <a:t>of </a:t>
            </a:r>
            <a:r>
              <a:rPr sz="750" spc="35">
                <a:latin typeface="Arial" panose="020B0604020202020204" pitchFamily="34" charset="0"/>
                <a:cs typeface="Arial" panose="020B0604020202020204" pitchFamily="34" charset="0"/>
              </a:rPr>
              <a:t>fxed  </a:t>
            </a:r>
            <a:r>
              <a:rPr sz="750" spc="-4">
                <a:latin typeface="Arial" panose="020B0604020202020204" pitchFamily="34" charset="0"/>
                <a:cs typeface="Arial" panose="020B0604020202020204" pitchFamily="34" charset="0"/>
              </a:rPr>
              <a:t>income securities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high </a:t>
            </a:r>
            <a:r>
              <a:rPr sz="750">
                <a:latin typeface="Arial" panose="020B0604020202020204" pitchFamily="34" charset="0"/>
                <a:cs typeface="Arial" panose="020B0604020202020204" pitchFamily="34" charset="0"/>
              </a:rPr>
              <a:t>quality, very </a:t>
            </a:r>
            <a:r>
              <a:rPr sz="750" spc="-4">
                <a:latin typeface="Arial" panose="020B0604020202020204" pitchFamily="34" charset="0"/>
                <a:cs typeface="Arial" panose="020B0604020202020204" pitchFamily="34" charset="0"/>
              </a:rPr>
              <a:t>short maturities. They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therefore subject to the risks associated </a:t>
            </a:r>
            <a:r>
              <a:rPr sz="750" spc="-9">
                <a:latin typeface="Arial" panose="020B0604020202020204" pitchFamily="34" charset="0"/>
                <a:cs typeface="Arial" panose="020B0604020202020204" pitchFamily="34" charset="0"/>
              </a:rPr>
              <a:t>with debt </a:t>
            </a:r>
            <a:r>
              <a:rPr sz="750" spc="-4">
                <a:latin typeface="Arial" panose="020B0604020202020204" pitchFamily="34" charset="0"/>
                <a:cs typeface="Arial" panose="020B0604020202020204" pitchFamily="34" charset="0"/>
              </a:rPr>
              <a:t>securities such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credit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interest rate risk</a:t>
            </a:r>
            <a:r>
              <a:rPr sz="750" spc="-7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t>
            </a:r>
          </a:p>
          <a:p>
            <a:pPr>
              <a:lnSpc>
                <a:spcPct val="100000"/>
              </a:lnSpc>
            </a:pPr>
            <a:endParaRPr sz="750">
              <a:latin typeface="Arial" panose="020B0604020202020204" pitchFamily="34" charset="0"/>
              <a:cs typeface="Arial" panose="020B0604020202020204" pitchFamily="34" charset="0"/>
            </a:endParaRPr>
          </a:p>
          <a:p>
            <a:pPr marL="11206" marR="36421">
              <a:lnSpc>
                <a:spcPct val="100899"/>
              </a:lnSpc>
            </a:pPr>
            <a:r>
              <a:rPr sz="750" b="1" spc="-4">
                <a:latin typeface="Arial" panose="020B0604020202020204" pitchFamily="34" charset="0"/>
                <a:cs typeface="Arial" panose="020B0604020202020204" pitchFamily="34" charset="0"/>
              </a:rPr>
              <a:t>Master Limited Partnerships (MLPs)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partnerships or </a:t>
            </a:r>
            <a:r>
              <a:rPr sz="750" spc="-9">
                <a:latin typeface="Arial" panose="020B0604020202020204" pitchFamily="34" charset="0"/>
                <a:cs typeface="Arial" panose="020B0604020202020204" pitchFamily="34" charset="0"/>
              </a:rPr>
              <a:t>limited liability </a:t>
            </a:r>
            <a:r>
              <a:rPr sz="750" spc="-4">
                <a:latin typeface="Arial" panose="020B0604020202020204" pitchFamily="34" charset="0"/>
                <a:cs typeface="Arial" panose="020B0604020202020204" pitchFamily="34" charset="0"/>
              </a:rPr>
              <a:t>companies that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taxed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partnerships </a:t>
            </a:r>
            <a:r>
              <a:rPr sz="750">
                <a:latin typeface="Arial" panose="020B0604020202020204" pitchFamily="34" charset="0"/>
                <a:cs typeface="Arial" panose="020B0604020202020204" pitchFamily="34" charset="0"/>
              </a:rPr>
              <a:t>and </a:t>
            </a:r>
            <a:r>
              <a:rPr sz="750" spc="-9">
                <a:latin typeface="Arial" panose="020B0604020202020204" pitchFamily="34" charset="0"/>
                <a:cs typeface="Arial" panose="020B0604020202020204" pitchFamily="34" charset="0"/>
              </a:rPr>
              <a:t>whose </a:t>
            </a:r>
            <a:r>
              <a:rPr sz="750" spc="-4">
                <a:latin typeface="Arial" panose="020B0604020202020204" pitchFamily="34" charset="0"/>
                <a:cs typeface="Arial" panose="020B0604020202020204" pitchFamily="34" charset="0"/>
              </a:rPr>
              <a:t>interests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partnership units or </a:t>
            </a:r>
            <a:r>
              <a:rPr sz="750" spc="-9">
                <a:latin typeface="Arial" panose="020B0604020202020204" pitchFamily="34" charset="0"/>
                <a:cs typeface="Arial" panose="020B0604020202020204" pitchFamily="34" charset="0"/>
              </a:rPr>
              <a:t>limited liability </a:t>
            </a:r>
            <a:r>
              <a:rPr sz="750" spc="-4">
                <a:latin typeface="Arial" panose="020B0604020202020204" pitchFamily="34" charset="0"/>
                <a:cs typeface="Arial" panose="020B0604020202020204" pitchFamily="34" charset="0"/>
              </a:rPr>
              <a:t>company  units)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traded on securities exchanges </a:t>
            </a:r>
            <a:r>
              <a:rPr sz="750" spc="-9">
                <a:latin typeface="Arial" panose="020B0604020202020204" pitchFamily="34" charset="0"/>
                <a:cs typeface="Arial" panose="020B0604020202020204" pitchFamily="34" charset="0"/>
              </a:rPr>
              <a:t>like </a:t>
            </a:r>
            <a:r>
              <a:rPr sz="750" spc="-4">
                <a:latin typeface="Arial" panose="020B0604020202020204" pitchFamily="34" charset="0"/>
                <a:cs typeface="Arial" panose="020B0604020202020204" pitchFamily="34" charset="0"/>
              </a:rPr>
              <a:t>shares of common </a:t>
            </a:r>
            <a:r>
              <a:rPr sz="750">
                <a:latin typeface="Arial" panose="020B0604020202020204" pitchFamily="34" charset="0"/>
                <a:cs typeface="Arial" panose="020B0604020202020204" pitchFamily="34" charset="0"/>
              </a:rPr>
              <a:t>stock. </a:t>
            </a:r>
            <a:r>
              <a:rPr sz="750" spc="-4">
                <a:latin typeface="Arial" panose="020B0604020202020204" pitchFamily="34" charset="0"/>
                <a:cs typeface="Arial" panose="020B0604020202020204" pitchFamily="34" charset="0"/>
              </a:rPr>
              <a:t>Currently, most </a:t>
            </a:r>
            <a:r>
              <a:rPr sz="750">
                <a:latin typeface="Arial" panose="020B0604020202020204" pitchFamily="34" charset="0"/>
                <a:cs typeface="Arial" panose="020B0604020202020204" pitchFamily="34" charset="0"/>
              </a:rPr>
              <a:t>MLPs </a:t>
            </a:r>
            <a:r>
              <a:rPr sz="750" spc="-4">
                <a:latin typeface="Arial" panose="020B0604020202020204" pitchFamily="34" charset="0"/>
                <a:cs typeface="Arial" panose="020B0604020202020204" pitchFamily="34" charset="0"/>
              </a:rPr>
              <a:t>operate in the </a:t>
            </a:r>
            <a:r>
              <a:rPr sz="750">
                <a:latin typeface="Arial" panose="020B0604020202020204" pitchFamily="34" charset="0"/>
                <a:cs typeface="Arial" panose="020B0604020202020204" pitchFamily="34" charset="0"/>
              </a:rPr>
              <a:t>energy, natural </a:t>
            </a:r>
            <a:r>
              <a:rPr sz="750" spc="-4">
                <a:latin typeface="Arial" panose="020B0604020202020204" pitchFamily="34" charset="0"/>
                <a:cs typeface="Arial" panose="020B0604020202020204" pitchFamily="34" charset="0"/>
              </a:rPr>
              <a:t>resources or </a:t>
            </a:r>
            <a:r>
              <a:rPr sz="750">
                <a:latin typeface="Arial" panose="020B0604020202020204" pitchFamily="34" charset="0"/>
                <a:cs typeface="Arial" panose="020B0604020202020204" pitchFamily="34" charset="0"/>
              </a:rPr>
              <a:t>real </a:t>
            </a:r>
            <a:r>
              <a:rPr sz="750" spc="-4">
                <a:latin typeface="Arial" panose="020B0604020202020204" pitchFamily="34" charset="0"/>
                <a:cs typeface="Arial" panose="020B0604020202020204" pitchFamily="34" charset="0"/>
              </a:rPr>
              <a:t>estate sectors. Investments in </a:t>
            </a:r>
            <a:r>
              <a:rPr sz="750">
                <a:latin typeface="Arial" panose="020B0604020202020204" pitchFamily="34" charset="0"/>
                <a:cs typeface="Arial" panose="020B0604020202020204" pitchFamily="34" charset="0"/>
              </a:rPr>
              <a:t>MLP </a:t>
            </a:r>
            <a:r>
              <a:rPr sz="750" spc="-4">
                <a:latin typeface="Arial" panose="020B0604020202020204" pitchFamily="34" charset="0"/>
                <a:cs typeface="Arial" panose="020B0604020202020204" pitchFamily="34" charset="0"/>
              </a:rPr>
              <a:t>interests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the risks generally applicable to companies in the energy </a:t>
            </a:r>
            <a:r>
              <a:rPr sz="750">
                <a:latin typeface="Arial" panose="020B0604020202020204" pitchFamily="34" charset="0"/>
                <a:cs typeface="Arial" panose="020B0604020202020204" pitchFamily="34" charset="0"/>
              </a:rPr>
              <a:t>and natural </a:t>
            </a:r>
            <a:r>
              <a:rPr sz="750" spc="-4">
                <a:latin typeface="Arial" panose="020B0604020202020204" pitchFamily="34" charset="0"/>
                <a:cs typeface="Arial" panose="020B0604020202020204" pitchFamily="34" charset="0"/>
              </a:rPr>
              <a:t>resources </a:t>
            </a:r>
            <a:r>
              <a:rPr sz="750">
                <a:latin typeface="Arial" panose="020B0604020202020204" pitchFamily="34" charset="0"/>
                <a:cs typeface="Arial" panose="020B0604020202020204" pitchFamily="34" charset="0"/>
              </a:rPr>
              <a:t>sectors, </a:t>
            </a:r>
            <a:r>
              <a:rPr sz="750" spc="-4">
                <a:latin typeface="Arial" panose="020B0604020202020204" pitchFamily="34" charset="0"/>
                <a:cs typeface="Arial" panose="020B0604020202020204" pitchFamily="34" charset="0"/>
              </a:rPr>
              <a:t>including </a:t>
            </a:r>
            <a:r>
              <a:rPr sz="750" spc="-9">
                <a:latin typeface="Arial" panose="020B0604020202020204" pitchFamily="34" charset="0"/>
                <a:cs typeface="Arial" panose="020B0604020202020204" pitchFamily="34" charset="0"/>
              </a:rPr>
              <a:t>commodity </a:t>
            </a:r>
            <a:r>
              <a:rPr sz="750" spc="-4">
                <a:latin typeface="Arial" panose="020B0604020202020204" pitchFamily="34" charset="0"/>
                <a:cs typeface="Arial" panose="020B0604020202020204" pitchFamily="34" charset="0"/>
              </a:rPr>
              <a:t>pricing </a:t>
            </a:r>
            <a:r>
              <a:rPr sz="750">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supply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demand </a:t>
            </a:r>
            <a:r>
              <a:rPr sz="750">
                <a:latin typeface="Arial" panose="020B0604020202020204" pitchFamily="34" charset="0"/>
                <a:cs typeface="Arial" panose="020B0604020202020204" pitchFamily="34" charset="0"/>
              </a:rPr>
              <a:t>risk, </a:t>
            </a:r>
            <a:r>
              <a:rPr sz="750" spc="-9">
                <a:latin typeface="Arial" panose="020B0604020202020204" pitchFamily="34" charset="0"/>
                <a:cs typeface="Arial" panose="020B0604020202020204" pitchFamily="34" charset="0"/>
              </a:rPr>
              <a:t>depletion </a:t>
            </a:r>
            <a:r>
              <a:rPr sz="750" spc="-4">
                <a:latin typeface="Arial" panose="020B0604020202020204" pitchFamily="34" charset="0"/>
                <a:cs typeface="Arial" panose="020B0604020202020204" pitchFamily="34" charset="0"/>
              </a:rPr>
              <a:t>risk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exploration </a:t>
            </a:r>
            <a:r>
              <a:rPr sz="750">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Individual </a:t>
            </a:r>
            <a:r>
              <a:rPr sz="750">
                <a:latin typeface="Arial" panose="020B0604020202020204" pitchFamily="34" charset="0"/>
                <a:cs typeface="Arial" panose="020B0604020202020204" pitchFamily="34" charset="0"/>
              </a:rPr>
              <a:t>MLPs  are </a:t>
            </a:r>
            <a:r>
              <a:rPr sz="750" spc="-4">
                <a:latin typeface="Arial" panose="020B0604020202020204" pitchFamily="34" charset="0"/>
                <a:cs typeface="Arial" panose="020B0604020202020204" pitchFamily="34" charset="0"/>
              </a:rPr>
              <a:t>publicly traded partnerships that </a:t>
            </a:r>
            <a:r>
              <a:rPr sz="750">
                <a:latin typeface="Arial" panose="020B0604020202020204" pitchFamily="34" charset="0"/>
                <a:cs typeface="Arial" panose="020B0604020202020204" pitchFamily="34" charset="0"/>
              </a:rPr>
              <a:t>have unique </a:t>
            </a:r>
            <a:r>
              <a:rPr sz="750" spc="-4">
                <a:latin typeface="Arial" panose="020B0604020202020204" pitchFamily="34" charset="0"/>
                <a:cs typeface="Arial" panose="020B0604020202020204" pitchFamily="34" charset="0"/>
              </a:rPr>
              <a:t>risks related to </a:t>
            </a:r>
            <a:r>
              <a:rPr sz="750" spc="-9">
                <a:latin typeface="Arial" panose="020B0604020202020204" pitchFamily="34" charset="0"/>
                <a:cs typeface="Arial" panose="020B0604020202020204" pitchFamily="34" charset="0"/>
              </a:rPr>
              <a:t>their </a:t>
            </a:r>
            <a:r>
              <a:rPr sz="750">
                <a:latin typeface="Arial" panose="020B0604020202020204" pitchFamily="34" charset="0"/>
                <a:cs typeface="Arial" panose="020B0604020202020204" pitchFamily="34" charset="0"/>
              </a:rPr>
              <a:t>structure. </a:t>
            </a:r>
            <a:r>
              <a:rPr sz="750" spc="-4">
                <a:latin typeface="Arial" panose="020B0604020202020204" pitchFamily="34" charset="0"/>
                <a:cs typeface="Arial" panose="020B0604020202020204" pitchFamily="34" charset="0"/>
              </a:rPr>
              <a:t>These include, but </a:t>
            </a:r>
            <a:r>
              <a:rPr sz="750">
                <a:latin typeface="Arial" panose="020B0604020202020204" pitchFamily="34" charset="0"/>
                <a:cs typeface="Arial" panose="020B0604020202020204" pitchFamily="34" charset="0"/>
              </a:rPr>
              <a:t>are not </a:t>
            </a:r>
            <a:r>
              <a:rPr sz="750" spc="-9">
                <a:latin typeface="Arial" panose="020B0604020202020204" pitchFamily="34" charset="0"/>
                <a:cs typeface="Arial" panose="020B0604020202020204" pitchFamily="34" charset="0"/>
              </a:rPr>
              <a:t>limited </a:t>
            </a:r>
            <a:r>
              <a:rPr sz="750">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reliance on the capital markets to </a:t>
            </a:r>
            <a:r>
              <a:rPr sz="750">
                <a:latin typeface="Arial" panose="020B0604020202020204" pitchFamily="34" charset="0"/>
                <a:cs typeface="Arial" panose="020B0604020202020204" pitchFamily="34" charset="0"/>
              </a:rPr>
              <a:t>fund growth, </a:t>
            </a:r>
            <a:r>
              <a:rPr sz="750" spc="-4">
                <a:latin typeface="Arial" panose="020B0604020202020204" pitchFamily="34" charset="0"/>
                <a:cs typeface="Arial" panose="020B0604020202020204" pitchFamily="34" charset="0"/>
              </a:rPr>
              <a:t>adverse ruling on the </a:t>
            </a:r>
            <a:r>
              <a:rPr sz="750">
                <a:latin typeface="Arial" panose="020B0604020202020204" pitchFamily="34" charset="0"/>
                <a:cs typeface="Arial" panose="020B0604020202020204" pitchFamily="34" charset="0"/>
              </a:rPr>
              <a:t>current  </a:t>
            </a:r>
            <a:r>
              <a:rPr sz="750" spc="-4">
                <a:latin typeface="Arial" panose="020B0604020202020204" pitchFamily="34" charset="0"/>
                <a:cs typeface="Arial" panose="020B0604020202020204" pitchFamily="34" charset="0"/>
              </a:rPr>
              <a:t>tax treatment of </a:t>
            </a:r>
            <a:r>
              <a:rPr sz="750" spc="-9">
                <a:latin typeface="Arial" panose="020B0604020202020204" pitchFamily="34" charset="0"/>
                <a:cs typeface="Arial" panose="020B0604020202020204" pitchFamily="34" charset="0"/>
              </a:rPr>
              <a:t>distributions </a:t>
            </a:r>
            <a:r>
              <a:rPr sz="750" spc="-4">
                <a:latin typeface="Arial" panose="020B0604020202020204" pitchFamily="34" charset="0"/>
                <a:cs typeface="Arial" panose="020B0604020202020204" pitchFamily="34" charset="0"/>
              </a:rPr>
              <a:t>(typically mostly tax </a:t>
            </a:r>
            <a:r>
              <a:rPr sz="750">
                <a:latin typeface="Arial" panose="020B0604020202020204" pitchFamily="34" charset="0"/>
                <a:cs typeface="Arial" panose="020B0604020202020204" pitchFamily="34" charset="0"/>
              </a:rPr>
              <a:t>deferred), and </a:t>
            </a:r>
            <a:r>
              <a:rPr sz="750" spc="-9">
                <a:latin typeface="Arial" panose="020B0604020202020204" pitchFamily="34" charset="0"/>
                <a:cs typeface="Arial" panose="020B0604020202020204" pitchFamily="34" charset="0"/>
              </a:rPr>
              <a:t>commodity </a:t>
            </a:r>
            <a:r>
              <a:rPr sz="750" spc="-4">
                <a:latin typeface="Arial" panose="020B0604020202020204" pitchFamily="34" charset="0"/>
                <a:cs typeface="Arial" panose="020B0604020202020204" pitchFamily="34" charset="0"/>
              </a:rPr>
              <a:t>volume risk.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potential tax </a:t>
            </a:r>
            <a:r>
              <a:rPr sz="750" spc="18">
                <a:latin typeface="Arial" panose="020B0604020202020204" pitchFamily="34" charset="0"/>
                <a:cs typeface="Arial" panose="020B0604020202020204" pitchFamily="34" charset="0"/>
              </a:rPr>
              <a:t>benefts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investing in </a:t>
            </a:r>
            <a:r>
              <a:rPr sz="750">
                <a:latin typeface="Arial" panose="020B0604020202020204" pitchFamily="34" charset="0"/>
                <a:cs typeface="Arial" panose="020B0604020202020204" pitchFamily="34" charset="0"/>
              </a:rPr>
              <a:t>MLPs </a:t>
            </a:r>
            <a:r>
              <a:rPr sz="750" spc="-4">
                <a:latin typeface="Arial" panose="020B0604020202020204" pitchFamily="34" charset="0"/>
                <a:cs typeface="Arial" panose="020B0604020202020204" pitchFamily="34" charset="0"/>
              </a:rPr>
              <a:t>depend on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being treated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partnerships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federal  income tax purposes </a:t>
            </a:r>
            <a:r>
              <a:rPr sz="750" spc="4">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if the </a:t>
            </a:r>
            <a:r>
              <a:rPr sz="750">
                <a:latin typeface="Arial" panose="020B0604020202020204" pitchFamily="34" charset="0"/>
                <a:cs typeface="Arial" panose="020B0604020202020204" pitchFamily="34" charset="0"/>
              </a:rPr>
              <a:t>MLP </a:t>
            </a:r>
            <a:r>
              <a:rPr sz="750" spc="-4">
                <a:latin typeface="Arial" panose="020B0604020202020204" pitchFamily="34" charset="0"/>
                <a:cs typeface="Arial" panose="020B0604020202020204" pitchFamily="34" charset="0"/>
              </a:rPr>
              <a:t>is deemed to be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corporation, then </a:t>
            </a:r>
            <a:r>
              <a:rPr sz="750" spc="-9">
                <a:latin typeface="Arial" panose="020B0604020202020204" pitchFamily="34" charset="0"/>
                <a:cs typeface="Arial" panose="020B0604020202020204" pitchFamily="34" charset="0"/>
              </a:rPr>
              <a:t>its </a:t>
            </a:r>
            <a:r>
              <a:rPr sz="750" spc="-4">
                <a:latin typeface="Arial" panose="020B0604020202020204" pitchFamily="34" charset="0"/>
                <a:cs typeface="Arial" panose="020B0604020202020204" pitchFamily="34" charset="0"/>
              </a:rPr>
              <a:t>income would be subject to federal taxation </a:t>
            </a:r>
            <a:r>
              <a:rPr sz="750">
                <a:latin typeface="Arial" panose="020B0604020202020204" pitchFamily="34" charset="0"/>
                <a:cs typeface="Arial" panose="020B0604020202020204" pitchFamily="34" charset="0"/>
              </a:rPr>
              <a:t>at </a:t>
            </a:r>
            <a:r>
              <a:rPr sz="750" spc="-4">
                <a:latin typeface="Arial" panose="020B0604020202020204" pitchFamily="34" charset="0"/>
                <a:cs typeface="Arial" panose="020B0604020202020204" pitchFamily="34" charset="0"/>
              </a:rPr>
              <a:t>the entity </a:t>
            </a:r>
            <a:r>
              <a:rPr sz="750" spc="4">
                <a:latin typeface="Arial" panose="020B0604020202020204" pitchFamily="34" charset="0"/>
                <a:cs typeface="Arial" panose="020B0604020202020204" pitchFamily="34" charset="0"/>
              </a:rPr>
              <a:t>level, </a:t>
            </a:r>
            <a:r>
              <a:rPr sz="750" spc="-4">
                <a:latin typeface="Arial" panose="020B0604020202020204" pitchFamily="34" charset="0"/>
                <a:cs typeface="Arial" panose="020B0604020202020204" pitchFamily="34" charset="0"/>
              </a:rPr>
              <a:t>reducing the </a:t>
            </a:r>
            <a:r>
              <a:rPr sz="750">
                <a:latin typeface="Arial" panose="020B0604020202020204" pitchFamily="34" charset="0"/>
                <a:cs typeface="Arial" panose="020B0604020202020204" pitchFamily="34" charset="0"/>
              </a:rPr>
              <a:t>amount </a:t>
            </a:r>
            <a:r>
              <a:rPr sz="750" spc="-4">
                <a:latin typeface="Arial" panose="020B0604020202020204" pitchFamily="34" charset="0"/>
                <a:cs typeface="Arial" panose="020B0604020202020204" pitchFamily="34" charset="0"/>
              </a:rPr>
              <a:t>of cash available </a:t>
            </a:r>
            <a:r>
              <a:rPr sz="750">
                <a:latin typeface="Arial" panose="020B0604020202020204" pitchFamily="34" charset="0"/>
                <a:cs typeface="Arial" panose="020B0604020202020204" pitchFamily="34" charset="0"/>
              </a:rPr>
              <a:t>for </a:t>
            </a:r>
            <a:r>
              <a:rPr sz="750" spc="-9">
                <a:latin typeface="Arial" panose="020B0604020202020204" pitchFamily="34" charset="0"/>
                <a:cs typeface="Arial" panose="020B0604020202020204" pitchFamily="34" charset="0"/>
              </a:rPr>
              <a:t>distribution </a:t>
            </a:r>
            <a:r>
              <a:rPr sz="750" spc="-4">
                <a:latin typeface="Arial" panose="020B0604020202020204" pitchFamily="34" charset="0"/>
                <a:cs typeface="Arial" panose="020B0604020202020204" pitchFamily="34" charset="0"/>
              </a:rPr>
              <a:t>to the  </a:t>
            </a:r>
            <a:r>
              <a:rPr sz="750">
                <a:latin typeface="Arial" panose="020B0604020202020204" pitchFamily="34" charset="0"/>
                <a:cs typeface="Arial" panose="020B0604020202020204" pitchFamily="34" charset="0"/>
              </a:rPr>
              <a:t>fund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could result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reduction of the fund’s </a:t>
            </a:r>
            <a:r>
              <a:rPr sz="750">
                <a:latin typeface="Arial" panose="020B0604020202020204" pitchFamily="34" charset="0"/>
                <a:cs typeface="Arial" panose="020B0604020202020204" pitchFamily="34" charset="0"/>
              </a:rPr>
              <a:t>value. MLPs carry </a:t>
            </a:r>
            <a:r>
              <a:rPr sz="750" spc="-4">
                <a:latin typeface="Arial" panose="020B0604020202020204" pitchFamily="34" charset="0"/>
                <a:cs typeface="Arial" panose="020B0604020202020204" pitchFamily="34" charset="0"/>
              </a:rPr>
              <a:t>interest rate risk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underperform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rising interest rate </a:t>
            </a:r>
            <a:r>
              <a:rPr sz="750">
                <a:latin typeface="Arial" panose="020B0604020202020204" pitchFamily="34" charset="0"/>
                <a:cs typeface="Arial" panose="020B0604020202020204" pitchFamily="34" charset="0"/>
              </a:rPr>
              <a:t>environment. MLP funds </a:t>
            </a:r>
            <a:r>
              <a:rPr sz="750" spc="-4">
                <a:latin typeface="Arial" panose="020B0604020202020204" pitchFamily="34" charset="0"/>
                <a:cs typeface="Arial" panose="020B0604020202020204" pitchFamily="34" charset="0"/>
              </a:rPr>
              <a:t>accrue deferred income taxes </a:t>
            </a:r>
            <a:r>
              <a:rPr sz="750">
                <a:latin typeface="Arial" panose="020B0604020202020204" pitchFamily="34" charset="0"/>
                <a:cs typeface="Arial" panose="020B0604020202020204" pitchFamily="34" charset="0"/>
              </a:rPr>
              <a:t>for future  </a:t>
            </a:r>
            <a:r>
              <a:rPr sz="750" spc="-4">
                <a:latin typeface="Arial" panose="020B0604020202020204" pitchFamily="34" charset="0"/>
                <a:cs typeface="Arial" panose="020B0604020202020204" pitchFamily="34" charset="0"/>
              </a:rPr>
              <a:t>tax </a:t>
            </a:r>
            <a:r>
              <a:rPr sz="750" spc="-9">
                <a:latin typeface="Arial" panose="020B0604020202020204" pitchFamily="34" charset="0"/>
                <a:cs typeface="Arial" panose="020B0604020202020204" pitchFamily="34" charset="0"/>
              </a:rPr>
              <a:t>liabilities </a:t>
            </a:r>
            <a:r>
              <a:rPr sz="750" spc="-4">
                <a:latin typeface="Arial" panose="020B0604020202020204" pitchFamily="34" charset="0"/>
                <a:cs typeface="Arial" panose="020B0604020202020204" pitchFamily="34" charset="0"/>
              </a:rPr>
              <a:t>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the portion of </a:t>
            </a:r>
            <a:r>
              <a:rPr sz="750">
                <a:latin typeface="Arial" panose="020B0604020202020204" pitchFamily="34" charset="0"/>
                <a:cs typeface="Arial" panose="020B0604020202020204" pitchFamily="34" charset="0"/>
              </a:rPr>
              <a:t>MLP </a:t>
            </a:r>
            <a:r>
              <a:rPr sz="750" spc="-9">
                <a:latin typeface="Arial" panose="020B0604020202020204" pitchFamily="34" charset="0"/>
                <a:cs typeface="Arial" panose="020B0604020202020204" pitchFamily="34" charset="0"/>
              </a:rPr>
              <a:t>distributions </a:t>
            </a:r>
            <a:r>
              <a:rPr sz="750" spc="-4">
                <a:latin typeface="Arial" panose="020B0604020202020204" pitchFamily="34" charset="0"/>
                <a:cs typeface="Arial" panose="020B0604020202020204" pitchFamily="34" charset="0"/>
              </a:rPr>
              <a:t>considered to be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tax-deferred </a:t>
            </a:r>
            <a:r>
              <a:rPr sz="750" spc="-4">
                <a:latin typeface="Arial" panose="020B0604020202020204" pitchFamily="34" charset="0"/>
                <a:cs typeface="Arial" panose="020B0604020202020204" pitchFamily="34" charset="0"/>
              </a:rPr>
              <a:t>return of capital </a:t>
            </a:r>
            <a:r>
              <a:rPr sz="750">
                <a:latin typeface="Arial" panose="020B0604020202020204" pitchFamily="34" charset="0"/>
                <a:cs typeface="Arial" panose="020B0604020202020204" pitchFamily="34" charset="0"/>
              </a:rPr>
              <a:t>and for any net </a:t>
            </a:r>
            <a:r>
              <a:rPr sz="750" spc="-4">
                <a:latin typeface="Arial" panose="020B0604020202020204" pitchFamily="34" charset="0"/>
                <a:cs typeface="Arial" panose="020B0604020202020204" pitchFamily="34" charset="0"/>
              </a:rPr>
              <a:t>operating </a:t>
            </a:r>
            <a:r>
              <a:rPr sz="750">
                <a:latin typeface="Arial" panose="020B0604020202020204" pitchFamily="34" charset="0"/>
                <a:cs typeface="Arial" panose="020B0604020202020204" pitchFamily="34" charset="0"/>
              </a:rPr>
              <a:t>gains as </a:t>
            </a:r>
            <a:r>
              <a:rPr sz="750" spc="-9">
                <a:latin typeface="Arial" panose="020B0604020202020204" pitchFamily="34" charset="0"/>
                <a:cs typeface="Arial" panose="020B0604020202020204" pitchFamily="34" charset="0"/>
              </a:rPr>
              <a:t>well </a:t>
            </a:r>
            <a:r>
              <a:rPr sz="750">
                <a:latin typeface="Arial" panose="020B0604020202020204" pitchFamily="34" charset="0"/>
                <a:cs typeface="Arial" panose="020B0604020202020204" pitchFamily="34" charset="0"/>
              </a:rPr>
              <a:t>as </a:t>
            </a:r>
            <a:r>
              <a:rPr sz="750" spc="-4">
                <a:latin typeface="Arial" panose="020B0604020202020204" pitchFamily="34" charset="0"/>
                <a:cs typeface="Arial" panose="020B0604020202020204" pitchFamily="34" charset="0"/>
              </a:rPr>
              <a:t>capital appreciation of </a:t>
            </a:r>
            <a:r>
              <a:rPr sz="750" spc="-9">
                <a:latin typeface="Arial" panose="020B0604020202020204" pitchFamily="34" charset="0"/>
                <a:cs typeface="Arial" panose="020B0604020202020204" pitchFamily="34" charset="0"/>
              </a:rPr>
              <a:t>its </a:t>
            </a:r>
            <a:r>
              <a:rPr sz="750">
                <a:latin typeface="Arial" panose="020B0604020202020204" pitchFamily="34" charset="0"/>
                <a:cs typeface="Arial" panose="020B0604020202020204" pitchFamily="34" charset="0"/>
              </a:rPr>
              <a:t>investments; </a:t>
            </a:r>
            <a:r>
              <a:rPr sz="750" spc="-9">
                <a:latin typeface="Arial" panose="020B0604020202020204" pitchFamily="34" charset="0"/>
                <a:cs typeface="Arial" panose="020B0604020202020204" pitchFamily="34" charset="0"/>
              </a:rPr>
              <a:t>this  </a:t>
            </a:r>
            <a:r>
              <a:rPr sz="750" spc="-4">
                <a:latin typeface="Arial" panose="020B0604020202020204" pitchFamily="34" charset="0"/>
                <a:cs typeface="Arial" panose="020B0604020202020204" pitchFamily="34" charset="0"/>
              </a:rPr>
              <a:t>deferred tax </a:t>
            </a:r>
            <a:r>
              <a:rPr sz="750" spc="-9">
                <a:latin typeface="Arial" panose="020B0604020202020204" pitchFamily="34" charset="0"/>
                <a:cs typeface="Arial" panose="020B0604020202020204" pitchFamily="34" charset="0"/>
              </a:rPr>
              <a:t>liability </a:t>
            </a:r>
            <a:r>
              <a:rPr sz="750" spc="-4">
                <a:latin typeface="Arial" panose="020B0604020202020204" pitchFamily="34" charset="0"/>
                <a:cs typeface="Arial" panose="020B0604020202020204" pitchFamily="34" charset="0"/>
              </a:rPr>
              <a:t>is </a:t>
            </a:r>
            <a:r>
              <a:rPr sz="750" spc="13">
                <a:latin typeface="Arial" panose="020B0604020202020204" pitchFamily="34" charset="0"/>
                <a:cs typeface="Arial" panose="020B0604020202020204" pitchFamily="34" charset="0"/>
              </a:rPr>
              <a:t>refected </a:t>
            </a:r>
            <a:r>
              <a:rPr sz="750" spc="-4">
                <a:latin typeface="Arial" panose="020B0604020202020204" pitchFamily="34" charset="0"/>
                <a:cs typeface="Arial" panose="020B0604020202020204" pitchFamily="34" charset="0"/>
              </a:rPr>
              <a:t>in the daily </a:t>
            </a:r>
            <a:r>
              <a:rPr sz="750">
                <a:latin typeface="Arial" panose="020B0604020202020204" pitchFamily="34" charset="0"/>
                <a:cs typeface="Arial" panose="020B0604020202020204" pitchFamily="34" charset="0"/>
              </a:rPr>
              <a:t>NAV, and, as a </a:t>
            </a:r>
            <a:r>
              <a:rPr sz="750" spc="-4">
                <a:latin typeface="Arial" panose="020B0604020202020204" pitchFamily="34" charset="0"/>
                <a:cs typeface="Arial" panose="020B0604020202020204" pitchFamily="34" charset="0"/>
              </a:rPr>
              <a:t>result, the </a:t>
            </a:r>
            <a:r>
              <a:rPr sz="750">
                <a:latin typeface="Arial" panose="020B0604020202020204" pitchFamily="34" charset="0"/>
                <a:cs typeface="Arial" panose="020B0604020202020204" pitchFamily="34" charset="0"/>
              </a:rPr>
              <a:t>MLP </a:t>
            </a:r>
            <a:r>
              <a:rPr sz="750" spc="-4">
                <a:latin typeface="Arial" panose="020B0604020202020204" pitchFamily="34" charset="0"/>
                <a:cs typeface="Arial" panose="020B0604020202020204" pitchFamily="34" charset="0"/>
              </a:rPr>
              <a:t>fund’s after-tax performance could </a:t>
            </a:r>
            <a:r>
              <a:rPr sz="750" spc="35">
                <a:latin typeface="Arial" panose="020B0604020202020204" pitchFamily="34" charset="0"/>
                <a:cs typeface="Arial" panose="020B0604020202020204" pitchFamily="34" charset="0"/>
              </a:rPr>
              <a:t>difer </a:t>
            </a:r>
            <a:r>
              <a:rPr sz="750" spc="9">
                <a:latin typeface="Arial" panose="020B0604020202020204" pitchFamily="34" charset="0"/>
                <a:cs typeface="Arial" panose="020B0604020202020204" pitchFamily="34" charset="0"/>
              </a:rPr>
              <a:t>signifcantly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the underlying assets even if the </a:t>
            </a:r>
            <a:r>
              <a:rPr sz="750" spc="4">
                <a:latin typeface="Arial" panose="020B0604020202020204" pitchFamily="34" charset="0"/>
                <a:cs typeface="Arial" panose="020B0604020202020204" pitchFamily="34" charset="0"/>
              </a:rPr>
              <a:t>pre-tax </a:t>
            </a:r>
            <a:r>
              <a:rPr sz="750" spc="-4">
                <a:latin typeface="Arial" panose="020B0604020202020204" pitchFamily="34" charset="0"/>
                <a:cs typeface="Arial" panose="020B0604020202020204" pitchFamily="34" charset="0"/>
              </a:rPr>
              <a:t>performance is </a:t>
            </a:r>
            <a:r>
              <a:rPr sz="750" spc="-9">
                <a:latin typeface="Arial" panose="020B0604020202020204" pitchFamily="34" charset="0"/>
                <a:cs typeface="Arial" panose="020B0604020202020204" pitchFamily="34" charset="0"/>
              </a:rPr>
              <a:t>closely  </a:t>
            </a:r>
            <a:r>
              <a:rPr sz="750" spc="-4">
                <a:latin typeface="Arial" panose="020B0604020202020204" pitchFamily="34" charset="0"/>
                <a:cs typeface="Arial" panose="020B0604020202020204" pitchFamily="34" charset="0"/>
              </a:rPr>
              <a:t>tracked.</a:t>
            </a:r>
            <a:endParaRPr sz="750">
              <a:latin typeface="Arial" panose="020B0604020202020204" pitchFamily="34" charset="0"/>
              <a:cs typeface="Arial" panose="020B0604020202020204" pitchFamily="34" charset="0"/>
            </a:endParaRPr>
          </a:p>
          <a:p>
            <a:pPr>
              <a:spcBef>
                <a:spcPts val="49"/>
              </a:spcBef>
            </a:pPr>
            <a:endParaRPr sz="750">
              <a:latin typeface="Arial" panose="020B0604020202020204" pitchFamily="34" charset="0"/>
              <a:cs typeface="Arial" panose="020B0604020202020204" pitchFamily="34" charset="0"/>
            </a:endParaRPr>
          </a:p>
          <a:p>
            <a:pPr marL="11206" marR="19051">
              <a:lnSpc>
                <a:spcPct val="100899"/>
              </a:lnSpc>
            </a:pPr>
            <a:r>
              <a:rPr sz="750" b="1">
                <a:latin typeface="Arial" panose="020B0604020202020204" pitchFamily="34" charset="0"/>
                <a:cs typeface="Arial" panose="020B0604020202020204" pitchFamily="34" charset="0"/>
              </a:rPr>
              <a:t>Investing in commodities </a:t>
            </a:r>
            <a:r>
              <a:rPr sz="750" spc="-4">
                <a:latin typeface="Arial" panose="020B0604020202020204" pitchFamily="34" charset="0"/>
                <a:cs typeface="Arial" panose="020B0604020202020204" pitchFamily="34" charset="0"/>
              </a:rPr>
              <a:t>entails </a:t>
            </a:r>
            <a:r>
              <a:rPr sz="750" spc="13">
                <a:latin typeface="Arial" panose="020B0604020202020204" pitchFamily="34" charset="0"/>
                <a:cs typeface="Arial" panose="020B0604020202020204" pitchFamily="34" charset="0"/>
              </a:rPr>
              <a:t>signifcant </a:t>
            </a:r>
            <a:r>
              <a:rPr sz="750">
                <a:latin typeface="Arial" panose="020B0604020202020204" pitchFamily="34" charset="0"/>
                <a:cs typeface="Arial" panose="020B0604020202020204" pitchFamily="34" charset="0"/>
              </a:rPr>
              <a:t>risks. </a:t>
            </a:r>
            <a:r>
              <a:rPr sz="750" spc="-9">
                <a:latin typeface="Arial" panose="020B0604020202020204" pitchFamily="34" charset="0"/>
                <a:cs typeface="Arial" panose="020B0604020202020204" pitchFamily="34" charset="0"/>
              </a:rPr>
              <a:t>Commodity </a:t>
            </a:r>
            <a:r>
              <a:rPr sz="750" spc="-4">
                <a:latin typeface="Arial" panose="020B0604020202020204" pitchFamily="34" charset="0"/>
                <a:cs typeface="Arial" panose="020B0604020202020204" pitchFamily="34" charset="0"/>
              </a:rPr>
              <a:t>prices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26">
                <a:latin typeface="Arial" panose="020B0604020202020204" pitchFamily="34" charset="0"/>
                <a:cs typeface="Arial" panose="020B0604020202020204" pitchFamily="34" charset="0"/>
              </a:rPr>
              <a:t>afected </a:t>
            </a:r>
            <a:r>
              <a:rPr sz="750" spc="-4">
                <a:latin typeface="Arial" panose="020B0604020202020204" pitchFamily="34" charset="0"/>
                <a:cs typeface="Arial" panose="020B0604020202020204" pitchFamily="34" charset="0"/>
              </a:rPr>
              <a:t>by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variety of factors </a:t>
            </a:r>
            <a:r>
              <a:rPr sz="750">
                <a:latin typeface="Arial" panose="020B0604020202020204" pitchFamily="34" charset="0"/>
                <a:cs typeface="Arial" panose="020B0604020202020204" pitchFamily="34" charset="0"/>
              </a:rPr>
              <a:t>at any time, </a:t>
            </a:r>
            <a:r>
              <a:rPr sz="750" spc="-4">
                <a:latin typeface="Arial" panose="020B0604020202020204" pitchFamily="34" charset="0"/>
                <a:cs typeface="Arial" panose="020B0604020202020204" pitchFamily="34" charset="0"/>
              </a:rPr>
              <a:t>including but </a:t>
            </a:r>
            <a:r>
              <a:rPr sz="750">
                <a:latin typeface="Arial" panose="020B0604020202020204" pitchFamily="34" charset="0"/>
                <a:cs typeface="Arial" panose="020B0604020202020204" pitchFamily="34" charset="0"/>
              </a:rPr>
              <a:t>not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to, </a:t>
            </a:r>
            <a:r>
              <a:rPr sz="750" spc="-9">
                <a:latin typeface="Arial" panose="020B0604020202020204" pitchFamily="34" charset="0"/>
                <a:cs typeface="Arial" panose="020B0604020202020204" pitchFamily="34" charset="0"/>
              </a:rPr>
              <a:t>(i) </a:t>
            </a:r>
            <a:r>
              <a:rPr sz="750" spc="-4">
                <a:latin typeface="Arial" panose="020B0604020202020204" pitchFamily="34" charset="0"/>
                <a:cs typeface="Arial" panose="020B0604020202020204" pitchFamily="34" charset="0"/>
              </a:rPr>
              <a:t>changes in supply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demand relationships, </a:t>
            </a:r>
            <a:r>
              <a:rPr sz="750" spc="-9">
                <a:latin typeface="Arial" panose="020B0604020202020204" pitchFamily="34" charset="0"/>
                <a:cs typeface="Arial" panose="020B0604020202020204" pitchFamily="34" charset="0"/>
              </a:rPr>
              <a:t>(ii)  </a:t>
            </a:r>
            <a:r>
              <a:rPr sz="750">
                <a:latin typeface="Arial" panose="020B0604020202020204" pitchFamily="34" charset="0"/>
                <a:cs typeface="Arial" panose="020B0604020202020204" pitchFamily="34" charset="0"/>
              </a:rPr>
              <a:t>governmental programs and </a:t>
            </a:r>
            <a:r>
              <a:rPr sz="750" spc="-4">
                <a:latin typeface="Arial" panose="020B0604020202020204" pitchFamily="34" charset="0"/>
                <a:cs typeface="Arial" panose="020B0604020202020204" pitchFamily="34" charset="0"/>
              </a:rPr>
              <a:t>policies, </a:t>
            </a:r>
            <a:r>
              <a:rPr sz="750" spc="-9">
                <a:latin typeface="Arial" panose="020B0604020202020204" pitchFamily="34" charset="0"/>
                <a:cs typeface="Arial" panose="020B0604020202020204" pitchFamily="34" charset="0"/>
              </a:rPr>
              <a:t>(iii) </a:t>
            </a:r>
            <a:r>
              <a:rPr sz="750" spc="-4">
                <a:latin typeface="Arial" panose="020B0604020202020204" pitchFamily="34" charset="0"/>
                <a:cs typeface="Arial" panose="020B0604020202020204" pitchFamily="34" charset="0"/>
              </a:rPr>
              <a:t>national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international political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economic </a:t>
            </a:r>
            <a:r>
              <a:rPr sz="750">
                <a:latin typeface="Arial" panose="020B0604020202020204" pitchFamily="34" charset="0"/>
                <a:cs typeface="Arial" panose="020B0604020202020204" pitchFamily="34" charset="0"/>
              </a:rPr>
              <a:t>events, </a:t>
            </a:r>
            <a:r>
              <a:rPr sz="750" spc="-4">
                <a:latin typeface="Arial" panose="020B0604020202020204" pitchFamily="34" charset="0"/>
                <a:cs typeface="Arial" panose="020B0604020202020204" pitchFamily="34" charset="0"/>
              </a:rPr>
              <a:t>war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terrorist events, (iv) changes in interest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exchange </a:t>
            </a:r>
            <a:r>
              <a:rPr sz="750">
                <a:latin typeface="Arial" panose="020B0604020202020204" pitchFamily="34" charset="0"/>
                <a:cs typeface="Arial" panose="020B0604020202020204" pitchFamily="34" charset="0"/>
              </a:rPr>
              <a:t>rates, </a:t>
            </a:r>
            <a:r>
              <a:rPr sz="750" spc="-4">
                <a:latin typeface="Arial" panose="020B0604020202020204" pitchFamily="34" charset="0"/>
                <a:cs typeface="Arial" panose="020B0604020202020204" pitchFamily="34" charset="0"/>
              </a:rPr>
              <a:t>(v) trading activities in  </a:t>
            </a:r>
            <a:r>
              <a:rPr sz="750" spc="-9">
                <a:latin typeface="Arial" panose="020B0604020202020204" pitchFamily="34" charset="0"/>
                <a:cs typeface="Arial" panose="020B0604020202020204" pitchFamily="34" charset="0"/>
              </a:rPr>
              <a:t>commodities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related </a:t>
            </a:r>
            <a:r>
              <a:rPr sz="750">
                <a:latin typeface="Arial" panose="020B0604020202020204" pitchFamily="34" charset="0"/>
                <a:cs typeface="Arial" panose="020B0604020202020204" pitchFamily="34" charset="0"/>
              </a:rPr>
              <a:t>contracts, </a:t>
            </a:r>
            <a:r>
              <a:rPr sz="750" spc="-4">
                <a:latin typeface="Arial" panose="020B0604020202020204" pitchFamily="34" charset="0"/>
                <a:cs typeface="Arial" panose="020B0604020202020204" pitchFamily="34" charset="0"/>
              </a:rPr>
              <a:t>(vi) pestilence, technological </a:t>
            </a:r>
            <a:r>
              <a:rPr sz="750">
                <a:latin typeface="Arial" panose="020B0604020202020204" pitchFamily="34" charset="0"/>
                <a:cs typeface="Arial" panose="020B0604020202020204" pitchFamily="34" charset="0"/>
              </a:rPr>
              <a:t>change and </a:t>
            </a:r>
            <a:r>
              <a:rPr sz="750" spc="-4">
                <a:latin typeface="Arial" panose="020B0604020202020204" pitchFamily="34" charset="0"/>
                <a:cs typeface="Arial" panose="020B0604020202020204" pitchFamily="34" charset="0"/>
              </a:rPr>
              <a:t>weather,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(vii) the price </a:t>
            </a:r>
            <a:r>
              <a:rPr sz="750" spc="-9">
                <a:latin typeface="Arial" panose="020B0604020202020204" pitchFamily="34" charset="0"/>
                <a:cs typeface="Arial" panose="020B0604020202020204" pitchFamily="34" charset="0"/>
              </a:rPr>
              <a:t>volatility </a:t>
            </a:r>
            <a:r>
              <a:rPr sz="750" spc="-4">
                <a:latin typeface="Arial" panose="020B0604020202020204" pitchFamily="34" charset="0"/>
                <a:cs typeface="Arial" panose="020B0604020202020204" pitchFamily="34" charset="0"/>
              </a:rPr>
              <a:t>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commodity. In addition, the </a:t>
            </a:r>
            <a:r>
              <a:rPr sz="750" spc="-9">
                <a:latin typeface="Arial" panose="020B0604020202020204" pitchFamily="34" charset="0"/>
                <a:cs typeface="Arial" panose="020B0604020202020204" pitchFamily="34" charset="0"/>
              </a:rPr>
              <a:t>commodities </a:t>
            </a:r>
            <a:r>
              <a:rPr sz="750" spc="-4">
                <a:latin typeface="Arial" panose="020B0604020202020204" pitchFamily="34" charset="0"/>
                <a:cs typeface="Arial" panose="020B0604020202020204" pitchFamily="34" charset="0"/>
              </a:rPr>
              <a:t>markets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temporary  </a:t>
            </a:r>
            <a:r>
              <a:rPr sz="750" spc="-9">
                <a:latin typeface="Arial" panose="020B0604020202020204" pitchFamily="34" charset="0"/>
                <a:cs typeface="Arial" panose="020B0604020202020204" pitchFamily="34" charset="0"/>
              </a:rPr>
              <a:t>distortions </a:t>
            </a:r>
            <a:r>
              <a:rPr sz="750" spc="-4">
                <a:latin typeface="Arial" panose="020B0604020202020204" pitchFamily="34" charset="0"/>
                <a:cs typeface="Arial" panose="020B0604020202020204" pitchFamily="34" charset="0"/>
              </a:rPr>
              <a:t>or other disruptions due to </a:t>
            </a:r>
            <a:r>
              <a:rPr sz="750">
                <a:latin typeface="Arial" panose="020B0604020202020204" pitchFamily="34" charset="0"/>
                <a:cs typeface="Arial" panose="020B0604020202020204" pitchFamily="34" charset="0"/>
              </a:rPr>
              <a:t>various factors, </a:t>
            </a:r>
            <a:r>
              <a:rPr sz="750" spc="-4">
                <a:latin typeface="Arial" panose="020B0604020202020204" pitchFamily="34" charset="0"/>
                <a:cs typeface="Arial" panose="020B0604020202020204" pitchFamily="34" charset="0"/>
              </a:rPr>
              <a:t>including lack of liquidity, participation of speculators </a:t>
            </a:r>
            <a:r>
              <a:rPr sz="750">
                <a:latin typeface="Arial" panose="020B0604020202020204" pitchFamily="34" charset="0"/>
                <a:cs typeface="Arial" panose="020B0604020202020204" pitchFamily="34" charset="0"/>
              </a:rPr>
              <a:t>and government intervention. </a:t>
            </a:r>
            <a:r>
              <a:rPr sz="750" b="1">
                <a:latin typeface="Arial" panose="020B0604020202020204" pitchFamily="34" charset="0"/>
                <a:cs typeface="Arial" panose="020B0604020202020204" pitchFamily="34" charset="0"/>
              </a:rPr>
              <a:t>Physical </a:t>
            </a:r>
            <a:r>
              <a:rPr sz="750" b="1" spc="-4">
                <a:latin typeface="Arial" panose="020B0604020202020204" pitchFamily="34" charset="0"/>
                <a:cs typeface="Arial" panose="020B0604020202020204" pitchFamily="34" charset="0"/>
              </a:rPr>
              <a:t>precious metals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non-regulated</a:t>
            </a:r>
            <a:r>
              <a:rPr sz="750" spc="11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products.</a:t>
            </a:r>
            <a:endParaRPr sz="750">
              <a:latin typeface="Arial" panose="020B0604020202020204" pitchFamily="34" charset="0"/>
              <a:cs typeface="Arial" panose="020B0604020202020204" pitchFamily="34" charset="0"/>
            </a:endParaRPr>
          </a:p>
          <a:p>
            <a:pPr marL="11206" marR="139521" algn="just">
              <a:lnSpc>
                <a:spcPct val="100899"/>
              </a:lnSpc>
            </a:pPr>
            <a:r>
              <a:rPr sz="750" spc="-4">
                <a:latin typeface="Arial" panose="020B0604020202020204" pitchFamily="34" charset="0"/>
                <a:cs typeface="Arial" panose="020B0604020202020204" pitchFamily="34" charset="0"/>
              </a:rPr>
              <a:t>Precious metals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speculative investments,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experience short-term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long term price volatility. </a:t>
            </a:r>
            <a:r>
              <a:rPr sz="750">
                <a:latin typeface="Arial" panose="020B0604020202020204" pitchFamily="34" charset="0"/>
                <a:cs typeface="Arial" panose="020B0604020202020204" pitchFamily="34" charset="0"/>
              </a:rPr>
              <a:t>The value </a:t>
            </a:r>
            <a:r>
              <a:rPr sz="750" spc="-4">
                <a:latin typeface="Arial" panose="020B0604020202020204" pitchFamily="34" charset="0"/>
                <a:cs typeface="Arial" panose="020B0604020202020204" pitchFamily="34" charset="0"/>
              </a:rPr>
              <a:t>of precious metals investments </a:t>
            </a:r>
            <a:r>
              <a:rPr sz="750">
                <a:latin typeface="Arial" panose="020B0604020202020204" pitchFamily="34" charset="0"/>
                <a:cs typeface="Arial" panose="020B0604020202020204" pitchFamily="34" charset="0"/>
              </a:rPr>
              <a:t>may </a:t>
            </a:r>
            <a:r>
              <a:rPr sz="750" spc="18">
                <a:latin typeface="Arial" panose="020B0604020202020204" pitchFamily="34" charset="0"/>
                <a:cs typeface="Arial" panose="020B0604020202020204" pitchFamily="34" charset="0"/>
              </a:rPr>
              <a:t>fuctuate </a:t>
            </a:r>
            <a:r>
              <a:rPr sz="750">
                <a:latin typeface="Arial" panose="020B0604020202020204" pitchFamily="34" charset="0"/>
                <a:cs typeface="Arial" panose="020B0604020202020204" pitchFamily="34" charset="0"/>
              </a:rPr>
              <a:t>and may </a:t>
            </a:r>
            <a:r>
              <a:rPr sz="750" spc="-4">
                <a:latin typeface="Arial" panose="020B0604020202020204" pitchFamily="34" charset="0"/>
                <a:cs typeface="Arial" panose="020B0604020202020204" pitchFamily="34" charset="0"/>
              </a:rPr>
              <a:t>appreciate or </a:t>
            </a:r>
            <a:r>
              <a:rPr sz="750">
                <a:latin typeface="Arial" panose="020B0604020202020204" pitchFamily="34" charset="0"/>
                <a:cs typeface="Arial" panose="020B0604020202020204" pitchFamily="34" charset="0"/>
              </a:rPr>
              <a:t>decline,  </a:t>
            </a:r>
            <a:r>
              <a:rPr sz="750" spc="-4">
                <a:latin typeface="Arial" panose="020B0604020202020204" pitchFamily="34" charset="0"/>
                <a:cs typeface="Arial" panose="020B0604020202020204" pitchFamily="34" charset="0"/>
              </a:rPr>
              <a:t>depending on market conditions. </a:t>
            </a:r>
            <a:r>
              <a:rPr sz="750" spc="-9">
                <a:latin typeface="Arial" panose="020B0604020202020204" pitchFamily="34" charset="0"/>
                <a:cs typeface="Arial" panose="020B0604020202020204" pitchFamily="34" charset="0"/>
              </a:rPr>
              <a:t>Unlike </a:t>
            </a:r>
            <a:r>
              <a:rPr sz="750" spc="-4">
                <a:latin typeface="Arial" panose="020B0604020202020204" pitchFamily="34" charset="0"/>
                <a:cs typeface="Arial" panose="020B0604020202020204" pitchFamily="34" charset="0"/>
              </a:rPr>
              <a:t>bonds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stocks, precious metals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make interest or dividend </a:t>
            </a:r>
            <a:r>
              <a:rPr sz="750">
                <a:latin typeface="Arial" panose="020B0604020202020204" pitchFamily="34" charset="0"/>
                <a:cs typeface="Arial" panose="020B0604020202020204" pitchFamily="34" charset="0"/>
              </a:rPr>
              <a:t>payments. </a:t>
            </a:r>
            <a:r>
              <a:rPr sz="750" spc="-4">
                <a:latin typeface="Arial" panose="020B0604020202020204" pitchFamily="34" charset="0"/>
                <a:cs typeface="Arial" panose="020B0604020202020204" pitchFamily="34" charset="0"/>
              </a:rPr>
              <a:t>Therefore, precious metals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appropriate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investors who require  </a:t>
            </a:r>
            <a:r>
              <a:rPr sz="750">
                <a:latin typeface="Arial" panose="020B0604020202020204" pitchFamily="34" charset="0"/>
                <a:cs typeface="Arial" panose="020B0604020202020204" pitchFamily="34" charset="0"/>
              </a:rPr>
              <a:t>current </a:t>
            </a:r>
            <a:r>
              <a:rPr sz="750" spc="-4">
                <a:latin typeface="Arial" panose="020B0604020202020204" pitchFamily="34" charset="0"/>
                <a:cs typeface="Arial" panose="020B0604020202020204" pitchFamily="34" charset="0"/>
              </a:rPr>
              <a:t>income. Precious metals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commodities </a:t>
            </a:r>
            <a:r>
              <a:rPr sz="750" spc="-4">
                <a:latin typeface="Arial" panose="020B0604020202020204" pitchFamily="34" charset="0"/>
                <a:cs typeface="Arial" panose="020B0604020202020204" pitchFamily="34" charset="0"/>
              </a:rPr>
              <a:t>that should be safely </a:t>
            </a:r>
            <a:r>
              <a:rPr sz="750">
                <a:latin typeface="Arial" panose="020B0604020202020204" pitchFamily="34" charset="0"/>
                <a:cs typeface="Arial" panose="020B0604020202020204" pitchFamily="34" charset="0"/>
              </a:rPr>
              <a:t>stored, </a:t>
            </a:r>
            <a:r>
              <a:rPr sz="750" spc="-9">
                <a:latin typeface="Arial" panose="020B0604020202020204" pitchFamily="34" charset="0"/>
                <a:cs typeface="Arial" panose="020B0604020202020204" pitchFamily="34" charset="0"/>
              </a:rPr>
              <a:t>which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impose additional </a:t>
            </a:r>
            <a:r>
              <a:rPr sz="750" spc="-9">
                <a:latin typeface="Arial" panose="020B0604020202020204" pitchFamily="34" charset="0"/>
                <a:cs typeface="Arial" panose="020B0604020202020204" pitchFamily="34" charset="0"/>
              </a:rPr>
              <a:t>costs </a:t>
            </a:r>
            <a:r>
              <a:rPr sz="750" spc="-4">
                <a:latin typeface="Arial" panose="020B0604020202020204" pitchFamily="34" charset="0"/>
                <a:cs typeface="Arial" panose="020B0604020202020204" pitchFamily="34" charset="0"/>
              </a:rPr>
              <a:t>on the</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investor.</a:t>
            </a:r>
          </a:p>
          <a:p>
            <a:pPr>
              <a:lnSpc>
                <a:spcPct val="100000"/>
              </a:lnSpc>
            </a:pPr>
            <a:endParaRPr sz="750">
              <a:latin typeface="Arial" panose="020B0604020202020204" pitchFamily="34" charset="0"/>
              <a:cs typeface="Arial" panose="020B0604020202020204" pitchFamily="34" charset="0"/>
            </a:endParaRPr>
          </a:p>
          <a:p>
            <a:pPr marL="11206"/>
            <a:r>
              <a:rPr sz="750" b="1" spc="-13">
                <a:latin typeface="Arial" panose="020B0604020202020204" pitchFamily="34" charset="0"/>
                <a:cs typeface="Arial" panose="020B0604020202020204" pitchFamily="34" charset="0"/>
              </a:rPr>
              <a:t>REITs </a:t>
            </a:r>
            <a:r>
              <a:rPr sz="750" spc="-4">
                <a:latin typeface="Arial" panose="020B0604020202020204" pitchFamily="34" charset="0"/>
                <a:cs typeface="Arial" panose="020B0604020202020204" pitchFamily="34" charset="0"/>
              </a:rPr>
              <a:t>investing risks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similar to </a:t>
            </a:r>
            <a:r>
              <a:rPr sz="750" spc="-9">
                <a:latin typeface="Arial" panose="020B0604020202020204" pitchFamily="34" charset="0"/>
                <a:cs typeface="Arial" panose="020B0604020202020204" pitchFamily="34" charset="0"/>
              </a:rPr>
              <a:t>those </a:t>
            </a:r>
            <a:r>
              <a:rPr sz="750" spc="-4">
                <a:latin typeface="Arial" panose="020B0604020202020204" pitchFamily="34" charset="0"/>
                <a:cs typeface="Arial" panose="020B0604020202020204" pitchFamily="34" charset="0"/>
              </a:rPr>
              <a:t>associated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direct investments in </a:t>
            </a:r>
            <a:r>
              <a:rPr sz="750">
                <a:latin typeface="Arial" panose="020B0604020202020204" pitchFamily="34" charset="0"/>
                <a:cs typeface="Arial" panose="020B0604020202020204" pitchFamily="34" charset="0"/>
              </a:rPr>
              <a:t>real </a:t>
            </a:r>
            <a:r>
              <a:rPr sz="750" spc="4">
                <a:latin typeface="Arial" panose="020B0604020202020204" pitchFamily="34" charset="0"/>
                <a:cs typeface="Arial" panose="020B0604020202020204" pitchFamily="34" charset="0"/>
              </a:rPr>
              <a:t>estate: </a:t>
            </a:r>
            <a:r>
              <a:rPr sz="750" spc="-4">
                <a:latin typeface="Arial" panose="020B0604020202020204" pitchFamily="34" charset="0"/>
                <a:cs typeface="Arial" panose="020B0604020202020204" pitchFamily="34" charset="0"/>
              </a:rPr>
              <a:t>property </a:t>
            </a:r>
            <a:r>
              <a:rPr sz="750">
                <a:latin typeface="Arial" panose="020B0604020202020204" pitchFamily="34" charset="0"/>
                <a:cs typeface="Arial" panose="020B0604020202020204" pitchFamily="34" charset="0"/>
              </a:rPr>
              <a:t>value </a:t>
            </a:r>
            <a:r>
              <a:rPr sz="750" spc="9">
                <a:latin typeface="Arial" panose="020B0604020202020204" pitchFamily="34" charset="0"/>
                <a:cs typeface="Arial" panose="020B0604020202020204" pitchFamily="34" charset="0"/>
              </a:rPr>
              <a:t>fuctuations, </a:t>
            </a:r>
            <a:r>
              <a:rPr sz="750" spc="-4">
                <a:latin typeface="Arial" panose="020B0604020202020204" pitchFamily="34" charset="0"/>
                <a:cs typeface="Arial" panose="020B0604020202020204" pitchFamily="34" charset="0"/>
              </a:rPr>
              <a:t>lack of </a:t>
            </a:r>
            <a:r>
              <a:rPr sz="750" spc="-9">
                <a:latin typeface="Arial" panose="020B0604020202020204" pitchFamily="34" charset="0"/>
                <a:cs typeface="Arial" panose="020B0604020202020204" pitchFamily="34" charset="0"/>
              </a:rPr>
              <a:t>liquidity, limited </a:t>
            </a:r>
            <a:r>
              <a:rPr sz="750" spc="4">
                <a:latin typeface="Arial" panose="020B0604020202020204" pitchFamily="34" charset="0"/>
                <a:cs typeface="Arial" panose="020B0604020202020204" pitchFamily="34" charset="0"/>
              </a:rPr>
              <a:t>diversifcation </a:t>
            </a:r>
            <a:r>
              <a:rPr sz="750">
                <a:latin typeface="Arial" panose="020B0604020202020204" pitchFamily="34" charset="0"/>
                <a:cs typeface="Arial" panose="020B0604020202020204" pitchFamily="34" charset="0"/>
              </a:rPr>
              <a:t>and</a:t>
            </a:r>
            <a:r>
              <a:rPr sz="750" spc="97">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sensitivity </a:t>
            </a:r>
            <a:r>
              <a:rPr sz="750" spc="-4">
                <a:latin typeface="Arial" panose="020B0604020202020204" pitchFamily="34" charset="0"/>
                <a:cs typeface="Arial" panose="020B0604020202020204" pitchFamily="34" charset="0"/>
              </a:rPr>
              <a:t>to economic factors such </a:t>
            </a:r>
            <a:r>
              <a:rPr sz="750">
                <a:latin typeface="Arial" panose="020B0604020202020204" pitchFamily="34" charset="0"/>
                <a:cs typeface="Arial" panose="020B0604020202020204" pitchFamily="34" charset="0"/>
              </a:rPr>
              <a:t>as</a:t>
            </a:r>
          </a:p>
        </p:txBody>
      </p:sp>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2A9561CD-B7C9-4C4C-813C-10233480C98F}"/>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6E54F5B9-4F58-4248-B24D-4B002E523869}"/>
              </a:ext>
            </a:extLst>
          </p:cNvPr>
          <p:cNvSpPr>
            <a:spLocks noGrp="1"/>
          </p:cNvSpPr>
          <p:nvPr>
            <p:ph type="sldNum" sz="quarter" idx="12"/>
          </p:nvPr>
        </p:nvSpPr>
        <p:spPr/>
        <p:txBody>
          <a:bodyPr/>
          <a:lstStyle/>
          <a:p>
            <a:fld id="{B6F15528-21DE-4FAA-801E-634DDDAF4B2B}"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1900" y="852850"/>
            <a:ext cx="8578518" cy="3852389"/>
          </a:xfrm>
          <a:prstGeom prst="rect">
            <a:avLst/>
          </a:prstGeom>
        </p:spPr>
        <p:txBody>
          <a:bodyPr vert="horz" wrap="square" lIns="0" tIns="10085" rIns="0" bIns="0" rtlCol="0">
            <a:spAutoFit/>
          </a:bodyPr>
          <a:lstStyle/>
          <a:p>
            <a:pPr marL="11206" marR="27456">
              <a:lnSpc>
                <a:spcPct val="100899"/>
              </a:lnSpc>
              <a:spcBef>
                <a:spcPts val="79"/>
              </a:spcBef>
            </a:pPr>
            <a:r>
              <a:rPr sz="750" spc="-4">
                <a:latin typeface="Arial" panose="020B0604020202020204" pitchFamily="34" charset="0"/>
                <a:cs typeface="Arial" panose="020B0604020202020204" pitchFamily="34" charset="0"/>
              </a:rPr>
              <a:t>interest rate changes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market recessions. Risks of </a:t>
            </a:r>
            <a:r>
              <a:rPr sz="750" b="1" spc="-4">
                <a:latin typeface="Arial" panose="020B0604020202020204" pitchFamily="34" charset="0"/>
                <a:cs typeface="Arial" panose="020B0604020202020204" pitchFamily="34" charset="0"/>
              </a:rPr>
              <a:t>private real estate </a:t>
            </a:r>
            <a:r>
              <a:rPr sz="750" spc="-4">
                <a:latin typeface="Arial" panose="020B0604020202020204" pitchFamily="34" charset="0"/>
                <a:cs typeface="Arial" panose="020B0604020202020204" pitchFamily="34" charset="0"/>
              </a:rPr>
              <a:t>include: </a:t>
            </a:r>
            <a:r>
              <a:rPr sz="750" spc="-9">
                <a:latin typeface="Arial" panose="020B0604020202020204" pitchFamily="34" charset="0"/>
                <a:cs typeface="Arial" panose="020B0604020202020204" pitchFamily="34" charset="0"/>
              </a:rPr>
              <a:t>illiquidity;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long-term investment </a:t>
            </a:r>
            <a:r>
              <a:rPr sz="750" spc="-9">
                <a:latin typeface="Arial" panose="020B0604020202020204" pitchFamily="34" charset="0"/>
                <a:cs typeface="Arial" panose="020B0604020202020204" pitchFamily="34" charset="0"/>
              </a:rPr>
              <a:t>horizon with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or nonexistent secondary </a:t>
            </a:r>
            <a:r>
              <a:rPr sz="750" spc="4">
                <a:latin typeface="Arial" panose="020B0604020202020204" pitchFamily="34" charset="0"/>
                <a:cs typeface="Arial" panose="020B0604020202020204" pitchFamily="34" charset="0"/>
              </a:rPr>
              <a:t>market; </a:t>
            </a:r>
            <a:r>
              <a:rPr sz="750" spc="-4">
                <a:latin typeface="Arial" panose="020B0604020202020204" pitchFamily="34" charset="0"/>
                <a:cs typeface="Arial" panose="020B0604020202020204" pitchFamily="34" charset="0"/>
              </a:rPr>
              <a:t>lack of transparency;  </a:t>
            </a:r>
            <a:r>
              <a:rPr sz="750" spc="-9">
                <a:latin typeface="Arial" panose="020B0604020202020204" pitchFamily="34" charset="0"/>
                <a:cs typeface="Arial" panose="020B0604020202020204" pitchFamily="34" charset="0"/>
              </a:rPr>
              <a:t>volatility (risk </a:t>
            </a:r>
            <a:r>
              <a:rPr sz="750" spc="-4">
                <a:latin typeface="Arial" panose="020B0604020202020204" pitchFamily="34" charset="0"/>
                <a:cs typeface="Arial" panose="020B0604020202020204" pitchFamily="34" charset="0"/>
              </a:rPr>
              <a:t>of loss);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leverage. Principal is returned on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monthly basis over the life of </a:t>
            </a:r>
            <a:r>
              <a:rPr sz="750">
                <a:latin typeface="Arial" panose="020B0604020202020204" pitchFamily="34" charset="0"/>
                <a:cs typeface="Arial" panose="020B0604020202020204" pitchFamily="34" charset="0"/>
              </a:rPr>
              <a:t>a </a:t>
            </a:r>
            <a:r>
              <a:rPr sz="750" b="1" spc="-4">
                <a:latin typeface="Arial" panose="020B0604020202020204" pitchFamily="34" charset="0"/>
                <a:cs typeface="Arial" panose="020B0604020202020204" pitchFamily="34" charset="0"/>
              </a:rPr>
              <a:t>mortgage-backed security. </a:t>
            </a:r>
            <a:r>
              <a:rPr sz="750" spc="-4">
                <a:latin typeface="Arial" panose="020B0604020202020204" pitchFamily="34" charset="0"/>
                <a:cs typeface="Arial" panose="020B0604020202020204" pitchFamily="34" charset="0"/>
              </a:rPr>
              <a:t>Principal </a:t>
            </a:r>
            <a:r>
              <a:rPr sz="750">
                <a:latin typeface="Arial" panose="020B0604020202020204" pitchFamily="34" charset="0"/>
                <a:cs typeface="Arial" panose="020B0604020202020204" pitchFamily="34" charset="0"/>
              </a:rPr>
              <a:t>prepayment can </a:t>
            </a:r>
            <a:r>
              <a:rPr sz="750" spc="9">
                <a:latin typeface="Arial" panose="020B0604020202020204" pitchFamily="34" charset="0"/>
                <a:cs typeface="Arial" panose="020B0604020202020204" pitchFamily="34" charset="0"/>
              </a:rPr>
              <a:t>signifcantly </a:t>
            </a:r>
            <a:r>
              <a:rPr sz="750" spc="40">
                <a:latin typeface="Arial" panose="020B0604020202020204" pitchFamily="34" charset="0"/>
                <a:cs typeface="Arial" panose="020B0604020202020204" pitchFamily="34" charset="0"/>
              </a:rPr>
              <a:t>afect </a:t>
            </a:r>
            <a:r>
              <a:rPr sz="750" spc="-4">
                <a:latin typeface="Arial" panose="020B0604020202020204" pitchFamily="34" charset="0"/>
                <a:cs typeface="Arial" panose="020B0604020202020204" pitchFamily="34" charset="0"/>
              </a:rPr>
              <a:t>the monthly income stream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maturity of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type of </a:t>
            </a:r>
            <a:r>
              <a:rPr sz="750">
                <a:latin typeface="Arial" panose="020B0604020202020204" pitchFamily="34" charset="0"/>
                <a:cs typeface="Arial" panose="020B0604020202020204" pitchFamily="34" charset="0"/>
              </a:rPr>
              <a:t>MBS, </a:t>
            </a:r>
            <a:r>
              <a:rPr sz="750" spc="-4">
                <a:latin typeface="Arial" panose="020B0604020202020204" pitchFamily="34" charset="0"/>
                <a:cs typeface="Arial" panose="020B0604020202020204" pitchFamily="34" charset="0"/>
              </a:rPr>
              <a:t>including standard </a:t>
            </a:r>
            <a:r>
              <a:rPr sz="750" spc="4">
                <a:latin typeface="Arial" panose="020B0604020202020204" pitchFamily="34" charset="0"/>
                <a:cs typeface="Arial" panose="020B0604020202020204" pitchFamily="34" charset="0"/>
              </a:rPr>
              <a:t>MBS, </a:t>
            </a:r>
            <a:r>
              <a:rPr sz="750">
                <a:latin typeface="Arial" panose="020B0604020202020204" pitchFamily="34" charset="0"/>
                <a:cs typeface="Arial" panose="020B0604020202020204" pitchFamily="34" charset="0"/>
              </a:rPr>
              <a:t>CMOs and </a:t>
            </a:r>
            <a:r>
              <a:rPr sz="750" spc="-4">
                <a:latin typeface="Arial" panose="020B0604020202020204" pitchFamily="34" charset="0"/>
                <a:cs typeface="Arial" panose="020B0604020202020204" pitchFamily="34" charset="0"/>
              </a:rPr>
              <a:t>Lottery </a:t>
            </a:r>
            <a:r>
              <a:rPr sz="750">
                <a:latin typeface="Arial" panose="020B0604020202020204" pitchFamily="34" charset="0"/>
                <a:cs typeface="Arial" panose="020B0604020202020204" pitchFamily="34" charset="0"/>
              </a:rPr>
              <a:t>Bonds. </a:t>
            </a:r>
            <a:r>
              <a:rPr sz="750" b="1" spc="-4">
                <a:latin typeface="Arial" panose="020B0604020202020204" pitchFamily="34" charset="0"/>
                <a:cs typeface="Arial" panose="020B0604020202020204" pitchFamily="34" charset="0"/>
              </a:rPr>
              <a:t>Asset-backed securities </a:t>
            </a:r>
            <a:r>
              <a:rPr sz="750" spc="-4">
                <a:latin typeface="Arial" panose="020B0604020202020204" pitchFamily="34" charset="0"/>
                <a:cs typeface="Arial" panose="020B0604020202020204" pitchFamily="34" charset="0"/>
              </a:rPr>
              <a:t>generally decrease in </a:t>
            </a:r>
            <a:r>
              <a:rPr sz="750">
                <a:latin typeface="Arial" panose="020B0604020202020204" pitchFamily="34" charset="0"/>
                <a:cs typeface="Arial" panose="020B0604020202020204" pitchFamily="34" charset="0"/>
              </a:rPr>
              <a:t>value as a </a:t>
            </a:r>
            <a:r>
              <a:rPr sz="750" spc="-4">
                <a:latin typeface="Arial" panose="020B0604020202020204" pitchFamily="34" charset="0"/>
                <a:cs typeface="Arial" panose="020B0604020202020204" pitchFamily="34" charset="0"/>
              </a:rPr>
              <a:t>result of interest rate </a:t>
            </a:r>
            <a:r>
              <a:rPr sz="750">
                <a:latin typeface="Arial" panose="020B0604020202020204" pitchFamily="34" charset="0"/>
                <a:cs typeface="Arial" panose="020B0604020202020204" pitchFamily="34" charset="0"/>
              </a:rPr>
              <a:t>increases, </a:t>
            </a:r>
            <a:r>
              <a:rPr sz="750" spc="-4">
                <a:latin typeface="Arial" panose="020B0604020202020204" pitchFamily="34" charset="0"/>
                <a:cs typeface="Arial" panose="020B0604020202020204" pitchFamily="34" charset="0"/>
              </a:rPr>
              <a:t>but </a:t>
            </a:r>
            <a:r>
              <a:rPr sz="750">
                <a:latin typeface="Arial" panose="020B0604020202020204" pitchFamily="34" charset="0"/>
                <a:cs typeface="Arial" panose="020B0604020202020204" pitchFamily="34" charset="0"/>
              </a:rPr>
              <a:t>may </a:t>
            </a:r>
            <a:r>
              <a:rPr sz="750" spc="22">
                <a:latin typeface="Arial" panose="020B0604020202020204" pitchFamily="34" charset="0"/>
                <a:cs typeface="Arial" panose="020B0604020202020204" pitchFamily="34" charset="0"/>
              </a:rPr>
              <a:t>beneft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than  other </a:t>
            </a:r>
            <a:r>
              <a:rPr sz="750" spc="9">
                <a:latin typeface="Arial" panose="020B0604020202020204" pitchFamily="34" charset="0"/>
                <a:cs typeface="Arial" panose="020B0604020202020204" pitchFamily="34" charset="0"/>
              </a:rPr>
              <a:t>fxed-income </a:t>
            </a:r>
            <a:r>
              <a:rPr sz="750" spc="-4">
                <a:latin typeface="Arial" panose="020B0604020202020204" pitchFamily="34" charset="0"/>
                <a:cs typeface="Arial" panose="020B0604020202020204" pitchFamily="34" charset="0"/>
              </a:rPr>
              <a:t>securities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declining interest </a:t>
            </a:r>
            <a:r>
              <a:rPr sz="750">
                <a:latin typeface="Arial" panose="020B0604020202020204" pitchFamily="34" charset="0"/>
                <a:cs typeface="Arial" panose="020B0604020202020204" pitchFamily="34" charset="0"/>
              </a:rPr>
              <a:t>rates, </a:t>
            </a:r>
            <a:r>
              <a:rPr sz="750" spc="-4">
                <a:latin typeface="Arial" panose="020B0604020202020204" pitchFamily="34" charset="0"/>
                <a:cs typeface="Arial" panose="020B0604020202020204" pitchFamily="34" charset="0"/>
              </a:rPr>
              <a:t>principally because of</a:t>
            </a:r>
            <a:r>
              <a:rPr sz="750" spc="-9">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prepayments.</a:t>
            </a:r>
          </a:p>
          <a:p>
            <a:pPr marL="11206" marR="4483">
              <a:lnSpc>
                <a:spcPct val="100899"/>
              </a:lnSpc>
            </a:pPr>
            <a:r>
              <a:rPr sz="750" b="1">
                <a:latin typeface="Arial" panose="020B0604020202020204" pitchFamily="34" charset="0"/>
                <a:cs typeface="Arial" panose="020B0604020202020204" pitchFamily="34" charset="0"/>
              </a:rPr>
              <a:t>Yields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change </a:t>
            </a:r>
            <a:r>
              <a:rPr sz="750" spc="-9">
                <a:latin typeface="Arial" panose="020B0604020202020204" pitchFamily="34" charset="0"/>
                <a:cs typeface="Arial" panose="020B0604020202020204" pitchFamily="34" charset="0"/>
              </a:rPr>
              <a:t>with </a:t>
            </a:r>
            <a:r>
              <a:rPr sz="750" spc="-4">
                <a:latin typeface="Arial" panose="020B0604020202020204" pitchFamily="34" charset="0"/>
                <a:cs typeface="Arial" panose="020B0604020202020204" pitchFamily="34" charset="0"/>
              </a:rPr>
              <a:t>economic conditions. Yield is only </a:t>
            </a:r>
            <a:r>
              <a:rPr sz="750">
                <a:latin typeface="Arial" panose="020B0604020202020204" pitchFamily="34" charset="0"/>
                <a:cs typeface="Arial" panose="020B0604020202020204" pitchFamily="34" charset="0"/>
              </a:rPr>
              <a:t>one </a:t>
            </a:r>
            <a:r>
              <a:rPr sz="750" spc="-4">
                <a:latin typeface="Arial" panose="020B0604020202020204" pitchFamily="34" charset="0"/>
                <a:cs typeface="Arial" panose="020B0604020202020204" pitchFamily="34" charset="0"/>
              </a:rPr>
              <a:t>factor that should be considered when </a:t>
            </a:r>
            <a:r>
              <a:rPr sz="750">
                <a:latin typeface="Arial" panose="020B0604020202020204" pitchFamily="34" charset="0"/>
                <a:cs typeface="Arial" panose="020B0604020202020204" pitchFamily="34" charset="0"/>
              </a:rPr>
              <a:t>making an </a:t>
            </a:r>
            <a:r>
              <a:rPr sz="750" spc="-4">
                <a:latin typeface="Arial" panose="020B0604020202020204" pitchFamily="34" charset="0"/>
                <a:cs typeface="Arial" panose="020B0604020202020204" pitchFamily="34" charset="0"/>
              </a:rPr>
              <a:t>investment </a:t>
            </a:r>
            <a:r>
              <a:rPr sz="750">
                <a:latin typeface="Arial" panose="020B0604020202020204" pitchFamily="34" charset="0"/>
                <a:cs typeface="Arial" panose="020B0604020202020204" pitchFamily="34" charset="0"/>
              </a:rPr>
              <a:t>decision. </a:t>
            </a:r>
            <a:r>
              <a:rPr sz="750" b="1">
                <a:latin typeface="Arial" panose="020B0604020202020204" pitchFamily="34" charset="0"/>
                <a:cs typeface="Arial" panose="020B0604020202020204" pitchFamily="34" charset="0"/>
              </a:rPr>
              <a:t>Credit </a:t>
            </a:r>
            <a:r>
              <a:rPr sz="750" b="1" spc="-4">
                <a:latin typeface="Arial" panose="020B0604020202020204" pitchFamily="34" charset="0"/>
                <a:cs typeface="Arial" panose="020B0604020202020204" pitchFamily="34" charset="0"/>
              </a:rPr>
              <a:t>ratings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subject to </a:t>
            </a:r>
            <a:r>
              <a:rPr sz="750">
                <a:latin typeface="Arial" panose="020B0604020202020204" pitchFamily="34" charset="0"/>
                <a:cs typeface="Arial" panose="020B0604020202020204" pitchFamily="34" charset="0"/>
              </a:rPr>
              <a:t>change. </a:t>
            </a:r>
            <a:r>
              <a:rPr sz="750" b="1">
                <a:latin typeface="Arial" panose="020B0604020202020204" pitchFamily="34" charset="0"/>
                <a:cs typeface="Arial" panose="020B0604020202020204" pitchFamily="34" charset="0"/>
              </a:rPr>
              <a:t>Duration</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the  most commonly used measure of bond </a:t>
            </a:r>
            <a:r>
              <a:rPr sz="750">
                <a:latin typeface="Arial" panose="020B0604020202020204" pitchFamily="34" charset="0"/>
                <a:cs typeface="Arial" panose="020B0604020202020204" pitchFamily="34" charset="0"/>
              </a:rPr>
              <a:t>risk, </a:t>
            </a:r>
            <a:r>
              <a:rPr sz="750" spc="13">
                <a:latin typeface="Arial" panose="020B0604020202020204" pitchFamily="34" charset="0"/>
                <a:cs typeface="Arial" panose="020B0604020202020204" pitchFamily="34" charset="0"/>
              </a:rPr>
              <a:t>quantifes </a:t>
            </a:r>
            <a:r>
              <a:rPr sz="750" spc="-4">
                <a:latin typeface="Arial" panose="020B0604020202020204" pitchFamily="34" charset="0"/>
                <a:cs typeface="Arial" panose="020B0604020202020204" pitchFamily="34" charset="0"/>
              </a:rPr>
              <a:t>the </a:t>
            </a:r>
            <a:r>
              <a:rPr sz="750" spc="40">
                <a:latin typeface="Arial" panose="020B0604020202020204" pitchFamily="34" charset="0"/>
                <a:cs typeface="Arial" panose="020B0604020202020204" pitchFamily="34" charset="0"/>
              </a:rPr>
              <a:t>efect </a:t>
            </a:r>
            <a:r>
              <a:rPr sz="750" spc="-4">
                <a:latin typeface="Arial" panose="020B0604020202020204" pitchFamily="34" charset="0"/>
                <a:cs typeface="Arial" panose="020B0604020202020204" pitchFamily="34" charset="0"/>
              </a:rPr>
              <a:t>of changes in interest rates on the price of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bond or bond </a:t>
            </a:r>
            <a:r>
              <a:rPr sz="750">
                <a:latin typeface="Arial" panose="020B0604020202020204" pitchFamily="34" charset="0"/>
                <a:cs typeface="Arial" panose="020B0604020202020204" pitchFamily="34" charset="0"/>
              </a:rPr>
              <a:t>portfolio. The </a:t>
            </a:r>
            <a:r>
              <a:rPr sz="750" spc="-4">
                <a:latin typeface="Arial" panose="020B0604020202020204" pitchFamily="34" charset="0"/>
                <a:cs typeface="Arial" panose="020B0604020202020204" pitchFamily="34" charset="0"/>
              </a:rPr>
              <a:t>longer the duration, the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sensitive the bond or portfolio  would be to changes in interest </a:t>
            </a:r>
            <a:r>
              <a:rPr sz="750">
                <a:latin typeface="Arial" panose="020B0604020202020204" pitchFamily="34" charset="0"/>
                <a:cs typeface="Arial" panose="020B0604020202020204" pitchFamily="34" charset="0"/>
              </a:rPr>
              <a:t>rates. The </a:t>
            </a:r>
            <a:r>
              <a:rPr sz="750" spc="-4">
                <a:latin typeface="Arial" panose="020B0604020202020204" pitchFamily="34" charset="0"/>
                <a:cs typeface="Arial" panose="020B0604020202020204" pitchFamily="34" charset="0"/>
              </a:rPr>
              <a:t>majority of </a:t>
            </a:r>
            <a:r>
              <a:rPr sz="750" spc="-13">
                <a:latin typeface="Arial" panose="020B0604020202020204" pitchFamily="34" charset="0"/>
                <a:cs typeface="Arial" panose="020B0604020202020204" pitchFamily="34" charset="0"/>
              </a:rPr>
              <a:t>$25 </a:t>
            </a:r>
            <a:r>
              <a:rPr sz="750">
                <a:latin typeface="Arial" panose="020B0604020202020204" pitchFamily="34" charset="0"/>
                <a:cs typeface="Arial" panose="020B0604020202020204" pitchFamily="34" charset="0"/>
              </a:rPr>
              <a:t>and $1000 par </a:t>
            </a:r>
            <a:r>
              <a:rPr sz="750" b="1" spc="-9">
                <a:latin typeface="Arial" panose="020B0604020202020204" pitchFamily="34" charset="0"/>
                <a:cs typeface="Arial" panose="020B0604020202020204" pitchFamily="34" charset="0"/>
              </a:rPr>
              <a:t>preferred </a:t>
            </a:r>
            <a:r>
              <a:rPr sz="750" b="1" spc="-4">
                <a:latin typeface="Arial" panose="020B0604020202020204" pitchFamily="34" charset="0"/>
                <a:cs typeface="Arial" panose="020B0604020202020204" pitchFamily="34" charset="0"/>
              </a:rPr>
              <a:t>securities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“callable” </a:t>
            </a:r>
            <a:r>
              <a:rPr sz="750">
                <a:latin typeface="Arial" panose="020B0604020202020204" pitchFamily="34" charset="0"/>
                <a:cs typeface="Arial" panose="020B0604020202020204" pitchFamily="34" charset="0"/>
              </a:rPr>
              <a:t>meaning </a:t>
            </a:r>
            <a:r>
              <a:rPr sz="750" spc="-4">
                <a:latin typeface="Arial" panose="020B0604020202020204" pitchFamily="34" charset="0"/>
                <a:cs typeface="Arial" panose="020B0604020202020204" pitchFamily="34" charset="0"/>
              </a:rPr>
              <a:t>that the issuer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retire the securities </a:t>
            </a:r>
            <a:r>
              <a:rPr sz="750">
                <a:latin typeface="Arial" panose="020B0604020202020204" pitchFamily="34" charset="0"/>
                <a:cs typeface="Arial" panose="020B0604020202020204" pitchFamily="34" charset="0"/>
              </a:rPr>
              <a:t>at </a:t>
            </a:r>
            <a:r>
              <a:rPr sz="750" spc="18">
                <a:latin typeface="Arial" panose="020B0604020202020204" pitchFamily="34" charset="0"/>
                <a:cs typeface="Arial" panose="020B0604020202020204" pitchFamily="34" charset="0"/>
              </a:rPr>
              <a:t>specifc </a:t>
            </a:r>
            <a:r>
              <a:rPr sz="750" spc="-4">
                <a:latin typeface="Arial" panose="020B0604020202020204" pitchFamily="34" charset="0"/>
                <a:cs typeface="Arial" panose="020B0604020202020204" pitchFamily="34" charset="0"/>
              </a:rPr>
              <a:t>prices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dates prior to  maturity. Interest/dividend payments on certain preferred issues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deferred by the issuer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periods of </a:t>
            </a:r>
            <a:r>
              <a:rPr sz="750">
                <a:latin typeface="Arial" panose="020B0604020202020204" pitchFamily="34" charset="0"/>
                <a:cs typeface="Arial" panose="020B0604020202020204" pitchFamily="34" charset="0"/>
              </a:rPr>
              <a:t>up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5 </a:t>
            </a:r>
            <a:r>
              <a:rPr sz="750" spc="-4">
                <a:latin typeface="Arial" panose="020B0604020202020204" pitchFamily="34" charset="0"/>
                <a:cs typeface="Arial" panose="020B0604020202020204" pitchFamily="34" charset="0"/>
              </a:rPr>
              <a:t>to </a:t>
            </a:r>
            <a:r>
              <a:rPr sz="750">
                <a:latin typeface="Arial" panose="020B0604020202020204" pitchFamily="34" charset="0"/>
                <a:cs typeface="Arial" panose="020B0604020202020204" pitchFamily="34" charset="0"/>
              </a:rPr>
              <a:t>10 years, </a:t>
            </a:r>
            <a:r>
              <a:rPr sz="750" spc="-4">
                <a:latin typeface="Arial" panose="020B0604020202020204" pitchFamily="34" charset="0"/>
                <a:cs typeface="Arial" panose="020B0604020202020204" pitchFamily="34" charset="0"/>
              </a:rPr>
              <a:t>depending on the particular </a:t>
            </a:r>
            <a:r>
              <a:rPr sz="750">
                <a:latin typeface="Arial" panose="020B0604020202020204" pitchFamily="34" charset="0"/>
                <a:cs typeface="Arial" panose="020B0604020202020204" pitchFamily="34" charset="0"/>
              </a:rPr>
              <a:t>issue. The </a:t>
            </a:r>
            <a:r>
              <a:rPr sz="750" spc="-4">
                <a:latin typeface="Arial" panose="020B0604020202020204" pitchFamily="34" charset="0"/>
                <a:cs typeface="Arial" panose="020B0604020202020204" pitchFamily="34" charset="0"/>
              </a:rPr>
              <a:t>investor would </a:t>
            </a:r>
            <a:r>
              <a:rPr sz="750" spc="-9">
                <a:latin typeface="Arial" panose="020B0604020202020204" pitchFamily="34" charset="0"/>
                <a:cs typeface="Arial" panose="020B0604020202020204" pitchFamily="34" charset="0"/>
              </a:rPr>
              <a:t>still </a:t>
            </a:r>
            <a:r>
              <a:rPr sz="750">
                <a:latin typeface="Arial" panose="020B0604020202020204" pitchFamily="34" charset="0"/>
                <a:cs typeface="Arial" panose="020B0604020202020204" pitchFamily="34" charset="0"/>
              </a:rPr>
              <a:t>have </a:t>
            </a:r>
            <a:r>
              <a:rPr sz="750" spc="-4">
                <a:latin typeface="Arial" panose="020B0604020202020204" pitchFamily="34" charset="0"/>
                <a:cs typeface="Arial" panose="020B0604020202020204" pitchFamily="34" charset="0"/>
              </a:rPr>
              <a:t>income  tax </a:t>
            </a:r>
            <a:r>
              <a:rPr sz="750" spc="-9">
                <a:latin typeface="Arial" panose="020B0604020202020204" pitchFamily="34" charset="0"/>
                <a:cs typeface="Arial" panose="020B0604020202020204" pitchFamily="34" charset="0"/>
              </a:rPr>
              <a:t>liability </a:t>
            </a:r>
            <a:r>
              <a:rPr sz="750" spc="-4">
                <a:latin typeface="Arial" panose="020B0604020202020204" pitchFamily="34" charset="0"/>
                <a:cs typeface="Arial" panose="020B0604020202020204" pitchFamily="34" charset="0"/>
              </a:rPr>
              <a:t>even though payments would </a:t>
            </a:r>
            <a:r>
              <a:rPr sz="750">
                <a:latin typeface="Arial" panose="020B0604020202020204" pitchFamily="34" charset="0"/>
                <a:cs typeface="Arial" panose="020B0604020202020204" pitchFamily="34" charset="0"/>
              </a:rPr>
              <a:t>not have </a:t>
            </a:r>
            <a:r>
              <a:rPr sz="750" spc="-4">
                <a:latin typeface="Arial" panose="020B0604020202020204" pitchFamily="34" charset="0"/>
                <a:cs typeface="Arial" panose="020B0604020202020204" pitchFamily="34" charset="0"/>
              </a:rPr>
              <a:t>been </a:t>
            </a:r>
            <a:r>
              <a:rPr sz="750">
                <a:latin typeface="Arial" panose="020B0604020202020204" pitchFamily="34" charset="0"/>
                <a:cs typeface="Arial" panose="020B0604020202020204" pitchFamily="34" charset="0"/>
              </a:rPr>
              <a:t>received. </a:t>
            </a:r>
            <a:r>
              <a:rPr sz="750" spc="-4">
                <a:latin typeface="Arial" panose="020B0604020202020204" pitchFamily="34" charset="0"/>
                <a:cs typeface="Arial" panose="020B0604020202020204" pitchFamily="34" charset="0"/>
              </a:rPr>
              <a:t>Price quoted is per </a:t>
            </a:r>
            <a:r>
              <a:rPr sz="750" spc="-13">
                <a:latin typeface="Arial" panose="020B0604020202020204" pitchFamily="34" charset="0"/>
                <a:cs typeface="Arial" panose="020B0604020202020204" pitchFamily="34" charset="0"/>
              </a:rPr>
              <a:t>$25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$1,000 </a:t>
            </a:r>
            <a:r>
              <a:rPr sz="750" spc="-4">
                <a:latin typeface="Arial" panose="020B0604020202020204" pitchFamily="34" charset="0"/>
                <a:cs typeface="Arial" panose="020B0604020202020204" pitchFamily="34" charset="0"/>
              </a:rPr>
              <a:t>share, unless </a:t>
            </a:r>
            <a:r>
              <a:rPr sz="750" spc="-9">
                <a:latin typeface="Arial" panose="020B0604020202020204" pitchFamily="34" charset="0"/>
                <a:cs typeface="Arial" panose="020B0604020202020204" pitchFamily="34" charset="0"/>
              </a:rPr>
              <a:t>otherwise </a:t>
            </a:r>
            <a:r>
              <a:rPr sz="750" spc="13">
                <a:latin typeface="Arial" panose="020B0604020202020204" pitchFamily="34" charset="0"/>
                <a:cs typeface="Arial" panose="020B0604020202020204" pitchFamily="34" charset="0"/>
              </a:rPr>
              <a:t>specifed. </a:t>
            </a:r>
            <a:r>
              <a:rPr sz="750">
                <a:latin typeface="Arial" panose="020B0604020202020204" pitchFamily="34" charset="0"/>
                <a:cs typeface="Arial" panose="020B0604020202020204" pitchFamily="34" charset="0"/>
              </a:rPr>
              <a:t>Current </a:t>
            </a:r>
            <a:r>
              <a:rPr sz="750" spc="-4">
                <a:latin typeface="Arial" panose="020B0604020202020204" pitchFamily="34" charset="0"/>
                <a:cs typeface="Arial" panose="020B0604020202020204" pitchFamily="34" charset="0"/>
              </a:rPr>
              <a:t>yield is calculated by multiplying the coupon by </a:t>
            </a:r>
            <a:r>
              <a:rPr sz="750">
                <a:latin typeface="Arial" panose="020B0604020202020204" pitchFamily="34" charset="0"/>
                <a:cs typeface="Arial" panose="020B0604020202020204" pitchFamily="34" charset="0"/>
              </a:rPr>
              <a:t>par value  </a:t>
            </a:r>
            <a:r>
              <a:rPr sz="750" spc="-9">
                <a:latin typeface="Arial" panose="020B0604020202020204" pitchFamily="34" charset="0"/>
                <a:cs typeface="Arial" panose="020B0604020202020204" pitchFamily="34" charset="0"/>
              </a:rPr>
              <a:t>divided </a:t>
            </a:r>
            <a:r>
              <a:rPr sz="750" spc="-4">
                <a:latin typeface="Arial" panose="020B0604020202020204" pitchFamily="34" charset="0"/>
                <a:cs typeface="Arial" panose="020B0604020202020204" pitchFamily="34" charset="0"/>
              </a:rPr>
              <a:t>by the market </a:t>
            </a:r>
            <a:r>
              <a:rPr sz="750">
                <a:latin typeface="Arial" panose="020B0604020202020204" pitchFamily="34" charset="0"/>
                <a:cs typeface="Arial" panose="020B0604020202020204" pitchFamily="34" charset="0"/>
              </a:rPr>
              <a:t>price. The </a:t>
            </a:r>
            <a:r>
              <a:rPr sz="750" spc="-4">
                <a:latin typeface="Arial" panose="020B0604020202020204" pitchFamily="34" charset="0"/>
                <a:cs typeface="Arial" panose="020B0604020202020204" pitchFamily="34" charset="0"/>
              </a:rPr>
              <a:t>initial interest rate on </a:t>
            </a:r>
            <a:r>
              <a:rPr sz="750">
                <a:latin typeface="Arial" panose="020B0604020202020204" pitchFamily="34" charset="0"/>
                <a:cs typeface="Arial" panose="020B0604020202020204" pitchFamily="34" charset="0"/>
              </a:rPr>
              <a:t>a </a:t>
            </a:r>
            <a:r>
              <a:rPr sz="750" b="1" spc="13">
                <a:latin typeface="Arial" panose="020B0604020202020204" pitchFamily="34" charset="0"/>
                <a:cs typeface="Arial" panose="020B0604020202020204" pitchFamily="34" charset="0"/>
              </a:rPr>
              <a:t>foating-rate </a:t>
            </a:r>
            <a:r>
              <a:rPr sz="750" b="1" spc="-4">
                <a:latin typeface="Arial" panose="020B0604020202020204" pitchFamily="34" charset="0"/>
                <a:cs typeface="Arial" panose="020B0604020202020204" pitchFamily="34" charset="0"/>
              </a:rPr>
              <a:t>security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lower </a:t>
            </a:r>
            <a:r>
              <a:rPr sz="750" spc="-4">
                <a:latin typeface="Arial" panose="020B0604020202020204" pitchFamily="34" charset="0"/>
                <a:cs typeface="Arial" panose="020B0604020202020204" pitchFamily="34" charset="0"/>
              </a:rPr>
              <a:t>than that of </a:t>
            </a:r>
            <a:r>
              <a:rPr sz="750">
                <a:latin typeface="Arial" panose="020B0604020202020204" pitchFamily="34" charset="0"/>
                <a:cs typeface="Arial" panose="020B0604020202020204" pitchFamily="34" charset="0"/>
              </a:rPr>
              <a:t>a </a:t>
            </a:r>
            <a:r>
              <a:rPr sz="750" spc="18">
                <a:latin typeface="Arial" panose="020B0604020202020204" pitchFamily="34" charset="0"/>
                <a:cs typeface="Arial" panose="020B0604020202020204" pitchFamily="34" charset="0"/>
              </a:rPr>
              <a:t>fxed-rate </a:t>
            </a:r>
            <a:r>
              <a:rPr sz="750" spc="-4">
                <a:latin typeface="Arial" panose="020B0604020202020204" pitchFamily="34" charset="0"/>
                <a:cs typeface="Arial" panose="020B0604020202020204" pitchFamily="34" charset="0"/>
              </a:rPr>
              <a:t>security of the same maturity because investors expect to receive additional  income due to </a:t>
            </a:r>
            <a:r>
              <a:rPr sz="750">
                <a:latin typeface="Arial" panose="020B0604020202020204" pitchFamily="34" charset="0"/>
                <a:cs typeface="Arial" panose="020B0604020202020204" pitchFamily="34" charset="0"/>
              </a:rPr>
              <a:t>future </a:t>
            </a:r>
            <a:r>
              <a:rPr sz="750" spc="-4">
                <a:latin typeface="Arial" panose="020B0604020202020204" pitchFamily="34" charset="0"/>
                <a:cs typeface="Arial" panose="020B0604020202020204" pitchFamily="34" charset="0"/>
              </a:rPr>
              <a:t>increases in the </a:t>
            </a:r>
            <a:r>
              <a:rPr sz="750" spc="18">
                <a:latin typeface="Arial" panose="020B0604020202020204" pitchFamily="34" charset="0"/>
                <a:cs typeface="Arial" panose="020B0604020202020204" pitchFamily="34" charset="0"/>
              </a:rPr>
              <a:t>foating </a:t>
            </a:r>
            <a:r>
              <a:rPr sz="750" spc="-9">
                <a:latin typeface="Arial" panose="020B0604020202020204" pitchFamily="34" charset="0"/>
                <a:cs typeface="Arial" panose="020B0604020202020204" pitchFamily="34" charset="0"/>
              </a:rPr>
              <a:t>security’s </a:t>
            </a:r>
            <a:r>
              <a:rPr sz="750" spc="-4">
                <a:latin typeface="Arial" panose="020B0604020202020204" pitchFamily="34" charset="0"/>
                <a:cs typeface="Arial" panose="020B0604020202020204" pitchFamily="34" charset="0"/>
              </a:rPr>
              <a:t>underlying reference </a:t>
            </a:r>
            <a:r>
              <a:rPr sz="750" spc="4">
                <a:latin typeface="Arial" panose="020B0604020202020204" pitchFamily="34" charset="0"/>
                <a:cs typeface="Arial" panose="020B0604020202020204" pitchFamily="34" charset="0"/>
              </a:rPr>
              <a:t>rate. </a:t>
            </a:r>
            <a:r>
              <a:rPr sz="750">
                <a:latin typeface="Arial" panose="020B0604020202020204" pitchFamily="34" charset="0"/>
                <a:cs typeface="Arial" panose="020B0604020202020204" pitchFamily="34" charset="0"/>
              </a:rPr>
              <a:t>The </a:t>
            </a:r>
            <a:r>
              <a:rPr sz="750" spc="-4">
                <a:latin typeface="Arial" panose="020B0604020202020204" pitchFamily="34" charset="0"/>
                <a:cs typeface="Arial" panose="020B0604020202020204" pitchFamily="34" charset="0"/>
              </a:rPr>
              <a:t>reference rate could be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index or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interest </a:t>
            </a:r>
            <a:r>
              <a:rPr sz="750" spc="4">
                <a:latin typeface="Arial" panose="020B0604020202020204" pitchFamily="34" charset="0"/>
                <a:cs typeface="Arial" panose="020B0604020202020204" pitchFamily="34" charset="0"/>
              </a:rPr>
              <a:t>rate. </a:t>
            </a:r>
            <a:r>
              <a:rPr sz="750" spc="-4">
                <a:latin typeface="Arial" panose="020B0604020202020204" pitchFamily="34" charset="0"/>
                <a:cs typeface="Arial" panose="020B0604020202020204" pitchFamily="34" charset="0"/>
              </a:rPr>
              <a:t>However, there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assurance that the reference rate  </a:t>
            </a:r>
            <a:r>
              <a:rPr sz="750" spc="-9">
                <a:latin typeface="Arial" panose="020B0604020202020204" pitchFamily="34" charset="0"/>
                <a:cs typeface="Arial" panose="020B0604020202020204" pitchFamily="34" charset="0"/>
              </a:rPr>
              <a:t>will </a:t>
            </a:r>
            <a:r>
              <a:rPr sz="750" spc="-4">
                <a:latin typeface="Arial" panose="020B0604020202020204" pitchFamily="34" charset="0"/>
                <a:cs typeface="Arial" panose="020B0604020202020204" pitchFamily="34" charset="0"/>
              </a:rPr>
              <a:t>increase. Some </a:t>
            </a:r>
            <a:r>
              <a:rPr sz="750" spc="9">
                <a:latin typeface="Arial" panose="020B0604020202020204" pitchFamily="34" charset="0"/>
                <a:cs typeface="Arial" panose="020B0604020202020204" pitchFamily="34" charset="0"/>
              </a:rPr>
              <a:t>foating-rate </a:t>
            </a:r>
            <a:r>
              <a:rPr sz="750" spc="-4">
                <a:latin typeface="Arial" panose="020B0604020202020204" pitchFamily="34" charset="0"/>
                <a:cs typeface="Arial" panose="020B0604020202020204" pitchFamily="34" charset="0"/>
              </a:rPr>
              <a:t>securities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subject to call </a:t>
            </a:r>
            <a:r>
              <a:rPr sz="750">
                <a:latin typeface="Arial" panose="020B0604020202020204" pitchFamily="34" charset="0"/>
                <a:cs typeface="Arial" panose="020B0604020202020204" pitchFamily="34" charset="0"/>
              </a:rPr>
              <a:t>risk. The </a:t>
            </a:r>
            <a:r>
              <a:rPr sz="750" spc="-4">
                <a:latin typeface="Arial" panose="020B0604020202020204" pitchFamily="34" charset="0"/>
                <a:cs typeface="Arial" panose="020B0604020202020204" pitchFamily="34" charset="0"/>
              </a:rPr>
              <a:t>market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a:t>
            </a:r>
            <a:r>
              <a:rPr sz="750" b="1">
                <a:latin typeface="Arial" panose="020B0604020202020204" pitchFamily="34" charset="0"/>
                <a:cs typeface="Arial" panose="020B0604020202020204" pitchFamily="34" charset="0"/>
              </a:rPr>
              <a:t>convertible bonds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underlying common </a:t>
            </a:r>
            <a:r>
              <a:rPr sz="750" spc="-9">
                <a:latin typeface="Arial" panose="020B0604020202020204" pitchFamily="34" charset="0"/>
                <a:cs typeface="Arial" panose="020B0604020202020204" pitchFamily="34" charset="0"/>
              </a:rPr>
              <a:t>stock(s) will </a:t>
            </a:r>
            <a:r>
              <a:rPr sz="750" spc="18">
                <a:latin typeface="Arial" panose="020B0604020202020204" pitchFamily="34" charset="0"/>
                <a:cs typeface="Arial" panose="020B0604020202020204" pitchFamily="34" charset="0"/>
              </a:rPr>
              <a:t>fuctuate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after </a:t>
            </a:r>
            <a:r>
              <a:rPr sz="750">
                <a:latin typeface="Arial" panose="020B0604020202020204" pitchFamily="34" charset="0"/>
                <a:cs typeface="Arial" panose="020B0604020202020204" pitchFamily="34" charset="0"/>
              </a:rPr>
              <a:t>purchase may </a:t>
            </a:r>
            <a:r>
              <a:rPr sz="750" spc="-4">
                <a:latin typeface="Arial" panose="020B0604020202020204" pitchFamily="34" charset="0"/>
                <a:cs typeface="Arial" panose="020B0604020202020204" pitchFamily="34" charset="0"/>
              </a:rPr>
              <a:t>be </a:t>
            </a:r>
            <a:r>
              <a:rPr sz="750" spc="-9">
                <a:latin typeface="Arial" panose="020B0604020202020204" pitchFamily="34" charset="0"/>
                <a:cs typeface="Arial" panose="020B0604020202020204" pitchFamily="34" charset="0"/>
              </a:rPr>
              <a:t>worth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than original cost. If </a:t>
            </a:r>
            <a:r>
              <a:rPr sz="750" spc="-9">
                <a:latin typeface="Arial" panose="020B0604020202020204" pitchFamily="34" charset="0"/>
                <a:cs typeface="Arial" panose="020B0604020202020204" pitchFamily="34" charset="0"/>
              </a:rPr>
              <a:t>sold </a:t>
            </a:r>
            <a:r>
              <a:rPr sz="750" spc="-4">
                <a:latin typeface="Arial" panose="020B0604020202020204" pitchFamily="34" charset="0"/>
                <a:cs typeface="Arial" panose="020B0604020202020204" pitchFamily="34" charset="0"/>
              </a:rPr>
              <a:t>prior to maturity, investors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receive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than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original </a:t>
            </a:r>
            <a:r>
              <a:rPr sz="750">
                <a:latin typeface="Arial" panose="020B0604020202020204" pitchFamily="34" charset="0"/>
                <a:cs typeface="Arial" panose="020B0604020202020204" pitchFamily="34" charset="0"/>
              </a:rPr>
              <a:t>purchase </a:t>
            </a:r>
            <a:r>
              <a:rPr sz="750" spc="-4">
                <a:latin typeface="Arial" panose="020B0604020202020204" pitchFamily="34" charset="0"/>
                <a:cs typeface="Arial" panose="020B0604020202020204" pitchFamily="34" charset="0"/>
              </a:rPr>
              <a:t>price or maturity </a:t>
            </a:r>
            <a:r>
              <a:rPr sz="750" spc="4">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depending on market conditions. Callable bonds </a:t>
            </a:r>
            <a:r>
              <a:rPr sz="750">
                <a:latin typeface="Arial" panose="020B0604020202020204" pitchFamily="34" charset="0"/>
                <a:cs typeface="Arial" panose="020B0604020202020204" pitchFamily="34" charset="0"/>
              </a:rPr>
              <a:t>may </a:t>
            </a:r>
            <a:r>
              <a:rPr sz="750" spc="-4">
                <a:latin typeface="Arial" panose="020B0604020202020204" pitchFamily="34" charset="0"/>
                <a:cs typeface="Arial" panose="020B0604020202020204" pitchFamily="34" charset="0"/>
              </a:rPr>
              <a:t>be  redeemed by the issuer prior to </a:t>
            </a:r>
            <a:r>
              <a:rPr sz="750">
                <a:latin typeface="Arial" panose="020B0604020202020204" pitchFamily="34" charset="0"/>
                <a:cs typeface="Arial" panose="020B0604020202020204" pitchFamily="34" charset="0"/>
              </a:rPr>
              <a:t>maturity. </a:t>
            </a:r>
            <a:r>
              <a:rPr sz="750" spc="-4">
                <a:latin typeface="Arial" panose="020B0604020202020204" pitchFamily="34" charset="0"/>
                <a:cs typeface="Arial" panose="020B0604020202020204" pitchFamily="34" charset="0"/>
              </a:rPr>
              <a:t>Additional call features </a:t>
            </a:r>
            <a:r>
              <a:rPr sz="750">
                <a:latin typeface="Arial" panose="020B0604020202020204" pitchFamily="34" charset="0"/>
                <a:cs typeface="Arial" panose="020B0604020202020204" pitchFamily="34" charset="0"/>
              </a:rPr>
              <a:t>may </a:t>
            </a:r>
            <a:r>
              <a:rPr sz="750" spc="-9">
                <a:latin typeface="Arial" panose="020B0604020202020204" pitchFamily="34" charset="0"/>
                <a:cs typeface="Arial" panose="020B0604020202020204" pitchFamily="34" charset="0"/>
              </a:rPr>
              <a:t>exist </a:t>
            </a:r>
            <a:r>
              <a:rPr sz="750" spc="-4">
                <a:latin typeface="Arial" panose="020B0604020202020204" pitchFamily="34" charset="0"/>
                <a:cs typeface="Arial" panose="020B0604020202020204" pitchFamily="34" charset="0"/>
              </a:rPr>
              <a:t>that could </a:t>
            </a:r>
            <a:r>
              <a:rPr sz="750" spc="40">
                <a:latin typeface="Arial" panose="020B0604020202020204" pitchFamily="34" charset="0"/>
                <a:cs typeface="Arial" panose="020B0604020202020204" pitchFamily="34" charset="0"/>
              </a:rPr>
              <a:t>afect </a:t>
            </a:r>
            <a:r>
              <a:rPr sz="750">
                <a:latin typeface="Arial" panose="020B0604020202020204" pitchFamily="34" charset="0"/>
                <a:cs typeface="Arial" panose="020B0604020202020204" pitchFamily="34" charset="0"/>
              </a:rPr>
              <a:t>yield. </a:t>
            </a:r>
            <a:r>
              <a:rPr sz="750" spc="-4">
                <a:latin typeface="Arial" panose="020B0604020202020204" pitchFamily="34" charset="0"/>
                <a:cs typeface="Arial" panose="020B0604020202020204" pitchFamily="34" charset="0"/>
              </a:rPr>
              <a:t>Some </a:t>
            </a:r>
            <a:r>
              <a:rPr sz="750" spc="-13">
                <a:latin typeface="Arial" panose="020B0604020202020204" pitchFamily="34" charset="0"/>
                <a:cs typeface="Arial" panose="020B0604020202020204" pitchFamily="34" charset="0"/>
              </a:rPr>
              <a:t>$25 </a:t>
            </a:r>
            <a:r>
              <a:rPr sz="750" spc="-4">
                <a:latin typeface="Arial" panose="020B0604020202020204" pitchFamily="34" charset="0"/>
                <a:cs typeface="Arial" panose="020B0604020202020204" pitchFamily="34" charset="0"/>
              </a:rPr>
              <a:t>or </a:t>
            </a:r>
            <a:r>
              <a:rPr sz="750">
                <a:latin typeface="Arial" panose="020B0604020202020204" pitchFamily="34" charset="0"/>
                <a:cs typeface="Arial" panose="020B0604020202020204" pitchFamily="34" charset="0"/>
              </a:rPr>
              <a:t>$1000 </a:t>
            </a:r>
            <a:r>
              <a:rPr sz="750" b="1" spc="-4">
                <a:latin typeface="Arial" panose="020B0604020202020204" pitchFamily="34" charset="0"/>
                <a:cs typeface="Arial" panose="020B0604020202020204" pitchFamily="34" charset="0"/>
              </a:rPr>
              <a:t>par </a:t>
            </a:r>
            <a:r>
              <a:rPr sz="750" b="1" spc="-9">
                <a:latin typeface="Arial" panose="020B0604020202020204" pitchFamily="34" charset="0"/>
                <a:cs typeface="Arial" panose="020B0604020202020204" pitchFamily="34" charset="0"/>
              </a:rPr>
              <a:t>preferred </a:t>
            </a:r>
            <a:r>
              <a:rPr sz="750" b="1" spc="-4">
                <a:latin typeface="Arial" panose="020B0604020202020204" pitchFamily="34" charset="0"/>
                <a:cs typeface="Arial" panose="020B0604020202020204" pitchFamily="34" charset="0"/>
              </a:rPr>
              <a:t>securities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QDI </a:t>
            </a:r>
            <a:r>
              <a:rPr sz="750" spc="13">
                <a:latin typeface="Arial" panose="020B0604020202020204" pitchFamily="34" charset="0"/>
                <a:cs typeface="Arial" panose="020B0604020202020204" pitchFamily="34" charset="0"/>
              </a:rPr>
              <a:t>(Qualifed </a:t>
            </a:r>
            <a:r>
              <a:rPr sz="750" spc="-4">
                <a:latin typeface="Arial" panose="020B0604020202020204" pitchFamily="34" charset="0"/>
                <a:cs typeface="Arial" panose="020B0604020202020204" pitchFamily="34" charset="0"/>
              </a:rPr>
              <a:t>Dividend Income) eligible. Information  on </a:t>
            </a:r>
            <a:r>
              <a:rPr sz="750" spc="-9">
                <a:latin typeface="Arial" panose="020B0604020202020204" pitchFamily="34" charset="0"/>
                <a:cs typeface="Arial" panose="020B0604020202020204" pitchFamily="34" charset="0"/>
              </a:rPr>
              <a:t>QDI eligibility </a:t>
            </a:r>
            <a:r>
              <a:rPr sz="750" spc="-4">
                <a:latin typeface="Arial" panose="020B0604020202020204" pitchFamily="34" charset="0"/>
                <a:cs typeface="Arial" panose="020B0604020202020204" pitchFamily="34" charset="0"/>
              </a:rPr>
              <a:t>is obtained </a:t>
            </a:r>
            <a:r>
              <a:rPr sz="750">
                <a:latin typeface="Arial" panose="020B0604020202020204" pitchFamily="34" charset="0"/>
                <a:cs typeface="Arial" panose="020B0604020202020204" pitchFamily="34" charset="0"/>
              </a:rPr>
              <a:t>from </a:t>
            </a:r>
            <a:r>
              <a:rPr sz="750" spc="-4">
                <a:latin typeface="Arial" panose="020B0604020202020204" pitchFamily="34" charset="0"/>
                <a:cs typeface="Arial" panose="020B0604020202020204" pitchFamily="34" charset="0"/>
              </a:rPr>
              <a:t>third party </a:t>
            </a:r>
            <a:r>
              <a:rPr sz="750">
                <a:latin typeface="Arial" panose="020B0604020202020204" pitchFamily="34" charset="0"/>
                <a:cs typeface="Arial" panose="020B0604020202020204" pitchFamily="34" charset="0"/>
              </a:rPr>
              <a:t>sources. The </a:t>
            </a:r>
            <a:r>
              <a:rPr sz="750" spc="-4">
                <a:latin typeface="Arial" panose="020B0604020202020204" pitchFamily="34" charset="0"/>
                <a:cs typeface="Arial" panose="020B0604020202020204" pitchFamily="34" charset="0"/>
              </a:rPr>
              <a:t>dividend income on </a:t>
            </a:r>
            <a:r>
              <a:rPr sz="750" spc="-9">
                <a:latin typeface="Arial" panose="020B0604020202020204" pitchFamily="34" charset="0"/>
                <a:cs typeface="Arial" panose="020B0604020202020204" pitchFamily="34" charset="0"/>
              </a:rPr>
              <a:t>QDI eligible </a:t>
            </a:r>
            <a:r>
              <a:rPr sz="750" spc="-4">
                <a:latin typeface="Arial" panose="020B0604020202020204" pitchFamily="34" charset="0"/>
                <a:cs typeface="Arial" panose="020B0604020202020204" pitchFamily="34" charset="0"/>
              </a:rPr>
              <a:t>preferreds </a:t>
            </a:r>
            <a:r>
              <a:rPr sz="750" spc="18">
                <a:latin typeface="Arial" panose="020B0604020202020204" pitchFamily="34" charset="0"/>
                <a:cs typeface="Arial" panose="020B0604020202020204" pitchFamily="34" charset="0"/>
              </a:rPr>
              <a:t>qualifes </a:t>
            </a:r>
            <a:r>
              <a:rPr sz="750">
                <a:latin typeface="Arial" panose="020B0604020202020204" pitchFamily="34" charset="0"/>
                <a:cs typeface="Arial" panose="020B0604020202020204" pitchFamily="34" charset="0"/>
              </a:rPr>
              <a:t>for a </a:t>
            </a:r>
            <a:r>
              <a:rPr sz="750" spc="-4">
                <a:latin typeface="Arial" panose="020B0604020202020204" pitchFamily="34" charset="0"/>
                <a:cs typeface="Arial" panose="020B0604020202020204" pitchFamily="34" charset="0"/>
              </a:rPr>
              <a:t>reduced tax </a:t>
            </a:r>
            <a:r>
              <a:rPr sz="750" spc="9">
                <a:latin typeface="Arial" panose="020B0604020202020204" pitchFamily="34" charset="0"/>
                <a:cs typeface="Arial" panose="020B0604020202020204" pitchFamily="34" charset="0"/>
              </a:rPr>
              <a:t>rate. </a:t>
            </a:r>
            <a:r>
              <a:rPr sz="750">
                <a:latin typeface="Arial" panose="020B0604020202020204" pitchFamily="34" charset="0"/>
                <a:cs typeface="Arial" panose="020B0604020202020204" pitchFamily="34" charset="0"/>
              </a:rPr>
              <a:t>Many </a:t>
            </a:r>
            <a:r>
              <a:rPr sz="750" spc="-4">
                <a:latin typeface="Arial" panose="020B0604020202020204" pitchFamily="34" charset="0"/>
                <a:cs typeface="Arial" panose="020B0604020202020204" pitchFamily="34" charset="0"/>
              </a:rPr>
              <a:t>traditional ‘dividend </a:t>
            </a:r>
            <a:r>
              <a:rPr sz="750">
                <a:latin typeface="Arial" panose="020B0604020202020204" pitchFamily="34" charset="0"/>
                <a:cs typeface="Arial" panose="020B0604020202020204" pitchFamily="34" charset="0"/>
              </a:rPr>
              <a:t>paying’ </a:t>
            </a:r>
            <a:r>
              <a:rPr sz="750" spc="-4">
                <a:latin typeface="Arial" panose="020B0604020202020204" pitchFamily="34" charset="0"/>
                <a:cs typeface="Arial" panose="020B0604020202020204" pitchFamily="34" charset="0"/>
              </a:rPr>
              <a:t>perpetual preferred securities  (traditional preferreds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no </a:t>
            </a:r>
            <a:r>
              <a:rPr sz="750" spc="-4">
                <a:latin typeface="Arial" panose="020B0604020202020204" pitchFamily="34" charset="0"/>
                <a:cs typeface="Arial" panose="020B0604020202020204" pitchFamily="34" charset="0"/>
              </a:rPr>
              <a:t>maturity date) </a:t>
            </a:r>
            <a:r>
              <a:rPr sz="750">
                <a:latin typeface="Arial" panose="020B0604020202020204" pitchFamily="34" charset="0"/>
                <a:cs typeface="Arial" panose="020B0604020202020204" pitchFamily="34" charset="0"/>
              </a:rPr>
              <a:t>are </a:t>
            </a:r>
            <a:r>
              <a:rPr sz="750" spc="-9">
                <a:latin typeface="Arial" panose="020B0604020202020204" pitchFamily="34" charset="0"/>
                <a:cs typeface="Arial" panose="020B0604020202020204" pitchFamily="34" charset="0"/>
              </a:rPr>
              <a:t>QDI </a:t>
            </a:r>
            <a:r>
              <a:rPr sz="750" spc="-4">
                <a:latin typeface="Arial" panose="020B0604020202020204" pitchFamily="34" charset="0"/>
                <a:cs typeface="Arial" panose="020B0604020202020204" pitchFamily="34" charset="0"/>
              </a:rPr>
              <a:t>eligible. In order to qualify </a:t>
            </a:r>
            <a:r>
              <a:rPr sz="750">
                <a:latin typeface="Arial" panose="020B0604020202020204" pitchFamily="34" charset="0"/>
                <a:cs typeface="Arial" panose="020B0604020202020204" pitchFamily="34" charset="0"/>
              </a:rPr>
              <a:t>for </a:t>
            </a:r>
            <a:r>
              <a:rPr sz="750" spc="-4">
                <a:latin typeface="Arial" panose="020B0604020202020204" pitchFamily="34" charset="0"/>
                <a:cs typeface="Arial" panose="020B0604020202020204" pitchFamily="34" charset="0"/>
              </a:rPr>
              <a:t>the preferential tax treatment all qualifying preferred securities must be held by investors </a:t>
            </a:r>
            <a:r>
              <a:rPr sz="750">
                <a:latin typeface="Arial" panose="020B0604020202020204" pitchFamily="34" charset="0"/>
                <a:cs typeface="Arial" panose="020B0604020202020204" pitchFamily="34" charset="0"/>
              </a:rPr>
              <a:t>for a </a:t>
            </a:r>
            <a:r>
              <a:rPr sz="750" spc="-4">
                <a:latin typeface="Arial" panose="020B0604020202020204" pitchFamily="34" charset="0"/>
                <a:cs typeface="Arial" panose="020B0604020202020204" pitchFamily="34" charset="0"/>
              </a:rPr>
              <a:t>minimum period </a:t>
            </a:r>
            <a:r>
              <a:rPr sz="750">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91  days during </a:t>
            </a:r>
            <a:r>
              <a:rPr sz="750">
                <a:latin typeface="Arial" panose="020B0604020202020204" pitchFamily="34" charset="0"/>
                <a:cs typeface="Arial" panose="020B0604020202020204" pitchFamily="34" charset="0"/>
              </a:rPr>
              <a:t>a 180 </a:t>
            </a:r>
            <a:r>
              <a:rPr sz="750" spc="-4">
                <a:latin typeface="Arial" panose="020B0604020202020204" pitchFamily="34" charset="0"/>
                <a:cs typeface="Arial" panose="020B0604020202020204" pitchFamily="34" charset="0"/>
              </a:rPr>
              <a:t>day window period, beginning 90 days before the ex-dividend</a:t>
            </a:r>
            <a:r>
              <a:rPr sz="750" spc="13">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date.</a:t>
            </a:r>
          </a:p>
          <a:p>
            <a:pPr marL="11206">
              <a:spcBef>
                <a:spcPts val="9"/>
              </a:spcBef>
            </a:pPr>
            <a:r>
              <a:rPr sz="750" spc="-4">
                <a:latin typeface="Arial" panose="020B0604020202020204" pitchFamily="34" charset="0"/>
                <a:cs typeface="Arial" panose="020B0604020202020204" pitchFamily="34" charset="0"/>
              </a:rPr>
              <a:t>Companies </a:t>
            </a:r>
            <a:r>
              <a:rPr sz="750">
                <a:latin typeface="Arial" panose="020B0604020202020204" pitchFamily="34" charset="0"/>
                <a:cs typeface="Arial" panose="020B0604020202020204" pitchFamily="34" charset="0"/>
              </a:rPr>
              <a:t>paying </a:t>
            </a:r>
            <a:r>
              <a:rPr sz="750" b="1">
                <a:latin typeface="Arial" panose="020B0604020202020204" pitchFamily="34" charset="0"/>
                <a:cs typeface="Arial" panose="020B0604020202020204" pitchFamily="34" charset="0"/>
              </a:rPr>
              <a:t>dividends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reduce or </a:t>
            </a:r>
            <a:r>
              <a:rPr sz="750">
                <a:latin typeface="Arial" panose="020B0604020202020204" pitchFamily="34" charset="0"/>
                <a:cs typeface="Arial" panose="020B0604020202020204" pitchFamily="34" charset="0"/>
              </a:rPr>
              <a:t>cut payouts at any</a:t>
            </a:r>
            <a:r>
              <a:rPr sz="750" spc="-3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time.</a:t>
            </a:r>
            <a:endParaRPr sz="750">
              <a:latin typeface="Arial" panose="020B0604020202020204" pitchFamily="34" charset="0"/>
              <a:cs typeface="Arial" panose="020B0604020202020204" pitchFamily="34" charset="0"/>
            </a:endParaRPr>
          </a:p>
          <a:p>
            <a:pPr>
              <a:spcBef>
                <a:spcPts val="44"/>
              </a:spcBef>
            </a:pPr>
            <a:endParaRPr sz="750">
              <a:latin typeface="Arial" panose="020B0604020202020204" pitchFamily="34" charset="0"/>
              <a:cs typeface="Arial" panose="020B0604020202020204" pitchFamily="34" charset="0"/>
            </a:endParaRPr>
          </a:p>
          <a:p>
            <a:pPr marL="11206" marR="42024">
              <a:lnSpc>
                <a:spcPct val="100899"/>
              </a:lnSpc>
            </a:pPr>
            <a:r>
              <a:rPr sz="750" b="1" spc="9">
                <a:latin typeface="Arial" panose="020B0604020202020204" pitchFamily="34" charset="0"/>
                <a:cs typeface="Arial" panose="020B0604020202020204" pitchFamily="34" charset="0"/>
              </a:rPr>
              <a:t>Nondiversifcation: </a:t>
            </a:r>
            <a:r>
              <a:rPr sz="750" spc="-4">
                <a:latin typeface="Arial" panose="020B0604020202020204" pitchFamily="34" charset="0"/>
                <a:cs typeface="Arial" panose="020B0604020202020204" pitchFamily="34" charset="0"/>
              </a:rPr>
              <a:t>For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portfolio that </a:t>
            </a:r>
            <a:r>
              <a:rPr sz="750" spc="-9">
                <a:latin typeface="Arial" panose="020B0604020202020204" pitchFamily="34" charset="0"/>
                <a:cs typeface="Arial" panose="020B0604020202020204" pitchFamily="34" charset="0"/>
              </a:rPr>
              <a:t>holds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concentrated or </a:t>
            </a:r>
            <a:r>
              <a:rPr sz="750" spc="-9">
                <a:latin typeface="Arial" panose="020B0604020202020204" pitchFamily="34" charset="0"/>
                <a:cs typeface="Arial" panose="020B0604020202020204" pitchFamily="34" charset="0"/>
              </a:rPr>
              <a:t>limited </a:t>
            </a:r>
            <a:r>
              <a:rPr sz="750" spc="-4">
                <a:latin typeface="Arial" panose="020B0604020202020204" pitchFamily="34" charset="0"/>
                <a:cs typeface="Arial" panose="020B0604020202020204" pitchFamily="34" charset="0"/>
              </a:rPr>
              <a:t>number of securities,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decline in the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investments would cause the </a:t>
            </a:r>
            <a:r>
              <a:rPr sz="750" spc="-9">
                <a:latin typeface="Arial" panose="020B0604020202020204" pitchFamily="34" charset="0"/>
                <a:cs typeface="Arial" panose="020B0604020202020204" pitchFamily="34" charset="0"/>
              </a:rPr>
              <a:t>portfolio’s </a:t>
            </a:r>
            <a:r>
              <a:rPr sz="750" spc="-4">
                <a:latin typeface="Arial" panose="020B0604020202020204" pitchFamily="34" charset="0"/>
                <a:cs typeface="Arial" panose="020B0604020202020204" pitchFamily="34" charset="0"/>
              </a:rPr>
              <a:t>overall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to decline to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greater  degree than </a:t>
            </a:r>
            <a:r>
              <a:rPr sz="750">
                <a:latin typeface="Arial" panose="020B0604020202020204" pitchFamily="34" charset="0"/>
                <a:cs typeface="Arial" panose="020B0604020202020204" pitchFamily="34" charset="0"/>
              </a:rPr>
              <a:t>a </a:t>
            </a:r>
            <a:r>
              <a:rPr sz="750" spc="-9">
                <a:latin typeface="Arial" panose="020B0604020202020204" pitchFamily="34" charset="0"/>
                <a:cs typeface="Arial" panose="020B0604020202020204" pitchFamily="34" charset="0"/>
              </a:rPr>
              <a:t>less </a:t>
            </a:r>
            <a:r>
              <a:rPr sz="750" spc="-4">
                <a:latin typeface="Arial" panose="020B0604020202020204" pitchFamily="34" charset="0"/>
                <a:cs typeface="Arial" panose="020B0604020202020204" pitchFamily="34" charset="0"/>
              </a:rPr>
              <a:t>concentrated </a:t>
            </a:r>
            <a:r>
              <a:rPr sz="750">
                <a:latin typeface="Arial" panose="020B0604020202020204" pitchFamily="34" charset="0"/>
                <a:cs typeface="Arial" panose="020B0604020202020204" pitchFamily="34" charset="0"/>
              </a:rPr>
              <a:t>portfolio. The </a:t>
            </a:r>
            <a:r>
              <a:rPr sz="750" b="1">
                <a:latin typeface="Arial" panose="020B0604020202020204" pitchFamily="34" charset="0"/>
                <a:cs typeface="Arial" panose="020B0604020202020204" pitchFamily="34" charset="0"/>
              </a:rPr>
              <a:t>indices </a:t>
            </a:r>
            <a:r>
              <a:rPr sz="750" b="1" spc="-4">
                <a:latin typeface="Arial" panose="020B0604020202020204" pitchFamily="34" charset="0"/>
                <a:cs typeface="Arial" panose="020B0604020202020204" pitchFamily="34" charset="0"/>
              </a:rPr>
              <a:t>selected </a:t>
            </a:r>
            <a:r>
              <a:rPr sz="750" b="1">
                <a:latin typeface="Arial" panose="020B0604020202020204" pitchFamily="34" charset="0"/>
                <a:cs typeface="Arial" panose="020B0604020202020204" pitchFamily="34" charset="0"/>
              </a:rPr>
              <a:t>by </a:t>
            </a:r>
            <a:r>
              <a:rPr sz="750" b="1" spc="-4">
                <a:latin typeface="Arial" panose="020B0604020202020204" pitchFamily="34" charset="0"/>
                <a:cs typeface="Arial" panose="020B0604020202020204" pitchFamily="34" charset="0"/>
              </a:rPr>
              <a:t>Morgan Stanley </a:t>
            </a:r>
            <a:r>
              <a:rPr sz="750" b="1" spc="-9">
                <a:latin typeface="Arial" panose="020B0604020202020204" pitchFamily="34" charset="0"/>
                <a:cs typeface="Arial" panose="020B0604020202020204" pitchFamily="34" charset="0"/>
              </a:rPr>
              <a:t>Wealth </a:t>
            </a:r>
            <a:r>
              <a:rPr sz="750" b="1" spc="-4">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to measure performance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representative of broad asset classes. 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retains the right to </a:t>
            </a:r>
            <a:r>
              <a:rPr sz="750">
                <a:latin typeface="Arial" panose="020B0604020202020204" pitchFamily="34" charset="0"/>
                <a:cs typeface="Arial" panose="020B0604020202020204" pitchFamily="34" charset="0"/>
              </a:rPr>
              <a:t>change </a:t>
            </a:r>
            <a:r>
              <a:rPr sz="750" spc="-4">
                <a:latin typeface="Arial" panose="020B0604020202020204" pitchFamily="34" charset="0"/>
                <a:cs typeface="Arial" panose="020B0604020202020204" pitchFamily="34" charset="0"/>
              </a:rPr>
              <a:t>representative indices </a:t>
            </a:r>
            <a:r>
              <a:rPr sz="750">
                <a:latin typeface="Arial" panose="020B0604020202020204" pitchFamily="34" charset="0"/>
                <a:cs typeface="Arial" panose="020B0604020202020204" pitchFamily="34" charset="0"/>
              </a:rPr>
              <a:t>at any </a:t>
            </a:r>
            <a:r>
              <a:rPr sz="750" spc="4">
                <a:latin typeface="Arial" panose="020B0604020202020204" pitchFamily="34" charset="0"/>
                <a:cs typeface="Arial" panose="020B0604020202020204" pitchFamily="34" charset="0"/>
              </a:rPr>
              <a:t>time. </a:t>
            </a:r>
            <a:r>
              <a:rPr sz="750" spc="-4">
                <a:latin typeface="Arial" panose="020B0604020202020204" pitchFamily="34" charset="0"/>
                <a:cs typeface="Arial" panose="020B0604020202020204" pitchFamily="34" charset="0"/>
              </a:rPr>
              <a:t>Because of </a:t>
            </a:r>
            <a:r>
              <a:rPr sz="750" spc="-9">
                <a:latin typeface="Arial" panose="020B0604020202020204" pitchFamily="34" charset="0"/>
                <a:cs typeface="Arial" panose="020B0604020202020204" pitchFamily="34" charset="0"/>
              </a:rPr>
              <a:t>their </a:t>
            </a:r>
            <a:r>
              <a:rPr sz="750">
                <a:latin typeface="Arial" panose="020B0604020202020204" pitchFamily="34" charset="0"/>
                <a:cs typeface="Arial" panose="020B0604020202020204" pitchFamily="34" charset="0"/>
              </a:rPr>
              <a:t>narrow </a:t>
            </a:r>
            <a:r>
              <a:rPr sz="750" spc="-4">
                <a:latin typeface="Arial" panose="020B0604020202020204" pitchFamily="34" charset="0"/>
                <a:cs typeface="Arial" panose="020B0604020202020204" pitchFamily="34" charset="0"/>
              </a:rPr>
              <a:t>focus, </a:t>
            </a:r>
            <a:r>
              <a:rPr sz="750" b="1" spc="-4">
                <a:latin typeface="Arial" panose="020B0604020202020204" pitchFamily="34" charset="0"/>
                <a:cs typeface="Arial" panose="020B0604020202020204" pitchFamily="34" charset="0"/>
              </a:rPr>
              <a:t>sector investments </a:t>
            </a:r>
            <a:r>
              <a:rPr sz="750" spc="-4">
                <a:latin typeface="Arial" panose="020B0604020202020204" pitchFamily="34" charset="0"/>
                <a:cs typeface="Arial" panose="020B0604020202020204" pitchFamily="34" charset="0"/>
              </a:rPr>
              <a:t>tend to be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volatile than investments that diversify across </a:t>
            </a:r>
            <a:r>
              <a:rPr sz="750">
                <a:latin typeface="Arial" panose="020B0604020202020204" pitchFamily="34" charset="0"/>
                <a:cs typeface="Arial" panose="020B0604020202020204" pitchFamily="34" charset="0"/>
              </a:rPr>
              <a:t>many  </a:t>
            </a:r>
            <a:r>
              <a:rPr sz="750" spc="-9">
                <a:latin typeface="Arial" panose="020B0604020202020204" pitchFamily="34" charset="0"/>
                <a:cs typeface="Arial" panose="020B0604020202020204" pitchFamily="34" charset="0"/>
              </a:rPr>
              <a:t>sectors </a:t>
            </a:r>
            <a:r>
              <a:rPr sz="750">
                <a:latin typeface="Arial" panose="020B0604020202020204" pitchFamily="34" charset="0"/>
                <a:cs typeface="Arial" panose="020B0604020202020204" pitchFamily="34" charset="0"/>
              </a:rPr>
              <a:t>and</a:t>
            </a:r>
            <a:r>
              <a:rPr sz="750" spc="-1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companies.</a:t>
            </a:r>
            <a:endParaRPr sz="750">
              <a:latin typeface="Arial" panose="020B0604020202020204" pitchFamily="34" charset="0"/>
              <a:cs typeface="Arial" panose="020B0604020202020204" pitchFamily="34" charset="0"/>
            </a:endParaRPr>
          </a:p>
          <a:p>
            <a:pPr>
              <a:spcBef>
                <a:spcPts val="49"/>
              </a:spcBef>
            </a:pPr>
            <a:endParaRPr sz="750">
              <a:latin typeface="Arial" panose="020B0604020202020204" pitchFamily="34" charset="0"/>
              <a:cs typeface="Arial" panose="020B0604020202020204" pitchFamily="34" charset="0"/>
            </a:endParaRPr>
          </a:p>
          <a:p>
            <a:pPr marL="11206" marR="133917">
              <a:lnSpc>
                <a:spcPct val="100899"/>
              </a:lnSpc>
            </a:pPr>
            <a:r>
              <a:rPr sz="750" b="1" spc="-4">
                <a:latin typeface="Arial" panose="020B0604020202020204" pitchFamily="34" charset="0"/>
                <a:cs typeface="Arial" panose="020B0604020202020204" pitchFamily="34" charset="0"/>
              </a:rPr>
              <a:t>Growth </a:t>
            </a:r>
            <a:r>
              <a:rPr sz="750" b="1">
                <a:latin typeface="Arial" panose="020B0604020202020204" pitchFamily="34" charset="0"/>
                <a:cs typeface="Arial" panose="020B0604020202020204" pitchFamily="34" charset="0"/>
              </a:rPr>
              <a:t>investing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guarantee a </a:t>
            </a:r>
            <a:r>
              <a:rPr sz="750" spc="31">
                <a:latin typeface="Arial" panose="020B0604020202020204" pitchFamily="34" charset="0"/>
                <a:cs typeface="Arial" panose="020B0604020202020204" pitchFamily="34" charset="0"/>
              </a:rPr>
              <a:t>proft </a:t>
            </a:r>
            <a:r>
              <a:rPr sz="750" spc="-4">
                <a:latin typeface="Arial" panose="020B0604020202020204" pitchFamily="34" charset="0"/>
                <a:cs typeface="Arial" panose="020B0604020202020204" pitchFamily="34" charset="0"/>
              </a:rPr>
              <a:t>or eliminate </a:t>
            </a:r>
            <a:r>
              <a:rPr sz="750">
                <a:latin typeface="Arial" panose="020B0604020202020204" pitchFamily="34" charset="0"/>
                <a:cs typeface="Arial" panose="020B0604020202020204" pitchFamily="34" charset="0"/>
              </a:rPr>
              <a:t>risk. The </a:t>
            </a:r>
            <a:r>
              <a:rPr sz="750" spc="-4">
                <a:latin typeface="Arial" panose="020B0604020202020204" pitchFamily="34" charset="0"/>
                <a:cs typeface="Arial" panose="020B0604020202020204" pitchFamily="34" charset="0"/>
              </a:rPr>
              <a:t>stocks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companies </a:t>
            </a:r>
            <a:r>
              <a:rPr sz="750">
                <a:latin typeface="Arial" panose="020B0604020202020204" pitchFamily="34" charset="0"/>
                <a:cs typeface="Arial" panose="020B0604020202020204" pitchFamily="34" charset="0"/>
              </a:rPr>
              <a:t>can have </a:t>
            </a:r>
            <a:r>
              <a:rPr sz="750" spc="-4">
                <a:latin typeface="Arial" panose="020B0604020202020204" pitchFamily="34" charset="0"/>
                <a:cs typeface="Arial" panose="020B0604020202020204" pitchFamily="34" charset="0"/>
              </a:rPr>
              <a:t>relatively high </a:t>
            </a:r>
            <a:r>
              <a:rPr sz="750">
                <a:latin typeface="Arial" panose="020B0604020202020204" pitchFamily="34" charset="0"/>
                <a:cs typeface="Arial" panose="020B0604020202020204" pitchFamily="34" charset="0"/>
              </a:rPr>
              <a:t>valuations. </a:t>
            </a:r>
            <a:r>
              <a:rPr sz="750" spc="-4">
                <a:latin typeface="Arial" panose="020B0604020202020204" pitchFamily="34" charset="0"/>
                <a:cs typeface="Arial" panose="020B0604020202020204" pitchFamily="34" charset="0"/>
              </a:rPr>
              <a:t>Because of </a:t>
            </a:r>
            <a:r>
              <a:rPr sz="750" spc="-9">
                <a:latin typeface="Arial" panose="020B0604020202020204" pitchFamily="34" charset="0"/>
                <a:cs typeface="Arial" panose="020B0604020202020204" pitchFamily="34" charset="0"/>
              </a:rPr>
              <a:t>these </a:t>
            </a:r>
            <a:r>
              <a:rPr sz="750" spc="-4">
                <a:latin typeface="Arial" panose="020B0604020202020204" pitchFamily="34" charset="0"/>
                <a:cs typeface="Arial" panose="020B0604020202020204" pitchFamily="34" charset="0"/>
              </a:rPr>
              <a:t>high </a:t>
            </a:r>
            <a:r>
              <a:rPr sz="750">
                <a:latin typeface="Arial" panose="020B0604020202020204" pitchFamily="34" charset="0"/>
                <a:cs typeface="Arial" panose="020B0604020202020204" pitchFamily="34" charset="0"/>
              </a:rPr>
              <a:t>valuations, an </a:t>
            </a:r>
            <a:r>
              <a:rPr sz="750" spc="-4">
                <a:latin typeface="Arial" panose="020B0604020202020204" pitchFamily="34" charset="0"/>
                <a:cs typeface="Arial" panose="020B0604020202020204" pitchFamily="34" charset="0"/>
              </a:rPr>
              <a:t>investment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growth </a:t>
            </a:r>
            <a:r>
              <a:rPr sz="750" spc="-9">
                <a:latin typeface="Arial" panose="020B0604020202020204" pitchFamily="34" charset="0"/>
                <a:cs typeface="Arial" panose="020B0604020202020204" pitchFamily="34" charset="0"/>
              </a:rPr>
              <a:t>stock  </a:t>
            </a:r>
            <a:r>
              <a:rPr sz="750">
                <a:latin typeface="Arial" panose="020B0604020202020204" pitchFamily="34" charset="0"/>
                <a:cs typeface="Arial" panose="020B0604020202020204" pitchFamily="34" charset="0"/>
              </a:rPr>
              <a:t>can </a:t>
            </a:r>
            <a:r>
              <a:rPr sz="750" spc="-4">
                <a:latin typeface="Arial" panose="020B0604020202020204" pitchFamily="34" charset="0"/>
                <a:cs typeface="Arial" panose="020B0604020202020204" pitchFamily="34" charset="0"/>
              </a:rPr>
              <a:t>be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risky than </a:t>
            </a:r>
            <a:r>
              <a:rPr sz="750">
                <a:latin typeface="Arial" panose="020B0604020202020204" pitchFamily="34" charset="0"/>
                <a:cs typeface="Arial" panose="020B0604020202020204" pitchFamily="34" charset="0"/>
              </a:rPr>
              <a:t>an </a:t>
            </a:r>
            <a:r>
              <a:rPr sz="750" spc="-4">
                <a:latin typeface="Arial" panose="020B0604020202020204" pitchFamily="34" charset="0"/>
                <a:cs typeface="Arial" panose="020B0604020202020204" pitchFamily="34" charset="0"/>
              </a:rPr>
              <a:t>investment in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company </a:t>
            </a:r>
            <a:r>
              <a:rPr sz="750" spc="-9">
                <a:latin typeface="Arial" panose="020B0604020202020204" pitchFamily="34" charset="0"/>
                <a:cs typeface="Arial" panose="020B0604020202020204" pitchFamily="34" charset="0"/>
              </a:rPr>
              <a:t>with </a:t>
            </a:r>
            <a:r>
              <a:rPr sz="750">
                <a:latin typeface="Arial" panose="020B0604020202020204" pitchFamily="34" charset="0"/>
                <a:cs typeface="Arial" panose="020B0604020202020204" pitchFamily="34" charset="0"/>
              </a:rPr>
              <a:t>more </a:t>
            </a:r>
            <a:r>
              <a:rPr sz="750" spc="-4">
                <a:latin typeface="Arial" panose="020B0604020202020204" pitchFamily="34" charset="0"/>
                <a:cs typeface="Arial" panose="020B0604020202020204" pitchFamily="34" charset="0"/>
              </a:rPr>
              <a:t>modest growth expectations. </a:t>
            </a:r>
            <a:r>
              <a:rPr sz="750" b="1">
                <a:latin typeface="Arial" panose="020B0604020202020204" pitchFamily="34" charset="0"/>
                <a:cs typeface="Arial" panose="020B0604020202020204" pitchFamily="34" charset="0"/>
              </a:rPr>
              <a:t>Value investing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guarantee a </a:t>
            </a:r>
            <a:r>
              <a:rPr sz="750" spc="31">
                <a:latin typeface="Arial" panose="020B0604020202020204" pitchFamily="34" charset="0"/>
                <a:cs typeface="Arial" panose="020B0604020202020204" pitchFamily="34" charset="0"/>
              </a:rPr>
              <a:t>proft </a:t>
            </a:r>
            <a:r>
              <a:rPr sz="750" spc="-4">
                <a:latin typeface="Arial" panose="020B0604020202020204" pitchFamily="34" charset="0"/>
                <a:cs typeface="Arial" panose="020B0604020202020204" pitchFamily="34" charset="0"/>
              </a:rPr>
              <a:t>or eliminate </a:t>
            </a:r>
            <a:r>
              <a:rPr sz="750">
                <a:latin typeface="Arial" panose="020B0604020202020204" pitchFamily="34" charset="0"/>
                <a:cs typeface="Arial" panose="020B0604020202020204" pitchFamily="34" charset="0"/>
              </a:rPr>
              <a:t>risk. </a:t>
            </a:r>
            <a:r>
              <a:rPr sz="750" spc="-4">
                <a:latin typeface="Arial" panose="020B0604020202020204" pitchFamily="34" charset="0"/>
                <a:cs typeface="Arial" panose="020B0604020202020204" pitchFamily="34" charset="0"/>
              </a:rPr>
              <a:t>Not all companies </a:t>
            </a:r>
            <a:r>
              <a:rPr sz="750" spc="-9">
                <a:latin typeface="Arial" panose="020B0604020202020204" pitchFamily="34" charset="0"/>
                <a:cs typeface="Arial" panose="020B0604020202020204" pitchFamily="34" charset="0"/>
              </a:rPr>
              <a:t>whose </a:t>
            </a:r>
            <a:r>
              <a:rPr sz="750" spc="-4">
                <a:latin typeface="Arial" panose="020B0604020202020204" pitchFamily="34" charset="0"/>
                <a:cs typeface="Arial" panose="020B0604020202020204" pitchFamily="34" charset="0"/>
              </a:rPr>
              <a:t>stocks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considered to be </a:t>
            </a:r>
            <a:r>
              <a:rPr sz="750">
                <a:latin typeface="Arial" panose="020B0604020202020204" pitchFamily="34" charset="0"/>
                <a:cs typeface="Arial" panose="020B0604020202020204" pitchFamily="34" charset="0"/>
              </a:rPr>
              <a:t>value </a:t>
            </a:r>
            <a:r>
              <a:rPr sz="750" spc="-4">
                <a:latin typeface="Arial" panose="020B0604020202020204" pitchFamily="34" charset="0"/>
                <a:cs typeface="Arial" panose="020B0604020202020204" pitchFamily="34" charset="0"/>
              </a:rPr>
              <a:t>stocks </a:t>
            </a:r>
            <a:r>
              <a:rPr sz="750">
                <a:latin typeface="Arial" panose="020B0604020202020204" pitchFamily="34" charset="0"/>
                <a:cs typeface="Arial" panose="020B0604020202020204" pitchFamily="34" charset="0"/>
              </a:rPr>
              <a:t>are </a:t>
            </a:r>
            <a:r>
              <a:rPr sz="750" spc="-4">
                <a:latin typeface="Arial" panose="020B0604020202020204" pitchFamily="34" charset="0"/>
                <a:cs typeface="Arial" panose="020B0604020202020204" pitchFamily="34" charset="0"/>
              </a:rPr>
              <a:t>able to turn </a:t>
            </a:r>
            <a:r>
              <a:rPr sz="750" spc="-9">
                <a:latin typeface="Arial" panose="020B0604020202020204" pitchFamily="34" charset="0"/>
                <a:cs typeface="Arial" panose="020B0604020202020204" pitchFamily="34" charset="0"/>
              </a:rPr>
              <a:t>their </a:t>
            </a:r>
            <a:r>
              <a:rPr sz="750" spc="-4">
                <a:latin typeface="Arial" panose="020B0604020202020204" pitchFamily="34" charset="0"/>
                <a:cs typeface="Arial" panose="020B0604020202020204" pitchFamily="34" charset="0"/>
              </a:rPr>
              <a:t>business </a:t>
            </a:r>
            <a:r>
              <a:rPr sz="750">
                <a:latin typeface="Arial" panose="020B0604020202020204" pitchFamily="34" charset="0"/>
                <a:cs typeface="Arial" panose="020B0604020202020204" pitchFamily="34" charset="0"/>
              </a:rPr>
              <a:t>around </a:t>
            </a:r>
            <a:r>
              <a:rPr sz="750" spc="-4">
                <a:latin typeface="Arial" panose="020B0604020202020204" pitchFamily="34" charset="0"/>
                <a:cs typeface="Arial" panose="020B0604020202020204" pitchFamily="34" charset="0"/>
              </a:rPr>
              <a:t>or successfully employ corrective strategies </a:t>
            </a:r>
            <a:r>
              <a:rPr sz="750" spc="-9">
                <a:latin typeface="Arial" panose="020B0604020202020204" pitchFamily="34" charset="0"/>
                <a:cs typeface="Arial" panose="020B0604020202020204" pitchFamily="34" charset="0"/>
              </a:rPr>
              <a:t>which </a:t>
            </a:r>
            <a:r>
              <a:rPr sz="750" spc="-4">
                <a:latin typeface="Arial" panose="020B0604020202020204" pitchFamily="34" charset="0"/>
                <a:cs typeface="Arial" panose="020B0604020202020204" pitchFamily="34" charset="0"/>
              </a:rPr>
              <a:t>would result in </a:t>
            </a:r>
            <a:r>
              <a:rPr sz="750" spc="-9">
                <a:latin typeface="Arial" panose="020B0604020202020204" pitchFamily="34" charset="0"/>
                <a:cs typeface="Arial" panose="020B0604020202020204" pitchFamily="34" charset="0"/>
              </a:rPr>
              <a:t>stock </a:t>
            </a:r>
            <a:r>
              <a:rPr sz="750" spc="-4">
                <a:latin typeface="Arial" panose="020B0604020202020204" pitchFamily="34" charset="0"/>
                <a:cs typeface="Arial" panose="020B0604020202020204" pitchFamily="34" charset="0"/>
              </a:rPr>
              <a:t>prices that 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rise </a:t>
            </a:r>
            <a:r>
              <a:rPr sz="750">
                <a:latin typeface="Arial" panose="020B0604020202020204" pitchFamily="34" charset="0"/>
                <a:cs typeface="Arial" panose="020B0604020202020204" pitchFamily="34" charset="0"/>
              </a:rPr>
              <a:t>as </a:t>
            </a:r>
            <a:r>
              <a:rPr sz="750" spc="-9">
                <a:latin typeface="Arial" panose="020B0604020202020204" pitchFamily="34" charset="0"/>
                <a:cs typeface="Arial" panose="020B0604020202020204" pitchFamily="34" charset="0"/>
              </a:rPr>
              <a:t>initially </a:t>
            </a:r>
            <a:r>
              <a:rPr sz="750" spc="-4">
                <a:latin typeface="Arial" panose="020B0604020202020204" pitchFamily="34" charset="0"/>
                <a:cs typeface="Arial" panose="020B0604020202020204" pitchFamily="34" charset="0"/>
              </a:rPr>
              <a:t>expected</a:t>
            </a:r>
            <a:r>
              <a:rPr sz="750" spc="4">
                <a:latin typeface="Arial" panose="020B0604020202020204" pitchFamily="34" charset="0"/>
                <a:cs typeface="Arial" panose="020B0604020202020204" pitchFamily="34" charset="0"/>
              </a:rPr>
              <a:t> </a:t>
            </a:r>
            <a:r>
              <a:rPr sz="750">
                <a:latin typeface="Arial" panose="020B0604020202020204" pitchFamily="34" charset="0"/>
                <a:cs typeface="Arial" panose="020B0604020202020204" pitchFamily="34" charset="0"/>
              </a:rPr>
              <a:t>.</a:t>
            </a:r>
          </a:p>
          <a:p>
            <a:pPr marL="11206" marR="237577">
              <a:lnSpc>
                <a:spcPct val="100899"/>
              </a:lnSpc>
            </a:pP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type of </a:t>
            </a:r>
            <a:r>
              <a:rPr sz="750" b="1">
                <a:latin typeface="Arial" panose="020B0604020202020204" pitchFamily="34" charset="0"/>
                <a:cs typeface="Arial" panose="020B0604020202020204" pitchFamily="34" charset="0"/>
              </a:rPr>
              <a:t>continuous or </a:t>
            </a:r>
            <a:r>
              <a:rPr sz="750" b="1" spc="-4">
                <a:latin typeface="Arial" panose="020B0604020202020204" pitchFamily="34" charset="0"/>
                <a:cs typeface="Arial" panose="020B0604020202020204" pitchFamily="34" charset="0"/>
              </a:rPr>
              <a:t>periodic </a:t>
            </a:r>
            <a:r>
              <a:rPr sz="750" b="1">
                <a:latin typeface="Arial" panose="020B0604020202020204" pitchFamily="34" charset="0"/>
                <a:cs typeface="Arial" panose="020B0604020202020204" pitchFamily="34" charset="0"/>
              </a:rPr>
              <a:t>investment plan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assure </a:t>
            </a:r>
            <a:r>
              <a:rPr sz="750">
                <a:latin typeface="Arial" panose="020B0604020202020204" pitchFamily="34" charset="0"/>
                <a:cs typeface="Arial" panose="020B0604020202020204" pitchFamily="34" charset="0"/>
              </a:rPr>
              <a:t>a </a:t>
            </a:r>
            <a:r>
              <a:rPr sz="750" spc="31">
                <a:latin typeface="Arial" panose="020B0604020202020204" pitchFamily="34" charset="0"/>
                <a:cs typeface="Arial" panose="020B0604020202020204" pitchFamily="34" charset="0"/>
              </a:rPr>
              <a:t>proft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does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protect against </a:t>
            </a:r>
            <a:r>
              <a:rPr sz="750" spc="-9">
                <a:latin typeface="Arial" panose="020B0604020202020204" pitchFamily="34" charset="0"/>
                <a:cs typeface="Arial" panose="020B0604020202020204" pitchFamily="34" charset="0"/>
              </a:rPr>
              <a:t>loss </a:t>
            </a:r>
            <a:r>
              <a:rPr sz="750" spc="-4">
                <a:latin typeface="Arial" panose="020B0604020202020204" pitchFamily="34" charset="0"/>
                <a:cs typeface="Arial" panose="020B0604020202020204" pitchFamily="34" charset="0"/>
              </a:rPr>
              <a:t>in declining </a:t>
            </a:r>
            <a:r>
              <a:rPr sz="750" spc="4">
                <a:latin typeface="Arial" panose="020B0604020202020204" pitchFamily="34" charset="0"/>
                <a:cs typeface="Arial" panose="020B0604020202020204" pitchFamily="34" charset="0"/>
              </a:rPr>
              <a:t>markets. </a:t>
            </a:r>
            <a:r>
              <a:rPr sz="750" spc="-4">
                <a:latin typeface="Arial" panose="020B0604020202020204" pitchFamily="34" charset="0"/>
                <a:cs typeface="Arial" panose="020B0604020202020204" pitchFamily="34" charset="0"/>
              </a:rPr>
              <a:t>Since such </a:t>
            </a:r>
            <a:r>
              <a:rPr sz="750">
                <a:latin typeface="Arial" panose="020B0604020202020204" pitchFamily="34" charset="0"/>
                <a:cs typeface="Arial" panose="020B0604020202020204" pitchFamily="34" charset="0"/>
              </a:rPr>
              <a:t>a </a:t>
            </a:r>
            <a:r>
              <a:rPr sz="750" spc="-4">
                <a:latin typeface="Arial" panose="020B0604020202020204" pitchFamily="34" charset="0"/>
                <a:cs typeface="Arial" panose="020B0604020202020204" pitchFamily="34" charset="0"/>
              </a:rPr>
              <a:t>plan involves continuous investment in securities  regardless of </a:t>
            </a:r>
            <a:r>
              <a:rPr sz="750" spc="13">
                <a:latin typeface="Arial" panose="020B0604020202020204" pitchFamily="34" charset="0"/>
                <a:cs typeface="Arial" panose="020B0604020202020204" pitchFamily="34" charset="0"/>
              </a:rPr>
              <a:t>fuctuating </a:t>
            </a:r>
            <a:r>
              <a:rPr sz="750" spc="-4">
                <a:latin typeface="Arial" panose="020B0604020202020204" pitchFamily="34" charset="0"/>
                <a:cs typeface="Arial" panose="020B0604020202020204" pitchFamily="34" charset="0"/>
              </a:rPr>
              <a:t>price levels of such securities, the investor should consider his </a:t>
            </a:r>
            <a:r>
              <a:rPr sz="750" spc="18">
                <a:latin typeface="Arial" panose="020B0604020202020204" pitchFamily="34" charset="0"/>
                <a:cs typeface="Arial" panose="020B0604020202020204" pitchFamily="34" charset="0"/>
              </a:rPr>
              <a:t>fnancial </a:t>
            </a:r>
            <a:r>
              <a:rPr sz="750" spc="-9">
                <a:latin typeface="Arial" panose="020B0604020202020204" pitchFamily="34" charset="0"/>
                <a:cs typeface="Arial" panose="020B0604020202020204" pitchFamily="34" charset="0"/>
              </a:rPr>
              <a:t>ability </a:t>
            </a:r>
            <a:r>
              <a:rPr sz="750" spc="-4">
                <a:latin typeface="Arial" panose="020B0604020202020204" pitchFamily="34" charset="0"/>
                <a:cs typeface="Arial" panose="020B0604020202020204" pitchFamily="34" charset="0"/>
              </a:rPr>
              <a:t>to continue his purchases through periods of low price</a:t>
            </a:r>
            <a:r>
              <a:rPr sz="750" spc="13">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levels.</a:t>
            </a:r>
            <a:endParaRPr sz="750">
              <a:latin typeface="Arial" panose="020B0604020202020204" pitchFamily="34" charset="0"/>
              <a:cs typeface="Arial" panose="020B0604020202020204" pitchFamily="34" charset="0"/>
            </a:endParaRPr>
          </a:p>
          <a:p>
            <a:pPr marL="11206" marR="46507">
              <a:lnSpc>
                <a:spcPct val="100899"/>
              </a:lnSpc>
            </a:pPr>
            <a:r>
              <a:rPr sz="750" spc="-4">
                <a:latin typeface="Arial" panose="020B0604020202020204" pitchFamily="34" charset="0"/>
                <a:cs typeface="Arial" panose="020B0604020202020204" pitchFamily="34" charset="0"/>
              </a:rPr>
              <a:t>This material is disseminated in the United States of America by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4">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Wealth </a:t>
            </a:r>
            <a:r>
              <a:rPr sz="750">
                <a:latin typeface="Arial" panose="020B0604020202020204" pitchFamily="34" charset="0"/>
                <a:cs typeface="Arial" panose="020B0604020202020204" pitchFamily="34" charset="0"/>
              </a:rPr>
              <a:t>Management </a:t>
            </a:r>
            <a:r>
              <a:rPr sz="750" spc="-4">
                <a:latin typeface="Arial" panose="020B0604020202020204" pitchFamily="34" charset="0"/>
                <a:cs typeface="Arial" panose="020B0604020202020204" pitchFamily="34" charset="0"/>
              </a:rPr>
              <a:t>is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acting </a:t>
            </a:r>
            <a:r>
              <a:rPr sz="750">
                <a:latin typeface="Arial" panose="020B0604020202020204" pitchFamily="34" charset="0"/>
                <a:cs typeface="Arial" panose="020B0604020202020204" pitchFamily="34" charset="0"/>
              </a:rPr>
              <a:t>as a </a:t>
            </a:r>
            <a:r>
              <a:rPr sz="750" spc="-4">
                <a:latin typeface="Arial" panose="020B0604020202020204" pitchFamily="34" charset="0"/>
                <a:cs typeface="Arial" panose="020B0604020202020204" pitchFamily="34" charset="0"/>
              </a:rPr>
              <a:t>municipal advisor to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municipal entity or  obligated person </a:t>
            </a:r>
            <a:r>
              <a:rPr sz="750" spc="-9">
                <a:latin typeface="Arial" panose="020B0604020202020204" pitchFamily="34" charset="0"/>
                <a:cs typeface="Arial" panose="020B0604020202020204" pitchFamily="34" charset="0"/>
              </a:rPr>
              <a:t>within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meaning </a:t>
            </a:r>
            <a:r>
              <a:rPr sz="750" spc="-4">
                <a:latin typeface="Arial" panose="020B0604020202020204" pitchFamily="34" charset="0"/>
                <a:cs typeface="Arial" panose="020B0604020202020204" pitchFamily="34" charset="0"/>
              </a:rPr>
              <a:t>of </a:t>
            </a:r>
            <a:r>
              <a:rPr sz="750" spc="-9">
                <a:latin typeface="Arial" panose="020B0604020202020204" pitchFamily="34" charset="0"/>
                <a:cs typeface="Arial" panose="020B0604020202020204" pitchFamily="34" charset="0"/>
              </a:rPr>
              <a:t>Section </a:t>
            </a:r>
            <a:r>
              <a:rPr sz="750">
                <a:latin typeface="Arial" panose="020B0604020202020204" pitchFamily="34" charset="0"/>
                <a:cs typeface="Arial" panose="020B0604020202020204" pitchFamily="34" charset="0"/>
              </a:rPr>
              <a:t>15B </a:t>
            </a:r>
            <a:r>
              <a:rPr sz="750" spc="-4">
                <a:latin typeface="Arial" panose="020B0604020202020204" pitchFamily="34" charset="0"/>
                <a:cs typeface="Arial" panose="020B0604020202020204" pitchFamily="34" charset="0"/>
              </a:rPr>
              <a:t>of the Securities Exchange </a:t>
            </a:r>
            <a:r>
              <a:rPr sz="750">
                <a:latin typeface="Arial" panose="020B0604020202020204" pitchFamily="34" charset="0"/>
                <a:cs typeface="Arial" panose="020B0604020202020204" pitchFamily="34" charset="0"/>
              </a:rPr>
              <a:t>Act </a:t>
            </a:r>
            <a:r>
              <a:rPr sz="750" spc="-9">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“Municipal </a:t>
            </a:r>
            <a:r>
              <a:rPr sz="750" spc="-4">
                <a:latin typeface="Arial" panose="020B0604020202020204" pitchFamily="34" charset="0"/>
                <a:cs typeface="Arial" panose="020B0604020202020204" pitchFamily="34" charset="0"/>
              </a:rPr>
              <a:t>Advisor Rule”) </a:t>
            </a:r>
            <a:r>
              <a:rPr sz="750">
                <a:latin typeface="Arial" panose="020B0604020202020204" pitchFamily="34" charset="0"/>
                <a:cs typeface="Arial" panose="020B0604020202020204" pitchFamily="34" charset="0"/>
              </a:rPr>
              <a:t>and </a:t>
            </a:r>
            <a:r>
              <a:rPr sz="750" spc="-4">
                <a:latin typeface="Arial" panose="020B0604020202020204" pitchFamily="34" charset="0"/>
                <a:cs typeface="Arial" panose="020B0604020202020204" pitchFamily="34" charset="0"/>
              </a:rPr>
              <a:t>the opinions or views contained herein </a:t>
            </a:r>
            <a:r>
              <a:rPr sz="750">
                <a:latin typeface="Arial" panose="020B0604020202020204" pitchFamily="34" charset="0"/>
                <a:cs typeface="Arial" panose="020B0604020202020204" pitchFamily="34" charset="0"/>
              </a:rPr>
              <a:t>are not </a:t>
            </a:r>
            <a:r>
              <a:rPr sz="750" spc="-4">
                <a:latin typeface="Arial" panose="020B0604020202020204" pitchFamily="34" charset="0"/>
                <a:cs typeface="Arial" panose="020B0604020202020204" pitchFamily="34" charset="0"/>
              </a:rPr>
              <a:t>intended to be </a:t>
            </a:r>
            <a:r>
              <a:rPr sz="750">
                <a:latin typeface="Arial" panose="020B0604020202020204" pitchFamily="34" charset="0"/>
                <a:cs typeface="Arial" panose="020B0604020202020204" pitchFamily="34" charset="0"/>
              </a:rPr>
              <a:t>, and </a:t>
            </a:r>
            <a:r>
              <a:rPr sz="750" spc="-4">
                <a:latin typeface="Arial" panose="020B0604020202020204" pitchFamily="34" charset="0"/>
                <a:cs typeface="Arial" panose="020B0604020202020204" pitchFamily="34" charset="0"/>
              </a:rPr>
              <a:t>do </a:t>
            </a:r>
            <a:r>
              <a:rPr sz="750">
                <a:latin typeface="Arial" panose="020B0604020202020204" pitchFamily="34" charset="0"/>
                <a:cs typeface="Arial" panose="020B0604020202020204" pitchFamily="34" charset="0"/>
              </a:rPr>
              <a:t>not  </a:t>
            </a:r>
            <a:r>
              <a:rPr sz="750" spc="-4">
                <a:latin typeface="Arial" panose="020B0604020202020204" pitchFamily="34" charset="0"/>
                <a:cs typeface="Arial" panose="020B0604020202020204" pitchFamily="34" charset="0"/>
              </a:rPr>
              <a:t>constitute, advice </a:t>
            </a:r>
            <a:r>
              <a:rPr sz="750" spc="-9">
                <a:latin typeface="Arial" panose="020B0604020202020204" pitchFamily="34" charset="0"/>
                <a:cs typeface="Arial" panose="020B0604020202020204" pitchFamily="34" charset="0"/>
              </a:rPr>
              <a:t>within </a:t>
            </a:r>
            <a:r>
              <a:rPr sz="750" spc="-4">
                <a:latin typeface="Arial" panose="020B0604020202020204" pitchFamily="34" charset="0"/>
                <a:cs typeface="Arial" panose="020B0604020202020204" pitchFamily="34" charset="0"/>
              </a:rPr>
              <a:t>the </a:t>
            </a:r>
            <a:r>
              <a:rPr sz="750">
                <a:latin typeface="Arial" panose="020B0604020202020204" pitchFamily="34" charset="0"/>
                <a:cs typeface="Arial" panose="020B0604020202020204" pitchFamily="34" charset="0"/>
              </a:rPr>
              <a:t>meaning </a:t>
            </a:r>
            <a:r>
              <a:rPr sz="750" spc="-4">
                <a:latin typeface="Arial" panose="020B0604020202020204" pitchFamily="34" charset="0"/>
                <a:cs typeface="Arial" panose="020B0604020202020204" pitchFamily="34" charset="0"/>
              </a:rPr>
              <a:t>of the Municipal Advisor </a:t>
            </a:r>
            <a:r>
              <a:rPr sz="750">
                <a:latin typeface="Arial" panose="020B0604020202020204" pitchFamily="34" charset="0"/>
                <a:cs typeface="Arial" panose="020B0604020202020204" pitchFamily="34" charset="0"/>
              </a:rPr>
              <a:t>Rule. </a:t>
            </a:r>
            <a:r>
              <a:rPr sz="750" spc="-4">
                <a:latin typeface="Arial" panose="020B0604020202020204" pitchFamily="34" charset="0"/>
                <a:cs typeface="Arial" panose="020B0604020202020204" pitchFamily="34" charset="0"/>
              </a:rPr>
              <a:t>This material, or </a:t>
            </a:r>
            <a:r>
              <a:rPr sz="750">
                <a:latin typeface="Arial" panose="020B0604020202020204" pitchFamily="34" charset="0"/>
                <a:cs typeface="Arial" panose="020B0604020202020204" pitchFamily="34" charset="0"/>
              </a:rPr>
              <a:t>any </a:t>
            </a:r>
            <a:r>
              <a:rPr sz="750" spc="-4">
                <a:latin typeface="Arial" panose="020B0604020202020204" pitchFamily="34" charset="0"/>
                <a:cs typeface="Arial" panose="020B0604020202020204" pitchFamily="34" charset="0"/>
              </a:rPr>
              <a:t>portion thereof, </a:t>
            </a:r>
            <a:r>
              <a:rPr sz="750">
                <a:latin typeface="Arial" panose="020B0604020202020204" pitchFamily="34" charset="0"/>
                <a:cs typeface="Arial" panose="020B0604020202020204" pitchFamily="34" charset="0"/>
              </a:rPr>
              <a:t>may not </a:t>
            </a:r>
            <a:r>
              <a:rPr sz="750" spc="-4">
                <a:latin typeface="Arial" panose="020B0604020202020204" pitchFamily="34" charset="0"/>
                <a:cs typeface="Arial" panose="020B0604020202020204" pitchFamily="34" charset="0"/>
              </a:rPr>
              <a:t>be reprinted, </a:t>
            </a:r>
            <a:r>
              <a:rPr sz="750" spc="-9">
                <a:latin typeface="Arial" panose="020B0604020202020204" pitchFamily="34" charset="0"/>
                <a:cs typeface="Arial" panose="020B0604020202020204" pitchFamily="34" charset="0"/>
              </a:rPr>
              <a:t>sold </a:t>
            </a:r>
            <a:r>
              <a:rPr sz="750" spc="-4">
                <a:latin typeface="Arial" panose="020B0604020202020204" pitchFamily="34" charset="0"/>
                <a:cs typeface="Arial" panose="020B0604020202020204" pitchFamily="34" charset="0"/>
              </a:rPr>
              <a:t>or </a:t>
            </a:r>
            <a:r>
              <a:rPr sz="750" spc="-9">
                <a:latin typeface="Arial" panose="020B0604020202020204" pitchFamily="34" charset="0"/>
                <a:cs typeface="Arial" panose="020B0604020202020204" pitchFamily="34" charset="0"/>
              </a:rPr>
              <a:t>redistributed </a:t>
            </a:r>
            <a:r>
              <a:rPr sz="750" spc="-4">
                <a:latin typeface="Arial" panose="020B0604020202020204" pitchFamily="34" charset="0"/>
                <a:cs typeface="Arial" panose="020B0604020202020204" pitchFamily="34" charset="0"/>
              </a:rPr>
              <a:t>without the </a:t>
            </a:r>
            <a:r>
              <a:rPr sz="750" spc="-9">
                <a:latin typeface="Arial" panose="020B0604020202020204" pitchFamily="34" charset="0"/>
                <a:cs typeface="Arial" panose="020B0604020202020204" pitchFamily="34" charset="0"/>
              </a:rPr>
              <a:t>written </a:t>
            </a:r>
            <a:r>
              <a:rPr sz="750" spc="-4">
                <a:latin typeface="Arial" panose="020B0604020202020204" pitchFamily="34" charset="0"/>
                <a:cs typeface="Arial" panose="020B0604020202020204" pitchFamily="34" charset="0"/>
              </a:rPr>
              <a:t>consent of 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9">
                <a:latin typeface="Arial" panose="020B0604020202020204" pitchFamily="34" charset="0"/>
                <a:cs typeface="Arial" panose="020B0604020202020204" pitchFamily="34" charset="0"/>
              </a:rPr>
              <a:t>LLC.</a:t>
            </a:r>
            <a:endParaRPr sz="750">
              <a:latin typeface="Arial" panose="020B0604020202020204" pitchFamily="34" charset="0"/>
              <a:cs typeface="Arial" panose="020B0604020202020204" pitchFamily="34" charset="0"/>
            </a:endParaRPr>
          </a:p>
          <a:p>
            <a:pPr marL="11206">
              <a:spcBef>
                <a:spcPts val="9"/>
              </a:spcBef>
            </a:pPr>
            <a:r>
              <a:rPr sz="750">
                <a:latin typeface="Arial" panose="020B0604020202020204" pitchFamily="34" charset="0"/>
                <a:cs typeface="Arial" panose="020B0604020202020204" pitchFamily="34" charset="0"/>
              </a:rPr>
              <a:t>© </a:t>
            </a:r>
            <a:r>
              <a:rPr sz="750" spc="-9">
                <a:latin typeface="Arial" panose="020B0604020202020204" pitchFamily="34" charset="0"/>
                <a:cs typeface="Arial" panose="020B0604020202020204" pitchFamily="34" charset="0"/>
              </a:rPr>
              <a:t>2021 </a:t>
            </a:r>
            <a:r>
              <a:rPr sz="750" spc="-4">
                <a:latin typeface="Arial" panose="020B0604020202020204" pitchFamily="34" charset="0"/>
                <a:cs typeface="Arial" panose="020B0604020202020204" pitchFamily="34" charset="0"/>
              </a:rPr>
              <a:t>Morgan Stanley </a:t>
            </a:r>
            <a:r>
              <a:rPr sz="750" spc="-9">
                <a:latin typeface="Arial" panose="020B0604020202020204" pitchFamily="34" charset="0"/>
                <a:cs typeface="Arial" panose="020B0604020202020204" pitchFamily="34" charset="0"/>
              </a:rPr>
              <a:t>Smith </a:t>
            </a:r>
            <a:r>
              <a:rPr sz="750">
                <a:latin typeface="Arial" panose="020B0604020202020204" pitchFamily="34" charset="0"/>
                <a:cs typeface="Arial" panose="020B0604020202020204" pitchFamily="34" charset="0"/>
              </a:rPr>
              <a:t>Barney </a:t>
            </a:r>
            <a:r>
              <a:rPr sz="750" spc="-9">
                <a:latin typeface="Arial" panose="020B0604020202020204" pitchFamily="34" charset="0"/>
                <a:cs typeface="Arial" panose="020B0604020202020204" pitchFamily="34" charset="0"/>
              </a:rPr>
              <a:t>LLC. </a:t>
            </a:r>
            <a:r>
              <a:rPr sz="750" spc="-4">
                <a:latin typeface="Arial" panose="020B0604020202020204" pitchFamily="34" charset="0"/>
                <a:cs typeface="Arial" panose="020B0604020202020204" pitchFamily="34" charset="0"/>
              </a:rPr>
              <a:t>Member</a:t>
            </a:r>
            <a:r>
              <a:rPr sz="750" spc="-35">
                <a:latin typeface="Arial" panose="020B0604020202020204" pitchFamily="34" charset="0"/>
                <a:cs typeface="Arial" panose="020B0604020202020204" pitchFamily="34" charset="0"/>
              </a:rPr>
              <a:t> </a:t>
            </a:r>
            <a:r>
              <a:rPr sz="750" spc="-4">
                <a:latin typeface="Arial" panose="020B0604020202020204" pitchFamily="34" charset="0"/>
                <a:cs typeface="Arial" panose="020B0604020202020204" pitchFamily="34" charset="0"/>
              </a:rPr>
              <a:t>SIPC.</a:t>
            </a:r>
            <a:endParaRPr sz="750">
              <a:latin typeface="Arial" panose="020B0604020202020204" pitchFamily="34" charset="0"/>
              <a:cs typeface="Arial" panose="020B0604020202020204" pitchFamily="34" charset="0"/>
            </a:endParaRPr>
          </a:p>
        </p:txBody>
      </p:sp>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BFA7692-29F3-5B51-2CAB-EB4C45BD6A0E}"/>
              </a:ext>
            </a:extLst>
          </p:cNvPr>
          <p:cNvGraphicFramePr>
            <a:graphicFrameLocks noGrp="1"/>
          </p:cNvGraphicFramePr>
          <p:nvPr>
            <p:ph sz="quarter" idx="20"/>
            <p:extLst>
              <p:ext uri="{D42A27DB-BD31-4B8C-83A1-F6EECF244321}">
                <p14:modId xmlns:p14="http://schemas.microsoft.com/office/powerpoint/2010/main" val="3307456955"/>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E8DC309-4B2D-978B-611A-1A1ABF5D2EFB}"/>
              </a:ext>
            </a:extLst>
          </p:cNvPr>
          <p:cNvSpPr>
            <a:spLocks noGrp="1"/>
          </p:cNvSpPr>
          <p:nvPr>
            <p:ph type="title"/>
          </p:nvPr>
        </p:nvSpPr>
        <p:spPr/>
        <p:txBody>
          <a:bodyPr/>
          <a:lstStyle/>
          <a:p>
            <a:r>
              <a:rPr lang="en-US"/>
              <a:t>It’s Slow: The Lag Effect of Tightening on Inflation</a:t>
            </a:r>
          </a:p>
        </p:txBody>
      </p:sp>
      <p:sp>
        <p:nvSpPr>
          <p:cNvPr id="3" name="Text Placeholder 2">
            <a:extLst>
              <a:ext uri="{FF2B5EF4-FFF2-40B4-BE49-F238E27FC236}">
                <a16:creationId xmlns:a16="http://schemas.microsoft.com/office/drawing/2014/main" id="{E4B04AB6-7512-422B-8CAA-9967B6C29FEC}"/>
              </a:ext>
            </a:extLst>
          </p:cNvPr>
          <p:cNvSpPr>
            <a:spLocks noGrp="1"/>
          </p:cNvSpPr>
          <p:nvPr>
            <p:ph type="body" sz="quarter" idx="17"/>
          </p:nvPr>
        </p:nvSpPr>
        <p:spPr/>
        <p:txBody>
          <a:bodyPr/>
          <a:lstStyle/>
          <a:p>
            <a:r>
              <a:rPr lang="en-US"/>
              <a:t>U.S. Bureau of Labor Statistics, Consumer Price Index for All Urban Consumers: All Items in U.S. City Average [CPIAUCSL], retrieved from FRED, Federal Reserve Bank of St. Louis; https://fred.stlouisfed.org/series/CPIAUCSL, April 5, 2023.</a:t>
            </a:r>
          </a:p>
          <a:p>
            <a:endParaRPr lang="en-US"/>
          </a:p>
        </p:txBody>
      </p:sp>
      <p:sp>
        <p:nvSpPr>
          <p:cNvPr id="5" name="Text Placeholder 4">
            <a:extLst>
              <a:ext uri="{FF2B5EF4-FFF2-40B4-BE49-F238E27FC236}">
                <a16:creationId xmlns:a16="http://schemas.microsoft.com/office/drawing/2014/main" id="{B5C70702-5121-4AED-B23B-5664CF4D615D}"/>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7" name="Text Placeholder 6">
            <a:extLst>
              <a:ext uri="{FF2B5EF4-FFF2-40B4-BE49-F238E27FC236}">
                <a16:creationId xmlns:a16="http://schemas.microsoft.com/office/drawing/2014/main" id="{7FEFD15F-018F-4D13-A680-B58A2C68CA67}"/>
              </a:ext>
            </a:extLst>
          </p:cNvPr>
          <p:cNvSpPr>
            <a:spLocks noGrp="1"/>
          </p:cNvSpPr>
          <p:nvPr>
            <p:ph type="body" sz="quarter" idx="21"/>
          </p:nvPr>
        </p:nvSpPr>
        <p:spPr/>
        <p:txBody>
          <a:bodyPr>
            <a:normAutofit lnSpcReduction="10000"/>
          </a:bodyPr>
          <a:lstStyle/>
          <a:p>
            <a:r>
              <a:rPr lang="en-US">
                <a:solidFill>
                  <a:schemeClr val="tx1"/>
                </a:solidFill>
              </a:rPr>
              <a:t>The Fed is using blunt instruments: Money Supply and Fed Funds to reduce inflation. History shows that while Tightening slows down the economy, uprooting inflation can take 2 or 3 years.</a:t>
            </a:r>
          </a:p>
        </p:txBody>
      </p:sp>
    </p:spTree>
    <p:extLst>
      <p:ext uri="{BB962C8B-B14F-4D97-AF65-F5344CB8AC3E}">
        <p14:creationId xmlns:p14="http://schemas.microsoft.com/office/powerpoint/2010/main" val="990123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1" y="401491"/>
            <a:ext cx="2544456"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a:t>
            </a:r>
            <a:r>
              <a:rPr lang="en-US" sz="1350" spc="-10">
                <a:latin typeface="Calibri"/>
                <a:cs typeface="Calibri"/>
              </a:rPr>
              <a:t>Notes About Performance</a:t>
            </a:r>
            <a:endParaRPr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60</a:t>
            </a:fld>
            <a:endParaRPr lang="en-US"/>
          </a:p>
        </p:txBody>
      </p:sp>
      <p:sp>
        <p:nvSpPr>
          <p:cNvPr id="7" name="Text Placeholder 2">
            <a:extLst>
              <a:ext uri="{FF2B5EF4-FFF2-40B4-BE49-F238E27FC236}">
                <a16:creationId xmlns:a16="http://schemas.microsoft.com/office/drawing/2014/main" id="{E8162084-25F2-4CB6-A86A-12507218FCED}"/>
              </a:ext>
            </a:extLst>
          </p:cNvPr>
          <p:cNvSpPr txBox="1">
            <a:spLocks/>
          </p:cNvSpPr>
          <p:nvPr/>
        </p:nvSpPr>
        <p:spPr>
          <a:xfrm>
            <a:off x="421900" y="622064"/>
            <a:ext cx="8570960" cy="52644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06" defTabSz="806867">
              <a:spcBef>
                <a:spcPts val="84"/>
              </a:spcBef>
              <a:buNone/>
              <a:defRPr/>
            </a:pPr>
            <a:r>
              <a:rPr lang="en-US" sz="750" b="1" spc="-4">
                <a:solidFill>
                  <a:prstClr val="black"/>
                </a:solidFill>
                <a:latin typeface="Arial" panose="020B0604020202020204" pitchFamily="34" charset="0"/>
                <a:cs typeface="Arial" panose="020B0604020202020204" pitchFamily="34" charset="0"/>
              </a:rPr>
              <a:t>The performance data in this report is historical. Past performance does not guarantee future</a:t>
            </a:r>
            <a:r>
              <a:rPr lang="en-US" sz="750" b="1" spc="26">
                <a:solidFill>
                  <a:prstClr val="black"/>
                </a:solidFill>
                <a:latin typeface="Arial" panose="020B0604020202020204" pitchFamily="34" charset="0"/>
                <a:cs typeface="Arial" panose="020B0604020202020204" pitchFamily="34" charset="0"/>
              </a:rPr>
              <a:t> </a:t>
            </a:r>
            <a:r>
              <a:rPr lang="en-US" sz="750" b="1" spc="-4">
                <a:solidFill>
                  <a:prstClr val="black"/>
                </a:solidFill>
                <a:latin typeface="Arial" panose="020B0604020202020204" pitchFamily="34" charset="0"/>
                <a:cs typeface="Arial" panose="020B0604020202020204" pitchFamily="34" charset="0"/>
              </a:rPr>
              <a:t>results.</a:t>
            </a:r>
            <a:endParaRPr lang="en-US" sz="750">
              <a:solidFill>
                <a:prstClr val="black"/>
              </a:solidFill>
              <a:latin typeface="Arial" panose="020B0604020202020204" pitchFamily="34" charset="0"/>
              <a:cs typeface="Arial" panose="020B0604020202020204" pitchFamily="34" charset="0"/>
            </a:endParaRPr>
          </a:p>
          <a:p>
            <a:pPr marL="11206" defTabSz="806867">
              <a:spcBef>
                <a:spcPts val="821"/>
              </a:spcBef>
              <a:buNone/>
              <a:defRPr/>
            </a:pPr>
            <a:r>
              <a:rPr lang="en-US" sz="750" spc="-9">
                <a:solidFill>
                  <a:prstClr val="black"/>
                </a:solidFill>
                <a:latin typeface="Arial" panose="020B0604020202020204" pitchFamily="34" charset="0"/>
                <a:cs typeface="Arial" panose="020B0604020202020204" pitchFamily="34" charset="0"/>
              </a:rPr>
              <a:t>GROSS</a:t>
            </a:r>
            <a:r>
              <a:rPr lang="en-US" sz="750">
                <a:solidFill>
                  <a:prstClr val="black"/>
                </a:solidFill>
                <a:latin typeface="Arial" panose="020B0604020202020204" pitchFamily="34" charset="0"/>
                <a:cs typeface="Arial" panose="020B0604020202020204" pitchFamily="34" charset="0"/>
              </a:rPr>
              <a:t> </a:t>
            </a:r>
            <a:r>
              <a:rPr lang="en-US" sz="750" spc="-9">
                <a:solidFill>
                  <a:prstClr val="black"/>
                </a:solidFill>
                <a:latin typeface="Arial" panose="020B0604020202020204" pitchFamily="34" charset="0"/>
                <a:cs typeface="Arial" panose="020B0604020202020204" pitchFamily="34" charset="0"/>
              </a:rPr>
              <a:t>PERFORMANCE</a:t>
            </a:r>
            <a:endParaRPr lang="en-US" sz="750">
              <a:solidFill>
                <a:prstClr val="black"/>
              </a:solidFill>
              <a:latin typeface="Arial" panose="020B0604020202020204" pitchFamily="34" charset="0"/>
              <a:cs typeface="Arial" panose="020B0604020202020204" pitchFamily="34" charset="0"/>
            </a:endParaRPr>
          </a:p>
          <a:p>
            <a:pPr marL="11206" marR="4483" defTabSz="806867">
              <a:spcBef>
                <a:spcPts val="0"/>
              </a:spcBef>
              <a:buNone/>
              <a:defRPr/>
            </a:pPr>
            <a:r>
              <a:rPr lang="en-US" sz="750" spc="-4">
                <a:solidFill>
                  <a:prstClr val="black"/>
                </a:solidFill>
                <a:latin typeface="Arial" panose="020B0604020202020204" pitchFamily="34" charset="0"/>
                <a:cs typeface="Arial" panose="020B0604020202020204" pitchFamily="34" charset="0"/>
              </a:rPr>
              <a:t>The past performance and statistics for investment managers in this report are calculated based on gross performance and do not  reflect the deduction of investment management fees and expenses (including Morgan Stanley program fees) that would apply if  you invest with any of these managers. The past performance for funds in this report is, and statistics calculated use, gross  performance. Returns reflect the funds’ internal fees and expenses (such as the funds’ management fees and 12b-1 fees), but do  not reflect any Morgan Stanley program fees (nor any sales charge or brokerage commission that might apply if you purchased </a:t>
            </a:r>
            <a:r>
              <a:rPr lang="en-US" sz="750">
                <a:solidFill>
                  <a:prstClr val="black"/>
                </a:solidFill>
                <a:latin typeface="Arial" panose="020B0604020202020204" pitchFamily="34" charset="0"/>
                <a:cs typeface="Arial" panose="020B0604020202020204" pitchFamily="34" charset="0"/>
              </a:rPr>
              <a:t>fund  </a:t>
            </a:r>
            <a:r>
              <a:rPr lang="en-US" sz="750" spc="-4">
                <a:solidFill>
                  <a:prstClr val="black"/>
                </a:solidFill>
                <a:latin typeface="Arial" panose="020B0604020202020204" pitchFamily="34" charset="0"/>
                <a:cs typeface="Arial" panose="020B0604020202020204" pitchFamily="34" charset="0"/>
              </a:rPr>
              <a:t>shares outside of our investment advisory programs). If you engaged any investment manager or invested in any fund, fees and  other expenses would reduce your returns.</a:t>
            </a:r>
          </a:p>
          <a:p>
            <a:pPr marL="11206" marR="4483" defTabSz="806867">
              <a:spcBef>
                <a:spcPts val="0"/>
              </a:spcBef>
              <a:buNone/>
              <a:defRPr/>
            </a:pPr>
            <a:endParaRPr lang="en-US" sz="750">
              <a:solidFill>
                <a:prstClr val="black"/>
              </a:solidFill>
              <a:latin typeface="Arial" panose="020B0604020202020204" pitchFamily="34" charset="0"/>
              <a:cs typeface="Arial" panose="020B0604020202020204" pitchFamily="34" charset="0"/>
            </a:endParaRPr>
          </a:p>
          <a:p>
            <a:pPr marL="11206" defTabSz="806867">
              <a:spcBef>
                <a:spcPts val="0"/>
              </a:spcBef>
              <a:buNone/>
              <a:defRPr/>
            </a:pPr>
            <a:r>
              <a:rPr lang="en-US" sz="750" spc="-4">
                <a:solidFill>
                  <a:prstClr val="black"/>
                </a:solidFill>
                <a:latin typeface="Arial" panose="020B0604020202020204" pitchFamily="34" charset="0"/>
                <a:cs typeface="Arial" panose="020B0604020202020204" pitchFamily="34" charset="0"/>
              </a:rPr>
              <a:t>NET</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endParaRPr lang="en-US" sz="750">
              <a:solidFill>
                <a:prstClr val="black"/>
              </a:solidFill>
              <a:latin typeface="Arial" panose="020B0604020202020204" pitchFamily="34" charset="0"/>
              <a:cs typeface="Arial" panose="020B0604020202020204" pitchFamily="34" charset="0"/>
            </a:endParaRPr>
          </a:p>
          <a:p>
            <a:pPr marL="11206" marR="10086" defTabSz="806867">
              <a:spcBef>
                <a:spcPts val="874"/>
              </a:spcBef>
              <a:buNone/>
              <a:defRPr/>
            </a:pPr>
            <a:r>
              <a:rPr lang="en-US" sz="750" spc="-4">
                <a:solidFill>
                  <a:prstClr val="black"/>
                </a:solidFill>
                <a:latin typeface="Arial" panose="020B0604020202020204" pitchFamily="34" charset="0"/>
                <a:cs typeface="Arial" panose="020B0604020202020204" pitchFamily="34" charset="0"/>
              </a:rPr>
              <a:t>See the accompanying investment manager profiles for each investment manager in this report for net performance information on  the manager. See the accompanying Morningstar profiles for each fund in the report for standardized fund performance (i.e. returns  net of any maximum sales charges that apply if you purchase the fund outside of our investment advisory programs) and also  returns net of the maximum annual investment advisory fees that apply if you purchase the fund in one of our investment advisory  programs. You should carefully read the manager/fund profiles, which may contain more up-to-date performance information than in  this</a:t>
            </a:r>
            <a:r>
              <a:rPr lang="en-US" sz="750" spc="-18">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report.</a:t>
            </a:r>
            <a:endParaRPr lang="en-US" sz="750">
              <a:solidFill>
                <a:prstClr val="black"/>
              </a:solidFill>
              <a:latin typeface="Arial" panose="020B0604020202020204" pitchFamily="34" charset="0"/>
              <a:cs typeface="Arial" panose="020B0604020202020204" pitchFamily="34" charset="0"/>
            </a:endParaRPr>
          </a:p>
          <a:p>
            <a:pPr marL="11206" defTabSz="806867">
              <a:spcBef>
                <a:spcPts val="874"/>
              </a:spcBef>
              <a:buNone/>
              <a:defRPr/>
            </a:pPr>
            <a:r>
              <a:rPr lang="en-US" sz="750" spc="-4">
                <a:solidFill>
                  <a:prstClr val="black"/>
                </a:solidFill>
                <a:latin typeface="Arial" panose="020B0604020202020204" pitchFamily="34" charset="0"/>
                <a:cs typeface="Arial" panose="020B0604020202020204" pitchFamily="34" charset="0"/>
              </a:rPr>
              <a:t>NOTE ABOUT ETF</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endParaRPr lang="en-US" sz="750">
              <a:solidFill>
                <a:prstClr val="black"/>
              </a:solidFill>
              <a:latin typeface="Arial" panose="020B0604020202020204" pitchFamily="34" charset="0"/>
              <a:cs typeface="Arial" panose="020B0604020202020204" pitchFamily="34" charset="0"/>
            </a:endParaRPr>
          </a:p>
          <a:p>
            <a:pPr marL="11206" marR="196113" defTabSz="806867">
              <a:spcBef>
                <a:spcPts val="874"/>
              </a:spcBef>
              <a:buNone/>
              <a:defRPr/>
            </a:pPr>
            <a:r>
              <a:rPr lang="en-US" sz="750" spc="-4">
                <a:solidFill>
                  <a:prstClr val="black"/>
                </a:solidFill>
                <a:latin typeface="Arial" panose="020B0604020202020204" pitchFamily="34" charset="0"/>
                <a:cs typeface="Arial" panose="020B0604020202020204" pitchFamily="34" charset="0"/>
              </a:rPr>
              <a:t>For ETFs, performance shown may be based on net asset value (NAV), market price (MKT) or both. The Morningstar profile that  must accompany this report shows performance based on both NAV and market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price.</a:t>
            </a:r>
            <a:endParaRPr lang="en-US" sz="750">
              <a:solidFill>
                <a:prstClr val="black"/>
              </a:solidFill>
              <a:latin typeface="Arial" panose="020B0604020202020204" pitchFamily="34" charset="0"/>
              <a:cs typeface="Arial" panose="020B0604020202020204" pitchFamily="34" charset="0"/>
            </a:endParaRPr>
          </a:p>
          <a:p>
            <a:pPr>
              <a:spcBef>
                <a:spcPts val="49"/>
              </a:spcBef>
            </a:pPr>
            <a:endParaRPr lang="en-US" sz="750">
              <a:solidFill>
                <a:prstClr val="black"/>
              </a:solidFill>
              <a:latin typeface="Arial" panose="020B0604020202020204" pitchFamily="34" charset="0"/>
              <a:cs typeface="Arial" panose="020B0604020202020204" pitchFamily="34" charset="0"/>
            </a:endParaRPr>
          </a:p>
          <a:p>
            <a:pPr marL="11206" defTabSz="806867">
              <a:spcBef>
                <a:spcPts val="0"/>
              </a:spcBef>
              <a:buNone/>
              <a:defRPr/>
            </a:pPr>
            <a:r>
              <a:rPr lang="en-US" sz="750" spc="-9">
                <a:solidFill>
                  <a:prstClr val="black"/>
                </a:solidFill>
                <a:latin typeface="Arial" panose="020B0604020202020204" pitchFamily="34" charset="0"/>
                <a:cs typeface="Arial" panose="020B0604020202020204" pitchFamily="34" charset="0"/>
              </a:rPr>
              <a:t>COMPOUNDING EFFECT </a:t>
            </a:r>
            <a:r>
              <a:rPr lang="en-US" sz="750" spc="-4">
                <a:solidFill>
                  <a:prstClr val="black"/>
                </a:solidFill>
                <a:latin typeface="Arial" panose="020B0604020202020204" pitchFamily="34" charset="0"/>
                <a:cs typeface="Arial" panose="020B0604020202020204" pitchFamily="34" charset="0"/>
              </a:rPr>
              <a:t>OF FEES AND</a:t>
            </a:r>
            <a:r>
              <a:rPr lang="en-US" sz="750" spc="6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EXPENSES</a:t>
            </a:r>
            <a:endParaRPr lang="en-US" sz="750">
              <a:solidFill>
                <a:prstClr val="black"/>
              </a:solidFill>
              <a:latin typeface="Arial" panose="020B0604020202020204" pitchFamily="34" charset="0"/>
              <a:cs typeface="Arial" panose="020B0604020202020204" pitchFamily="34" charset="0"/>
            </a:endParaRPr>
          </a:p>
          <a:p>
            <a:pPr marL="11206" marR="210122" defTabSz="806867">
              <a:spcBef>
                <a:spcPts val="0"/>
              </a:spcBef>
              <a:buNone/>
              <a:defRPr/>
            </a:pPr>
            <a:r>
              <a:rPr lang="en-US" sz="750" spc="-4">
                <a:solidFill>
                  <a:prstClr val="black"/>
                </a:solidFill>
                <a:latin typeface="Arial" panose="020B0604020202020204" pitchFamily="34" charset="0"/>
                <a:cs typeface="Arial" panose="020B0604020202020204" pitchFamily="34" charset="0"/>
              </a:rPr>
              <a:t>The impact of fees and expenses can be material. In most Morgan Stanley investment advisory accounts, fees are deducted  quarterly and have a compounding effect on performance. For example, on an account with a 1% annual fee, if the gross annual  performance is 6%, the compounding effect of the fees will result in a net performance of approximately 4.94% after one year,  4.81% after three years and 4.66% after five</a:t>
            </a:r>
            <a:r>
              <a:rPr lang="en-US" sz="750" spc="-6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years.</a:t>
            </a:r>
          </a:p>
          <a:p>
            <a:pPr marR="4483">
              <a:lnSpc>
                <a:spcPct val="100000"/>
              </a:lnSpc>
            </a:pPr>
            <a:r>
              <a:rPr lang="en-US" sz="750" b="1" spc="-4">
                <a:latin typeface="Arial" panose="020B0604020202020204" pitchFamily="34" charset="0"/>
                <a:cs typeface="Arial" panose="020B0604020202020204" pitchFamily="34" charset="0"/>
              </a:rPr>
              <a:t>The investment return and principal value of an investment will fluctuate so that an investor’s shares in a fund, </a:t>
            </a:r>
            <a:r>
              <a:rPr lang="en-US" sz="750" b="1">
                <a:latin typeface="Arial" panose="020B0604020202020204" pitchFamily="34" charset="0"/>
                <a:cs typeface="Arial" panose="020B0604020202020204" pitchFamily="34" charset="0"/>
              </a:rPr>
              <a:t>when  </a:t>
            </a:r>
            <a:r>
              <a:rPr lang="en-US" sz="750" b="1" spc="-4">
                <a:latin typeface="Arial" panose="020B0604020202020204" pitchFamily="34" charset="0"/>
                <a:cs typeface="Arial" panose="020B0604020202020204" pitchFamily="34" charset="0"/>
              </a:rPr>
              <a:t>redeemed, may be worth more or less than their original cost, and investments in separately managed accounts may be  worth more or less than the original amount. Current performance may be </a:t>
            </a:r>
            <a:r>
              <a:rPr lang="en-US" sz="750" b="1">
                <a:latin typeface="Arial" panose="020B0604020202020204" pitchFamily="34" charset="0"/>
                <a:cs typeface="Arial" panose="020B0604020202020204" pitchFamily="34" charset="0"/>
              </a:rPr>
              <a:t>lower </a:t>
            </a:r>
            <a:r>
              <a:rPr lang="en-US" sz="750" b="1" spc="-4">
                <a:latin typeface="Arial" panose="020B0604020202020204" pitchFamily="34" charset="0"/>
                <a:cs typeface="Arial" panose="020B0604020202020204" pitchFamily="34" charset="0"/>
              </a:rPr>
              <a:t>or higher than the performance  quoted. For performance data for a fund current to the most recent month end, please either contact the fund (at</a:t>
            </a:r>
            <a:r>
              <a:rPr lang="en-US" sz="750" b="1" spc="163">
                <a:latin typeface="Arial" panose="020B0604020202020204" pitchFamily="34" charset="0"/>
                <a:cs typeface="Arial" panose="020B0604020202020204" pitchFamily="34" charset="0"/>
              </a:rPr>
              <a:t> </a:t>
            </a:r>
            <a:r>
              <a:rPr lang="en-US" sz="750" b="1" spc="-4">
                <a:latin typeface="Arial" panose="020B0604020202020204" pitchFamily="34" charset="0"/>
                <a:cs typeface="Arial" panose="020B0604020202020204" pitchFamily="34" charset="0"/>
              </a:rPr>
              <a:t>the</a:t>
            </a:r>
            <a:endParaRPr lang="en-US" sz="750">
              <a:latin typeface="Arial" panose="020B0604020202020204" pitchFamily="34" charset="0"/>
              <a:cs typeface="Arial" panose="020B0604020202020204" pitchFamily="34" charset="0"/>
            </a:endParaRPr>
          </a:p>
          <a:p>
            <a:pPr marR="153529">
              <a:lnSpc>
                <a:spcPct val="100000"/>
              </a:lnSpc>
            </a:pPr>
            <a:r>
              <a:rPr lang="en-US" sz="750" b="1" spc="-4">
                <a:latin typeface="Arial" panose="020B0604020202020204" pitchFamily="34" charset="0"/>
                <a:cs typeface="Arial" panose="020B0604020202020204" pitchFamily="34" charset="0"/>
              </a:rPr>
              <a:t>toll-free number or website address specified in that fund’s profile given to </a:t>
            </a:r>
            <a:r>
              <a:rPr lang="en-US" sz="750" b="1" spc="-9">
                <a:latin typeface="Arial" panose="020B0604020202020204" pitchFamily="34" charset="0"/>
                <a:cs typeface="Arial" panose="020B0604020202020204" pitchFamily="34" charset="0"/>
              </a:rPr>
              <a:t>you </a:t>
            </a:r>
            <a:r>
              <a:rPr lang="en-US" sz="750" b="1" spc="-4">
                <a:latin typeface="Arial" panose="020B0604020202020204" pitchFamily="34" charset="0"/>
                <a:cs typeface="Arial" panose="020B0604020202020204" pitchFamily="34" charset="0"/>
              </a:rPr>
              <a:t>with this report) or call your Financial  Advisor or Private Wealth Advisor at the toll-free number on the cover page of this</a:t>
            </a:r>
            <a:r>
              <a:rPr lang="en-US" sz="750" b="1" spc="9">
                <a:latin typeface="Arial" panose="020B0604020202020204" pitchFamily="34" charset="0"/>
                <a:cs typeface="Arial" panose="020B0604020202020204" pitchFamily="34" charset="0"/>
              </a:rPr>
              <a:t> </a:t>
            </a:r>
            <a:r>
              <a:rPr lang="en-US" sz="750" b="1" spc="-4">
                <a:latin typeface="Arial" panose="020B0604020202020204" pitchFamily="34" charset="0"/>
                <a:cs typeface="Arial" panose="020B0604020202020204" pitchFamily="34" charset="0"/>
              </a:rPr>
              <a:t>report.</a:t>
            </a:r>
            <a:endParaRPr lang="en-US" sz="750">
              <a:latin typeface="Arial" panose="020B0604020202020204" pitchFamily="34" charset="0"/>
              <a:cs typeface="Arial" panose="020B0604020202020204" pitchFamily="34" charset="0"/>
            </a:endParaRPr>
          </a:p>
          <a:p>
            <a:pPr marR="80126">
              <a:lnSpc>
                <a:spcPct val="100000"/>
              </a:lnSpc>
              <a:spcBef>
                <a:spcPts val="799"/>
              </a:spcBef>
            </a:pPr>
            <a:r>
              <a:rPr lang="en-US" sz="750" spc="-4">
                <a:latin typeface="Arial" panose="020B0604020202020204" pitchFamily="34" charset="0"/>
                <a:cs typeface="Arial" panose="020B0604020202020204" pitchFamily="34" charset="0"/>
              </a:rPr>
              <a:t>You would not necessarily have </a:t>
            </a:r>
            <a:r>
              <a:rPr lang="en-US" sz="750" spc="-9">
                <a:latin typeface="Arial" panose="020B0604020202020204" pitchFamily="34" charset="0"/>
                <a:cs typeface="Arial" panose="020B0604020202020204" pitchFamily="34" charset="0"/>
              </a:rPr>
              <a:t>obtained </a:t>
            </a:r>
            <a:r>
              <a:rPr lang="en-US" sz="750" spc="-4">
                <a:latin typeface="Arial" panose="020B0604020202020204" pitchFamily="34" charset="0"/>
                <a:cs typeface="Arial" panose="020B0604020202020204" pitchFamily="34" charset="0"/>
              </a:rPr>
              <a:t>the performance results shown in this report if you had invested with these managers or funds for  the periods indicated. Actual performance results </a:t>
            </a:r>
            <a:r>
              <a:rPr lang="en-US" sz="750">
                <a:latin typeface="Arial" panose="020B0604020202020204" pitchFamily="34" charset="0"/>
                <a:cs typeface="Arial" panose="020B0604020202020204" pitchFamily="34" charset="0"/>
              </a:rPr>
              <a:t>of </a:t>
            </a:r>
            <a:r>
              <a:rPr lang="en-US" sz="750" spc="-4">
                <a:latin typeface="Arial" panose="020B0604020202020204" pitchFamily="34" charset="0"/>
                <a:cs typeface="Arial" panose="020B0604020202020204" pitchFamily="34" charset="0"/>
              </a:rPr>
              <a:t>accounts vary </a:t>
            </a:r>
            <a:r>
              <a:rPr lang="en-US" sz="750">
                <a:latin typeface="Arial" panose="020B0604020202020204" pitchFamily="34" charset="0"/>
                <a:cs typeface="Arial" panose="020B0604020202020204" pitchFamily="34" charset="0"/>
              </a:rPr>
              <a:t>due to </a:t>
            </a:r>
            <a:r>
              <a:rPr lang="en-US" sz="750" spc="-4">
                <a:latin typeface="Arial" panose="020B0604020202020204" pitchFamily="34" charset="0"/>
                <a:cs typeface="Arial" panose="020B0604020202020204" pitchFamily="34" charset="0"/>
              </a:rPr>
              <a:t>factors </a:t>
            </a:r>
            <a:r>
              <a:rPr lang="en-US" sz="750">
                <a:latin typeface="Arial" panose="020B0604020202020204" pitchFamily="34" charset="0"/>
                <a:cs typeface="Arial" panose="020B0604020202020204" pitchFamily="34" charset="0"/>
              </a:rPr>
              <a:t>such as the timing of </a:t>
            </a:r>
            <a:r>
              <a:rPr lang="en-US" sz="750" spc="-4">
                <a:latin typeface="Arial" panose="020B0604020202020204" pitchFamily="34" charset="0"/>
                <a:cs typeface="Arial" panose="020B0604020202020204" pitchFamily="34" charset="0"/>
              </a:rPr>
              <a:t>contributions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withdrawals, client  restrictions, rebalancing schedules, </a:t>
            </a:r>
            <a:r>
              <a:rPr lang="en-US" sz="750">
                <a:latin typeface="Arial" panose="020B0604020202020204" pitchFamily="34" charset="0"/>
                <a:cs typeface="Arial" panose="020B0604020202020204" pitchFamily="34" charset="0"/>
              </a:rPr>
              <a:t>and fees and costs. THE </a:t>
            </a:r>
            <a:r>
              <a:rPr lang="en-US" sz="750" spc="-4">
                <a:latin typeface="Arial" panose="020B0604020202020204" pitchFamily="34" charset="0"/>
                <a:cs typeface="Arial" panose="020B0604020202020204" pitchFamily="34" charset="0"/>
              </a:rPr>
              <a:t>SELECTION OF MANAGERS/FUNDS IN THIS REPORT MAY REFLECT THE  BENEFIT OF HINDSIGHT BASED ON HISTORICAL RATES OF</a:t>
            </a:r>
            <a:r>
              <a:rPr lang="en-US" sz="750" spc="-7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RETURN.</a:t>
            </a:r>
            <a:endParaRPr lang="en-US" sz="750">
              <a:latin typeface="Arial" panose="020B0604020202020204" pitchFamily="34" charset="0"/>
              <a:cs typeface="Arial" panose="020B0604020202020204" pitchFamily="34" charset="0"/>
            </a:endParaRPr>
          </a:p>
          <a:p>
            <a:pPr marR="145684">
              <a:lnSpc>
                <a:spcPct val="100000"/>
              </a:lnSpc>
              <a:spcBef>
                <a:spcPts val="529"/>
              </a:spcBef>
            </a:pPr>
            <a:r>
              <a:rPr lang="en-US" sz="750" spc="-4">
                <a:latin typeface="Arial" panose="020B0604020202020204" pitchFamily="34" charset="0"/>
                <a:cs typeface="Arial" panose="020B0604020202020204" pitchFamily="34" charset="0"/>
              </a:rPr>
              <a:t>In</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this report,</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all</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performance</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returns</a:t>
            </a:r>
            <a:r>
              <a:rPr lang="en-US" sz="750" spc="-18">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for</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periods</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of</a:t>
            </a:r>
            <a:r>
              <a:rPr lang="en-US" sz="750" spc="-1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more</a:t>
            </a:r>
            <a:r>
              <a:rPr lang="en-US" sz="750" spc="-1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than</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one</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year</a:t>
            </a:r>
            <a:r>
              <a:rPr lang="en-US" sz="750" spc="-18">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are</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annualized</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returns</a:t>
            </a:r>
            <a:r>
              <a:rPr lang="en-US" sz="750" spc="-18">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and</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for</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periods</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of</a:t>
            </a:r>
            <a:r>
              <a:rPr lang="en-US" sz="750" spc="-1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less</a:t>
            </a:r>
            <a:r>
              <a:rPr lang="en-US" sz="750" spc="-1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than</a:t>
            </a:r>
            <a:r>
              <a:rPr lang="en-US" sz="750" spc="-26">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one</a:t>
            </a:r>
            <a:r>
              <a:rPr lang="en-US" sz="750" spc="-22">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year</a:t>
            </a:r>
            <a:r>
              <a:rPr lang="en-US" sz="750" spc="-18">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are</a:t>
            </a:r>
            <a:r>
              <a:rPr lang="en-US" sz="750" spc="-13">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not  </a:t>
            </a:r>
            <a:r>
              <a:rPr lang="en-US" sz="750" spc="-4">
                <a:latin typeface="Arial" panose="020B0604020202020204" pitchFamily="34" charset="0"/>
                <a:cs typeface="Arial" panose="020B0604020202020204" pitchFamily="34" charset="0"/>
              </a:rPr>
              <a:t>annualized.</a:t>
            </a:r>
            <a:endParaRPr lang="en-US" sz="750">
              <a:latin typeface="Arial" panose="020B0604020202020204" pitchFamily="34" charset="0"/>
              <a:cs typeface="Arial" panose="020B0604020202020204" pitchFamily="34" charset="0"/>
            </a:endParaRPr>
          </a:p>
          <a:p>
            <a:pPr marR="30818">
              <a:lnSpc>
                <a:spcPct val="100000"/>
              </a:lnSpc>
              <a:spcBef>
                <a:spcPts val="529"/>
              </a:spcBef>
            </a:pPr>
            <a:r>
              <a:rPr lang="en-US" sz="750" spc="-4">
                <a:latin typeface="Arial" panose="020B0604020202020204" pitchFamily="34" charset="0"/>
                <a:cs typeface="Arial" panose="020B0604020202020204" pitchFamily="34" charset="0"/>
              </a:rPr>
              <a:t>See the applicable </a:t>
            </a:r>
            <a:r>
              <a:rPr lang="en-US" sz="750">
                <a:latin typeface="Arial" panose="020B0604020202020204" pitchFamily="34" charset="0"/>
                <a:cs typeface="Arial" panose="020B0604020202020204" pitchFamily="34" charset="0"/>
              </a:rPr>
              <a:t>Morgan </a:t>
            </a:r>
            <a:r>
              <a:rPr lang="en-US" sz="750" spc="-4">
                <a:latin typeface="Arial" panose="020B0604020202020204" pitchFamily="34" charset="0"/>
                <a:cs typeface="Arial" panose="020B0604020202020204" pitchFamily="34" charset="0"/>
              </a:rPr>
              <a:t>Stanley ADV brochure for </a:t>
            </a:r>
            <a:r>
              <a:rPr lang="en-US" sz="750">
                <a:latin typeface="Arial" panose="020B0604020202020204" pitchFamily="34" charset="0"/>
                <a:cs typeface="Arial" panose="020B0604020202020204" pitchFamily="34" charset="0"/>
              </a:rPr>
              <a:t>an </a:t>
            </a:r>
            <a:r>
              <a:rPr lang="en-US" sz="750" spc="-4">
                <a:latin typeface="Arial" panose="020B0604020202020204" pitchFamily="34" charset="0"/>
                <a:cs typeface="Arial" panose="020B0604020202020204" pitchFamily="34" charset="0"/>
              </a:rPr>
              <a:t>explanation </a:t>
            </a:r>
            <a:r>
              <a:rPr lang="en-US" sz="750">
                <a:latin typeface="Arial" panose="020B0604020202020204" pitchFamily="34" charset="0"/>
                <a:cs typeface="Arial" panose="020B0604020202020204" pitchFamily="34" charset="0"/>
              </a:rPr>
              <a:t>of </a:t>
            </a:r>
            <a:r>
              <a:rPr lang="en-US" sz="750" spc="-4">
                <a:latin typeface="Arial" panose="020B0604020202020204" pitchFamily="34" charset="0"/>
                <a:cs typeface="Arial" panose="020B0604020202020204" pitchFamily="34" charset="0"/>
              </a:rPr>
              <a:t>the fees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charges that would apply if you invest with </a:t>
            </a:r>
            <a:r>
              <a:rPr lang="en-US" sz="750">
                <a:latin typeface="Arial" panose="020B0604020202020204" pitchFamily="34" charset="0"/>
                <a:cs typeface="Arial" panose="020B0604020202020204" pitchFamily="34" charset="0"/>
              </a:rPr>
              <a:t>an </a:t>
            </a:r>
            <a:r>
              <a:rPr lang="en-US" sz="750" spc="-4">
                <a:latin typeface="Arial" panose="020B0604020202020204" pitchFamily="34" charset="0"/>
                <a:cs typeface="Arial" panose="020B0604020202020204" pitchFamily="34" charset="0"/>
              </a:rPr>
              <a:t>investment  manager </a:t>
            </a:r>
            <a:r>
              <a:rPr lang="en-US" sz="750">
                <a:latin typeface="Arial" panose="020B0604020202020204" pitchFamily="34" charset="0"/>
                <a:cs typeface="Arial" panose="020B0604020202020204" pitchFamily="34" charset="0"/>
              </a:rPr>
              <a:t>or </a:t>
            </a:r>
            <a:r>
              <a:rPr lang="en-US" sz="750" spc="-4">
                <a:latin typeface="Arial" panose="020B0604020202020204" pitchFamily="34" charset="0"/>
                <a:cs typeface="Arial" panose="020B0604020202020204" pitchFamily="34" charset="0"/>
              </a:rPr>
              <a:t>in </a:t>
            </a:r>
            <a:r>
              <a:rPr lang="en-US" sz="750">
                <a:latin typeface="Arial" panose="020B0604020202020204" pitchFamily="34" charset="0"/>
                <a:cs typeface="Arial" panose="020B0604020202020204" pitchFamily="34" charset="0"/>
              </a:rPr>
              <a:t>a </a:t>
            </a:r>
            <a:r>
              <a:rPr lang="en-US" sz="750" spc="-4">
                <a:latin typeface="Arial" panose="020B0604020202020204" pitchFamily="34" charset="0"/>
                <a:cs typeface="Arial" panose="020B0604020202020204" pitchFamily="34" charset="0"/>
              </a:rPr>
              <a:t>fund through </a:t>
            </a:r>
            <a:r>
              <a:rPr lang="en-US" sz="750">
                <a:latin typeface="Arial" panose="020B0604020202020204" pitchFamily="34" charset="0"/>
                <a:cs typeface="Arial" panose="020B0604020202020204" pitchFamily="34" charset="0"/>
              </a:rPr>
              <a:t>a </a:t>
            </a:r>
            <a:r>
              <a:rPr lang="en-US" sz="750" spc="-4">
                <a:latin typeface="Arial" panose="020B0604020202020204" pitchFamily="34" charset="0"/>
                <a:cs typeface="Arial" panose="020B0604020202020204" pitchFamily="34" charset="0"/>
              </a:rPr>
              <a:t>Morgan Stanley investment advisory program. See “Important Notes About This Report” for information </a:t>
            </a:r>
            <a:r>
              <a:rPr lang="en-US" sz="750">
                <a:latin typeface="Arial" panose="020B0604020202020204" pitchFamily="34" charset="0"/>
                <a:cs typeface="Arial" panose="020B0604020202020204" pitchFamily="34" charset="0"/>
              </a:rPr>
              <a:t>on the  </a:t>
            </a:r>
            <a:r>
              <a:rPr lang="en-US" sz="750" spc="-4">
                <a:latin typeface="Arial" panose="020B0604020202020204" pitchFamily="34" charset="0"/>
                <a:cs typeface="Arial" panose="020B0604020202020204" pitchFamily="34" charset="0"/>
              </a:rPr>
              <a:t>sources of performance information in this</a:t>
            </a:r>
            <a:r>
              <a:rPr lang="en-US" sz="750" spc="-88">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report.</a:t>
            </a:r>
            <a:endParaRPr lang="en-US" sz="750">
              <a:latin typeface="Arial" panose="020B0604020202020204" pitchFamily="34" charset="0"/>
              <a:cs typeface="Arial" panose="020B0604020202020204" pitchFamily="34" charset="0"/>
            </a:endParaRPr>
          </a:p>
          <a:p>
            <a:pPr>
              <a:lnSpc>
                <a:spcPct val="100000"/>
              </a:lnSpc>
              <a:spcBef>
                <a:spcPts val="794"/>
              </a:spcBef>
            </a:pPr>
            <a:r>
              <a:rPr lang="en-US" sz="750" spc="-4">
                <a:latin typeface="Arial" panose="020B0604020202020204" pitchFamily="34" charset="0"/>
                <a:cs typeface="Arial" panose="020B0604020202020204" pitchFamily="34" charset="0"/>
              </a:rPr>
              <a:t>Additional Disclosures for Blend</a:t>
            </a:r>
            <a:r>
              <a:rPr lang="en-US" sz="750" spc="-6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Reports</a:t>
            </a:r>
            <a:endParaRPr lang="en-US" sz="750">
              <a:latin typeface="Arial" panose="020B0604020202020204" pitchFamily="34" charset="0"/>
              <a:cs typeface="Arial" panose="020B0604020202020204" pitchFamily="34" charset="0"/>
            </a:endParaRPr>
          </a:p>
          <a:p>
            <a:pPr marR="24094">
              <a:lnSpc>
                <a:spcPct val="100000"/>
              </a:lnSpc>
              <a:spcBef>
                <a:spcPts val="794"/>
              </a:spcBef>
            </a:pPr>
            <a:r>
              <a:rPr lang="en-US" sz="750" spc="-4">
                <a:latin typeface="Arial" panose="020B0604020202020204" pitchFamily="34" charset="0"/>
                <a:cs typeface="Arial" panose="020B0604020202020204" pitchFamily="34" charset="0"/>
              </a:rPr>
              <a:t>The performance data designated </a:t>
            </a:r>
            <a:r>
              <a:rPr lang="en-US" sz="750">
                <a:latin typeface="Arial" panose="020B0604020202020204" pitchFamily="34" charset="0"/>
                <a:cs typeface="Arial" panose="020B0604020202020204" pitchFamily="34" charset="0"/>
              </a:rPr>
              <a:t>as “Custom </a:t>
            </a:r>
            <a:r>
              <a:rPr lang="en-US" sz="750" spc="-4">
                <a:latin typeface="Arial" panose="020B0604020202020204" pitchFamily="34" charset="0"/>
                <a:cs typeface="Arial" panose="020B0604020202020204" pitchFamily="34" charset="0"/>
              </a:rPr>
              <a:t>Manager Blend” below [and </a:t>
            </a:r>
            <a:r>
              <a:rPr lang="en-US" sz="750">
                <a:latin typeface="Arial" panose="020B0604020202020204" pitchFamily="34" charset="0"/>
                <a:cs typeface="Arial" panose="020B0604020202020204" pitchFamily="34" charset="0"/>
              </a:rPr>
              <a:t>on </a:t>
            </a:r>
            <a:r>
              <a:rPr lang="en-US" sz="750" spc="-4">
                <a:latin typeface="Arial" panose="020B0604020202020204" pitchFamily="34" charset="0"/>
                <a:cs typeface="Arial" panose="020B0604020202020204" pitchFamily="34" charset="0"/>
              </a:rPr>
              <a:t>the following pages] is provided </a:t>
            </a:r>
            <a:r>
              <a:rPr lang="en-US" sz="750">
                <a:latin typeface="Arial" panose="020B0604020202020204" pitchFamily="34" charset="0"/>
                <a:cs typeface="Arial" panose="020B0604020202020204" pitchFamily="34" charset="0"/>
              </a:rPr>
              <a:t>at </a:t>
            </a:r>
            <a:r>
              <a:rPr lang="en-US" sz="750" spc="-4">
                <a:latin typeface="Arial" panose="020B0604020202020204" pitchFamily="34" charset="0"/>
                <a:cs typeface="Arial" panose="020B0604020202020204" pitchFamily="34" charset="0"/>
              </a:rPr>
              <a:t>your specific request,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represents </a:t>
            </a:r>
            <a:r>
              <a:rPr lang="en-US" sz="750">
                <a:latin typeface="Arial" panose="020B0604020202020204" pitchFamily="34" charset="0"/>
                <a:cs typeface="Arial" panose="020B0604020202020204" pitchFamily="34" charset="0"/>
              </a:rPr>
              <a:t>what </a:t>
            </a:r>
            <a:r>
              <a:rPr lang="en-US" sz="750" spc="-4">
                <a:latin typeface="Arial" panose="020B0604020202020204" pitchFamily="34" charset="0"/>
                <a:cs typeface="Arial" panose="020B0604020202020204" pitchFamily="34" charset="0"/>
              </a:rPr>
              <a:t>the return </a:t>
            </a:r>
            <a:r>
              <a:rPr lang="en-US" sz="750">
                <a:latin typeface="Arial" panose="020B0604020202020204" pitchFamily="34" charset="0"/>
                <a:cs typeface="Arial" panose="020B0604020202020204" pitchFamily="34" charset="0"/>
              </a:rPr>
              <a:t>of a </a:t>
            </a:r>
            <a:r>
              <a:rPr lang="en-US" sz="750" spc="-4">
                <a:latin typeface="Arial" panose="020B0604020202020204" pitchFamily="34" charset="0"/>
                <a:cs typeface="Arial" panose="020B0604020202020204" pitchFamily="34" charset="0"/>
              </a:rPr>
              <a:t>portfolio would have been </a:t>
            </a:r>
            <a:r>
              <a:rPr lang="en-US" sz="750">
                <a:latin typeface="Arial" panose="020B0604020202020204" pitchFamily="34" charset="0"/>
                <a:cs typeface="Arial" panose="020B0604020202020204" pitchFamily="34" charset="0"/>
              </a:rPr>
              <a:t>had </a:t>
            </a:r>
            <a:r>
              <a:rPr lang="en-US" sz="750" spc="-4">
                <a:latin typeface="Arial" panose="020B0604020202020204" pitchFamily="34" charset="0"/>
                <a:cs typeface="Arial" panose="020B0604020202020204" pitchFamily="34" charset="0"/>
              </a:rPr>
              <a:t>you been invested in the investment products recommended in this Proposal, in  </a:t>
            </a:r>
            <a:r>
              <a:rPr lang="en-US" sz="750">
                <a:latin typeface="Arial" panose="020B0604020202020204" pitchFamily="34" charset="0"/>
                <a:cs typeface="Arial" panose="020B0604020202020204" pitchFamily="34" charset="0"/>
              </a:rPr>
              <a:t>the </a:t>
            </a:r>
            <a:r>
              <a:rPr lang="en-US" sz="750" spc="-4">
                <a:latin typeface="Arial" panose="020B0604020202020204" pitchFamily="34" charset="0"/>
                <a:cs typeface="Arial" panose="020B0604020202020204" pitchFamily="34" charset="0"/>
              </a:rPr>
              <a:t>percentages recommended, </a:t>
            </a:r>
            <a:r>
              <a:rPr lang="en-US" sz="750">
                <a:latin typeface="Arial" panose="020B0604020202020204" pitchFamily="34" charset="0"/>
                <a:cs typeface="Arial" panose="020B0604020202020204" pitchFamily="34" charset="0"/>
              </a:rPr>
              <a:t>over the time </a:t>
            </a:r>
            <a:r>
              <a:rPr lang="en-US" sz="750" spc="-4">
                <a:latin typeface="Arial" panose="020B0604020202020204" pitchFamily="34" charset="0"/>
                <a:cs typeface="Arial" panose="020B0604020202020204" pitchFamily="34" charset="0"/>
              </a:rPr>
              <a:t>periods shown. </a:t>
            </a:r>
            <a:r>
              <a:rPr lang="en-US" sz="750">
                <a:latin typeface="Arial" panose="020B0604020202020204" pitchFamily="34" charset="0"/>
                <a:cs typeface="Arial" panose="020B0604020202020204" pitchFamily="34" charset="0"/>
              </a:rPr>
              <a:t>While </a:t>
            </a:r>
            <a:r>
              <a:rPr lang="en-US" sz="750" spc="-4">
                <a:latin typeface="Arial" panose="020B0604020202020204" pitchFamily="34" charset="0"/>
                <a:cs typeface="Arial" panose="020B0604020202020204" pitchFamily="34" charset="0"/>
              </a:rPr>
              <a:t>this data does not </a:t>
            </a:r>
            <a:r>
              <a:rPr lang="en-US" sz="750" spc="-9">
                <a:latin typeface="Arial" panose="020B0604020202020204" pitchFamily="34" charset="0"/>
                <a:cs typeface="Arial" panose="020B0604020202020204" pitchFamily="34" charset="0"/>
              </a:rPr>
              <a:t>represent </a:t>
            </a:r>
            <a:r>
              <a:rPr lang="en-US" sz="750" spc="-4">
                <a:latin typeface="Arial" panose="020B0604020202020204" pitchFamily="34" charset="0"/>
                <a:cs typeface="Arial" panose="020B0604020202020204" pitchFamily="34" charset="0"/>
              </a:rPr>
              <a:t>the </a:t>
            </a:r>
            <a:r>
              <a:rPr lang="en-US" sz="750" spc="-9">
                <a:latin typeface="Arial" panose="020B0604020202020204" pitchFamily="34" charset="0"/>
                <a:cs typeface="Arial" panose="020B0604020202020204" pitchFamily="34" charset="0"/>
              </a:rPr>
              <a:t>actual </a:t>
            </a:r>
            <a:r>
              <a:rPr lang="en-US" sz="750" spc="-4">
                <a:latin typeface="Arial" panose="020B0604020202020204" pitchFamily="34" charset="0"/>
                <a:cs typeface="Arial" panose="020B0604020202020204" pitchFamily="34" charset="0"/>
              </a:rPr>
              <a:t>performance of any specific  portfolio, </a:t>
            </a:r>
            <a:r>
              <a:rPr lang="en-US" sz="750">
                <a:latin typeface="Arial" panose="020B0604020202020204" pitchFamily="34" charset="0"/>
                <a:cs typeface="Arial" panose="020B0604020202020204" pitchFamily="34" charset="0"/>
              </a:rPr>
              <a:t>it has </a:t>
            </a:r>
            <a:r>
              <a:rPr lang="en-US" sz="750" spc="-4">
                <a:latin typeface="Arial" panose="020B0604020202020204" pitchFamily="34" charset="0"/>
                <a:cs typeface="Arial" panose="020B0604020202020204" pitchFamily="34" charset="0"/>
              </a:rPr>
              <a:t>been </a:t>
            </a:r>
            <a:r>
              <a:rPr lang="en-US" sz="750">
                <a:latin typeface="Arial" panose="020B0604020202020204" pitchFamily="34" charset="0"/>
                <a:cs typeface="Arial" panose="020B0604020202020204" pitchFamily="34" charset="0"/>
              </a:rPr>
              <a:t>derived from the </a:t>
            </a:r>
            <a:r>
              <a:rPr lang="en-US" sz="750" spc="-4">
                <a:latin typeface="Arial" panose="020B0604020202020204" pitchFamily="34" charset="0"/>
                <a:cs typeface="Arial" panose="020B0604020202020204" pitchFamily="34" charset="0"/>
              </a:rPr>
              <a:t>actual performance </a:t>
            </a:r>
            <a:r>
              <a:rPr lang="en-US" sz="750">
                <a:latin typeface="Arial" panose="020B0604020202020204" pitchFamily="34" charset="0"/>
                <a:cs typeface="Arial" panose="020B0604020202020204" pitchFamily="34" charset="0"/>
              </a:rPr>
              <a:t>of each </a:t>
            </a:r>
            <a:r>
              <a:rPr lang="en-US" sz="750" spc="-4">
                <a:latin typeface="Arial" panose="020B0604020202020204" pitchFamily="34" charset="0"/>
                <a:cs typeface="Arial" panose="020B0604020202020204" pitchFamily="34" charset="0"/>
              </a:rPr>
              <a:t>investment product </a:t>
            </a:r>
            <a:r>
              <a:rPr lang="en-US" sz="750">
                <a:latin typeface="Arial" panose="020B0604020202020204" pitchFamily="34" charset="0"/>
                <a:cs typeface="Arial" panose="020B0604020202020204" pitchFamily="34" charset="0"/>
              </a:rPr>
              <a:t>as set forth in </a:t>
            </a:r>
            <a:r>
              <a:rPr lang="en-US" sz="750" spc="-4">
                <a:latin typeface="Arial" panose="020B0604020202020204" pitchFamily="34" charset="0"/>
                <a:cs typeface="Arial" panose="020B0604020202020204" pitchFamily="34" charset="0"/>
              </a:rPr>
              <a:t>publicly available disclosure documents  prepared </a:t>
            </a:r>
            <a:r>
              <a:rPr lang="en-US" sz="750">
                <a:latin typeface="Arial" panose="020B0604020202020204" pitchFamily="34" charset="0"/>
                <a:cs typeface="Arial" panose="020B0604020202020204" pitchFamily="34" charset="0"/>
              </a:rPr>
              <a:t>by </a:t>
            </a:r>
            <a:r>
              <a:rPr lang="en-US" sz="750" spc="-4">
                <a:latin typeface="Arial" panose="020B0604020202020204" pitchFamily="34" charset="0"/>
                <a:cs typeface="Arial" panose="020B0604020202020204" pitchFamily="34" charset="0"/>
              </a:rPr>
              <a:t>the fund companies </a:t>
            </a:r>
            <a:r>
              <a:rPr lang="en-US" sz="750">
                <a:latin typeface="Arial" panose="020B0604020202020204" pitchFamily="34" charset="0"/>
                <a:cs typeface="Arial" panose="020B0604020202020204" pitchFamily="34" charset="0"/>
              </a:rPr>
              <a:t>or </a:t>
            </a:r>
            <a:r>
              <a:rPr lang="en-US" sz="750" spc="-4">
                <a:latin typeface="Arial" panose="020B0604020202020204" pitchFamily="34" charset="0"/>
                <a:cs typeface="Arial" panose="020B0604020202020204" pitchFamily="34" charset="0"/>
              </a:rPr>
              <a:t>the performance information provided </a:t>
            </a:r>
            <a:r>
              <a:rPr lang="en-US" sz="750">
                <a:latin typeface="Arial" panose="020B0604020202020204" pitchFamily="34" charset="0"/>
                <a:cs typeface="Arial" panose="020B0604020202020204" pitchFamily="34" charset="0"/>
              </a:rPr>
              <a:t>by any </a:t>
            </a:r>
            <a:r>
              <a:rPr lang="en-US" sz="750" spc="-4">
                <a:latin typeface="Arial" panose="020B0604020202020204" pitchFamily="34" charset="0"/>
                <a:cs typeface="Arial" panose="020B0604020202020204" pitchFamily="34" charset="0"/>
              </a:rPr>
              <a:t>investment sub-managers included in this Proposal. </a:t>
            </a:r>
            <a:r>
              <a:rPr lang="en-US" sz="750">
                <a:latin typeface="Arial" panose="020B0604020202020204" pitchFamily="34" charset="0"/>
                <a:cs typeface="Arial" panose="020B0604020202020204" pitchFamily="34" charset="0"/>
              </a:rPr>
              <a:t>This  </a:t>
            </a:r>
            <a:r>
              <a:rPr lang="en-US" sz="750" spc="-4">
                <a:latin typeface="Arial" panose="020B0604020202020204" pitchFamily="34" charset="0"/>
                <a:cs typeface="Arial" panose="020B0604020202020204" pitchFamily="34" charset="0"/>
              </a:rPr>
              <a:t>performance </a:t>
            </a:r>
            <a:r>
              <a:rPr lang="en-US" sz="750">
                <a:latin typeface="Arial" panose="020B0604020202020204" pitchFamily="34" charset="0"/>
                <a:cs typeface="Arial" panose="020B0604020202020204" pitchFamily="34" charset="0"/>
              </a:rPr>
              <a:t>is </a:t>
            </a:r>
            <a:r>
              <a:rPr lang="en-US" sz="750" spc="-4">
                <a:latin typeface="Arial" panose="020B0604020202020204" pitchFamily="34" charset="0"/>
                <a:cs typeface="Arial" panose="020B0604020202020204" pitchFamily="34" charset="0"/>
              </a:rPr>
              <a:t>presented </a:t>
            </a:r>
            <a:r>
              <a:rPr lang="en-US" sz="750">
                <a:latin typeface="Arial" panose="020B0604020202020204" pitchFamily="34" charset="0"/>
                <a:cs typeface="Arial" panose="020B0604020202020204" pitchFamily="34" charset="0"/>
              </a:rPr>
              <a:t>for illustrative </a:t>
            </a:r>
            <a:r>
              <a:rPr lang="en-US" sz="750" spc="-4">
                <a:latin typeface="Arial" panose="020B0604020202020204" pitchFamily="34" charset="0"/>
                <a:cs typeface="Arial" panose="020B0604020202020204" pitchFamily="34" charset="0"/>
              </a:rPr>
              <a:t>purposes </a:t>
            </a:r>
            <a:r>
              <a:rPr lang="en-US" sz="750">
                <a:latin typeface="Arial" panose="020B0604020202020204" pitchFamily="34" charset="0"/>
                <a:cs typeface="Arial" panose="020B0604020202020204" pitchFamily="34" charset="0"/>
              </a:rPr>
              <a:t>only. With </a:t>
            </a:r>
            <a:r>
              <a:rPr lang="en-US" sz="750" spc="-4">
                <a:latin typeface="Arial" panose="020B0604020202020204" pitchFamily="34" charset="0"/>
                <a:cs typeface="Arial" panose="020B0604020202020204" pitchFamily="34" charset="0"/>
              </a:rPr>
              <a:t>respect </a:t>
            </a:r>
            <a:r>
              <a:rPr lang="en-US" sz="750">
                <a:latin typeface="Arial" panose="020B0604020202020204" pitchFamily="34" charset="0"/>
                <a:cs typeface="Arial" panose="020B0604020202020204" pitchFamily="34" charset="0"/>
              </a:rPr>
              <a:t>to </a:t>
            </a:r>
            <a:r>
              <a:rPr lang="en-US" sz="750" spc="-4">
                <a:latin typeface="Arial" panose="020B0604020202020204" pitchFamily="34" charset="0"/>
                <a:cs typeface="Arial" panose="020B0604020202020204" pitchFamily="34" charset="0"/>
              </a:rPr>
              <a:t>separately managed accounts, </a:t>
            </a:r>
            <a:r>
              <a:rPr lang="en-US" sz="750">
                <a:latin typeface="Arial" panose="020B0604020202020204" pitchFamily="34" charset="0"/>
                <a:cs typeface="Arial" panose="020B0604020202020204" pitchFamily="34" charset="0"/>
              </a:rPr>
              <a:t>the </a:t>
            </a:r>
            <a:r>
              <a:rPr lang="en-US" sz="750" spc="-4">
                <a:latin typeface="Arial" panose="020B0604020202020204" pitchFamily="34" charset="0"/>
                <a:cs typeface="Arial" panose="020B0604020202020204" pitchFamily="34" charset="0"/>
              </a:rPr>
              <a:t>performance information is based  </a:t>
            </a:r>
            <a:r>
              <a:rPr lang="en-US" sz="750">
                <a:latin typeface="Arial" panose="020B0604020202020204" pitchFamily="34" charset="0"/>
                <a:cs typeface="Arial" panose="020B0604020202020204" pitchFamily="34" charset="0"/>
              </a:rPr>
              <a:t>on </a:t>
            </a:r>
            <a:r>
              <a:rPr lang="en-US" sz="750" spc="-4">
                <a:latin typeface="Arial" panose="020B0604020202020204" pitchFamily="34" charset="0"/>
                <a:cs typeface="Arial" panose="020B0604020202020204" pitchFamily="34" charset="0"/>
              </a:rPr>
              <a:t>other accounts </a:t>
            </a:r>
            <a:r>
              <a:rPr lang="en-US" sz="750">
                <a:latin typeface="Arial" panose="020B0604020202020204" pitchFamily="34" charset="0"/>
                <a:cs typeface="Arial" panose="020B0604020202020204" pitchFamily="34" charset="0"/>
              </a:rPr>
              <a:t>of </a:t>
            </a:r>
            <a:r>
              <a:rPr lang="en-US" sz="750" spc="-4">
                <a:latin typeface="Arial" panose="020B0604020202020204" pitchFamily="34" charset="0"/>
                <a:cs typeface="Arial" panose="020B0604020202020204" pitchFamily="34" charset="0"/>
              </a:rPr>
              <a:t>the investment sub-manager that operated with substantially similar investment objectives </a:t>
            </a:r>
            <a:r>
              <a:rPr lang="en-US" sz="750">
                <a:latin typeface="Arial" panose="020B0604020202020204" pitchFamily="34" charset="0"/>
                <a:cs typeface="Arial" panose="020B0604020202020204" pitchFamily="34" charset="0"/>
              </a:rPr>
              <a:t>and </a:t>
            </a:r>
            <a:r>
              <a:rPr lang="en-US" sz="750" spc="-4">
                <a:latin typeface="Arial" panose="020B0604020202020204" pitchFamily="34" charset="0"/>
                <a:cs typeface="Arial" panose="020B0604020202020204" pitchFamily="34" charset="0"/>
              </a:rPr>
              <a:t>policies </a:t>
            </a:r>
            <a:r>
              <a:rPr lang="en-US" sz="750">
                <a:latin typeface="Arial" panose="020B0604020202020204" pitchFamily="34" charset="0"/>
                <a:cs typeface="Arial" panose="020B0604020202020204" pitchFamily="34" charset="0"/>
              </a:rPr>
              <a:t>during the time  </a:t>
            </a:r>
            <a:r>
              <a:rPr lang="en-US" sz="750" spc="-4">
                <a:latin typeface="Arial" panose="020B0604020202020204" pitchFamily="34" charset="0"/>
                <a:cs typeface="Arial" panose="020B0604020202020204" pitchFamily="34" charset="0"/>
              </a:rPr>
              <a:t>periods indicated. The data designed </a:t>
            </a:r>
            <a:r>
              <a:rPr lang="en-US" sz="750">
                <a:latin typeface="Arial" panose="020B0604020202020204" pitchFamily="34" charset="0"/>
                <a:cs typeface="Arial" panose="020B0604020202020204" pitchFamily="34" charset="0"/>
              </a:rPr>
              <a:t>as “Custom </a:t>
            </a:r>
            <a:r>
              <a:rPr lang="en-US" sz="750" spc="-4">
                <a:latin typeface="Arial" panose="020B0604020202020204" pitchFamily="34" charset="0"/>
                <a:cs typeface="Arial" panose="020B0604020202020204" pitchFamily="34" charset="0"/>
              </a:rPr>
              <a:t>Index Blend” is derived from the stated benchmark </a:t>
            </a:r>
            <a:r>
              <a:rPr lang="en-US" sz="750">
                <a:latin typeface="Arial" panose="020B0604020202020204" pitchFamily="34" charset="0"/>
                <a:cs typeface="Arial" panose="020B0604020202020204" pitchFamily="34" charset="0"/>
              </a:rPr>
              <a:t>of each </a:t>
            </a:r>
            <a:r>
              <a:rPr lang="en-US" sz="750" spc="-4">
                <a:latin typeface="Arial" panose="020B0604020202020204" pitchFamily="34" charset="0"/>
                <a:cs typeface="Arial" panose="020B0604020202020204" pitchFamily="34" charset="0"/>
              </a:rPr>
              <a:t>investment product included </a:t>
            </a:r>
            <a:r>
              <a:rPr lang="en-US" sz="750">
                <a:latin typeface="Arial" panose="020B0604020202020204" pitchFamily="34" charset="0"/>
                <a:cs typeface="Arial" panose="020B0604020202020204" pitchFamily="34" charset="0"/>
              </a:rPr>
              <a:t>in  the </a:t>
            </a:r>
            <a:r>
              <a:rPr lang="en-US" sz="750" spc="-4">
                <a:latin typeface="Arial" panose="020B0604020202020204" pitchFamily="34" charset="0"/>
                <a:cs typeface="Arial" panose="020B0604020202020204" pitchFamily="34" charset="0"/>
              </a:rPr>
              <a:t>weightings </a:t>
            </a:r>
            <a:r>
              <a:rPr lang="en-US" sz="750">
                <a:latin typeface="Arial" panose="020B0604020202020204" pitchFamily="34" charset="0"/>
                <a:cs typeface="Arial" panose="020B0604020202020204" pitchFamily="34" charset="0"/>
              </a:rPr>
              <a:t>set forth in our </a:t>
            </a:r>
            <a:r>
              <a:rPr lang="en-US" sz="750" spc="-4">
                <a:latin typeface="Arial" panose="020B0604020202020204" pitchFamily="34" charset="0"/>
                <a:cs typeface="Arial" panose="020B0604020202020204" pitchFamily="34" charset="0"/>
              </a:rPr>
              <a:t>recommendation. </a:t>
            </a:r>
            <a:r>
              <a:rPr lang="en-US" sz="750">
                <a:latin typeface="Arial" panose="020B0604020202020204" pitchFamily="34" charset="0"/>
                <a:cs typeface="Arial" panose="020B0604020202020204" pitchFamily="34" charset="0"/>
              </a:rPr>
              <a:t>Past </a:t>
            </a:r>
            <a:r>
              <a:rPr lang="en-US" sz="750" spc="-4">
                <a:latin typeface="Arial" panose="020B0604020202020204" pitchFamily="34" charset="0"/>
                <a:cs typeface="Arial" panose="020B0604020202020204" pitchFamily="34" charset="0"/>
              </a:rPr>
              <a:t>performance does </a:t>
            </a:r>
            <a:r>
              <a:rPr lang="en-US" sz="750">
                <a:latin typeface="Arial" panose="020B0604020202020204" pitchFamily="34" charset="0"/>
                <a:cs typeface="Arial" panose="020B0604020202020204" pitchFamily="34" charset="0"/>
              </a:rPr>
              <a:t>not </a:t>
            </a:r>
            <a:r>
              <a:rPr lang="en-US" sz="750" spc="-4">
                <a:latin typeface="Arial" panose="020B0604020202020204" pitchFamily="34" charset="0"/>
                <a:cs typeface="Arial" panose="020B0604020202020204" pitchFamily="34" charset="0"/>
              </a:rPr>
              <a:t>guarantee </a:t>
            </a:r>
            <a:r>
              <a:rPr lang="en-US" sz="750">
                <a:latin typeface="Arial" panose="020B0604020202020204" pitchFamily="34" charset="0"/>
                <a:cs typeface="Arial" panose="020B0604020202020204" pitchFamily="34" charset="0"/>
              </a:rPr>
              <a:t>or </a:t>
            </a:r>
            <a:r>
              <a:rPr lang="en-US" sz="750" spc="-4">
                <a:latin typeface="Arial" panose="020B0604020202020204" pitchFamily="34" charset="0"/>
                <a:cs typeface="Arial" panose="020B0604020202020204" pitchFamily="34" charset="0"/>
              </a:rPr>
              <a:t>predict </a:t>
            </a:r>
            <a:r>
              <a:rPr lang="en-US" sz="750">
                <a:latin typeface="Arial" panose="020B0604020202020204" pitchFamily="34" charset="0"/>
                <a:cs typeface="Arial" panose="020B0604020202020204" pitchFamily="34" charset="0"/>
              </a:rPr>
              <a:t>future results.</a:t>
            </a:r>
            <a:r>
              <a:rPr lang="en-US" sz="750" spc="-26">
                <a:latin typeface="Arial" panose="020B0604020202020204" pitchFamily="34" charset="0"/>
                <a:cs typeface="Arial" panose="020B0604020202020204" pitchFamily="34" charset="0"/>
              </a:rPr>
              <a:t> </a:t>
            </a:r>
            <a:r>
              <a:rPr lang="en-US" sz="750">
                <a:latin typeface="Arial" panose="020B0604020202020204" pitchFamily="34" charset="0"/>
                <a:cs typeface="Arial" panose="020B0604020202020204" pitchFamily="34" charset="0"/>
              </a:rPr>
              <a:t>It is important </a:t>
            </a:r>
            <a:r>
              <a:rPr lang="en-US" sz="750" spc="-4">
                <a:latin typeface="Arial" panose="020B0604020202020204" pitchFamily="34" charset="0"/>
                <a:cs typeface="Arial" panose="020B0604020202020204" pitchFamily="34" charset="0"/>
              </a:rPr>
              <a:t>to note </a:t>
            </a:r>
            <a:r>
              <a:rPr lang="en-US" sz="750">
                <a:latin typeface="Arial" panose="020B0604020202020204" pitchFamily="34" charset="0"/>
                <a:cs typeface="Arial" panose="020B0604020202020204" pitchFamily="34" charset="0"/>
              </a:rPr>
              <a:t>that the  </a:t>
            </a:r>
            <a:r>
              <a:rPr lang="en-US" sz="750" spc="-4">
                <a:latin typeface="Arial" panose="020B0604020202020204" pitchFamily="34" charset="0"/>
                <a:cs typeface="Arial" panose="020B0604020202020204" pitchFamily="34" charset="0"/>
              </a:rPr>
              <a:t>performance set forth below does not take into account the fees that would be charged to the </a:t>
            </a:r>
            <a:r>
              <a:rPr lang="en-US" sz="750" spc="-9">
                <a:latin typeface="Arial" panose="020B0604020202020204" pitchFamily="34" charset="0"/>
                <a:cs typeface="Arial" panose="020B0604020202020204" pitchFamily="34" charset="0"/>
              </a:rPr>
              <a:t>account. </a:t>
            </a:r>
            <a:r>
              <a:rPr lang="en-US" sz="750" spc="-4">
                <a:latin typeface="Arial" panose="020B0604020202020204" pitchFamily="34" charset="0"/>
                <a:cs typeface="Arial" panose="020B0604020202020204" pitchFamily="34" charset="0"/>
              </a:rPr>
              <a:t>As illustrated in the Performance  Disclosures </a:t>
            </a:r>
            <a:r>
              <a:rPr lang="en-US" sz="750">
                <a:latin typeface="Arial" panose="020B0604020202020204" pitchFamily="34" charset="0"/>
                <a:cs typeface="Arial" panose="020B0604020202020204" pitchFamily="34" charset="0"/>
              </a:rPr>
              <a:t>at the end of this </a:t>
            </a:r>
            <a:r>
              <a:rPr lang="en-US" sz="750" spc="-4">
                <a:latin typeface="Arial" panose="020B0604020202020204" pitchFamily="34" charset="0"/>
                <a:cs typeface="Arial" panose="020B0604020202020204" pitchFamily="34" charset="0"/>
              </a:rPr>
              <a:t>Proposal, </a:t>
            </a:r>
            <a:r>
              <a:rPr lang="en-US" sz="750">
                <a:latin typeface="Arial" panose="020B0604020202020204" pitchFamily="34" charset="0"/>
                <a:cs typeface="Arial" panose="020B0604020202020204" pitchFamily="34" charset="0"/>
              </a:rPr>
              <a:t>if an </a:t>
            </a:r>
            <a:r>
              <a:rPr lang="en-US" sz="750" spc="-4">
                <a:latin typeface="Arial" panose="020B0604020202020204" pitchFamily="34" charset="0"/>
                <a:cs typeface="Arial" panose="020B0604020202020204" pitchFamily="34" charset="0"/>
              </a:rPr>
              <a:t>account </a:t>
            </a:r>
            <a:r>
              <a:rPr lang="en-US" sz="750">
                <a:latin typeface="Arial" panose="020B0604020202020204" pitchFamily="34" charset="0"/>
                <a:cs typeface="Arial" panose="020B0604020202020204" pitchFamily="34" charset="0"/>
              </a:rPr>
              <a:t>had </a:t>
            </a:r>
            <a:r>
              <a:rPr lang="en-US" sz="750" spc="-4">
                <a:latin typeface="Arial" panose="020B0604020202020204" pitchFamily="34" charset="0"/>
                <a:cs typeface="Arial" panose="020B0604020202020204" pitchFamily="34" charset="0"/>
              </a:rPr>
              <a:t>been </a:t>
            </a:r>
            <a:r>
              <a:rPr lang="en-US" sz="750">
                <a:latin typeface="Arial" panose="020B0604020202020204" pitchFamily="34" charset="0"/>
                <a:cs typeface="Arial" panose="020B0604020202020204" pitchFamily="34" charset="0"/>
              </a:rPr>
              <a:t>in </a:t>
            </a:r>
            <a:r>
              <a:rPr lang="en-US" sz="750" spc="-4">
                <a:latin typeface="Arial" panose="020B0604020202020204" pitchFamily="34" charset="0"/>
                <a:cs typeface="Arial" panose="020B0604020202020204" pitchFamily="34" charset="0"/>
              </a:rPr>
              <a:t>existence </a:t>
            </a:r>
            <a:r>
              <a:rPr lang="en-US" sz="750">
                <a:latin typeface="Arial" panose="020B0604020202020204" pitchFamily="34" charset="0"/>
                <a:cs typeface="Arial" panose="020B0604020202020204" pitchFamily="34" charset="0"/>
              </a:rPr>
              <a:t>for the time </a:t>
            </a:r>
            <a:r>
              <a:rPr lang="en-US" sz="750" spc="-4">
                <a:latin typeface="Arial" panose="020B0604020202020204" pitchFamily="34" charset="0"/>
                <a:cs typeface="Arial" panose="020B0604020202020204" pitchFamily="34" charset="0"/>
              </a:rPr>
              <a:t>periods shown, </a:t>
            </a:r>
            <a:r>
              <a:rPr lang="en-US" sz="750">
                <a:latin typeface="Arial" panose="020B0604020202020204" pitchFamily="34" charset="0"/>
                <a:cs typeface="Arial" panose="020B0604020202020204" pitchFamily="34" charset="0"/>
              </a:rPr>
              <a:t>its </a:t>
            </a:r>
            <a:r>
              <a:rPr lang="en-US" sz="750" spc="-4">
                <a:latin typeface="Arial" panose="020B0604020202020204" pitchFamily="34" charset="0"/>
                <a:cs typeface="Arial" panose="020B0604020202020204" pitchFamily="34" charset="0"/>
              </a:rPr>
              <a:t>performance </a:t>
            </a:r>
            <a:r>
              <a:rPr lang="en-US" sz="750">
                <a:latin typeface="Arial" panose="020B0604020202020204" pitchFamily="34" charset="0"/>
                <a:cs typeface="Arial" panose="020B0604020202020204" pitchFamily="34" charset="0"/>
              </a:rPr>
              <a:t>would be lower than  </a:t>
            </a:r>
            <a:r>
              <a:rPr lang="en-US" sz="750" spc="-4">
                <a:latin typeface="Arial" panose="020B0604020202020204" pitchFamily="34" charset="0"/>
                <a:cs typeface="Arial" panose="020B0604020202020204" pitchFamily="34" charset="0"/>
              </a:rPr>
              <a:t>that shown by an amount that is directly proportionate to the fee charged. Please see the fee schedule for an illustration of </a:t>
            </a:r>
            <a:r>
              <a:rPr lang="en-US" sz="750">
                <a:latin typeface="Arial" panose="020B0604020202020204" pitchFamily="34" charset="0"/>
                <a:cs typeface="Arial" panose="020B0604020202020204" pitchFamily="34" charset="0"/>
              </a:rPr>
              <a:t>the </a:t>
            </a:r>
            <a:r>
              <a:rPr lang="en-US" sz="750" spc="-4">
                <a:latin typeface="Arial" panose="020B0604020202020204" pitchFamily="34" charset="0"/>
                <a:cs typeface="Arial" panose="020B0604020202020204" pitchFamily="34" charset="0"/>
              </a:rPr>
              <a:t>impact of fees  </a:t>
            </a:r>
            <a:r>
              <a:rPr lang="en-US" sz="750">
                <a:latin typeface="Arial" panose="020B0604020202020204" pitchFamily="34" charset="0"/>
                <a:cs typeface="Arial" panose="020B0604020202020204" pitchFamily="34" charset="0"/>
              </a:rPr>
              <a:t>on </a:t>
            </a:r>
            <a:r>
              <a:rPr lang="en-US" sz="750" spc="-4">
                <a:latin typeface="Arial" panose="020B0604020202020204" pitchFamily="34" charset="0"/>
                <a:cs typeface="Arial" panose="020B0604020202020204" pitchFamily="34" charset="0"/>
              </a:rPr>
              <a:t>account</a:t>
            </a:r>
            <a:r>
              <a:rPr lang="en-US" sz="750" spc="-4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performance.</a:t>
            </a:r>
          </a:p>
          <a:p>
            <a:pPr marL="11206" marR="210122" defTabSz="806867">
              <a:spcBef>
                <a:spcPts val="0"/>
              </a:spcBef>
              <a:buNone/>
              <a:defRPr/>
            </a:pPr>
            <a:endParaRPr lang="en-US" sz="7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323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1" y="401491"/>
            <a:ext cx="3344556" cy="220573"/>
          </a:xfrm>
          <a:prstGeom prst="rect">
            <a:avLst/>
          </a:prstGeom>
        </p:spPr>
        <p:txBody>
          <a:bodyPr vert="horz" wrap="square" lIns="0" tIns="12700" rIns="0" bIns="0" rtlCol="0">
            <a:spAutoFit/>
          </a:bodyPr>
          <a:lstStyle/>
          <a:p>
            <a:pPr marL="12700">
              <a:spcBef>
                <a:spcPts val="100"/>
              </a:spcBef>
            </a:pPr>
            <a:r>
              <a:rPr lang="en-US" sz="1350" spc="-10">
                <a:latin typeface="Calibri"/>
                <a:cs typeface="Calibri"/>
              </a:rPr>
              <a:t>Important Notes About Performance Continued</a:t>
            </a:r>
            <a:endParaRPr lang="en-US"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61</a:t>
            </a:fld>
            <a:endParaRPr lang="en-US"/>
          </a:p>
        </p:txBody>
      </p:sp>
      <p:sp>
        <p:nvSpPr>
          <p:cNvPr id="8" name="Text Placeholder 2">
            <a:extLst>
              <a:ext uri="{FF2B5EF4-FFF2-40B4-BE49-F238E27FC236}">
                <a16:creationId xmlns:a16="http://schemas.microsoft.com/office/drawing/2014/main" id="{A68AD075-4A09-4B4C-80F8-A4C9412BB08B}"/>
              </a:ext>
            </a:extLst>
          </p:cNvPr>
          <p:cNvSpPr txBox="1">
            <a:spLocks/>
          </p:cNvSpPr>
          <p:nvPr/>
        </p:nvSpPr>
        <p:spPr>
          <a:xfrm>
            <a:off x="421900" y="787067"/>
            <a:ext cx="8586074" cy="56839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4"/>
              </a:spcBef>
            </a:pPr>
            <a:r>
              <a:rPr lang="en-US" sz="750" b="1" spc="-4">
                <a:latin typeface="Arial" panose="020B0604020202020204" pitchFamily="34" charset="0"/>
                <a:cs typeface="Arial" panose="020B0604020202020204" pitchFamily="34" charset="0"/>
              </a:rPr>
              <a:t>GENERAL</a:t>
            </a:r>
            <a:r>
              <a:rPr lang="en-US" sz="750" b="1" spc="13">
                <a:latin typeface="Arial" panose="020B0604020202020204" pitchFamily="34" charset="0"/>
                <a:cs typeface="Arial" panose="020B0604020202020204" pitchFamily="34" charset="0"/>
              </a:rPr>
              <a:t> </a:t>
            </a:r>
            <a:r>
              <a:rPr lang="en-US" sz="750" b="1" spc="-4">
                <a:latin typeface="Arial" panose="020B0604020202020204" pitchFamily="34" charset="0"/>
                <a:cs typeface="Arial" panose="020B0604020202020204" pitchFamily="34" charset="0"/>
              </a:rPr>
              <a:t>DISCLOSURE</a:t>
            </a:r>
            <a:endParaRPr lang="en-US" sz="750">
              <a:latin typeface="Arial" panose="020B0604020202020204" pitchFamily="34" charset="0"/>
              <a:cs typeface="Arial" panose="020B0604020202020204" pitchFamily="34" charset="0"/>
            </a:endParaRPr>
          </a:p>
          <a:p>
            <a:pPr marR="24094">
              <a:lnSpc>
                <a:spcPct val="100000"/>
              </a:lnSpc>
              <a:spcBef>
                <a:spcPts val="794"/>
              </a:spcBef>
            </a:pPr>
            <a:r>
              <a:rPr lang="en-US" sz="750" b="1" spc="-4">
                <a:latin typeface="Arial" panose="020B0604020202020204" pitchFamily="34" charset="0"/>
                <a:cs typeface="Arial" panose="020B0604020202020204" pitchFamily="34" charset="0"/>
              </a:rPr>
              <a:t>Manager and Fund</a:t>
            </a:r>
            <a:r>
              <a:rPr lang="en-US" sz="750" b="1" spc="-31">
                <a:latin typeface="Arial" panose="020B0604020202020204" pitchFamily="34" charset="0"/>
                <a:cs typeface="Arial" panose="020B0604020202020204" pitchFamily="34" charset="0"/>
              </a:rPr>
              <a:t> </a:t>
            </a:r>
            <a:r>
              <a:rPr lang="en-US" sz="750" b="1" spc="-9">
                <a:latin typeface="Arial" panose="020B0604020202020204" pitchFamily="34" charset="0"/>
                <a:cs typeface="Arial" panose="020B0604020202020204" pitchFamily="34" charset="0"/>
              </a:rPr>
              <a:t>Designations</a:t>
            </a:r>
            <a:endParaRPr lang="en-US" sz="750" spc="-4">
              <a:latin typeface="Arial" panose="020B0604020202020204" pitchFamily="34" charset="0"/>
              <a:cs typeface="Arial" panose="020B0604020202020204" pitchFamily="34" charset="0"/>
            </a:endParaRPr>
          </a:p>
          <a:p>
            <a:pPr marL="11206" marR="100297">
              <a:lnSpc>
                <a:spcPct val="100000"/>
              </a:lnSpc>
              <a:spcBef>
                <a:spcPts val="84"/>
              </a:spcBef>
            </a:pPr>
            <a:r>
              <a:rPr lang="en-US" sz="750" spc="-4">
                <a:latin typeface="Arial" panose="020B0604020202020204" pitchFamily="34" charset="0"/>
                <a:cs typeface="Arial" panose="020B0604020202020204" pitchFamily="34" charset="0"/>
              </a:rPr>
              <a:t>Managers shown in this report may be approved managers offered in some or all of Morgan Stanley's Consulting and Evaluation  Services program, Fiduciary Services program or Select UMA program. Please ask your Financial Advisor or Private Wealth  Advisor about availability in particular programs. See "Important Notes About This Report" for more information on how Morgan  Stanley approves managers for these</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programs.</a:t>
            </a:r>
            <a:endParaRPr lang="en-US" sz="750">
              <a:latin typeface="Arial" panose="020B0604020202020204" pitchFamily="34" charset="0"/>
              <a:cs typeface="Arial" panose="020B0604020202020204" pitchFamily="34" charset="0"/>
            </a:endParaRPr>
          </a:p>
          <a:p>
            <a:pPr marL="11206" marR="33059">
              <a:lnSpc>
                <a:spcPct val="100000"/>
              </a:lnSpc>
              <a:spcBef>
                <a:spcPts val="874"/>
              </a:spcBef>
            </a:pPr>
            <a:r>
              <a:rPr lang="en-US" sz="750" spc="-4">
                <a:latin typeface="Arial" panose="020B0604020202020204" pitchFamily="34" charset="0"/>
                <a:cs typeface="Arial" panose="020B0604020202020204" pitchFamily="34" charset="0"/>
              </a:rPr>
              <a:t>Any strategies designated with "GIS" in this report are managed in the Global Investment Solutions program by a team of portfolio  managers employed by Morgan Stanley or third party subadvisors.</a:t>
            </a:r>
            <a:endParaRPr lang="en-US" sz="750">
              <a:latin typeface="Arial" panose="020B0604020202020204" pitchFamily="34" charset="0"/>
              <a:cs typeface="Arial" panose="020B0604020202020204" pitchFamily="34" charset="0"/>
            </a:endParaRPr>
          </a:p>
          <a:p>
            <a:pPr marL="11206">
              <a:lnSpc>
                <a:spcPct val="100000"/>
              </a:lnSpc>
              <a:spcBef>
                <a:spcPts val="874"/>
              </a:spcBef>
            </a:pPr>
            <a:r>
              <a:rPr lang="en-US" sz="750" spc="-4">
                <a:latin typeface="Arial" panose="020B0604020202020204" pitchFamily="34" charset="0"/>
                <a:cs typeface="Arial" panose="020B0604020202020204" pitchFamily="34" charset="0"/>
              </a:rPr>
              <a:t>For managers in Morgan Stanley's investment advisory programs, the following terms have the following</a:t>
            </a:r>
            <a:r>
              <a:rPr lang="en-US" sz="750" spc="7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meanings:</a:t>
            </a:r>
            <a:endParaRPr lang="en-US" sz="750">
              <a:latin typeface="Arial" panose="020B0604020202020204" pitchFamily="34" charset="0"/>
              <a:cs typeface="Arial" panose="020B0604020202020204" pitchFamily="34" charset="0"/>
            </a:endParaRPr>
          </a:p>
          <a:p>
            <a:pPr marL="215164">
              <a:lnSpc>
                <a:spcPct val="100000"/>
              </a:lnSpc>
              <a:spcBef>
                <a:spcPts val="119"/>
              </a:spcBef>
            </a:pPr>
            <a:r>
              <a:rPr lang="en-US" sz="750" spc="-4">
                <a:latin typeface="Arial" panose="020B0604020202020204" pitchFamily="34" charset="0"/>
                <a:cs typeface="Arial" panose="020B0604020202020204" pitchFamily="34" charset="0"/>
              </a:rPr>
              <a:t>(F) Manager participates in the Fiduciary Services</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program</a:t>
            </a:r>
            <a:endParaRPr lang="en-US" sz="750">
              <a:latin typeface="Arial" panose="020B0604020202020204" pitchFamily="34" charset="0"/>
              <a:cs typeface="Arial" panose="020B0604020202020204" pitchFamily="34" charset="0"/>
            </a:endParaRPr>
          </a:p>
          <a:p>
            <a:pPr marL="215164">
              <a:lnSpc>
                <a:spcPct val="100000"/>
              </a:lnSpc>
              <a:spcBef>
                <a:spcPts val="115"/>
              </a:spcBef>
            </a:pPr>
            <a:r>
              <a:rPr lang="en-US" sz="750" spc="-4">
                <a:latin typeface="Arial" panose="020B0604020202020204" pitchFamily="34" charset="0"/>
                <a:cs typeface="Arial" panose="020B0604020202020204" pitchFamily="34" charset="0"/>
              </a:rPr>
              <a:t>(C) Manager participates in the Consulting and Evaluation Services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program</a:t>
            </a:r>
            <a:endParaRPr lang="en-US" sz="750">
              <a:latin typeface="Arial" panose="020B0604020202020204" pitchFamily="34" charset="0"/>
              <a:cs typeface="Arial" panose="020B0604020202020204" pitchFamily="34" charset="0"/>
            </a:endParaRPr>
          </a:p>
          <a:p>
            <a:pPr marL="11206" marR="4483">
              <a:lnSpc>
                <a:spcPct val="100000"/>
              </a:lnSpc>
              <a:spcBef>
                <a:spcPts val="821"/>
              </a:spcBef>
            </a:pPr>
            <a:r>
              <a:rPr lang="en-US" sz="750" spc="-4">
                <a:latin typeface="Arial" panose="020B0604020202020204" pitchFamily="34" charset="0"/>
                <a:cs typeface="Arial" panose="020B0604020202020204" pitchFamily="34" charset="0"/>
              </a:rPr>
              <a:t>The "Inception Date" is, for separately managed accounts, the date when the investment manager began managing the applicable  investment discipline and, for funds, the date the fund was established. In either case, this date may be before the investment  discipline or fund became available in any applicable Morgan Stanley investment advisory</a:t>
            </a:r>
            <a:r>
              <a:rPr lang="en-US" sz="750" spc="7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program.</a:t>
            </a:r>
          </a:p>
          <a:p>
            <a:pPr marL="11206" marR="66679">
              <a:lnSpc>
                <a:spcPct val="100000"/>
              </a:lnSpc>
              <a:spcBef>
                <a:spcPts val="84"/>
              </a:spcBef>
            </a:pPr>
            <a:r>
              <a:rPr lang="en-US" sz="750" b="1" spc="-9">
                <a:latin typeface="Arial" panose="020B0604020202020204" pitchFamily="34" charset="0"/>
                <a:cs typeface="Arial" panose="020B0604020202020204" pitchFamily="34" charset="0"/>
              </a:rPr>
              <a:t>PAST </a:t>
            </a:r>
            <a:r>
              <a:rPr lang="en-US" sz="750" b="1" spc="-4">
                <a:latin typeface="Arial" panose="020B0604020202020204" pitchFamily="34" charset="0"/>
                <a:cs typeface="Arial" panose="020B0604020202020204" pitchFamily="34" charset="0"/>
              </a:rPr>
              <a:t>PERFORMANCE DOES NOT </a:t>
            </a:r>
            <a:r>
              <a:rPr lang="en-US" sz="750" b="1" spc="-9">
                <a:latin typeface="Arial" panose="020B0604020202020204" pitchFamily="34" charset="0"/>
                <a:cs typeface="Arial" panose="020B0604020202020204" pitchFamily="34" charset="0"/>
              </a:rPr>
              <a:t>GUARANTEE </a:t>
            </a:r>
            <a:r>
              <a:rPr lang="en-US" sz="750" b="1" spc="-4">
                <a:latin typeface="Arial" panose="020B0604020202020204" pitchFamily="34" charset="0"/>
                <a:cs typeface="Arial" panose="020B0604020202020204" pitchFamily="34" charset="0"/>
              </a:rPr>
              <a:t>FUTURE RESULTS. </a:t>
            </a:r>
            <a:r>
              <a:rPr lang="en-US" sz="750" b="1" spc="-9">
                <a:latin typeface="Arial" panose="020B0604020202020204" pitchFamily="34" charset="0"/>
                <a:cs typeface="Arial" panose="020B0604020202020204" pitchFamily="34" charset="0"/>
              </a:rPr>
              <a:t>ACTUAL INDIVIDUAL ACCOUNT RESULTS </a:t>
            </a:r>
            <a:r>
              <a:rPr lang="en-US" sz="750" b="1" spc="-4">
                <a:latin typeface="Arial" panose="020B0604020202020204" pitchFamily="34" charset="0"/>
                <a:cs typeface="Arial" panose="020B0604020202020204" pitchFamily="34" charset="0"/>
              </a:rPr>
              <a:t>WILL </a:t>
            </a:r>
            <a:r>
              <a:rPr lang="en-US" sz="750" b="1" spc="-9">
                <a:latin typeface="Arial" panose="020B0604020202020204" pitchFamily="34" charset="0"/>
                <a:cs typeface="Arial" panose="020B0604020202020204" pitchFamily="34" charset="0"/>
              </a:rPr>
              <a:t>DIFFER FROM </a:t>
            </a:r>
            <a:r>
              <a:rPr lang="en-US" sz="750" b="1" spc="-4">
                <a:latin typeface="Arial" panose="020B0604020202020204" pitchFamily="34" charset="0"/>
                <a:cs typeface="Arial" panose="020B0604020202020204" pitchFamily="34" charset="0"/>
              </a:rPr>
              <a:t>THE </a:t>
            </a:r>
            <a:r>
              <a:rPr lang="en-US" sz="750" b="1" spc="-9">
                <a:latin typeface="Arial" panose="020B0604020202020204" pitchFamily="34" charset="0"/>
                <a:cs typeface="Arial" panose="020B0604020202020204" pitchFamily="34" charset="0"/>
              </a:rPr>
              <a:t>PERFORMANCE SHOWN IN  </a:t>
            </a:r>
            <a:r>
              <a:rPr lang="en-US" sz="750" b="1" spc="-4">
                <a:latin typeface="Arial" panose="020B0604020202020204" pitchFamily="34" charset="0"/>
                <a:cs typeface="Arial" panose="020B0604020202020204" pitchFamily="34" charset="0"/>
              </a:rPr>
              <a:t>THIS</a:t>
            </a:r>
            <a:r>
              <a:rPr lang="en-US" sz="750" b="1">
                <a:latin typeface="Arial" panose="020B0604020202020204" pitchFamily="34" charset="0"/>
                <a:cs typeface="Arial" panose="020B0604020202020204" pitchFamily="34" charset="0"/>
              </a:rPr>
              <a:t> </a:t>
            </a:r>
            <a:r>
              <a:rPr lang="en-US" sz="750" b="1" spc="-4">
                <a:latin typeface="Arial" panose="020B0604020202020204" pitchFamily="34" charset="0"/>
                <a:cs typeface="Arial" panose="020B0604020202020204" pitchFamily="34" charset="0"/>
              </a:rPr>
              <a:t>REPORT.</a:t>
            </a:r>
            <a:endParaRPr lang="en-US" sz="750">
              <a:latin typeface="Arial" panose="020B0604020202020204" pitchFamily="34" charset="0"/>
              <a:cs typeface="Arial" panose="020B0604020202020204" pitchFamily="34" charset="0"/>
            </a:endParaRPr>
          </a:p>
          <a:p>
            <a:pPr marL="11206" marR="148486">
              <a:lnSpc>
                <a:spcPct val="100000"/>
              </a:lnSpc>
              <a:spcBef>
                <a:spcPts val="635"/>
              </a:spcBef>
            </a:pPr>
            <a:r>
              <a:rPr lang="en-US" sz="750" spc="-4">
                <a:latin typeface="Arial" panose="020B0604020202020204" pitchFamily="34" charset="0"/>
                <a:cs typeface="Arial" panose="020B0604020202020204" pitchFamily="34" charset="0"/>
              </a:rPr>
              <a:t>INVESTMENT DECISIONS: Do not use this report as the sole basis for investment decisions. Do not select an allocation, investment disciplines or investment managers/funds  based on performance alone. Consider, in addition to performance results, other relevant information about each investment manager or fund, as well as matters such as your  investment objectives, risk tolerance and investment time</a:t>
            </a:r>
            <a:r>
              <a:rPr lang="en-US" sz="750" spc="11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horizon.</a:t>
            </a:r>
            <a:endParaRPr lang="en-US" sz="750">
              <a:latin typeface="Arial" panose="020B0604020202020204" pitchFamily="34" charset="0"/>
              <a:cs typeface="Arial" panose="020B0604020202020204" pitchFamily="34" charset="0"/>
            </a:endParaRPr>
          </a:p>
          <a:p>
            <a:pPr marL="11206">
              <a:lnSpc>
                <a:spcPct val="100000"/>
              </a:lnSpc>
              <a:spcBef>
                <a:spcPts val="635"/>
              </a:spcBef>
            </a:pPr>
            <a:r>
              <a:rPr lang="en-US" sz="750" spc="-9">
                <a:latin typeface="Arial" panose="020B0604020202020204" pitchFamily="34" charset="0"/>
                <a:cs typeface="Arial" panose="020B0604020202020204" pitchFamily="34" charset="0"/>
              </a:rPr>
              <a:t>SOURCE</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OF</a:t>
            </a:r>
            <a:r>
              <a:rPr lang="en-US" sz="750" spc="13">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PERFORMANCE</a:t>
            </a:r>
            <a:r>
              <a:rPr lang="en-US" sz="750" spc="22">
                <a:latin typeface="Arial" panose="020B0604020202020204" pitchFamily="34" charset="0"/>
                <a:cs typeface="Arial" panose="020B0604020202020204" pitchFamily="34" charset="0"/>
              </a:rPr>
              <a:t> </a:t>
            </a:r>
            <a:r>
              <a:rPr lang="en-US" sz="750" spc="-9">
                <a:latin typeface="Arial" panose="020B0604020202020204" pitchFamily="34" charset="0"/>
                <a:cs typeface="Arial" panose="020B0604020202020204" pitchFamily="34" charset="0"/>
              </a:rPr>
              <a:t>INFORMATION</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FOR</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INVESTMENT</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MANAGERS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AVAILABLE</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CONSULTING</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AND</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EVALUATION</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SERVICES,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FIDUCIARY</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SERVICES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OR</a:t>
            </a:r>
            <a:endParaRPr lang="en-US" sz="750">
              <a:latin typeface="Arial" panose="020B0604020202020204" pitchFamily="34" charset="0"/>
              <a:cs typeface="Arial" panose="020B0604020202020204" pitchFamily="34" charset="0"/>
            </a:endParaRPr>
          </a:p>
          <a:p>
            <a:pPr marL="11206" marR="26335">
              <a:lnSpc>
                <a:spcPct val="100000"/>
              </a:lnSpc>
            </a:pPr>
            <a:r>
              <a:rPr lang="en-US" sz="750" spc="-4">
                <a:latin typeface="Arial" panose="020B0604020202020204" pitchFamily="34" charset="0"/>
                <a:cs typeface="Arial" panose="020B0604020202020204" pitchFamily="34" charset="0"/>
              </a:rPr>
              <a:t>SELECT UMA: Each investment manager included in this report that participates in one or more of the Consulting and Evaluation Services, Fiduciary Services or Select UMA  programs ("Programs") has a track record of investing assets in the relevant investment discipline. The investment manager's gross performance track record shown in this report  consists of its gross performance in either the Morgan Stanley or the Smith Barney form of the Fiduciary Services program (if that investment manager is in the Fiduciary Services  program) for periods for which sufficient data is available. If the strategy or similar strategies are available in both the Morgan Stanley and Smith Barney forms of the program, this  profile presents the composite for the strategy that is closest to the strategy currently offered in the Fiduciary Services program. If both strategies are equally close, the profile  shows the longer of the two composites. For other periods, the gross performance track record is provided by the investment manager and consists of accounts managed by the  investment manager in the same or a similar investment discipline, whether at Morgan Stanley or elsewhere (and may include institutional accounts, retail accounts and/or pooled  investment vehicles such as mutual</a:t>
            </a:r>
            <a:r>
              <a:rPr lang="en-US" sz="750" spc="57">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funds).</a:t>
            </a:r>
            <a:endParaRPr lang="en-US" sz="750">
              <a:latin typeface="Arial" panose="020B0604020202020204" pitchFamily="34" charset="0"/>
              <a:cs typeface="Arial" panose="020B0604020202020204" pitchFamily="34" charset="0"/>
            </a:endParaRPr>
          </a:p>
          <a:p>
            <a:pPr marL="11206" marR="6724">
              <a:lnSpc>
                <a:spcPct val="100000"/>
              </a:lnSpc>
              <a:spcBef>
                <a:spcPts val="635"/>
              </a:spcBef>
            </a:pPr>
            <a:r>
              <a:rPr lang="en-US" sz="750" spc="-4">
                <a:latin typeface="Arial" panose="020B0604020202020204" pitchFamily="34" charset="0"/>
                <a:cs typeface="Arial" panose="020B0604020202020204" pitchFamily="34" charset="0"/>
              </a:rPr>
              <a:t>There may be differences between the performance in the different forms of the Fiduciary Services program, in different Programs, and between the performance in Programs and  performance</a:t>
            </a:r>
            <a:r>
              <a:rPr lang="en-US" sz="750" spc="26">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outside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Programs,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due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to,</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among</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other</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things,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investment</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operational</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differences.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For</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example:</a:t>
            </a:r>
            <a:endParaRPr lang="en-US" sz="750">
              <a:latin typeface="Arial" panose="020B0604020202020204" pitchFamily="34" charset="0"/>
              <a:cs typeface="Arial" panose="020B0604020202020204" pitchFamily="34" charset="0"/>
            </a:endParaRPr>
          </a:p>
          <a:p>
            <a:pPr marL="11206" marR="4483">
              <a:lnSpc>
                <a:spcPct val="100000"/>
              </a:lnSpc>
              <a:spcBef>
                <a:spcPts val="635"/>
              </a:spcBef>
            </a:pPr>
            <a:r>
              <a:rPr lang="en-US" sz="750" spc="-4">
                <a:latin typeface="Arial" panose="020B0604020202020204" pitchFamily="34" charset="0"/>
                <a:cs typeface="Arial" panose="020B0604020202020204" pitchFamily="34" charset="0"/>
              </a:rPr>
              <a:t>Institutional accounts included in related performance may hold more securities than the Program accounts, participate in initial public offerings (IPOs) and invest directly in foreign  securities (rather than in</a:t>
            </a:r>
            <a:r>
              <a:rPr lang="en-US" sz="750" spc="4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ADRs).</a:t>
            </a:r>
            <a:endParaRPr lang="en-US" sz="750">
              <a:latin typeface="Arial" panose="020B0604020202020204" pitchFamily="34" charset="0"/>
              <a:cs typeface="Arial" panose="020B0604020202020204" pitchFamily="34" charset="0"/>
            </a:endParaRPr>
          </a:p>
          <a:p>
            <a:pPr marL="11206" marR="48747">
              <a:lnSpc>
                <a:spcPct val="100000"/>
              </a:lnSpc>
              <a:spcBef>
                <a:spcPts val="635"/>
              </a:spcBef>
            </a:pPr>
            <a:r>
              <a:rPr lang="en-US" sz="750" spc="-4">
                <a:latin typeface="Arial" panose="020B0604020202020204" pitchFamily="34" charset="0"/>
                <a:cs typeface="Arial" panose="020B0604020202020204" pitchFamily="34" charset="0"/>
              </a:rPr>
              <a:t>Mutual funds included in related performance may hold more securities than the Program accounts, may participate in IPOs, may engage in options and futures transactions, and  are subject to certain regulatory</a:t>
            </a:r>
            <a:r>
              <a:rPr lang="en-US" sz="750" spc="75">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limitations.</a:t>
            </a:r>
            <a:endParaRPr lang="en-US" sz="750">
              <a:latin typeface="Arial" panose="020B0604020202020204" pitchFamily="34" charset="0"/>
              <a:cs typeface="Arial" panose="020B0604020202020204" pitchFamily="34" charset="0"/>
            </a:endParaRPr>
          </a:p>
          <a:p>
            <a:pPr marL="11206" marR="112065">
              <a:lnSpc>
                <a:spcPct val="100000"/>
              </a:lnSpc>
              <a:spcBef>
                <a:spcPts val="635"/>
              </a:spcBef>
            </a:pPr>
            <a:r>
              <a:rPr lang="en-US" sz="750" spc="-4">
                <a:latin typeface="Arial" panose="020B0604020202020204" pitchFamily="34" charset="0"/>
                <a:cs typeface="Arial" panose="020B0604020202020204" pitchFamily="34" charset="0"/>
              </a:rPr>
              <a:t>Performance results in Select UMA accounts could differ from that in Fiduciary Services accounts because Select UMA accounts may hold fewer securities, and have automatic  rebalancing, wash sale loss and tax harvesting</a:t>
            </a:r>
            <a:r>
              <a:rPr lang="en-US" sz="750" spc="12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features.</a:t>
            </a:r>
            <a:endParaRPr lang="en-US" sz="750">
              <a:latin typeface="Arial" panose="020B0604020202020204" pitchFamily="34" charset="0"/>
              <a:cs typeface="Arial" panose="020B0604020202020204" pitchFamily="34" charset="0"/>
            </a:endParaRPr>
          </a:p>
          <a:p>
            <a:pPr marL="11206" marR="12327">
              <a:lnSpc>
                <a:spcPct val="100000"/>
              </a:lnSpc>
              <a:spcBef>
                <a:spcPts val="635"/>
              </a:spcBef>
            </a:pPr>
            <a:r>
              <a:rPr lang="en-US" sz="750" spc="-9">
                <a:latin typeface="Arial" panose="020B0604020202020204" pitchFamily="34" charset="0"/>
                <a:cs typeface="Arial" panose="020B0604020202020204" pitchFamily="34" charset="0"/>
              </a:rPr>
              <a:t>You </a:t>
            </a:r>
            <a:r>
              <a:rPr lang="en-US" sz="750" spc="-4">
                <a:latin typeface="Arial" panose="020B0604020202020204" pitchFamily="34" charset="0"/>
                <a:cs typeface="Arial" panose="020B0604020202020204" pitchFamily="34" charset="0"/>
              </a:rPr>
              <a:t>should read the investment manager profile accompanying this report for each investment manager. The investment manager profile gives further details on the sources of  performance</a:t>
            </a:r>
            <a:r>
              <a:rPr lang="en-US" sz="750" spc="4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information</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for</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particular</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investment</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manager,</a:t>
            </a:r>
            <a:r>
              <a:rPr lang="en-US" sz="750" spc="4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well</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other</a:t>
            </a:r>
            <a:r>
              <a:rPr lang="en-US" sz="750" spc="35">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calculations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of</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a:t>
            </a:r>
            <a:r>
              <a:rPr lang="en-US" sz="750" spc="26">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manager's</a:t>
            </a:r>
            <a:r>
              <a:rPr lang="en-US" sz="750" spc="35">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performance</a:t>
            </a:r>
            <a:r>
              <a:rPr lang="en-US" sz="750" spc="35">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returns</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(such</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performance</a:t>
            </a:r>
            <a:r>
              <a:rPr lang="en-US" sz="750" spc="4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net</a:t>
            </a:r>
            <a:r>
              <a:rPr lang="en-US" sz="750" spc="26">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of</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fees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and</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expenses).</a:t>
            </a:r>
            <a:endParaRPr lang="en-US" sz="750">
              <a:latin typeface="Arial" panose="020B0604020202020204" pitchFamily="34" charset="0"/>
              <a:cs typeface="Arial" panose="020B0604020202020204" pitchFamily="34" charset="0"/>
            </a:endParaRPr>
          </a:p>
          <a:p>
            <a:pPr marL="11206" marR="4483">
              <a:lnSpc>
                <a:spcPct val="100000"/>
              </a:lnSpc>
              <a:spcBef>
                <a:spcPts val="821"/>
              </a:spcBef>
            </a:pPr>
            <a:endParaRPr lang="en-US" sz="7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870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2" y="401491"/>
            <a:ext cx="256078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a:t>
            </a:r>
            <a:r>
              <a:rPr lang="en-US" sz="1350" spc="-10">
                <a:latin typeface="Calibri"/>
                <a:cs typeface="Calibri"/>
              </a:rPr>
              <a:t>Notes About This Report</a:t>
            </a:r>
            <a:endParaRPr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62</a:t>
            </a:fld>
            <a:endParaRPr lang="en-US"/>
          </a:p>
        </p:txBody>
      </p:sp>
      <p:sp>
        <p:nvSpPr>
          <p:cNvPr id="9" name="TextBox 8">
            <a:extLst>
              <a:ext uri="{FF2B5EF4-FFF2-40B4-BE49-F238E27FC236}">
                <a16:creationId xmlns:a16="http://schemas.microsoft.com/office/drawing/2014/main" id="{96385D5E-7630-4D6A-81F2-3066859361DE}"/>
              </a:ext>
            </a:extLst>
          </p:cNvPr>
          <p:cNvSpPr txBox="1"/>
          <p:nvPr/>
        </p:nvSpPr>
        <p:spPr>
          <a:xfrm>
            <a:off x="421900" y="865446"/>
            <a:ext cx="8578517" cy="5593839"/>
          </a:xfrm>
          <a:prstGeom prst="rect">
            <a:avLst/>
          </a:prstGeom>
          <a:noFill/>
        </p:spPr>
        <p:txBody>
          <a:bodyPr wrap="square">
            <a:spAutoFit/>
          </a:bodyPr>
          <a:lstStyle/>
          <a:p>
            <a:pPr marL="11206" marR="43145" indent="-228600" defTabSz="914400">
              <a:spcBef>
                <a:spcPts val="1000"/>
              </a:spcBef>
              <a:buFont typeface="Arial" panose="020B0604020202020204" pitchFamily="34" charset="0"/>
              <a:buChar char="•"/>
              <a:defRPr/>
            </a:pPr>
            <a:r>
              <a:rPr lang="en-US" sz="750" spc="-9">
                <a:solidFill>
                  <a:prstClr val="black"/>
                </a:solidFill>
                <a:latin typeface="Arial" panose="020B0604020202020204" pitchFamily="34" charset="0"/>
                <a:cs typeface="Arial" panose="020B0604020202020204" pitchFamily="34" charset="0"/>
              </a:rPr>
              <a:t>SOURCE </a:t>
            </a:r>
            <a:r>
              <a:rPr lang="en-US" sz="750" spc="-4">
                <a:solidFill>
                  <a:prstClr val="black"/>
                </a:solidFill>
                <a:latin typeface="Arial" panose="020B0604020202020204" pitchFamily="34" charset="0"/>
                <a:cs typeface="Arial" panose="020B0604020202020204" pitchFamily="34" charset="0"/>
              </a:rPr>
              <a:t>OF </a:t>
            </a:r>
            <a:r>
              <a:rPr lang="en-US" sz="750" spc="-9">
                <a:solidFill>
                  <a:prstClr val="black"/>
                </a:solidFill>
                <a:latin typeface="Arial" panose="020B0604020202020204" pitchFamily="34" charset="0"/>
                <a:cs typeface="Arial" panose="020B0604020202020204" pitchFamily="34" charset="0"/>
              </a:rPr>
              <a:t>PERFORMANCE INFORMATION </a:t>
            </a:r>
            <a:r>
              <a:rPr lang="en-US" sz="750" spc="-4">
                <a:solidFill>
                  <a:prstClr val="black"/>
                </a:solidFill>
                <a:latin typeface="Arial" panose="020B0604020202020204" pitchFamily="34" charset="0"/>
                <a:cs typeface="Arial" panose="020B0604020202020204" pitchFamily="34" charset="0"/>
              </a:rPr>
              <a:t>FOR GLOBAL INVESTMENT SOLUTION STRATEGIES: In the Global Investment Solutions program, dedicated portfolio  managers employed by Morgan Stanley or third party subadvisors make day-to-day investment decisions for clients' accounts invested in various investment strategies. The track  record shown in this report for Global Investment Solutions strategies consists of the portfolio management team's gross performance in that strategy in the Global Investment  Solutions program (or a predecessor</a:t>
            </a:r>
            <a:r>
              <a:rPr lang="en-US" sz="750" spc="88">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program).</a:t>
            </a:r>
            <a:endParaRPr lang="en-US" sz="750">
              <a:solidFill>
                <a:prstClr val="black"/>
              </a:solidFill>
              <a:latin typeface="Arial" panose="020B0604020202020204" pitchFamily="34" charset="0"/>
              <a:cs typeface="Arial" panose="020B0604020202020204" pitchFamily="34" charset="0"/>
            </a:endParaRPr>
          </a:p>
          <a:p>
            <a:pPr marL="228600" indent="-228600" defTabSz="914400">
              <a:spcBef>
                <a:spcPts val="35"/>
              </a:spcBef>
              <a:buFont typeface="Arial" panose="020B0604020202020204" pitchFamily="34" charset="0"/>
              <a:buChar char="•"/>
              <a:defRPr/>
            </a:pPr>
            <a:endParaRPr lang="en-US" sz="750">
              <a:solidFill>
                <a:prstClr val="black"/>
              </a:solidFill>
              <a:latin typeface="Arial" panose="020B0604020202020204" pitchFamily="34" charset="0"/>
              <a:cs typeface="Arial" panose="020B0604020202020204" pitchFamily="34" charset="0"/>
            </a:endParaRPr>
          </a:p>
          <a:p>
            <a:pPr marL="11206" marR="10086" indent="-228600" defTabSz="914400">
              <a:spcBef>
                <a:spcPts val="1000"/>
              </a:spcBef>
              <a:buFont typeface="Arial" panose="020B0604020202020204" pitchFamily="34" charset="0"/>
              <a:buChar char="•"/>
              <a:defRPr/>
            </a:pPr>
            <a:r>
              <a:rPr lang="en-US" sz="750" spc="-9">
                <a:solidFill>
                  <a:prstClr val="black"/>
                </a:solidFill>
                <a:latin typeface="Arial" panose="020B0604020202020204" pitchFamily="34" charset="0"/>
                <a:cs typeface="Arial" panose="020B0604020202020204" pitchFamily="34" charset="0"/>
              </a:rPr>
              <a:t>SOURCE </a:t>
            </a:r>
            <a:r>
              <a:rPr lang="en-US" sz="750" spc="-4">
                <a:solidFill>
                  <a:prstClr val="black"/>
                </a:solidFill>
                <a:latin typeface="Arial" panose="020B0604020202020204" pitchFamily="34" charset="0"/>
                <a:cs typeface="Arial" panose="020B0604020202020204" pitchFamily="34" charset="0"/>
              </a:rPr>
              <a:t>OF </a:t>
            </a:r>
            <a:r>
              <a:rPr lang="en-US" sz="750" spc="-9">
                <a:solidFill>
                  <a:prstClr val="black"/>
                </a:solidFill>
                <a:latin typeface="Arial" panose="020B0604020202020204" pitchFamily="34" charset="0"/>
                <a:cs typeface="Arial" panose="020B0604020202020204" pitchFamily="34" charset="0"/>
              </a:rPr>
              <a:t>PERFORMANCE INFORMATION </a:t>
            </a:r>
            <a:r>
              <a:rPr lang="en-US" sz="750" spc="-4">
                <a:solidFill>
                  <a:prstClr val="black"/>
                </a:solidFill>
                <a:latin typeface="Arial" panose="020B0604020202020204" pitchFamily="34" charset="0"/>
                <a:cs typeface="Arial" panose="020B0604020202020204" pitchFamily="34" charset="0"/>
              </a:rPr>
              <a:t>FOR </a:t>
            </a:r>
            <a:r>
              <a:rPr lang="en-US" sz="750" spc="-9">
                <a:solidFill>
                  <a:prstClr val="black"/>
                </a:solidFill>
                <a:latin typeface="Arial" panose="020B0604020202020204" pitchFamily="34" charset="0"/>
                <a:cs typeface="Arial" panose="020B0604020202020204" pitchFamily="34" charset="0"/>
              </a:rPr>
              <a:t>OTHER </a:t>
            </a:r>
            <a:r>
              <a:rPr lang="en-US" sz="750" spc="-4">
                <a:solidFill>
                  <a:prstClr val="black"/>
                </a:solidFill>
                <a:latin typeface="Arial" panose="020B0604020202020204" pitchFamily="34" charset="0"/>
                <a:cs typeface="Arial" panose="020B0604020202020204" pitchFamily="34" charset="0"/>
              </a:rPr>
              <a:t>INVESTMENT MANAGERS: For any investment managers shown in this report that are not available in the  Consulting and Evaluation Services, Fiduciary Services or Select UMA programs, the performance data is obtained from databases maintained by parties outside Morgan Stanley.  This data has been included for your information, and has not been verified by Morgan Stanley in any </a:t>
            </a:r>
            <a:r>
              <a:rPr lang="en-US" sz="750" spc="-9">
                <a:solidFill>
                  <a:prstClr val="black"/>
                </a:solidFill>
                <a:latin typeface="Arial" panose="020B0604020202020204" pitchFamily="34" charset="0"/>
                <a:cs typeface="Arial" panose="020B0604020202020204" pitchFamily="34" charset="0"/>
              </a:rPr>
              <a:t>way. </a:t>
            </a:r>
            <a:r>
              <a:rPr lang="en-US" sz="750" spc="-4">
                <a:solidFill>
                  <a:prstClr val="black"/>
                </a:solidFill>
                <a:latin typeface="Arial" panose="020B0604020202020204" pitchFamily="34" charset="0"/>
                <a:cs typeface="Arial" panose="020B0604020202020204" pitchFamily="34" charset="0"/>
              </a:rPr>
              <a:t>See “Sources of Information” below. The gross performance shown in  this report for these managers could differ materially from their gross performance in investment advisory programs offered by firms other than Morgan Stanley. If you have  invested</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with</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any</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such</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manager</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through</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another</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firm,</a:t>
            </a:r>
            <a:r>
              <a:rPr lang="en-US" sz="750" spc="4">
                <a:solidFill>
                  <a:prstClr val="black"/>
                </a:solidFill>
                <a:latin typeface="Arial" panose="020B0604020202020204" pitchFamily="34" charset="0"/>
                <a:cs typeface="Arial" panose="020B0604020202020204" pitchFamily="34" charset="0"/>
              </a:rPr>
              <a:t> </a:t>
            </a:r>
            <a:r>
              <a:rPr lang="en-US" sz="750" spc="-9">
                <a:solidFill>
                  <a:prstClr val="black"/>
                </a:solidFill>
                <a:latin typeface="Arial" panose="020B0604020202020204" pitchFamily="34" charset="0"/>
                <a:cs typeface="Arial" panose="020B0604020202020204" pitchFamily="34" charset="0"/>
              </a:rPr>
              <a:t>we</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recommend</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that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you</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seek</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information</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from</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that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firm</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on</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manager’s</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gross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and</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net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its</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programs.</a:t>
            </a:r>
          </a:p>
          <a:p>
            <a:pPr marL="11206" marR="10086" indent="-228600" defTabSz="914400">
              <a:spcBef>
                <a:spcPts val="1000"/>
              </a:spcBef>
              <a:buFont typeface="Arial" panose="020B0604020202020204" pitchFamily="34" charset="0"/>
              <a:buChar char="•"/>
              <a:defRPr/>
            </a:pPr>
            <a:endParaRPr lang="en-US" sz="750" spc="-4">
              <a:solidFill>
                <a:prstClr val="black"/>
              </a:solidFill>
              <a:latin typeface="Arial" panose="020B0604020202020204" pitchFamily="34" charset="0"/>
              <a:cs typeface="Arial" panose="020B0604020202020204" pitchFamily="34" charset="0"/>
            </a:endParaRPr>
          </a:p>
          <a:p>
            <a:pPr marL="11206" marR="71721" indent="-228600" defTabSz="914400">
              <a:spcBef>
                <a:spcPts val="84"/>
              </a:spcBef>
              <a:buFont typeface="Arial" panose="020B0604020202020204" pitchFamily="34" charset="0"/>
              <a:buChar char="•"/>
              <a:defRPr/>
            </a:pPr>
            <a:r>
              <a:rPr lang="en-US" sz="750" spc="-9">
                <a:solidFill>
                  <a:prstClr val="black"/>
                </a:solidFill>
                <a:latin typeface="Arial" panose="020B0604020202020204" pitchFamily="34" charset="0"/>
                <a:cs typeface="Arial" panose="020B0604020202020204" pitchFamily="34" charset="0"/>
              </a:rPr>
              <a:t>SOURCE </a:t>
            </a:r>
            <a:r>
              <a:rPr lang="en-US" sz="750" spc="-4">
                <a:solidFill>
                  <a:prstClr val="black"/>
                </a:solidFill>
                <a:latin typeface="Arial" panose="020B0604020202020204" pitchFamily="34" charset="0"/>
                <a:cs typeface="Arial" panose="020B0604020202020204" pitchFamily="34" charset="0"/>
              </a:rPr>
              <a:t>OF </a:t>
            </a:r>
            <a:r>
              <a:rPr lang="en-US" sz="750" spc="-9">
                <a:solidFill>
                  <a:prstClr val="black"/>
                </a:solidFill>
                <a:latin typeface="Arial" panose="020B0604020202020204" pitchFamily="34" charset="0"/>
                <a:cs typeface="Arial" panose="020B0604020202020204" pitchFamily="34" charset="0"/>
              </a:rPr>
              <a:t>PERFORMANCE INFORMATION </a:t>
            </a:r>
            <a:r>
              <a:rPr lang="en-US" sz="750" spc="-4">
                <a:solidFill>
                  <a:prstClr val="black"/>
                </a:solidFill>
                <a:latin typeface="Arial" panose="020B0604020202020204" pitchFamily="34" charset="0"/>
                <a:cs typeface="Arial" panose="020B0604020202020204" pitchFamily="34" charset="0"/>
              </a:rPr>
              <a:t>FOR FUNDS: For any fund shown in this report, the performance data is obtained from databases maintained by parties outside  Morgan</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Stanley.</a:t>
            </a:r>
            <a:r>
              <a:rPr lang="en-US" sz="750" spc="31">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This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data</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has</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been</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included</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for</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your</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information,</a:t>
            </a:r>
            <a:r>
              <a:rPr lang="en-US" sz="750" spc="31">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and</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has</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not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been</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verified</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by</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Morgan</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Stanley</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any</a:t>
            </a:r>
            <a:r>
              <a:rPr lang="en-US" sz="750" spc="22">
                <a:solidFill>
                  <a:prstClr val="black"/>
                </a:solidFill>
                <a:latin typeface="Arial" panose="020B0604020202020204" pitchFamily="34" charset="0"/>
                <a:cs typeface="Arial" panose="020B0604020202020204" pitchFamily="34" charset="0"/>
              </a:rPr>
              <a:t> </a:t>
            </a:r>
            <a:r>
              <a:rPr lang="en-US" sz="750" spc="-9">
                <a:solidFill>
                  <a:prstClr val="black"/>
                </a:solidFill>
                <a:latin typeface="Arial" panose="020B0604020202020204" pitchFamily="34" charset="0"/>
                <a:cs typeface="Arial" panose="020B0604020202020204" pitchFamily="34" charset="0"/>
              </a:rPr>
              <a:t>way.</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See</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“Sources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of</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Information”</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below.</a:t>
            </a:r>
            <a:endParaRPr lang="en-US" sz="750">
              <a:solidFill>
                <a:prstClr val="black"/>
              </a:solidFill>
              <a:latin typeface="Arial" panose="020B0604020202020204" pitchFamily="34" charset="0"/>
              <a:cs typeface="Arial" panose="020B0604020202020204" pitchFamily="34" charset="0"/>
            </a:endParaRPr>
          </a:p>
          <a:p>
            <a:pPr marL="11206" marR="12327" indent="-228600" defTabSz="914400">
              <a:spcBef>
                <a:spcPts val="635"/>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BENCHMARK INDICES: Depending on the composition of your account and your investment objectives, the indices shown in this report may not be appropriate measures for  comparison purposes and are therefore presented for illustration only. The indices used in this report may not be the same indices used for comparative purposes in the profile for  each investment manager, mutual fund and/or ETF that accompanies this report. Indices are unmanaged. They do not reflect any management, custody, transaction or other  expenses, and generally assume reinvestment of dividends, accrued income and capital gains. Performance of selected indices may be more or less volatile than that of any  investment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manager/fund</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shown</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this</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report.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Past</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of</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indices</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does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not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guarantee</a:t>
            </a:r>
            <a:r>
              <a:rPr lang="en-US" sz="750" spc="31">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future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results.</a:t>
            </a:r>
            <a:r>
              <a:rPr lang="en-US" sz="750" spc="9">
                <a:solidFill>
                  <a:prstClr val="black"/>
                </a:solidFill>
                <a:latin typeface="Arial" panose="020B0604020202020204" pitchFamily="34" charset="0"/>
                <a:cs typeface="Arial" panose="020B0604020202020204" pitchFamily="34" charset="0"/>
              </a:rPr>
              <a:t> </a:t>
            </a:r>
            <a:r>
              <a:rPr lang="en-US" sz="750" spc="-9">
                <a:solidFill>
                  <a:prstClr val="black"/>
                </a:solidFill>
                <a:latin typeface="Arial" panose="020B0604020202020204" pitchFamily="34" charset="0"/>
                <a:cs typeface="Arial" panose="020B0604020202020204" pitchFamily="34" charset="0"/>
              </a:rPr>
              <a:t>You</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cannot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directly</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index.</a:t>
            </a:r>
            <a:endParaRPr lang="en-US" sz="750">
              <a:solidFill>
                <a:prstClr val="black"/>
              </a:solidFill>
              <a:latin typeface="Arial" panose="020B0604020202020204" pitchFamily="34" charset="0"/>
              <a:cs typeface="Arial" panose="020B0604020202020204" pitchFamily="34" charset="0"/>
            </a:endParaRPr>
          </a:p>
          <a:p>
            <a:pPr marL="11206" marR="93574" indent="-228600" defTabSz="914400">
              <a:spcBef>
                <a:spcPts val="635"/>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MANAGERS AND FUNDS APPROVED IN MORGAN STANLEY WEALTH MANAGEMENT PROGRAMS: Morgan Stanley Wealth Management approves certain managers and  funds offered in its investment advisory</a:t>
            </a:r>
            <a:r>
              <a:rPr lang="en-US" sz="750" spc="7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programs:</a:t>
            </a:r>
          </a:p>
          <a:p>
            <a:pPr marL="11206" indent="-228600" defTabSz="914400">
              <a:spcBef>
                <a:spcPts val="1000"/>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Real</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Estate:</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Real</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estate</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investments</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are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subject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to</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special</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risks,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including</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interest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rate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and</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property</a:t>
            </a:r>
            <a:r>
              <a:rPr lang="en-US" sz="750" spc="31">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value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fluctuations</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well</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as</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risks related</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to</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general</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and</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local</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conditions.</a:t>
            </a:r>
            <a:endParaRPr lang="en-US" sz="750">
              <a:solidFill>
                <a:prstClr val="black"/>
              </a:solidFill>
              <a:latin typeface="Arial" panose="020B0604020202020204" pitchFamily="34" charset="0"/>
              <a:cs typeface="Arial" panose="020B0604020202020204" pitchFamily="34" charset="0"/>
            </a:endParaRPr>
          </a:p>
          <a:p>
            <a:pPr marL="228600" indent="-228600" defTabSz="914400">
              <a:spcBef>
                <a:spcPts val="35"/>
              </a:spcBef>
              <a:buFont typeface="Arial" panose="020B0604020202020204" pitchFamily="34" charset="0"/>
              <a:buChar char="•"/>
              <a:defRPr/>
            </a:pPr>
            <a:endParaRPr lang="en-US" sz="750">
              <a:solidFill>
                <a:prstClr val="black"/>
              </a:solidFill>
              <a:latin typeface="Arial" panose="020B0604020202020204" pitchFamily="34" charset="0"/>
              <a:cs typeface="Arial" panose="020B0604020202020204" pitchFamily="34" charset="0"/>
            </a:endParaRPr>
          </a:p>
          <a:p>
            <a:pPr marL="11206" marR="4483" indent="-228600" defTabSz="914400">
              <a:spcBef>
                <a:spcPts val="1000"/>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Small and Mid Cap: Investments in small-to medium-sized corporations are generally more vulnerable to financial risks and other risks than larger corporations and may involve a  higher degree of price volatility than investments in the broad equity market.</a:t>
            </a:r>
            <a:endParaRPr lang="en-US" sz="750">
              <a:solidFill>
                <a:prstClr val="black"/>
              </a:solidFill>
              <a:latin typeface="Arial" panose="020B0604020202020204" pitchFamily="34" charset="0"/>
              <a:cs typeface="Arial" panose="020B0604020202020204" pitchFamily="34" charset="0"/>
            </a:endParaRPr>
          </a:p>
          <a:p>
            <a:pPr marL="11206" marR="108143" indent="-228600" defTabSz="914400">
              <a:spcBef>
                <a:spcPts val="635"/>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Hedged and Alternatives Strategies: In most Consulting Group investment advisory program, alternative investments are limited to US registered open-end mutual funds,  separate account strategies, and ETFs that seek to pursue alternative investment strategies or returns utilizing publicly traded securities. Investment products in this category  may employ various investment strategies and techniques for both hedging and more speculative purposes such as short selling, leverage, derivatives, and options, which can  increase volatility and the risk of investment loss. Alternative Investments</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are not suitable for all investors.</a:t>
            </a:r>
          </a:p>
          <a:p>
            <a:pPr marL="11206" marR="20732" indent="-228600" defTabSz="914400">
              <a:spcBef>
                <a:spcPts val="84"/>
              </a:spcBef>
              <a:buFont typeface="Arial" panose="020B0604020202020204" pitchFamily="34" charset="0"/>
              <a:buChar char="•"/>
              <a:defRPr/>
            </a:pPr>
            <a:r>
              <a:rPr lang="en-US" sz="750" spc="-4">
                <a:solidFill>
                  <a:prstClr val="black"/>
                </a:solidFill>
                <a:latin typeface="Arial"/>
                <a:cs typeface="Arial"/>
              </a:rPr>
              <a:t>Managed Futures: Involve a high degree of risk, often involve leveraging and other speculative investment practices that may increase the risk of investment loss, can be highly  illiquid, are not required to provide periodic pricing or valuation information to investors, may involve complex tax structures and delays in distributing important tax information, are  not subject to the same regulatory requirements as mutual funds, often charge high fees which may offset any trading profits, and in many cases the underlying investments are  not transparent and are known only to the investment</a:t>
            </a:r>
            <a:r>
              <a:rPr lang="en-US" sz="750" spc="159">
                <a:solidFill>
                  <a:prstClr val="black"/>
                </a:solidFill>
                <a:latin typeface="Arial"/>
                <a:cs typeface="Arial"/>
              </a:rPr>
              <a:t> </a:t>
            </a:r>
            <a:r>
              <a:rPr lang="en-US" sz="750" spc="-4">
                <a:solidFill>
                  <a:prstClr val="black"/>
                </a:solidFill>
                <a:latin typeface="Arial"/>
                <a:cs typeface="Arial"/>
              </a:rPr>
              <a:t>manager.</a:t>
            </a:r>
            <a:endParaRPr lang="en-US" sz="750">
              <a:solidFill>
                <a:prstClr val="black"/>
              </a:solidFill>
              <a:latin typeface="Arial"/>
              <a:cs typeface="Arial"/>
            </a:endParaRPr>
          </a:p>
          <a:p>
            <a:pPr marL="11206" marR="217405" indent="-228600" defTabSz="914400">
              <a:spcBef>
                <a:spcPts val="635"/>
              </a:spcBef>
              <a:buFont typeface="Arial" panose="020B0604020202020204" pitchFamily="34" charset="0"/>
              <a:buChar char="•"/>
              <a:defRPr/>
            </a:pPr>
            <a:r>
              <a:rPr lang="en-US" sz="750" spc="-4">
                <a:solidFill>
                  <a:prstClr val="black"/>
                </a:solidFill>
                <a:latin typeface="Arial"/>
                <a:cs typeface="Arial"/>
              </a:rPr>
              <a:t>Master Limited Partnerships (MLPs) are limited partnerships or limited liability companies whose interests (limited partnership or limited liability company units) are generally  traded on securities exchanges like shares of common stock. Investment in MLPs entails different risks, including tax risks, than is the case for other types of investments.  Currently, most MLPs operate in the energy, natural resources or real estate sectors and are subject to the risks generally applicable to companies in those sectors, including  commodity</a:t>
            </a:r>
            <a:r>
              <a:rPr lang="en-US" sz="750" spc="13">
                <a:solidFill>
                  <a:prstClr val="black"/>
                </a:solidFill>
                <a:latin typeface="Arial"/>
                <a:cs typeface="Arial"/>
              </a:rPr>
              <a:t> </a:t>
            </a:r>
            <a:r>
              <a:rPr lang="en-US" sz="750" spc="-4">
                <a:solidFill>
                  <a:prstClr val="black"/>
                </a:solidFill>
                <a:latin typeface="Arial"/>
                <a:cs typeface="Arial"/>
              </a:rPr>
              <a:t>pricing</a:t>
            </a:r>
            <a:r>
              <a:rPr lang="en-US" sz="750" spc="22">
                <a:solidFill>
                  <a:prstClr val="black"/>
                </a:solidFill>
                <a:latin typeface="Arial"/>
                <a:cs typeface="Arial"/>
              </a:rPr>
              <a:t> </a:t>
            </a:r>
            <a:r>
              <a:rPr lang="en-US" sz="750" spc="-4">
                <a:solidFill>
                  <a:prstClr val="black"/>
                </a:solidFill>
                <a:latin typeface="Arial"/>
                <a:cs typeface="Arial"/>
              </a:rPr>
              <a:t>risk,</a:t>
            </a:r>
            <a:r>
              <a:rPr lang="en-US" sz="750">
                <a:solidFill>
                  <a:prstClr val="black"/>
                </a:solidFill>
                <a:latin typeface="Arial"/>
                <a:cs typeface="Arial"/>
              </a:rPr>
              <a:t> </a:t>
            </a:r>
            <a:r>
              <a:rPr lang="en-US" sz="750" spc="-4">
                <a:solidFill>
                  <a:prstClr val="black"/>
                </a:solidFill>
                <a:latin typeface="Arial"/>
                <a:cs typeface="Arial"/>
              </a:rPr>
              <a:t>supply</a:t>
            </a:r>
            <a:r>
              <a:rPr lang="en-US" sz="750" spc="22">
                <a:solidFill>
                  <a:prstClr val="black"/>
                </a:solidFill>
                <a:latin typeface="Arial"/>
                <a:cs typeface="Arial"/>
              </a:rPr>
              <a:t> </a:t>
            </a:r>
            <a:r>
              <a:rPr lang="en-US" sz="750" spc="-4">
                <a:solidFill>
                  <a:prstClr val="black"/>
                </a:solidFill>
                <a:latin typeface="Arial"/>
                <a:cs typeface="Arial"/>
              </a:rPr>
              <a:t>and</a:t>
            </a:r>
            <a:r>
              <a:rPr lang="en-US" sz="750" spc="22">
                <a:solidFill>
                  <a:prstClr val="black"/>
                </a:solidFill>
                <a:latin typeface="Arial"/>
                <a:cs typeface="Arial"/>
              </a:rPr>
              <a:t> </a:t>
            </a:r>
            <a:r>
              <a:rPr lang="en-US" sz="750" spc="-4">
                <a:solidFill>
                  <a:prstClr val="black"/>
                </a:solidFill>
                <a:latin typeface="Arial"/>
                <a:cs typeface="Arial"/>
              </a:rPr>
              <a:t>demand</a:t>
            </a:r>
            <a:r>
              <a:rPr lang="en-US" sz="750" spc="35">
                <a:solidFill>
                  <a:prstClr val="black"/>
                </a:solidFill>
                <a:latin typeface="Arial"/>
                <a:cs typeface="Arial"/>
              </a:rPr>
              <a:t> </a:t>
            </a:r>
            <a:r>
              <a:rPr lang="en-US" sz="750">
                <a:solidFill>
                  <a:prstClr val="black"/>
                </a:solidFill>
                <a:latin typeface="Arial"/>
                <a:cs typeface="Arial"/>
              </a:rPr>
              <a:t>risk,</a:t>
            </a:r>
            <a:r>
              <a:rPr lang="en-US" sz="750" spc="9">
                <a:solidFill>
                  <a:prstClr val="black"/>
                </a:solidFill>
                <a:latin typeface="Arial"/>
                <a:cs typeface="Arial"/>
              </a:rPr>
              <a:t> </a:t>
            </a:r>
            <a:r>
              <a:rPr lang="en-US" sz="750" spc="-4">
                <a:solidFill>
                  <a:prstClr val="black"/>
                </a:solidFill>
                <a:latin typeface="Arial"/>
                <a:cs typeface="Arial"/>
              </a:rPr>
              <a:t>depletion</a:t>
            </a:r>
            <a:r>
              <a:rPr lang="en-US" sz="750" spc="35">
                <a:solidFill>
                  <a:prstClr val="black"/>
                </a:solidFill>
                <a:latin typeface="Arial"/>
                <a:cs typeface="Arial"/>
              </a:rPr>
              <a:t> </a:t>
            </a:r>
            <a:r>
              <a:rPr lang="en-US" sz="750" spc="-4">
                <a:solidFill>
                  <a:prstClr val="black"/>
                </a:solidFill>
                <a:latin typeface="Arial"/>
                <a:cs typeface="Arial"/>
              </a:rPr>
              <a:t>risk</a:t>
            </a:r>
            <a:r>
              <a:rPr lang="en-US" sz="750">
                <a:solidFill>
                  <a:prstClr val="black"/>
                </a:solidFill>
                <a:latin typeface="Arial"/>
                <a:cs typeface="Arial"/>
              </a:rPr>
              <a:t> </a:t>
            </a:r>
            <a:r>
              <a:rPr lang="en-US" sz="750" spc="-4">
                <a:solidFill>
                  <a:prstClr val="black"/>
                </a:solidFill>
                <a:latin typeface="Arial"/>
                <a:cs typeface="Arial"/>
              </a:rPr>
              <a:t>and</a:t>
            </a:r>
            <a:r>
              <a:rPr lang="en-US" sz="750" spc="22">
                <a:solidFill>
                  <a:prstClr val="black"/>
                </a:solidFill>
                <a:latin typeface="Arial"/>
                <a:cs typeface="Arial"/>
              </a:rPr>
              <a:t> </a:t>
            </a:r>
            <a:r>
              <a:rPr lang="en-US" sz="750" spc="-4">
                <a:solidFill>
                  <a:prstClr val="black"/>
                </a:solidFill>
                <a:latin typeface="Arial"/>
                <a:cs typeface="Arial"/>
              </a:rPr>
              <a:t>exploration</a:t>
            </a:r>
            <a:r>
              <a:rPr lang="en-US" sz="750" spc="44">
                <a:solidFill>
                  <a:prstClr val="black"/>
                </a:solidFill>
                <a:latin typeface="Arial"/>
                <a:cs typeface="Arial"/>
              </a:rPr>
              <a:t> </a:t>
            </a:r>
            <a:r>
              <a:rPr lang="en-US" sz="750" spc="-4">
                <a:solidFill>
                  <a:prstClr val="black"/>
                </a:solidFill>
                <a:latin typeface="Arial"/>
                <a:cs typeface="Arial"/>
              </a:rPr>
              <a:t>risk.</a:t>
            </a:r>
            <a:r>
              <a:rPr lang="en-US" sz="750">
                <a:solidFill>
                  <a:prstClr val="black"/>
                </a:solidFill>
                <a:latin typeface="Arial"/>
                <a:cs typeface="Arial"/>
              </a:rPr>
              <a:t> </a:t>
            </a:r>
            <a:r>
              <a:rPr lang="en-US" sz="750" spc="-4">
                <a:solidFill>
                  <a:prstClr val="black"/>
                </a:solidFill>
                <a:latin typeface="Arial"/>
                <a:cs typeface="Arial"/>
              </a:rPr>
              <a:t>Depending</a:t>
            </a:r>
            <a:r>
              <a:rPr lang="en-US" sz="750" spc="44">
                <a:solidFill>
                  <a:prstClr val="black"/>
                </a:solidFill>
                <a:latin typeface="Arial"/>
                <a:cs typeface="Arial"/>
              </a:rPr>
              <a:t> </a:t>
            </a:r>
            <a:r>
              <a:rPr lang="en-US" sz="750" spc="-4">
                <a:solidFill>
                  <a:prstClr val="black"/>
                </a:solidFill>
                <a:latin typeface="Arial"/>
                <a:cs typeface="Arial"/>
              </a:rPr>
              <a:t>on</a:t>
            </a:r>
            <a:r>
              <a:rPr lang="en-US" sz="750" spc="22">
                <a:solidFill>
                  <a:prstClr val="black"/>
                </a:solidFill>
                <a:latin typeface="Arial"/>
                <a:cs typeface="Arial"/>
              </a:rPr>
              <a:t> </a:t>
            </a:r>
            <a:r>
              <a:rPr lang="en-US" sz="750" spc="-4">
                <a:solidFill>
                  <a:prstClr val="black"/>
                </a:solidFill>
                <a:latin typeface="Arial"/>
                <a:cs typeface="Arial"/>
              </a:rPr>
              <a:t>the</a:t>
            </a:r>
            <a:r>
              <a:rPr lang="en-US" sz="750" spc="22">
                <a:solidFill>
                  <a:prstClr val="black"/>
                </a:solidFill>
                <a:latin typeface="Arial"/>
                <a:cs typeface="Arial"/>
              </a:rPr>
              <a:t> </a:t>
            </a:r>
            <a:r>
              <a:rPr lang="en-US" sz="750" spc="-4">
                <a:solidFill>
                  <a:prstClr val="black"/>
                </a:solidFill>
                <a:latin typeface="Arial"/>
                <a:cs typeface="Arial"/>
              </a:rPr>
              <a:t>ownership</a:t>
            </a:r>
            <a:r>
              <a:rPr lang="en-US" sz="750" spc="35">
                <a:solidFill>
                  <a:prstClr val="black"/>
                </a:solidFill>
                <a:latin typeface="Arial"/>
                <a:cs typeface="Arial"/>
              </a:rPr>
              <a:t> </a:t>
            </a:r>
            <a:r>
              <a:rPr lang="en-US" sz="750" spc="-4">
                <a:solidFill>
                  <a:prstClr val="black"/>
                </a:solidFill>
                <a:latin typeface="Arial"/>
                <a:cs typeface="Arial"/>
              </a:rPr>
              <a:t>vehicle,</a:t>
            </a:r>
            <a:r>
              <a:rPr lang="en-US" sz="750" spc="22">
                <a:solidFill>
                  <a:prstClr val="black"/>
                </a:solidFill>
                <a:latin typeface="Arial"/>
                <a:cs typeface="Arial"/>
              </a:rPr>
              <a:t> </a:t>
            </a:r>
            <a:r>
              <a:rPr lang="en-US" sz="750" spc="-4">
                <a:solidFill>
                  <a:prstClr val="black"/>
                </a:solidFill>
                <a:latin typeface="Arial"/>
                <a:cs typeface="Arial"/>
              </a:rPr>
              <a:t>MLP</a:t>
            </a:r>
            <a:r>
              <a:rPr lang="en-US" sz="750" spc="13">
                <a:solidFill>
                  <a:prstClr val="black"/>
                </a:solidFill>
                <a:latin typeface="Arial"/>
                <a:cs typeface="Arial"/>
              </a:rPr>
              <a:t> </a:t>
            </a:r>
            <a:r>
              <a:rPr lang="en-US" sz="750" spc="-4">
                <a:solidFill>
                  <a:prstClr val="black"/>
                </a:solidFill>
                <a:latin typeface="Arial"/>
                <a:cs typeface="Arial"/>
              </a:rPr>
              <a:t>interests</a:t>
            </a:r>
            <a:r>
              <a:rPr lang="en-US" sz="750" spc="22">
                <a:solidFill>
                  <a:prstClr val="black"/>
                </a:solidFill>
                <a:latin typeface="Arial"/>
                <a:cs typeface="Arial"/>
              </a:rPr>
              <a:t> </a:t>
            </a:r>
            <a:r>
              <a:rPr lang="en-US" sz="750" spc="-4">
                <a:solidFill>
                  <a:prstClr val="black"/>
                </a:solidFill>
                <a:latin typeface="Arial"/>
                <a:cs typeface="Arial"/>
              </a:rPr>
              <a:t>are</a:t>
            </a:r>
            <a:r>
              <a:rPr lang="en-US" sz="750" spc="22">
                <a:solidFill>
                  <a:prstClr val="black"/>
                </a:solidFill>
                <a:latin typeface="Arial"/>
                <a:cs typeface="Arial"/>
              </a:rPr>
              <a:t> </a:t>
            </a:r>
            <a:r>
              <a:rPr lang="en-US" sz="750" spc="-4">
                <a:solidFill>
                  <a:prstClr val="black"/>
                </a:solidFill>
                <a:latin typeface="Arial"/>
                <a:cs typeface="Arial"/>
              </a:rPr>
              <a:t>subject</a:t>
            </a:r>
            <a:r>
              <a:rPr lang="en-US" sz="750" spc="22">
                <a:solidFill>
                  <a:prstClr val="black"/>
                </a:solidFill>
                <a:latin typeface="Arial"/>
                <a:cs typeface="Arial"/>
              </a:rPr>
              <a:t> </a:t>
            </a:r>
            <a:r>
              <a:rPr lang="en-US" sz="750" spc="-4">
                <a:solidFill>
                  <a:prstClr val="black"/>
                </a:solidFill>
                <a:latin typeface="Arial"/>
                <a:cs typeface="Arial"/>
              </a:rPr>
              <a:t>to</a:t>
            </a:r>
            <a:r>
              <a:rPr lang="en-US" sz="750" spc="22">
                <a:solidFill>
                  <a:prstClr val="black"/>
                </a:solidFill>
                <a:latin typeface="Arial"/>
                <a:cs typeface="Arial"/>
              </a:rPr>
              <a:t> </a:t>
            </a:r>
            <a:r>
              <a:rPr lang="en-US" sz="750" spc="-4">
                <a:solidFill>
                  <a:prstClr val="black"/>
                </a:solidFill>
                <a:latin typeface="Arial"/>
                <a:cs typeface="Arial"/>
              </a:rPr>
              <a:t>varying</a:t>
            </a:r>
            <a:r>
              <a:rPr lang="en-US" sz="750" spc="22">
                <a:solidFill>
                  <a:prstClr val="black"/>
                </a:solidFill>
                <a:latin typeface="Arial"/>
                <a:cs typeface="Arial"/>
              </a:rPr>
              <a:t> </a:t>
            </a:r>
            <a:r>
              <a:rPr lang="en-US" sz="750" spc="-4">
                <a:solidFill>
                  <a:prstClr val="black"/>
                </a:solidFill>
                <a:latin typeface="Arial"/>
                <a:cs typeface="Arial"/>
              </a:rPr>
              <a:t>tax</a:t>
            </a:r>
            <a:r>
              <a:rPr lang="en-US" sz="750" spc="22">
                <a:solidFill>
                  <a:prstClr val="black"/>
                </a:solidFill>
                <a:latin typeface="Arial"/>
                <a:cs typeface="Arial"/>
              </a:rPr>
              <a:t> </a:t>
            </a:r>
            <a:r>
              <a:rPr lang="en-US" sz="750" spc="-4">
                <a:solidFill>
                  <a:prstClr val="black"/>
                </a:solidFill>
                <a:latin typeface="Arial"/>
                <a:cs typeface="Arial"/>
              </a:rPr>
              <a:t>treatment.</a:t>
            </a:r>
            <a:endParaRPr lang="en-US" sz="750">
              <a:solidFill>
                <a:prstClr val="black"/>
              </a:solidFill>
              <a:latin typeface="Arial"/>
              <a:cs typeface="Arial"/>
            </a:endParaRPr>
          </a:p>
          <a:p>
            <a:pPr marL="11206" marR="17370" indent="-228600" defTabSz="914400">
              <a:spcBef>
                <a:spcPts val="635"/>
              </a:spcBef>
              <a:buFont typeface="Arial" panose="020B0604020202020204" pitchFamily="34" charset="0"/>
              <a:buChar char="•"/>
              <a:defRPr/>
            </a:pPr>
            <a:r>
              <a:rPr lang="en-US" sz="750" spc="-4">
                <a:solidFill>
                  <a:prstClr val="black"/>
                </a:solidFill>
                <a:latin typeface="Arial"/>
                <a:cs typeface="Arial"/>
              </a:rPr>
              <a:t>ALPHA: Synonym of 'value added', linearly similar to the way beta is computed, alpha is the incremental return on a portfolio when the market is stationary. In other words, it is the  extra expected return due to non-market factors. This risk-adjusted measurement takes into account both the performance of the market as a whole and the volatility of the  portfolio.</a:t>
            </a:r>
            <a:r>
              <a:rPr lang="en-US" sz="750" spc="22">
                <a:solidFill>
                  <a:prstClr val="black"/>
                </a:solidFill>
                <a:latin typeface="Arial"/>
                <a:cs typeface="Arial"/>
              </a:rPr>
              <a:t> </a:t>
            </a:r>
            <a:r>
              <a:rPr lang="en-US" sz="750" spc="-4">
                <a:solidFill>
                  <a:prstClr val="black"/>
                </a:solidFill>
                <a:latin typeface="Arial"/>
                <a:cs typeface="Arial"/>
              </a:rPr>
              <a:t>A</a:t>
            </a:r>
            <a:r>
              <a:rPr lang="en-US" sz="750" spc="4">
                <a:solidFill>
                  <a:prstClr val="black"/>
                </a:solidFill>
                <a:latin typeface="Arial"/>
                <a:cs typeface="Arial"/>
              </a:rPr>
              <a:t> </a:t>
            </a:r>
            <a:r>
              <a:rPr lang="en-US" sz="750" spc="-4">
                <a:solidFill>
                  <a:prstClr val="black"/>
                </a:solidFill>
                <a:latin typeface="Arial"/>
                <a:cs typeface="Arial"/>
              </a:rPr>
              <a:t>positive</a:t>
            </a:r>
            <a:r>
              <a:rPr lang="en-US" sz="750" spc="9">
                <a:solidFill>
                  <a:prstClr val="black"/>
                </a:solidFill>
                <a:latin typeface="Arial"/>
                <a:cs typeface="Arial"/>
              </a:rPr>
              <a:t> </a:t>
            </a:r>
            <a:r>
              <a:rPr lang="en-US" sz="750" spc="-4">
                <a:solidFill>
                  <a:prstClr val="black"/>
                </a:solidFill>
                <a:latin typeface="Arial"/>
                <a:cs typeface="Arial"/>
              </a:rPr>
              <a:t>alpha</a:t>
            </a:r>
            <a:r>
              <a:rPr lang="en-US" sz="750" spc="22">
                <a:solidFill>
                  <a:prstClr val="black"/>
                </a:solidFill>
                <a:latin typeface="Arial"/>
                <a:cs typeface="Arial"/>
              </a:rPr>
              <a:t> </a:t>
            </a:r>
            <a:r>
              <a:rPr lang="en-US" sz="750" spc="-4">
                <a:solidFill>
                  <a:prstClr val="black"/>
                </a:solidFill>
                <a:latin typeface="Arial"/>
                <a:cs typeface="Arial"/>
              </a:rPr>
              <a:t>indicates</a:t>
            </a:r>
            <a:r>
              <a:rPr lang="en-US" sz="750" spc="9">
                <a:solidFill>
                  <a:prstClr val="black"/>
                </a:solidFill>
                <a:latin typeface="Arial"/>
                <a:cs typeface="Arial"/>
              </a:rPr>
              <a:t> </a:t>
            </a:r>
            <a:r>
              <a:rPr lang="en-US" sz="750" spc="-4">
                <a:solidFill>
                  <a:prstClr val="black"/>
                </a:solidFill>
                <a:latin typeface="Arial"/>
                <a:cs typeface="Arial"/>
              </a:rPr>
              <a:t>that</a:t>
            </a:r>
            <a:r>
              <a:rPr lang="en-US" sz="750" spc="22">
                <a:solidFill>
                  <a:prstClr val="black"/>
                </a:solidFill>
                <a:latin typeface="Arial"/>
                <a:cs typeface="Arial"/>
              </a:rPr>
              <a:t> </a:t>
            </a:r>
            <a:r>
              <a:rPr lang="en-US" sz="750" spc="-4">
                <a:solidFill>
                  <a:prstClr val="black"/>
                </a:solidFill>
                <a:latin typeface="Arial"/>
                <a:cs typeface="Arial"/>
              </a:rPr>
              <a:t>a</a:t>
            </a:r>
            <a:r>
              <a:rPr lang="en-US" sz="750" spc="4">
                <a:solidFill>
                  <a:prstClr val="black"/>
                </a:solidFill>
                <a:latin typeface="Arial"/>
                <a:cs typeface="Arial"/>
              </a:rPr>
              <a:t> </a:t>
            </a:r>
            <a:r>
              <a:rPr lang="en-US" sz="750" spc="-4">
                <a:solidFill>
                  <a:prstClr val="black"/>
                </a:solidFill>
                <a:latin typeface="Arial"/>
                <a:cs typeface="Arial"/>
              </a:rPr>
              <a:t>portfolio</a:t>
            </a:r>
            <a:r>
              <a:rPr lang="en-US" sz="750" spc="22">
                <a:solidFill>
                  <a:prstClr val="black"/>
                </a:solidFill>
                <a:latin typeface="Arial"/>
                <a:cs typeface="Arial"/>
              </a:rPr>
              <a:t> </a:t>
            </a:r>
            <a:r>
              <a:rPr lang="en-US" sz="750" spc="-4">
                <a:solidFill>
                  <a:prstClr val="black"/>
                </a:solidFill>
                <a:latin typeface="Arial"/>
                <a:cs typeface="Arial"/>
              </a:rPr>
              <a:t>has</a:t>
            </a:r>
            <a:r>
              <a:rPr lang="en-US" sz="750" spc="9">
                <a:solidFill>
                  <a:prstClr val="black"/>
                </a:solidFill>
                <a:latin typeface="Arial"/>
                <a:cs typeface="Arial"/>
              </a:rPr>
              <a:t> </a:t>
            </a:r>
            <a:r>
              <a:rPr lang="en-US" sz="750" spc="-4">
                <a:solidFill>
                  <a:prstClr val="black"/>
                </a:solidFill>
                <a:latin typeface="Arial"/>
                <a:cs typeface="Arial"/>
              </a:rPr>
              <a:t>produced</a:t>
            </a:r>
            <a:r>
              <a:rPr lang="en-US" sz="750" spc="26">
                <a:solidFill>
                  <a:prstClr val="black"/>
                </a:solidFill>
                <a:latin typeface="Arial"/>
                <a:cs typeface="Arial"/>
              </a:rPr>
              <a:t> </a:t>
            </a:r>
            <a:r>
              <a:rPr lang="en-US" sz="750" spc="-4">
                <a:solidFill>
                  <a:prstClr val="black"/>
                </a:solidFill>
                <a:latin typeface="Arial"/>
                <a:cs typeface="Arial"/>
              </a:rPr>
              <a:t>returns</a:t>
            </a:r>
            <a:r>
              <a:rPr lang="en-US" sz="750" spc="13">
                <a:solidFill>
                  <a:prstClr val="black"/>
                </a:solidFill>
                <a:latin typeface="Arial"/>
                <a:cs typeface="Arial"/>
              </a:rPr>
              <a:t> </a:t>
            </a:r>
            <a:r>
              <a:rPr lang="en-US" sz="750" spc="-4">
                <a:solidFill>
                  <a:prstClr val="black"/>
                </a:solidFill>
                <a:latin typeface="Arial"/>
                <a:cs typeface="Arial"/>
              </a:rPr>
              <a:t>above</a:t>
            </a:r>
            <a:r>
              <a:rPr lang="en-US" sz="750" spc="22">
                <a:solidFill>
                  <a:prstClr val="black"/>
                </a:solidFill>
                <a:latin typeface="Arial"/>
                <a:cs typeface="Arial"/>
              </a:rPr>
              <a:t> </a:t>
            </a:r>
            <a:r>
              <a:rPr lang="en-US" sz="750" spc="-4">
                <a:solidFill>
                  <a:prstClr val="black"/>
                </a:solidFill>
                <a:latin typeface="Arial"/>
                <a:cs typeface="Arial"/>
              </a:rPr>
              <a:t>the</a:t>
            </a:r>
            <a:r>
              <a:rPr lang="en-US" sz="750" spc="13">
                <a:solidFill>
                  <a:prstClr val="black"/>
                </a:solidFill>
                <a:latin typeface="Arial"/>
                <a:cs typeface="Arial"/>
              </a:rPr>
              <a:t> </a:t>
            </a:r>
            <a:r>
              <a:rPr lang="en-US" sz="750" spc="-4">
                <a:solidFill>
                  <a:prstClr val="black"/>
                </a:solidFill>
                <a:latin typeface="Arial"/>
                <a:cs typeface="Arial"/>
              </a:rPr>
              <a:t>expected</a:t>
            </a:r>
            <a:r>
              <a:rPr lang="en-US" sz="750" spc="31">
                <a:solidFill>
                  <a:prstClr val="black"/>
                </a:solidFill>
                <a:latin typeface="Arial"/>
                <a:cs typeface="Arial"/>
              </a:rPr>
              <a:t> </a:t>
            </a:r>
            <a:r>
              <a:rPr lang="en-US" sz="750" spc="-4">
                <a:solidFill>
                  <a:prstClr val="black"/>
                </a:solidFill>
                <a:latin typeface="Arial"/>
                <a:cs typeface="Arial"/>
              </a:rPr>
              <a:t>level</a:t>
            </a:r>
            <a:r>
              <a:rPr lang="en-US" sz="750">
                <a:solidFill>
                  <a:prstClr val="black"/>
                </a:solidFill>
                <a:latin typeface="Arial"/>
                <a:cs typeface="Arial"/>
              </a:rPr>
              <a:t> </a:t>
            </a:r>
            <a:r>
              <a:rPr lang="en-US" sz="750" spc="-4">
                <a:solidFill>
                  <a:prstClr val="black"/>
                </a:solidFill>
                <a:latin typeface="Arial"/>
                <a:cs typeface="Arial"/>
              </a:rPr>
              <a:t>at</a:t>
            </a:r>
            <a:r>
              <a:rPr lang="en-US" sz="750" spc="9">
                <a:solidFill>
                  <a:prstClr val="black"/>
                </a:solidFill>
                <a:latin typeface="Arial"/>
                <a:cs typeface="Arial"/>
              </a:rPr>
              <a:t> </a:t>
            </a:r>
            <a:r>
              <a:rPr lang="en-US" sz="750" spc="-4">
                <a:solidFill>
                  <a:prstClr val="black"/>
                </a:solidFill>
                <a:latin typeface="Arial"/>
                <a:cs typeface="Arial"/>
              </a:rPr>
              <a:t>that</a:t>
            </a:r>
            <a:r>
              <a:rPr lang="en-US" sz="750" spc="22">
                <a:solidFill>
                  <a:prstClr val="black"/>
                </a:solidFill>
                <a:latin typeface="Arial"/>
                <a:cs typeface="Arial"/>
              </a:rPr>
              <a:t> </a:t>
            </a:r>
            <a:r>
              <a:rPr lang="en-US" sz="750" spc="-4">
                <a:solidFill>
                  <a:prstClr val="black"/>
                </a:solidFill>
                <a:latin typeface="Arial"/>
                <a:cs typeface="Arial"/>
              </a:rPr>
              <a:t>level</a:t>
            </a:r>
            <a:r>
              <a:rPr lang="en-US" sz="750">
                <a:solidFill>
                  <a:prstClr val="black"/>
                </a:solidFill>
                <a:latin typeface="Arial"/>
                <a:cs typeface="Arial"/>
              </a:rPr>
              <a:t> </a:t>
            </a:r>
            <a:r>
              <a:rPr lang="en-US" sz="750" spc="-4">
                <a:solidFill>
                  <a:prstClr val="black"/>
                </a:solidFill>
                <a:latin typeface="Arial"/>
                <a:cs typeface="Arial"/>
              </a:rPr>
              <a:t>of</a:t>
            </a:r>
            <a:r>
              <a:rPr lang="en-US" sz="750" spc="9">
                <a:solidFill>
                  <a:prstClr val="black"/>
                </a:solidFill>
                <a:latin typeface="Arial"/>
                <a:cs typeface="Arial"/>
              </a:rPr>
              <a:t> </a:t>
            </a:r>
            <a:r>
              <a:rPr lang="en-US" sz="750" spc="-4">
                <a:solidFill>
                  <a:prstClr val="black"/>
                </a:solidFill>
                <a:latin typeface="Arial"/>
                <a:cs typeface="Arial"/>
              </a:rPr>
              <a:t>risk, and</a:t>
            </a:r>
            <a:r>
              <a:rPr lang="en-US" sz="750" spc="13">
                <a:solidFill>
                  <a:prstClr val="black"/>
                </a:solidFill>
                <a:latin typeface="Arial"/>
                <a:cs typeface="Arial"/>
              </a:rPr>
              <a:t> </a:t>
            </a:r>
            <a:r>
              <a:rPr lang="en-US" sz="750" spc="-4">
                <a:solidFill>
                  <a:prstClr val="black"/>
                </a:solidFill>
                <a:latin typeface="Arial"/>
                <a:cs typeface="Arial"/>
              </a:rPr>
              <a:t>vice</a:t>
            </a:r>
            <a:r>
              <a:rPr lang="en-US" sz="750">
                <a:solidFill>
                  <a:prstClr val="black"/>
                </a:solidFill>
                <a:latin typeface="Arial"/>
                <a:cs typeface="Arial"/>
              </a:rPr>
              <a:t> </a:t>
            </a:r>
            <a:r>
              <a:rPr lang="en-US" sz="750" spc="-4">
                <a:solidFill>
                  <a:prstClr val="black"/>
                </a:solidFill>
                <a:latin typeface="Arial"/>
                <a:cs typeface="Arial"/>
              </a:rPr>
              <a:t>versa</a:t>
            </a:r>
            <a:r>
              <a:rPr lang="en-US" sz="750" spc="4">
                <a:solidFill>
                  <a:prstClr val="black"/>
                </a:solidFill>
                <a:latin typeface="Arial"/>
                <a:cs typeface="Arial"/>
              </a:rPr>
              <a:t> </a:t>
            </a:r>
            <a:r>
              <a:rPr lang="en-US" sz="750" spc="-4">
                <a:solidFill>
                  <a:prstClr val="black"/>
                </a:solidFill>
                <a:latin typeface="Arial"/>
                <a:cs typeface="Arial"/>
              </a:rPr>
              <a:t>for</a:t>
            </a:r>
            <a:r>
              <a:rPr lang="en-US" sz="750" spc="9">
                <a:solidFill>
                  <a:prstClr val="black"/>
                </a:solidFill>
                <a:latin typeface="Arial"/>
                <a:cs typeface="Arial"/>
              </a:rPr>
              <a:t> </a:t>
            </a:r>
            <a:r>
              <a:rPr lang="en-US" sz="750" spc="-4">
                <a:solidFill>
                  <a:prstClr val="black"/>
                </a:solidFill>
                <a:latin typeface="Arial"/>
                <a:cs typeface="Arial"/>
              </a:rPr>
              <a:t>a</a:t>
            </a:r>
            <a:r>
              <a:rPr lang="en-US" sz="750" spc="9">
                <a:solidFill>
                  <a:prstClr val="black"/>
                </a:solidFill>
                <a:latin typeface="Arial"/>
                <a:cs typeface="Arial"/>
              </a:rPr>
              <a:t> </a:t>
            </a:r>
            <a:r>
              <a:rPr lang="en-US" sz="750" spc="-4">
                <a:solidFill>
                  <a:prstClr val="black"/>
                </a:solidFill>
                <a:latin typeface="Arial"/>
                <a:cs typeface="Arial"/>
              </a:rPr>
              <a:t>negative</a:t>
            </a:r>
            <a:r>
              <a:rPr lang="en-US" sz="750" spc="22">
                <a:solidFill>
                  <a:prstClr val="black"/>
                </a:solidFill>
                <a:latin typeface="Arial"/>
                <a:cs typeface="Arial"/>
              </a:rPr>
              <a:t> </a:t>
            </a:r>
            <a:r>
              <a:rPr lang="en-US" sz="750" spc="-4">
                <a:solidFill>
                  <a:prstClr val="black"/>
                </a:solidFill>
                <a:latin typeface="Arial"/>
                <a:cs typeface="Arial"/>
              </a:rPr>
              <a:t>alpha.</a:t>
            </a:r>
            <a:endParaRPr lang="en-US" sz="750">
              <a:solidFill>
                <a:prstClr val="black"/>
              </a:solidFill>
              <a:latin typeface="Arial"/>
              <a:cs typeface="Arial"/>
            </a:endParaRPr>
          </a:p>
          <a:p>
            <a:pPr marL="11206" marR="108143" indent="-228600" defTabSz="914400">
              <a:spcBef>
                <a:spcPts val="635"/>
              </a:spcBef>
              <a:buFont typeface="Arial" panose="020B0604020202020204" pitchFamily="34" charset="0"/>
              <a:buChar char="•"/>
              <a:defRPr/>
            </a:pPr>
            <a:endParaRPr lang="en-US" sz="750" spc="-4">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101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2" y="401491"/>
            <a:ext cx="3303735" cy="220573"/>
          </a:xfrm>
          <a:prstGeom prst="rect">
            <a:avLst/>
          </a:prstGeom>
        </p:spPr>
        <p:txBody>
          <a:bodyPr vert="horz" wrap="square" lIns="0" tIns="12700" rIns="0" bIns="0" rtlCol="0">
            <a:spAutoFit/>
          </a:bodyPr>
          <a:lstStyle/>
          <a:p>
            <a:pPr marL="12700">
              <a:spcBef>
                <a:spcPts val="100"/>
              </a:spcBef>
            </a:pPr>
            <a:r>
              <a:rPr lang="en-US" sz="1350" spc="-10">
                <a:latin typeface="Calibri"/>
                <a:cs typeface="Calibri"/>
              </a:rPr>
              <a:t>Important Notes About This Report Continued</a:t>
            </a:r>
            <a:endParaRPr lang="en-US"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63</a:t>
            </a:fld>
            <a:endParaRPr lang="en-US"/>
          </a:p>
        </p:txBody>
      </p:sp>
      <p:sp>
        <p:nvSpPr>
          <p:cNvPr id="7" name="TextBox 6">
            <a:extLst>
              <a:ext uri="{FF2B5EF4-FFF2-40B4-BE49-F238E27FC236}">
                <a16:creationId xmlns:a16="http://schemas.microsoft.com/office/drawing/2014/main" id="{D2012A23-F85D-4406-B2B9-AED05DF6204E}"/>
              </a:ext>
            </a:extLst>
          </p:cNvPr>
          <p:cNvSpPr txBox="1"/>
          <p:nvPr/>
        </p:nvSpPr>
        <p:spPr>
          <a:xfrm>
            <a:off x="421900" y="864133"/>
            <a:ext cx="8578517" cy="5875968"/>
          </a:xfrm>
          <a:prstGeom prst="rect">
            <a:avLst/>
          </a:prstGeom>
          <a:noFill/>
        </p:spPr>
        <p:txBody>
          <a:bodyPr wrap="square">
            <a:spAutoFit/>
          </a:bodyPr>
          <a:lstStyle/>
          <a:p>
            <a:pPr marL="11206" marR="301454" indent="-228600" defTabSz="914400">
              <a:spcBef>
                <a:spcPts val="1000"/>
              </a:spcBef>
              <a:buFont typeface="Arial" panose="020B0604020202020204" pitchFamily="34" charset="0"/>
              <a:buChar char="•"/>
              <a:defRPr/>
            </a:pPr>
            <a:r>
              <a:rPr lang="en-US" sz="750" spc="-4">
                <a:solidFill>
                  <a:prstClr val="black"/>
                </a:solidFill>
                <a:latin typeface="Arial"/>
                <a:cs typeface="Arial"/>
              </a:rPr>
              <a:t>ANNUALIZED RETURN: The constant rate of return that, compounded annually, would yield the same overall return for a period of more than one year as the actual return  observed for that</a:t>
            </a:r>
            <a:r>
              <a:rPr lang="en-US" sz="750" spc="49">
                <a:solidFill>
                  <a:prstClr val="black"/>
                </a:solidFill>
                <a:latin typeface="Arial"/>
                <a:cs typeface="Arial"/>
              </a:rPr>
              <a:t> </a:t>
            </a:r>
            <a:r>
              <a:rPr lang="en-US" sz="750" spc="-4">
                <a:solidFill>
                  <a:prstClr val="black"/>
                </a:solidFill>
                <a:latin typeface="Arial"/>
                <a:cs typeface="Arial"/>
              </a:rPr>
              <a:t>period.</a:t>
            </a:r>
            <a:endParaRPr lang="en-US" sz="750">
              <a:solidFill>
                <a:prstClr val="black"/>
              </a:solidFill>
              <a:latin typeface="Arial"/>
              <a:cs typeface="Arial"/>
            </a:endParaRPr>
          </a:p>
          <a:p>
            <a:pPr marL="11206" marR="36981" indent="-228600" defTabSz="914400">
              <a:spcBef>
                <a:spcPts val="635"/>
              </a:spcBef>
              <a:buFont typeface="Arial" panose="020B0604020202020204" pitchFamily="34" charset="0"/>
              <a:buChar char="•"/>
              <a:defRPr/>
            </a:pPr>
            <a:r>
              <a:rPr lang="en-US" sz="750" spc="-4">
                <a:solidFill>
                  <a:prstClr val="black"/>
                </a:solidFill>
                <a:latin typeface="Arial"/>
                <a:cs typeface="Arial"/>
              </a:rPr>
              <a:t>ANNUALIZED EXCESS RETURN: Excess return represents the difference between the manager’s return and the return of a benchmark for that manager. Annualized excess  return is calculated by taking the annualized return of the original series and forming the difference between the two. A positive annualized excess return implies that the manager  outperformed the benchmark over the time period</a:t>
            </a:r>
            <a:r>
              <a:rPr lang="en-US" sz="750" spc="119">
                <a:solidFill>
                  <a:prstClr val="black"/>
                </a:solidFill>
                <a:latin typeface="Arial"/>
                <a:cs typeface="Arial"/>
              </a:rPr>
              <a:t> </a:t>
            </a:r>
            <a:r>
              <a:rPr lang="en-US" sz="750" spc="-4">
                <a:solidFill>
                  <a:prstClr val="black"/>
                </a:solidFill>
                <a:latin typeface="Arial"/>
                <a:cs typeface="Arial"/>
              </a:rPr>
              <a:t>shown.</a:t>
            </a:r>
            <a:endParaRPr lang="en-US" sz="750">
              <a:solidFill>
                <a:prstClr val="black"/>
              </a:solidFill>
              <a:latin typeface="Arial"/>
              <a:cs typeface="Arial"/>
            </a:endParaRPr>
          </a:p>
          <a:p>
            <a:pPr marL="228600" indent="-228600" defTabSz="914400">
              <a:spcBef>
                <a:spcPts val="35"/>
              </a:spcBef>
              <a:buFont typeface="Arial" panose="020B0604020202020204" pitchFamily="34" charset="0"/>
              <a:buChar char="•"/>
              <a:defRPr/>
            </a:pPr>
            <a:endParaRPr lang="en-US" sz="750">
              <a:solidFill>
                <a:prstClr val="black"/>
              </a:solidFill>
              <a:latin typeface="Times New Roman"/>
              <a:cs typeface="Times New Roman"/>
            </a:endParaRPr>
          </a:p>
          <a:p>
            <a:pPr marL="11206" marR="4483" indent="-228600" defTabSz="914400">
              <a:spcBef>
                <a:spcPts val="1000"/>
              </a:spcBef>
              <a:buFont typeface="Arial" panose="020B0604020202020204" pitchFamily="34" charset="0"/>
              <a:buChar char="•"/>
              <a:defRPr/>
            </a:pPr>
            <a:r>
              <a:rPr lang="en-US" sz="750" spc="-4">
                <a:solidFill>
                  <a:prstClr val="black"/>
                </a:solidFill>
                <a:latin typeface="Arial"/>
                <a:cs typeface="Arial"/>
              </a:rPr>
              <a:t>BEST AND WORST PERIOD RETURNS: The best period return for a time window is simply the maximum of the returns for that period inside this window. Similarly, the worst  period return for a time window is the minimum of the returns for that period inside this window. To calculate the best one-year return for a return series, the program moves a one-  year time window along the series and calculates the compound return for each of these windows. The best one-year return is the maximum of the returns thus found. Similarly,  the</a:t>
            </a:r>
            <a:r>
              <a:rPr lang="en-US" sz="750" spc="9">
                <a:solidFill>
                  <a:prstClr val="black"/>
                </a:solidFill>
                <a:latin typeface="Arial"/>
                <a:cs typeface="Arial"/>
              </a:rPr>
              <a:t> </a:t>
            </a:r>
            <a:r>
              <a:rPr lang="en-US" sz="750" spc="-4">
                <a:solidFill>
                  <a:prstClr val="black"/>
                </a:solidFill>
                <a:latin typeface="Arial"/>
                <a:cs typeface="Arial"/>
              </a:rPr>
              <a:t>worst</a:t>
            </a:r>
            <a:r>
              <a:rPr lang="en-US" sz="750" spc="4">
                <a:solidFill>
                  <a:prstClr val="black"/>
                </a:solidFill>
                <a:latin typeface="Arial"/>
                <a:cs typeface="Arial"/>
              </a:rPr>
              <a:t> </a:t>
            </a:r>
            <a:r>
              <a:rPr lang="en-US" sz="750" spc="-4">
                <a:solidFill>
                  <a:prstClr val="black"/>
                </a:solidFill>
                <a:latin typeface="Arial"/>
                <a:cs typeface="Arial"/>
              </a:rPr>
              <a:t>one-year</a:t>
            </a:r>
            <a:r>
              <a:rPr lang="en-US" sz="750" spc="22">
                <a:solidFill>
                  <a:prstClr val="black"/>
                </a:solidFill>
                <a:latin typeface="Arial"/>
                <a:cs typeface="Arial"/>
              </a:rPr>
              <a:t> </a:t>
            </a:r>
            <a:r>
              <a:rPr lang="en-US" sz="750" spc="-4">
                <a:solidFill>
                  <a:prstClr val="black"/>
                </a:solidFill>
                <a:latin typeface="Arial"/>
                <a:cs typeface="Arial"/>
              </a:rPr>
              <a:t>return</a:t>
            </a:r>
            <a:r>
              <a:rPr lang="en-US" sz="750" spc="9">
                <a:solidFill>
                  <a:prstClr val="black"/>
                </a:solidFill>
                <a:latin typeface="Arial"/>
                <a:cs typeface="Arial"/>
              </a:rPr>
              <a:t> </a:t>
            </a:r>
            <a:r>
              <a:rPr lang="en-US" sz="750" spc="-4">
                <a:solidFill>
                  <a:prstClr val="black"/>
                </a:solidFill>
                <a:latin typeface="Arial"/>
                <a:cs typeface="Arial"/>
              </a:rPr>
              <a:t>is</a:t>
            </a:r>
            <a:r>
              <a:rPr lang="en-US" sz="750">
                <a:solidFill>
                  <a:prstClr val="black"/>
                </a:solidFill>
                <a:latin typeface="Arial"/>
                <a:cs typeface="Arial"/>
              </a:rPr>
              <a:t> </a:t>
            </a:r>
            <a:r>
              <a:rPr lang="en-US" sz="750" spc="-4">
                <a:solidFill>
                  <a:prstClr val="black"/>
                </a:solidFill>
                <a:latin typeface="Arial"/>
                <a:cs typeface="Arial"/>
              </a:rPr>
              <a:t>the</a:t>
            </a:r>
            <a:r>
              <a:rPr lang="en-US" sz="750" spc="9">
                <a:solidFill>
                  <a:prstClr val="black"/>
                </a:solidFill>
                <a:latin typeface="Arial"/>
                <a:cs typeface="Arial"/>
              </a:rPr>
              <a:t> </a:t>
            </a:r>
            <a:r>
              <a:rPr lang="en-US" sz="750" spc="-4">
                <a:solidFill>
                  <a:prstClr val="black"/>
                </a:solidFill>
                <a:latin typeface="Arial"/>
                <a:cs typeface="Arial"/>
              </a:rPr>
              <a:t>minimum</a:t>
            </a:r>
            <a:r>
              <a:rPr lang="en-US" sz="750" spc="-9">
                <a:solidFill>
                  <a:prstClr val="black"/>
                </a:solidFill>
                <a:latin typeface="Arial"/>
                <a:cs typeface="Arial"/>
              </a:rPr>
              <a:t> </a:t>
            </a:r>
            <a:r>
              <a:rPr lang="en-US" sz="750" spc="-4">
                <a:solidFill>
                  <a:prstClr val="black"/>
                </a:solidFill>
                <a:latin typeface="Arial"/>
                <a:cs typeface="Arial"/>
              </a:rPr>
              <a:t>of</a:t>
            </a:r>
            <a:r>
              <a:rPr lang="en-US" sz="750" spc="4">
                <a:solidFill>
                  <a:prstClr val="black"/>
                </a:solidFill>
                <a:latin typeface="Arial"/>
                <a:cs typeface="Arial"/>
              </a:rPr>
              <a:t> </a:t>
            </a:r>
            <a:r>
              <a:rPr lang="en-US" sz="750" spc="-4">
                <a:solidFill>
                  <a:prstClr val="black"/>
                </a:solidFill>
                <a:latin typeface="Arial"/>
                <a:cs typeface="Arial"/>
              </a:rPr>
              <a:t>the</a:t>
            </a:r>
            <a:r>
              <a:rPr lang="en-US" sz="750" spc="9">
                <a:solidFill>
                  <a:prstClr val="black"/>
                </a:solidFill>
                <a:latin typeface="Arial"/>
                <a:cs typeface="Arial"/>
              </a:rPr>
              <a:t> </a:t>
            </a:r>
            <a:r>
              <a:rPr lang="en-US" sz="750" spc="-4">
                <a:solidFill>
                  <a:prstClr val="black"/>
                </a:solidFill>
                <a:latin typeface="Arial"/>
                <a:cs typeface="Arial"/>
              </a:rPr>
              <a:t>returns</a:t>
            </a:r>
            <a:r>
              <a:rPr lang="en-US" sz="750" spc="9">
                <a:solidFill>
                  <a:prstClr val="black"/>
                </a:solidFill>
                <a:latin typeface="Arial"/>
                <a:cs typeface="Arial"/>
              </a:rPr>
              <a:t> </a:t>
            </a:r>
            <a:r>
              <a:rPr lang="en-US" sz="750" spc="-4">
                <a:solidFill>
                  <a:prstClr val="black"/>
                </a:solidFill>
                <a:latin typeface="Arial"/>
                <a:cs typeface="Arial"/>
              </a:rPr>
              <a:t>thus</a:t>
            </a:r>
            <a:r>
              <a:rPr lang="en-US" sz="750" spc="9">
                <a:solidFill>
                  <a:prstClr val="black"/>
                </a:solidFill>
                <a:latin typeface="Arial"/>
                <a:cs typeface="Arial"/>
              </a:rPr>
              <a:t> </a:t>
            </a:r>
            <a:r>
              <a:rPr lang="en-US" sz="750" spc="-4">
                <a:solidFill>
                  <a:prstClr val="black"/>
                </a:solidFill>
                <a:latin typeface="Arial"/>
                <a:cs typeface="Arial"/>
              </a:rPr>
              <a:t>found.</a:t>
            </a:r>
            <a:r>
              <a:rPr lang="en-US" sz="750" spc="22">
                <a:solidFill>
                  <a:prstClr val="black"/>
                </a:solidFill>
                <a:latin typeface="Arial"/>
                <a:cs typeface="Arial"/>
              </a:rPr>
              <a:t> </a:t>
            </a:r>
            <a:r>
              <a:rPr lang="en-US" sz="750" spc="-4">
                <a:solidFill>
                  <a:prstClr val="black"/>
                </a:solidFill>
                <a:latin typeface="Arial"/>
                <a:cs typeface="Arial"/>
              </a:rPr>
              <a:t>Therefore,</a:t>
            </a:r>
            <a:r>
              <a:rPr lang="en-US" sz="750" spc="22">
                <a:solidFill>
                  <a:prstClr val="black"/>
                </a:solidFill>
                <a:latin typeface="Arial"/>
                <a:cs typeface="Arial"/>
              </a:rPr>
              <a:t> </a:t>
            </a:r>
            <a:r>
              <a:rPr lang="en-US" sz="750" spc="-4">
                <a:solidFill>
                  <a:prstClr val="black"/>
                </a:solidFill>
                <a:latin typeface="Arial"/>
                <a:cs typeface="Arial"/>
              </a:rPr>
              <a:t>best</a:t>
            </a:r>
            <a:r>
              <a:rPr lang="en-US" sz="750" spc="9">
                <a:solidFill>
                  <a:prstClr val="black"/>
                </a:solidFill>
                <a:latin typeface="Arial"/>
                <a:cs typeface="Arial"/>
              </a:rPr>
              <a:t> </a:t>
            </a:r>
            <a:r>
              <a:rPr lang="en-US" sz="750" spc="-4">
                <a:solidFill>
                  <a:prstClr val="black"/>
                </a:solidFill>
                <a:latin typeface="Arial"/>
                <a:cs typeface="Arial"/>
              </a:rPr>
              <a:t>and</a:t>
            </a:r>
            <a:r>
              <a:rPr lang="en-US" sz="750" spc="13">
                <a:solidFill>
                  <a:prstClr val="black"/>
                </a:solidFill>
                <a:latin typeface="Arial"/>
                <a:cs typeface="Arial"/>
              </a:rPr>
              <a:t> </a:t>
            </a:r>
            <a:r>
              <a:rPr lang="en-US" sz="750" spc="-4">
                <a:solidFill>
                  <a:prstClr val="black"/>
                </a:solidFill>
                <a:latin typeface="Arial"/>
                <a:cs typeface="Arial"/>
              </a:rPr>
              <a:t>worst</a:t>
            </a:r>
            <a:r>
              <a:rPr lang="en-US" sz="750" spc="4">
                <a:solidFill>
                  <a:prstClr val="black"/>
                </a:solidFill>
                <a:latin typeface="Arial"/>
                <a:cs typeface="Arial"/>
              </a:rPr>
              <a:t> </a:t>
            </a:r>
            <a:r>
              <a:rPr lang="en-US" sz="750" spc="-4">
                <a:solidFill>
                  <a:prstClr val="black"/>
                </a:solidFill>
                <a:latin typeface="Arial"/>
                <a:cs typeface="Arial"/>
              </a:rPr>
              <a:t>one-year</a:t>
            </a:r>
            <a:r>
              <a:rPr lang="en-US" sz="750" spc="26">
                <a:solidFill>
                  <a:prstClr val="black"/>
                </a:solidFill>
                <a:latin typeface="Arial"/>
                <a:cs typeface="Arial"/>
              </a:rPr>
              <a:t> </a:t>
            </a:r>
            <a:r>
              <a:rPr lang="en-US" sz="750" spc="-4">
                <a:solidFill>
                  <a:prstClr val="black"/>
                </a:solidFill>
                <a:latin typeface="Arial"/>
                <a:cs typeface="Arial"/>
              </a:rPr>
              <a:t>returns</a:t>
            </a:r>
            <a:r>
              <a:rPr lang="en-US" sz="750" spc="9">
                <a:solidFill>
                  <a:prstClr val="black"/>
                </a:solidFill>
                <a:latin typeface="Arial"/>
                <a:cs typeface="Arial"/>
              </a:rPr>
              <a:t> </a:t>
            </a:r>
            <a:r>
              <a:rPr lang="en-US" sz="750" spc="-4">
                <a:solidFill>
                  <a:prstClr val="black"/>
                </a:solidFill>
                <a:latin typeface="Arial"/>
                <a:cs typeface="Arial"/>
              </a:rPr>
              <a:t>do</a:t>
            </a:r>
            <a:r>
              <a:rPr lang="en-US" sz="750" spc="4">
                <a:solidFill>
                  <a:prstClr val="black"/>
                </a:solidFill>
                <a:latin typeface="Arial"/>
                <a:cs typeface="Arial"/>
              </a:rPr>
              <a:t> </a:t>
            </a:r>
            <a:r>
              <a:rPr lang="en-US" sz="750" spc="-4">
                <a:solidFill>
                  <a:prstClr val="black"/>
                </a:solidFill>
                <a:latin typeface="Arial"/>
                <a:cs typeface="Arial"/>
              </a:rPr>
              <a:t>not</a:t>
            </a:r>
            <a:r>
              <a:rPr lang="en-US" sz="750" spc="9">
                <a:solidFill>
                  <a:prstClr val="black"/>
                </a:solidFill>
                <a:latin typeface="Arial"/>
                <a:cs typeface="Arial"/>
              </a:rPr>
              <a:t> </a:t>
            </a:r>
            <a:r>
              <a:rPr lang="en-US" sz="750" spc="-4">
                <a:solidFill>
                  <a:prstClr val="black"/>
                </a:solidFill>
                <a:latin typeface="Arial"/>
                <a:cs typeface="Arial"/>
              </a:rPr>
              <a:t>refer</a:t>
            </a:r>
            <a:r>
              <a:rPr lang="en-US" sz="750" spc="9">
                <a:solidFill>
                  <a:prstClr val="black"/>
                </a:solidFill>
                <a:latin typeface="Arial"/>
                <a:cs typeface="Arial"/>
              </a:rPr>
              <a:t> </a:t>
            </a:r>
            <a:r>
              <a:rPr lang="en-US" sz="750" spc="-4">
                <a:solidFill>
                  <a:prstClr val="black"/>
                </a:solidFill>
                <a:latin typeface="Arial"/>
                <a:cs typeface="Arial"/>
              </a:rPr>
              <a:t>to</a:t>
            </a:r>
            <a:r>
              <a:rPr lang="en-US" sz="750" spc="4">
                <a:solidFill>
                  <a:prstClr val="black"/>
                </a:solidFill>
                <a:latin typeface="Arial"/>
                <a:cs typeface="Arial"/>
              </a:rPr>
              <a:t> </a:t>
            </a:r>
            <a:r>
              <a:rPr lang="en-US" sz="750" spc="-4">
                <a:solidFill>
                  <a:prstClr val="black"/>
                </a:solidFill>
                <a:latin typeface="Arial"/>
                <a:cs typeface="Arial"/>
              </a:rPr>
              <a:t>calendar</a:t>
            </a:r>
            <a:r>
              <a:rPr lang="en-US" sz="750" spc="13">
                <a:solidFill>
                  <a:prstClr val="black"/>
                </a:solidFill>
                <a:latin typeface="Arial"/>
                <a:cs typeface="Arial"/>
              </a:rPr>
              <a:t> </a:t>
            </a:r>
            <a:r>
              <a:rPr lang="en-US" sz="750" spc="-4">
                <a:solidFill>
                  <a:prstClr val="black"/>
                </a:solidFill>
                <a:latin typeface="Arial"/>
                <a:cs typeface="Arial"/>
              </a:rPr>
              <a:t>years.</a:t>
            </a:r>
            <a:endParaRPr lang="en-US" sz="750">
              <a:solidFill>
                <a:prstClr val="black"/>
              </a:solidFill>
              <a:latin typeface="Arial"/>
              <a:cs typeface="Arial"/>
            </a:endParaRPr>
          </a:p>
          <a:p>
            <a:pPr marL="228600" indent="-228600" defTabSz="914400">
              <a:spcBef>
                <a:spcPts val="35"/>
              </a:spcBef>
              <a:buFont typeface="Arial" panose="020B0604020202020204" pitchFamily="34" charset="0"/>
              <a:buChar char="•"/>
              <a:defRPr/>
            </a:pPr>
            <a:endParaRPr lang="en-US" sz="750">
              <a:solidFill>
                <a:prstClr val="black"/>
              </a:solidFill>
              <a:latin typeface="Times New Roman"/>
              <a:cs typeface="Times New Roman"/>
            </a:endParaRPr>
          </a:p>
          <a:p>
            <a:pPr marL="11206" indent="-228600" defTabSz="914400">
              <a:spcBef>
                <a:spcPts val="1000"/>
              </a:spcBef>
              <a:buFont typeface="Arial" panose="020B0604020202020204" pitchFamily="34" charset="0"/>
              <a:buChar char="•"/>
              <a:defRPr/>
            </a:pPr>
            <a:r>
              <a:rPr lang="en-US" sz="750" spc="-4">
                <a:solidFill>
                  <a:prstClr val="black"/>
                </a:solidFill>
                <a:latin typeface="Arial"/>
                <a:cs typeface="Arial"/>
              </a:rPr>
              <a:t>BETA:</a:t>
            </a:r>
            <a:r>
              <a:rPr lang="en-US" sz="750" spc="22">
                <a:solidFill>
                  <a:prstClr val="black"/>
                </a:solidFill>
                <a:latin typeface="Arial"/>
                <a:cs typeface="Arial"/>
              </a:rPr>
              <a:t> </a:t>
            </a:r>
            <a:r>
              <a:rPr lang="en-US" sz="750" spc="-4">
                <a:solidFill>
                  <a:prstClr val="black"/>
                </a:solidFill>
                <a:latin typeface="Arial"/>
                <a:cs typeface="Arial"/>
              </a:rPr>
              <a:t>The</a:t>
            </a:r>
            <a:r>
              <a:rPr lang="en-US" sz="750" spc="22">
                <a:solidFill>
                  <a:prstClr val="black"/>
                </a:solidFill>
                <a:latin typeface="Arial"/>
                <a:cs typeface="Arial"/>
              </a:rPr>
              <a:t> </a:t>
            </a:r>
            <a:r>
              <a:rPr lang="en-US" sz="750" spc="-4">
                <a:solidFill>
                  <a:prstClr val="black"/>
                </a:solidFill>
                <a:latin typeface="Arial"/>
                <a:cs typeface="Arial"/>
              </a:rPr>
              <a:t>measure</a:t>
            </a:r>
            <a:r>
              <a:rPr lang="en-US" sz="750" spc="22">
                <a:solidFill>
                  <a:prstClr val="black"/>
                </a:solidFill>
                <a:latin typeface="Arial"/>
                <a:cs typeface="Arial"/>
              </a:rPr>
              <a:t> </a:t>
            </a:r>
            <a:r>
              <a:rPr lang="en-US" sz="750" spc="-4">
                <a:solidFill>
                  <a:prstClr val="black"/>
                </a:solidFill>
                <a:latin typeface="Arial"/>
                <a:cs typeface="Arial"/>
              </a:rPr>
              <a:t>of</a:t>
            </a:r>
            <a:r>
              <a:rPr lang="en-US" sz="750" spc="13">
                <a:solidFill>
                  <a:prstClr val="black"/>
                </a:solidFill>
                <a:latin typeface="Arial"/>
                <a:cs typeface="Arial"/>
              </a:rPr>
              <a:t> </a:t>
            </a:r>
            <a:r>
              <a:rPr lang="en-US" sz="750" spc="-4">
                <a:solidFill>
                  <a:prstClr val="black"/>
                </a:solidFill>
                <a:latin typeface="Arial"/>
                <a:cs typeface="Arial"/>
              </a:rPr>
              <a:t>a</a:t>
            </a:r>
            <a:r>
              <a:rPr lang="en-US" sz="750" spc="13">
                <a:solidFill>
                  <a:prstClr val="black"/>
                </a:solidFill>
                <a:latin typeface="Arial"/>
                <a:cs typeface="Arial"/>
              </a:rPr>
              <a:t> </a:t>
            </a:r>
            <a:r>
              <a:rPr lang="en-US" sz="750" spc="-4">
                <a:solidFill>
                  <a:prstClr val="black"/>
                </a:solidFill>
                <a:latin typeface="Arial"/>
                <a:cs typeface="Arial"/>
              </a:rPr>
              <a:t>portfolio's</a:t>
            </a:r>
            <a:r>
              <a:rPr lang="en-US" sz="750" spc="22">
                <a:solidFill>
                  <a:prstClr val="black"/>
                </a:solidFill>
                <a:latin typeface="Arial"/>
                <a:cs typeface="Arial"/>
              </a:rPr>
              <a:t> </a:t>
            </a:r>
            <a:r>
              <a:rPr lang="en-US" sz="750" spc="-4">
                <a:solidFill>
                  <a:prstClr val="black"/>
                </a:solidFill>
                <a:latin typeface="Arial"/>
                <a:cs typeface="Arial"/>
              </a:rPr>
              <a:t>risk</a:t>
            </a:r>
            <a:r>
              <a:rPr lang="en-US" sz="750">
                <a:solidFill>
                  <a:prstClr val="black"/>
                </a:solidFill>
                <a:latin typeface="Arial"/>
                <a:cs typeface="Arial"/>
              </a:rPr>
              <a:t> </a:t>
            </a:r>
            <a:r>
              <a:rPr lang="en-US" sz="750" spc="-4">
                <a:solidFill>
                  <a:prstClr val="black"/>
                </a:solidFill>
                <a:latin typeface="Arial"/>
                <a:cs typeface="Arial"/>
              </a:rPr>
              <a:t>in</a:t>
            </a:r>
            <a:r>
              <a:rPr lang="en-US" sz="750" spc="4">
                <a:solidFill>
                  <a:prstClr val="black"/>
                </a:solidFill>
                <a:latin typeface="Arial"/>
                <a:cs typeface="Arial"/>
              </a:rPr>
              <a:t> </a:t>
            </a:r>
            <a:r>
              <a:rPr lang="en-US" sz="750" spc="-4">
                <a:solidFill>
                  <a:prstClr val="black"/>
                </a:solidFill>
                <a:latin typeface="Arial"/>
                <a:cs typeface="Arial"/>
              </a:rPr>
              <a:t>relation</a:t>
            </a:r>
            <a:r>
              <a:rPr lang="en-US" sz="750" spc="22">
                <a:solidFill>
                  <a:prstClr val="black"/>
                </a:solidFill>
                <a:latin typeface="Arial"/>
                <a:cs typeface="Arial"/>
              </a:rPr>
              <a:t> </a:t>
            </a:r>
            <a:r>
              <a:rPr lang="en-US" sz="750" spc="-4">
                <a:solidFill>
                  <a:prstClr val="black"/>
                </a:solidFill>
                <a:latin typeface="Arial"/>
                <a:cs typeface="Arial"/>
              </a:rPr>
              <a:t>to</a:t>
            </a:r>
            <a:r>
              <a:rPr lang="en-US" sz="750" spc="13">
                <a:solidFill>
                  <a:prstClr val="black"/>
                </a:solidFill>
                <a:latin typeface="Arial"/>
                <a:cs typeface="Arial"/>
              </a:rPr>
              <a:t> </a:t>
            </a:r>
            <a:r>
              <a:rPr lang="en-US" sz="750" spc="-4">
                <a:solidFill>
                  <a:prstClr val="black"/>
                </a:solidFill>
                <a:latin typeface="Arial"/>
                <a:cs typeface="Arial"/>
              </a:rPr>
              <a:t>the</a:t>
            </a:r>
            <a:r>
              <a:rPr lang="en-US" sz="750" spc="22">
                <a:solidFill>
                  <a:prstClr val="black"/>
                </a:solidFill>
                <a:latin typeface="Arial"/>
                <a:cs typeface="Arial"/>
              </a:rPr>
              <a:t> </a:t>
            </a:r>
            <a:r>
              <a:rPr lang="en-US" sz="750" spc="-4">
                <a:solidFill>
                  <a:prstClr val="black"/>
                </a:solidFill>
                <a:latin typeface="Arial"/>
                <a:cs typeface="Arial"/>
              </a:rPr>
              <a:t>market</a:t>
            </a:r>
            <a:r>
              <a:rPr lang="en-US" sz="750" spc="13">
                <a:solidFill>
                  <a:prstClr val="black"/>
                </a:solidFill>
                <a:latin typeface="Arial"/>
                <a:cs typeface="Arial"/>
              </a:rPr>
              <a:t> </a:t>
            </a:r>
            <a:r>
              <a:rPr lang="en-US" sz="750" spc="-4">
                <a:solidFill>
                  <a:prstClr val="black"/>
                </a:solidFill>
                <a:latin typeface="Arial"/>
                <a:cs typeface="Arial"/>
              </a:rPr>
              <a:t>(for</a:t>
            </a:r>
            <a:r>
              <a:rPr lang="en-US" sz="750" spc="13">
                <a:solidFill>
                  <a:prstClr val="black"/>
                </a:solidFill>
                <a:latin typeface="Arial"/>
                <a:cs typeface="Arial"/>
              </a:rPr>
              <a:t> </a:t>
            </a:r>
            <a:r>
              <a:rPr lang="en-US" sz="750" spc="-4">
                <a:solidFill>
                  <a:prstClr val="black"/>
                </a:solidFill>
                <a:latin typeface="Arial"/>
                <a:cs typeface="Arial"/>
              </a:rPr>
              <a:t>example,</a:t>
            </a:r>
            <a:r>
              <a:rPr lang="en-US" sz="750" spc="22">
                <a:solidFill>
                  <a:prstClr val="black"/>
                </a:solidFill>
                <a:latin typeface="Arial"/>
                <a:cs typeface="Arial"/>
              </a:rPr>
              <a:t> </a:t>
            </a:r>
            <a:r>
              <a:rPr lang="en-US" sz="750" spc="-4">
                <a:solidFill>
                  <a:prstClr val="black"/>
                </a:solidFill>
                <a:latin typeface="Arial"/>
                <a:cs typeface="Arial"/>
              </a:rPr>
              <a:t>the</a:t>
            </a:r>
            <a:r>
              <a:rPr lang="en-US" sz="750" spc="22">
                <a:solidFill>
                  <a:prstClr val="black"/>
                </a:solidFill>
                <a:latin typeface="Arial"/>
                <a:cs typeface="Arial"/>
              </a:rPr>
              <a:t> </a:t>
            </a:r>
            <a:r>
              <a:rPr lang="en-US" sz="750" spc="-4">
                <a:solidFill>
                  <a:prstClr val="black"/>
                </a:solidFill>
                <a:latin typeface="Arial"/>
                <a:cs typeface="Arial"/>
              </a:rPr>
              <a:t>S&amp;P</a:t>
            </a:r>
            <a:r>
              <a:rPr lang="en-US" sz="750" spc="13">
                <a:solidFill>
                  <a:prstClr val="black"/>
                </a:solidFill>
                <a:latin typeface="Arial"/>
                <a:cs typeface="Arial"/>
              </a:rPr>
              <a:t> </a:t>
            </a:r>
            <a:r>
              <a:rPr lang="en-US" sz="750" spc="-4">
                <a:solidFill>
                  <a:prstClr val="black"/>
                </a:solidFill>
                <a:latin typeface="Arial"/>
                <a:cs typeface="Arial"/>
              </a:rPr>
              <a:t>500)</a:t>
            </a:r>
            <a:r>
              <a:rPr lang="en-US" sz="750" spc="22">
                <a:solidFill>
                  <a:prstClr val="black"/>
                </a:solidFill>
                <a:latin typeface="Arial"/>
                <a:cs typeface="Arial"/>
              </a:rPr>
              <a:t> </a:t>
            </a:r>
            <a:r>
              <a:rPr lang="en-US" sz="750" spc="-4">
                <a:solidFill>
                  <a:prstClr val="black"/>
                </a:solidFill>
                <a:latin typeface="Arial"/>
                <a:cs typeface="Arial"/>
              </a:rPr>
              <a:t>or</a:t>
            </a:r>
            <a:r>
              <a:rPr lang="en-US" sz="750" spc="13">
                <a:solidFill>
                  <a:prstClr val="black"/>
                </a:solidFill>
                <a:latin typeface="Arial"/>
                <a:cs typeface="Arial"/>
              </a:rPr>
              <a:t> </a:t>
            </a:r>
            <a:r>
              <a:rPr lang="en-US" sz="750" spc="-4">
                <a:solidFill>
                  <a:prstClr val="black"/>
                </a:solidFill>
                <a:latin typeface="Arial"/>
                <a:cs typeface="Arial"/>
              </a:rPr>
              <a:t>to</a:t>
            </a:r>
            <a:r>
              <a:rPr lang="en-US" sz="750" spc="13">
                <a:solidFill>
                  <a:prstClr val="black"/>
                </a:solidFill>
                <a:latin typeface="Arial"/>
                <a:cs typeface="Arial"/>
              </a:rPr>
              <a:t> </a:t>
            </a:r>
            <a:r>
              <a:rPr lang="en-US" sz="750" spc="-4">
                <a:solidFill>
                  <a:prstClr val="black"/>
                </a:solidFill>
                <a:latin typeface="Arial"/>
                <a:cs typeface="Arial"/>
              </a:rPr>
              <a:t>an</a:t>
            </a:r>
            <a:r>
              <a:rPr lang="en-US" sz="750" spc="13">
                <a:solidFill>
                  <a:prstClr val="black"/>
                </a:solidFill>
                <a:latin typeface="Arial"/>
                <a:cs typeface="Arial"/>
              </a:rPr>
              <a:t> </a:t>
            </a:r>
            <a:r>
              <a:rPr lang="en-US" sz="750" spc="-4">
                <a:solidFill>
                  <a:prstClr val="black"/>
                </a:solidFill>
                <a:latin typeface="Arial"/>
                <a:cs typeface="Arial"/>
              </a:rPr>
              <a:t>alternative</a:t>
            </a:r>
            <a:r>
              <a:rPr lang="en-US" sz="750" spc="22">
                <a:solidFill>
                  <a:prstClr val="black"/>
                </a:solidFill>
                <a:latin typeface="Arial"/>
                <a:cs typeface="Arial"/>
              </a:rPr>
              <a:t> </a:t>
            </a:r>
            <a:r>
              <a:rPr lang="en-US" sz="750" spc="-4">
                <a:solidFill>
                  <a:prstClr val="black"/>
                </a:solidFill>
                <a:latin typeface="Arial"/>
                <a:cs typeface="Arial"/>
              </a:rPr>
              <a:t>benchmark</a:t>
            </a:r>
            <a:r>
              <a:rPr lang="en-US" sz="750" spc="22">
                <a:solidFill>
                  <a:prstClr val="black"/>
                </a:solidFill>
                <a:latin typeface="Arial"/>
                <a:cs typeface="Arial"/>
              </a:rPr>
              <a:t> </a:t>
            </a:r>
            <a:r>
              <a:rPr lang="en-US" sz="750" spc="-4">
                <a:solidFill>
                  <a:prstClr val="black"/>
                </a:solidFill>
                <a:latin typeface="Arial"/>
                <a:cs typeface="Arial"/>
              </a:rPr>
              <a:t>or</a:t>
            </a:r>
            <a:r>
              <a:rPr lang="en-US" sz="750" spc="13">
                <a:solidFill>
                  <a:prstClr val="black"/>
                </a:solidFill>
                <a:latin typeface="Arial"/>
                <a:cs typeface="Arial"/>
              </a:rPr>
              <a:t> </a:t>
            </a:r>
            <a:r>
              <a:rPr lang="en-US" sz="750" spc="-4">
                <a:solidFill>
                  <a:prstClr val="black"/>
                </a:solidFill>
                <a:latin typeface="Arial"/>
                <a:cs typeface="Arial"/>
              </a:rPr>
              <a:t>factors.</a:t>
            </a:r>
            <a:r>
              <a:rPr lang="en-US" sz="750" spc="22">
                <a:solidFill>
                  <a:prstClr val="black"/>
                </a:solidFill>
                <a:latin typeface="Arial"/>
                <a:cs typeface="Arial"/>
              </a:rPr>
              <a:t> </a:t>
            </a:r>
            <a:r>
              <a:rPr lang="en-US" sz="750" spc="-4">
                <a:solidFill>
                  <a:prstClr val="black"/>
                </a:solidFill>
                <a:latin typeface="Arial"/>
                <a:cs typeface="Arial"/>
              </a:rPr>
              <a:t>Roughly</a:t>
            </a:r>
            <a:r>
              <a:rPr lang="en-US" sz="750" spc="22">
                <a:solidFill>
                  <a:prstClr val="black"/>
                </a:solidFill>
                <a:latin typeface="Arial"/>
                <a:cs typeface="Arial"/>
              </a:rPr>
              <a:t> </a:t>
            </a:r>
            <a:r>
              <a:rPr lang="en-US" sz="750" spc="-4">
                <a:solidFill>
                  <a:prstClr val="black"/>
                </a:solidFill>
                <a:latin typeface="Arial"/>
                <a:cs typeface="Arial"/>
              </a:rPr>
              <a:t>speaking,</a:t>
            </a:r>
            <a:r>
              <a:rPr lang="en-US" sz="750" spc="22">
                <a:solidFill>
                  <a:prstClr val="black"/>
                </a:solidFill>
                <a:latin typeface="Arial"/>
                <a:cs typeface="Arial"/>
              </a:rPr>
              <a:t> </a:t>
            </a:r>
            <a:r>
              <a:rPr lang="en-US" sz="750" spc="-4">
                <a:solidFill>
                  <a:prstClr val="black"/>
                </a:solidFill>
                <a:latin typeface="Arial"/>
                <a:cs typeface="Arial"/>
              </a:rPr>
              <a:t>a</a:t>
            </a:r>
            <a:r>
              <a:rPr lang="en-US" sz="750" spc="13">
                <a:solidFill>
                  <a:prstClr val="black"/>
                </a:solidFill>
                <a:latin typeface="Arial"/>
                <a:cs typeface="Arial"/>
              </a:rPr>
              <a:t> </a:t>
            </a:r>
            <a:r>
              <a:rPr lang="en-US" sz="750" spc="-4">
                <a:solidFill>
                  <a:prstClr val="black"/>
                </a:solidFill>
                <a:latin typeface="Arial"/>
                <a:cs typeface="Arial"/>
              </a:rPr>
              <a:t>portfolio</a:t>
            </a:r>
            <a:r>
              <a:rPr lang="en-US" sz="750" spc="22">
                <a:solidFill>
                  <a:prstClr val="black"/>
                </a:solidFill>
                <a:latin typeface="Arial"/>
                <a:cs typeface="Arial"/>
              </a:rPr>
              <a:t> </a:t>
            </a:r>
            <a:r>
              <a:rPr lang="en-US" sz="750" spc="-4">
                <a:solidFill>
                  <a:prstClr val="black"/>
                </a:solidFill>
                <a:latin typeface="Arial"/>
                <a:cs typeface="Arial"/>
              </a:rPr>
              <a:t>with</a:t>
            </a:r>
            <a:r>
              <a:rPr lang="en-US" sz="750" spc="13">
                <a:solidFill>
                  <a:prstClr val="black"/>
                </a:solidFill>
                <a:latin typeface="Arial"/>
                <a:cs typeface="Arial"/>
              </a:rPr>
              <a:t> </a:t>
            </a:r>
            <a:r>
              <a:rPr lang="en-US" sz="750" spc="-4">
                <a:solidFill>
                  <a:prstClr val="black"/>
                </a:solidFill>
                <a:latin typeface="Arial"/>
                <a:cs typeface="Arial"/>
              </a:rPr>
              <a:t>a</a:t>
            </a:r>
            <a:r>
              <a:rPr lang="en-US" sz="750" spc="9">
                <a:solidFill>
                  <a:prstClr val="black"/>
                </a:solidFill>
                <a:latin typeface="Arial"/>
                <a:cs typeface="Arial"/>
              </a:rPr>
              <a:t> </a:t>
            </a:r>
            <a:r>
              <a:rPr lang="en-US" sz="750" spc="-4">
                <a:solidFill>
                  <a:prstClr val="black"/>
                </a:solidFill>
                <a:latin typeface="Arial"/>
                <a:cs typeface="Arial"/>
              </a:rPr>
              <a:t>beta</a:t>
            </a:r>
            <a:r>
              <a:rPr lang="en-US" sz="750" spc="22">
                <a:solidFill>
                  <a:prstClr val="black"/>
                </a:solidFill>
                <a:latin typeface="Arial"/>
                <a:cs typeface="Arial"/>
              </a:rPr>
              <a:t> </a:t>
            </a:r>
            <a:r>
              <a:rPr lang="en-US" sz="750" spc="-4">
                <a:solidFill>
                  <a:prstClr val="black"/>
                </a:solidFill>
                <a:latin typeface="Arial"/>
                <a:cs typeface="Arial"/>
              </a:rPr>
              <a:t>of</a:t>
            </a:r>
            <a:endParaRPr lang="en-US" sz="750">
              <a:solidFill>
                <a:prstClr val="black"/>
              </a:solidFill>
              <a:latin typeface="Arial"/>
              <a:cs typeface="Arial"/>
            </a:endParaRPr>
          </a:p>
          <a:p>
            <a:pPr marL="11206" marR="24654" indent="-228600" defTabSz="914400">
              <a:spcBef>
                <a:spcPts val="1000"/>
              </a:spcBef>
              <a:buFont typeface="Arial" panose="020B0604020202020204" pitchFamily="34" charset="0"/>
              <a:buChar char="•"/>
              <a:defRPr/>
            </a:pPr>
            <a:r>
              <a:rPr lang="en-US" sz="750" spc="-4">
                <a:solidFill>
                  <a:prstClr val="black"/>
                </a:solidFill>
                <a:latin typeface="Arial"/>
                <a:cs typeface="Arial"/>
              </a:rPr>
              <a:t>1.5 will have moved, on average, 1.5 times the market return. According to asset pricing theory, beta represents the type of risk, systematic risk, which cannot be diversified </a:t>
            </a:r>
            <a:r>
              <a:rPr lang="en-US" sz="750" spc="-9">
                <a:solidFill>
                  <a:prstClr val="black"/>
                </a:solidFill>
                <a:latin typeface="Arial"/>
                <a:cs typeface="Arial"/>
              </a:rPr>
              <a:t>away.  </a:t>
            </a:r>
            <a:r>
              <a:rPr lang="en-US" sz="750" spc="-4">
                <a:solidFill>
                  <a:prstClr val="black"/>
                </a:solidFill>
                <a:latin typeface="Arial"/>
                <a:cs typeface="Arial"/>
              </a:rPr>
              <a:t>When using beta, there are a number of issues that you need to be aware of: (1) betas may change through time; (2) betas may be different depending on the direction of the  market (i.e. betas may be greater for down moves in the market rather than up moves); (3) the estimated beta will be biased if the portfolio does not frequently trade; and (4) the  beta is not necessarily a complete measure of risk (you may need multiple betas). Also, note that the beta is a measure of co movement, not volatility. It is possible for a security  to have a zero beta and higher volatility than the</a:t>
            </a:r>
            <a:r>
              <a:rPr lang="en-US" sz="750" spc="154">
                <a:solidFill>
                  <a:prstClr val="black"/>
                </a:solidFill>
                <a:latin typeface="Arial"/>
                <a:cs typeface="Arial"/>
              </a:rPr>
              <a:t> </a:t>
            </a:r>
            <a:r>
              <a:rPr lang="en-US" sz="750" spc="-4">
                <a:solidFill>
                  <a:prstClr val="black"/>
                </a:solidFill>
                <a:latin typeface="Arial"/>
                <a:cs typeface="Arial"/>
              </a:rPr>
              <a:t>market.</a:t>
            </a:r>
          </a:p>
          <a:p>
            <a:pPr marL="11206" marR="347401" indent="-228600" defTabSz="914400">
              <a:spcBef>
                <a:spcPts val="569"/>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Morgan Stanley Wealth Management's Global Investment Manager Analysis (“GIMA") team approves managers and funds offered in Consulting and Evaluation Services,  Fiduciary Services, and Select</a:t>
            </a:r>
            <a:r>
              <a:rPr lang="en-US" sz="750" spc="4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UMA.</a:t>
            </a:r>
            <a:endParaRPr lang="en-US" sz="750">
              <a:solidFill>
                <a:prstClr val="black"/>
              </a:solidFill>
              <a:latin typeface="Arial" panose="020B0604020202020204" pitchFamily="34" charset="0"/>
              <a:cs typeface="Arial" panose="020B0604020202020204" pitchFamily="34" charset="0"/>
            </a:endParaRPr>
          </a:p>
          <a:p>
            <a:pPr marL="162494" marR="441535" indent="-228600" defTabSz="914400">
              <a:spcBef>
                <a:spcPts val="635"/>
              </a:spcBef>
              <a:buFont typeface="Arial" panose="020B0604020202020204" pitchFamily="34" charset="0"/>
              <a:buChar char="•"/>
              <a:tabLst>
                <a:tab pos="161934" algn="l"/>
                <a:tab pos="162494" algn="l"/>
              </a:tabLst>
              <a:defRPr/>
            </a:pPr>
            <a:r>
              <a:rPr lang="en-US" sz="750" spc="-4">
                <a:solidFill>
                  <a:prstClr val="black"/>
                </a:solidFill>
                <a:latin typeface="Arial" panose="020B0604020202020204" pitchFamily="34" charset="0"/>
                <a:cs typeface="Arial" panose="020B0604020202020204" pitchFamily="34" charset="0"/>
              </a:rPr>
              <a:t>Managers and funds offered in Institutional Consulting Group and Graystone Consulting programs may be approved by GIMA, approved by Morgan Stanley Wealth  Management using another process, or not approved</a:t>
            </a:r>
            <a:r>
              <a:rPr lang="en-US" sz="750" spc="4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by Morgan Stanley Wealth Management.</a:t>
            </a:r>
            <a:endParaRPr lang="en-US" sz="750">
              <a:solidFill>
                <a:prstClr val="black"/>
              </a:solidFill>
              <a:latin typeface="Arial" panose="020B0604020202020204" pitchFamily="34" charset="0"/>
              <a:cs typeface="Arial" panose="020B0604020202020204" pitchFamily="34" charset="0"/>
            </a:endParaRPr>
          </a:p>
          <a:p>
            <a:pPr marL="162494" indent="-228600" defTabSz="914400">
              <a:spcBef>
                <a:spcPts val="635"/>
              </a:spcBef>
              <a:buFont typeface="Arial" panose="020B0604020202020204" pitchFamily="34" charset="0"/>
              <a:buChar char="•"/>
              <a:tabLst>
                <a:tab pos="161934" algn="l"/>
                <a:tab pos="162494" algn="l"/>
              </a:tabLst>
              <a:defRPr/>
            </a:pPr>
            <a:r>
              <a:rPr lang="en-US" sz="750" spc="-4">
                <a:solidFill>
                  <a:prstClr val="black"/>
                </a:solidFill>
                <a:latin typeface="Arial" panose="020B0604020202020204" pitchFamily="34" charset="0"/>
                <a:cs typeface="Arial" panose="020B0604020202020204" pitchFamily="34" charset="0"/>
              </a:rPr>
              <a:t>Morgan</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Stanley</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Wealth</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Management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does</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not</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approve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managers</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Investment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Management</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Services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consulting</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program.</a:t>
            </a:r>
            <a:endParaRPr lang="en-US" sz="750">
              <a:solidFill>
                <a:prstClr val="black"/>
              </a:solidFill>
              <a:latin typeface="Arial" panose="020B0604020202020204" pitchFamily="34" charset="0"/>
              <a:cs typeface="Arial" panose="020B0604020202020204" pitchFamily="34" charset="0"/>
            </a:endParaRPr>
          </a:p>
          <a:p>
            <a:pPr marL="162494" indent="-228600" defTabSz="914400">
              <a:spcBef>
                <a:spcPts val="635"/>
              </a:spcBef>
              <a:buFont typeface="Arial" panose="020B0604020202020204" pitchFamily="34" charset="0"/>
              <a:buChar char="•"/>
              <a:tabLst>
                <a:tab pos="161934" algn="l"/>
                <a:tab pos="162494" algn="l"/>
              </a:tabLst>
              <a:defRPr/>
            </a:pPr>
            <a:r>
              <a:rPr lang="en-US" sz="750" spc="-4">
                <a:solidFill>
                  <a:prstClr val="black"/>
                </a:solidFill>
                <a:latin typeface="Arial" panose="020B0604020202020204" pitchFamily="34" charset="0"/>
                <a:cs typeface="Arial" panose="020B0604020202020204" pitchFamily="34" charset="0"/>
              </a:rPr>
              <a:t>Managers in the Global Investment Solutions (GIS) program are not evaluated</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by GIMA.</a:t>
            </a:r>
          </a:p>
          <a:p>
            <a:pPr marL="11206" marR="4483" indent="-228600" defTabSz="914400">
              <a:spcBef>
                <a:spcPts val="1000"/>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If you invest in a manager or fund that is not approved by Morgan Stanley Wealth Management, you are responsible for selecting and/or retaining that manager or fund, and  Morgan Stanley Wealth Management does not recommend or monitor that manager or fund. For more information on the approval process in any program, see the applicable  ADV brochure, available at </a:t>
            </a:r>
            <a:r>
              <a:rPr lang="en-US" sz="750" spc="-4">
                <a:solidFill>
                  <a:prstClr val="black"/>
                </a:solidFill>
                <a:latin typeface="Arial" panose="020B0604020202020204" pitchFamily="34" charset="0"/>
                <a:cs typeface="Arial" panose="020B0604020202020204" pitchFamily="34" charset="0"/>
                <a:hlinkClick r:id="rId2"/>
              </a:rPr>
              <a:t>www.MorganStanley.com/ADV </a:t>
            </a:r>
            <a:r>
              <a:rPr lang="en-US" sz="750" spc="-4">
                <a:solidFill>
                  <a:prstClr val="black"/>
                </a:solidFill>
                <a:latin typeface="Arial" panose="020B0604020202020204" pitchFamily="34" charset="0"/>
                <a:cs typeface="Arial" panose="020B0604020202020204" pitchFamily="34" charset="0"/>
              </a:rPr>
              <a:t>or from </a:t>
            </a:r>
            <a:r>
              <a:rPr lang="en-US" sz="750" spc="-9">
                <a:solidFill>
                  <a:prstClr val="black"/>
                </a:solidFill>
                <a:latin typeface="Arial" panose="020B0604020202020204" pitchFamily="34" charset="0"/>
                <a:cs typeface="Arial" panose="020B0604020202020204" pitchFamily="34" charset="0"/>
              </a:rPr>
              <a:t>your </a:t>
            </a:r>
            <a:r>
              <a:rPr lang="en-US" sz="750" spc="-4">
                <a:solidFill>
                  <a:prstClr val="black"/>
                </a:solidFill>
                <a:latin typeface="Arial" panose="020B0604020202020204" pitchFamily="34" charset="0"/>
                <a:cs typeface="Arial" panose="020B0604020202020204" pitchFamily="34" charset="0"/>
              </a:rPr>
              <a:t>Financial Advisor or Private Wealth Advisor. If </a:t>
            </a:r>
            <a:r>
              <a:rPr lang="en-US" sz="750" spc="-9">
                <a:solidFill>
                  <a:prstClr val="black"/>
                </a:solidFill>
                <a:latin typeface="Arial" panose="020B0604020202020204" pitchFamily="34" charset="0"/>
                <a:cs typeface="Arial" panose="020B0604020202020204" pitchFamily="34" charset="0"/>
              </a:rPr>
              <a:t>you </a:t>
            </a:r>
            <a:r>
              <a:rPr lang="en-US" sz="750" spc="-4">
                <a:solidFill>
                  <a:prstClr val="black"/>
                </a:solidFill>
                <a:latin typeface="Arial" panose="020B0604020202020204" pitchFamily="34" charset="0"/>
                <a:cs typeface="Arial" panose="020B0604020202020204" pitchFamily="34" charset="0"/>
              </a:rPr>
              <a:t>have any questions about whether or how Morgan  Stanley</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Wealth</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Management</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has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approved</a:t>
            </a:r>
            <a:r>
              <a:rPr lang="en-US" sz="750" spc="31">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manager</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or</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fund</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shown</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this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report,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please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ask</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our</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Financial</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Advisor</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or</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Private</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Wealth</a:t>
            </a:r>
            <a:r>
              <a:rPr lang="en-US" sz="750" spc="9">
                <a:solidFill>
                  <a:prstClr val="black"/>
                </a:solidFill>
                <a:latin typeface="Arial" panose="020B0604020202020204" pitchFamily="34" charset="0"/>
                <a:cs typeface="Arial" panose="020B0604020202020204" pitchFamily="34" charset="0"/>
              </a:rPr>
              <a:t> </a:t>
            </a:r>
            <a:r>
              <a:rPr lang="en-US" sz="750" spc="-4" err="1">
                <a:solidFill>
                  <a:prstClr val="black"/>
                </a:solidFill>
                <a:latin typeface="Arial" panose="020B0604020202020204" pitchFamily="34" charset="0"/>
                <a:cs typeface="Arial" panose="020B0604020202020204" pitchFamily="34" charset="0"/>
              </a:rPr>
              <a:t>Advisor.SHARE</a:t>
            </a:r>
            <a:r>
              <a:rPr lang="en-US" sz="750" spc="-4">
                <a:solidFill>
                  <a:prstClr val="black"/>
                </a:solidFill>
                <a:latin typeface="Arial" panose="020B0604020202020204" pitchFamily="34" charset="0"/>
                <a:cs typeface="Arial" panose="020B0604020202020204" pitchFamily="34" charset="0"/>
              </a:rPr>
              <a:t> CLASSES OF FUNDS SHOWN IN THIS REPORT: The share class of a fund shown in this report may differ from the share class available in any Morgan Stanley Wealth  Management</a:t>
            </a:r>
            <a:r>
              <a:rPr lang="en-US" sz="750" spc="4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investment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advisory</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program</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which</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you</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r>
              <a:rPr lang="en-US" sz="750" spc="35">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of</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share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class</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which</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you</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invest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may</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differ</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from</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that</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of</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share</a:t>
            </a:r>
            <a:r>
              <a:rPr lang="en-US" sz="750" spc="22">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class</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shown</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this</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report.</a:t>
            </a:r>
            <a:endParaRPr lang="en-US" sz="750">
              <a:solidFill>
                <a:prstClr val="black"/>
              </a:solidFill>
              <a:latin typeface="Arial" panose="020B0604020202020204" pitchFamily="34" charset="0"/>
              <a:cs typeface="Arial" panose="020B0604020202020204" pitchFamily="34" charset="0"/>
            </a:endParaRPr>
          </a:p>
          <a:p>
            <a:pPr marL="11206" indent="-228600" defTabSz="914400">
              <a:spcBef>
                <a:spcPts val="569"/>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REINVESTMENT:</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The</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performance</a:t>
            </a:r>
            <a:r>
              <a:rPr lang="en-US" sz="750" spc="2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results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shown</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this</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report</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assume</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that</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all</a:t>
            </a:r>
            <a:r>
              <a:rPr lang="en-US" sz="75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dividends,</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accrued</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income</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and</a:t>
            </a:r>
            <a:r>
              <a:rPr lang="en-US" sz="750" spc="13">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capital</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gains</a:t>
            </a:r>
            <a:r>
              <a:rPr lang="en-US" sz="750" spc="4">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were</a:t>
            </a:r>
            <a:r>
              <a:rPr lang="en-US" sz="750" spc="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reinvested.</a:t>
            </a:r>
          </a:p>
          <a:p>
            <a:pPr marL="11206" marR="100297" indent="-228600" defTabSz="914400">
              <a:spcBef>
                <a:spcPts val="1000"/>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SOURCES OF INFORMATION: Although the statements of fact in this report have been obtained from, and are based on, sources that Morgan Stanley believes to be reliable,  Morgan Stanley makes no representation as to the accuracy or completeness of the information from sources outside Morgan Stanley. Any such information may be incomplete  and you should not use it as the sole basis for investment</a:t>
            </a:r>
            <a:r>
              <a:rPr lang="en-US" sz="750" spc="176">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decisions.</a:t>
            </a:r>
            <a:endParaRPr lang="en-US" sz="750">
              <a:solidFill>
                <a:prstClr val="black"/>
              </a:solidFill>
              <a:latin typeface="Arial" panose="020B0604020202020204" pitchFamily="34" charset="0"/>
              <a:cs typeface="Arial" panose="020B0604020202020204" pitchFamily="34" charset="0"/>
            </a:endParaRPr>
          </a:p>
          <a:p>
            <a:pPr marL="11206" marR="24654" indent="-228600" defTabSz="914400">
              <a:spcBef>
                <a:spcPts val="569"/>
              </a:spcBef>
              <a:buFont typeface="Arial" panose="020B0604020202020204" pitchFamily="34" charset="0"/>
              <a:buChar char="•"/>
              <a:defRPr/>
            </a:pPr>
            <a:r>
              <a:rPr lang="en-US" sz="750" b="1" spc="-4">
                <a:solidFill>
                  <a:prstClr val="black"/>
                </a:solidFill>
                <a:latin typeface="Arial" panose="020B0604020202020204" pitchFamily="34" charset="0"/>
                <a:cs typeface="Arial" panose="020B0604020202020204" pitchFamily="34" charset="0"/>
              </a:rPr>
              <a:t>It is </a:t>
            </a:r>
            <a:r>
              <a:rPr lang="en-US" sz="750" b="1" spc="-9">
                <a:solidFill>
                  <a:prstClr val="black"/>
                </a:solidFill>
                <a:latin typeface="Arial" panose="020B0604020202020204" pitchFamily="34" charset="0"/>
                <a:cs typeface="Arial" panose="020B0604020202020204" pitchFamily="34" charset="0"/>
              </a:rPr>
              <a:t>important </a:t>
            </a:r>
            <a:r>
              <a:rPr lang="en-US" sz="750" b="1" spc="-4">
                <a:solidFill>
                  <a:prstClr val="black"/>
                </a:solidFill>
                <a:latin typeface="Arial" panose="020B0604020202020204" pitchFamily="34" charset="0"/>
                <a:cs typeface="Arial" panose="020B0604020202020204" pitchFamily="34" charset="0"/>
              </a:rPr>
              <a:t>to </a:t>
            </a:r>
            <a:r>
              <a:rPr lang="en-US" sz="750" b="1" spc="-9">
                <a:solidFill>
                  <a:prstClr val="black"/>
                </a:solidFill>
                <a:latin typeface="Arial" panose="020B0604020202020204" pitchFamily="34" charset="0"/>
                <a:cs typeface="Arial" panose="020B0604020202020204" pitchFamily="34" charset="0"/>
              </a:rPr>
              <a:t>consider </a:t>
            </a:r>
            <a:r>
              <a:rPr lang="en-US" sz="750" b="1" spc="-4">
                <a:solidFill>
                  <a:prstClr val="black"/>
                </a:solidFill>
                <a:latin typeface="Arial" panose="020B0604020202020204" pitchFamily="34" charset="0"/>
                <a:cs typeface="Arial" panose="020B0604020202020204" pitchFamily="34" charset="0"/>
              </a:rPr>
              <a:t>a </a:t>
            </a:r>
            <a:r>
              <a:rPr lang="en-US" sz="750" b="1" spc="-9">
                <a:solidFill>
                  <a:prstClr val="black"/>
                </a:solidFill>
                <a:latin typeface="Arial" panose="020B0604020202020204" pitchFamily="34" charset="0"/>
                <a:cs typeface="Arial" panose="020B0604020202020204" pitchFamily="34" charset="0"/>
              </a:rPr>
              <a:t>fund's investment </a:t>
            </a:r>
            <a:r>
              <a:rPr lang="en-US" sz="750" b="1" spc="-4">
                <a:solidFill>
                  <a:prstClr val="black"/>
                </a:solidFill>
                <a:latin typeface="Arial" panose="020B0604020202020204" pitchFamily="34" charset="0"/>
                <a:cs typeface="Arial" panose="020B0604020202020204" pitchFamily="34" charset="0"/>
              </a:rPr>
              <a:t>objectives, </a:t>
            </a:r>
            <a:r>
              <a:rPr lang="en-US" sz="750" b="1" spc="-9">
                <a:solidFill>
                  <a:prstClr val="black"/>
                </a:solidFill>
                <a:latin typeface="Arial" panose="020B0604020202020204" pitchFamily="34" charset="0"/>
                <a:cs typeface="Arial" panose="020B0604020202020204" pitchFamily="34" charset="0"/>
              </a:rPr>
              <a:t>risks, charges </a:t>
            </a:r>
            <a:r>
              <a:rPr lang="en-US" sz="750" b="1" spc="-4">
                <a:solidFill>
                  <a:prstClr val="black"/>
                </a:solidFill>
                <a:latin typeface="Arial" panose="020B0604020202020204" pitchFamily="34" charset="0"/>
                <a:cs typeface="Arial" panose="020B0604020202020204" pitchFamily="34" charset="0"/>
              </a:rPr>
              <a:t>and expenses carefully </a:t>
            </a:r>
            <a:r>
              <a:rPr lang="en-US" sz="750" b="1" spc="-9">
                <a:solidFill>
                  <a:prstClr val="black"/>
                </a:solidFill>
                <a:latin typeface="Arial" panose="020B0604020202020204" pitchFamily="34" charset="0"/>
                <a:cs typeface="Arial" panose="020B0604020202020204" pitchFamily="34" charset="0"/>
              </a:rPr>
              <a:t>before investing. </a:t>
            </a:r>
            <a:r>
              <a:rPr lang="en-US" sz="750" b="1" spc="-4">
                <a:solidFill>
                  <a:prstClr val="black"/>
                </a:solidFill>
                <a:latin typeface="Arial" panose="020B0604020202020204" pitchFamily="34" charset="0"/>
                <a:cs typeface="Arial" panose="020B0604020202020204" pitchFamily="34" charset="0"/>
              </a:rPr>
              <a:t>The </a:t>
            </a:r>
            <a:r>
              <a:rPr lang="en-US" sz="750" b="1" spc="-9">
                <a:solidFill>
                  <a:prstClr val="black"/>
                </a:solidFill>
                <a:latin typeface="Arial" panose="020B0604020202020204" pitchFamily="34" charset="0"/>
                <a:cs typeface="Arial" panose="020B0604020202020204" pitchFamily="34" charset="0"/>
              </a:rPr>
              <a:t>prospectus contains </a:t>
            </a:r>
            <a:r>
              <a:rPr lang="en-US" sz="750" b="1" spc="-4">
                <a:solidFill>
                  <a:prstClr val="black"/>
                </a:solidFill>
                <a:latin typeface="Arial" panose="020B0604020202020204" pitchFamily="34" charset="0"/>
                <a:cs typeface="Arial" panose="020B0604020202020204" pitchFamily="34" charset="0"/>
              </a:rPr>
              <a:t>this and other </a:t>
            </a:r>
            <a:r>
              <a:rPr lang="en-US" sz="750" b="1" spc="-9">
                <a:solidFill>
                  <a:prstClr val="black"/>
                </a:solidFill>
                <a:latin typeface="Arial" panose="020B0604020202020204" pitchFamily="34" charset="0"/>
                <a:cs typeface="Arial" panose="020B0604020202020204" pitchFamily="34" charset="0"/>
              </a:rPr>
              <a:t>information  about </a:t>
            </a:r>
            <a:r>
              <a:rPr lang="en-US" sz="750" b="1" spc="-4">
                <a:solidFill>
                  <a:prstClr val="black"/>
                </a:solidFill>
                <a:latin typeface="Arial" panose="020B0604020202020204" pitchFamily="34" charset="0"/>
                <a:cs typeface="Arial" panose="020B0604020202020204" pitchFamily="34" charset="0"/>
              </a:rPr>
              <a:t>the fund. A copy of the </a:t>
            </a:r>
            <a:r>
              <a:rPr lang="en-US" sz="750" b="1" spc="-9">
                <a:solidFill>
                  <a:prstClr val="black"/>
                </a:solidFill>
                <a:latin typeface="Arial" panose="020B0604020202020204" pitchFamily="34" charset="0"/>
                <a:cs typeface="Arial" panose="020B0604020202020204" pitchFamily="34" charset="0"/>
              </a:rPr>
              <a:t>prospectus </a:t>
            </a:r>
            <a:r>
              <a:rPr lang="en-US" sz="750" b="1" spc="-4">
                <a:solidFill>
                  <a:prstClr val="black"/>
                </a:solidFill>
                <a:latin typeface="Arial" panose="020B0604020202020204" pitchFamily="34" charset="0"/>
                <a:cs typeface="Arial" panose="020B0604020202020204" pitchFamily="34" charset="0"/>
              </a:rPr>
              <a:t>may be </a:t>
            </a:r>
            <a:r>
              <a:rPr lang="en-US" sz="750" b="1" spc="-9">
                <a:solidFill>
                  <a:prstClr val="black"/>
                </a:solidFill>
                <a:latin typeface="Arial" panose="020B0604020202020204" pitchFamily="34" charset="0"/>
                <a:cs typeface="Arial" panose="020B0604020202020204" pitchFamily="34" charset="0"/>
              </a:rPr>
              <a:t>obtained </a:t>
            </a:r>
            <a:r>
              <a:rPr lang="en-US" sz="750" b="1" spc="-4">
                <a:solidFill>
                  <a:prstClr val="black"/>
                </a:solidFill>
                <a:latin typeface="Arial" panose="020B0604020202020204" pitchFamily="34" charset="0"/>
                <a:cs typeface="Arial" panose="020B0604020202020204" pitchFamily="34" charset="0"/>
              </a:rPr>
              <a:t>from </a:t>
            </a:r>
            <a:r>
              <a:rPr lang="en-US" sz="750" b="1" spc="-9">
                <a:solidFill>
                  <a:prstClr val="black"/>
                </a:solidFill>
                <a:latin typeface="Arial" panose="020B0604020202020204" pitchFamily="34" charset="0"/>
                <a:cs typeface="Arial" panose="020B0604020202020204" pitchFamily="34" charset="0"/>
              </a:rPr>
              <a:t>your </a:t>
            </a:r>
            <a:r>
              <a:rPr lang="en-US" sz="750" b="1" spc="-4">
                <a:solidFill>
                  <a:prstClr val="black"/>
                </a:solidFill>
                <a:latin typeface="Arial" panose="020B0604020202020204" pitchFamily="34" charset="0"/>
                <a:cs typeface="Arial" panose="020B0604020202020204" pitchFamily="34" charset="0"/>
              </a:rPr>
              <a:t>Financial </a:t>
            </a:r>
            <a:r>
              <a:rPr lang="en-US" sz="750" b="1" spc="-9">
                <a:solidFill>
                  <a:prstClr val="black"/>
                </a:solidFill>
                <a:latin typeface="Arial" panose="020B0604020202020204" pitchFamily="34" charset="0"/>
                <a:cs typeface="Arial" panose="020B0604020202020204" pitchFamily="34" charset="0"/>
              </a:rPr>
              <a:t>Advisor </a:t>
            </a:r>
            <a:r>
              <a:rPr lang="en-US" sz="750" b="1" spc="-4">
                <a:solidFill>
                  <a:prstClr val="black"/>
                </a:solidFill>
                <a:latin typeface="Arial" panose="020B0604020202020204" pitchFamily="34" charset="0"/>
                <a:cs typeface="Arial" panose="020B0604020202020204" pitchFamily="34" charset="0"/>
              </a:rPr>
              <a:t>or Private Wealth Advisor. Please read the </a:t>
            </a:r>
            <a:r>
              <a:rPr lang="en-US" sz="750" b="1" spc="-9">
                <a:solidFill>
                  <a:prstClr val="black"/>
                </a:solidFill>
                <a:latin typeface="Arial" panose="020B0604020202020204" pitchFamily="34" charset="0"/>
                <a:cs typeface="Arial" panose="020B0604020202020204" pitchFamily="34" charset="0"/>
              </a:rPr>
              <a:t>prospectus </a:t>
            </a:r>
            <a:r>
              <a:rPr lang="en-US" sz="750" b="1" spc="-4">
                <a:solidFill>
                  <a:prstClr val="black"/>
                </a:solidFill>
                <a:latin typeface="Arial" panose="020B0604020202020204" pitchFamily="34" charset="0"/>
                <a:cs typeface="Arial" panose="020B0604020202020204" pitchFamily="34" charset="0"/>
              </a:rPr>
              <a:t>carefully </a:t>
            </a:r>
            <a:r>
              <a:rPr lang="en-US" sz="750" b="1" spc="-9">
                <a:solidFill>
                  <a:prstClr val="black"/>
                </a:solidFill>
                <a:latin typeface="Arial" panose="020B0604020202020204" pitchFamily="34" charset="0"/>
                <a:cs typeface="Arial" panose="020B0604020202020204" pitchFamily="34" charset="0"/>
              </a:rPr>
              <a:t>before  investing </a:t>
            </a:r>
            <a:r>
              <a:rPr lang="en-US" sz="750" b="1" spc="-4">
                <a:solidFill>
                  <a:prstClr val="black"/>
                </a:solidFill>
                <a:latin typeface="Arial" panose="020B0604020202020204" pitchFamily="34" charset="0"/>
                <a:cs typeface="Arial" panose="020B0604020202020204" pitchFamily="34" charset="0"/>
              </a:rPr>
              <a:t>in the</a:t>
            </a:r>
            <a:r>
              <a:rPr lang="en-US" sz="750" b="1" spc="44">
                <a:solidFill>
                  <a:prstClr val="black"/>
                </a:solidFill>
                <a:latin typeface="Arial" panose="020B0604020202020204" pitchFamily="34" charset="0"/>
                <a:cs typeface="Arial" panose="020B0604020202020204" pitchFamily="34" charset="0"/>
              </a:rPr>
              <a:t> </a:t>
            </a:r>
            <a:r>
              <a:rPr lang="en-US" sz="750" b="1" spc="-9">
                <a:solidFill>
                  <a:prstClr val="black"/>
                </a:solidFill>
                <a:latin typeface="Arial" panose="020B0604020202020204" pitchFamily="34" charset="0"/>
                <a:cs typeface="Arial" panose="020B0604020202020204" pitchFamily="34" charset="0"/>
              </a:rPr>
              <a:t>fund.</a:t>
            </a:r>
          </a:p>
          <a:p>
            <a:pPr marL="11206" marR="52110" indent="-228600" defTabSz="914400">
              <a:spcBef>
                <a:spcPts val="84"/>
              </a:spcBef>
              <a:buFont typeface="Arial" panose="020B0604020202020204" pitchFamily="34" charset="0"/>
              <a:buChar char="•"/>
              <a:defRPr/>
            </a:pPr>
            <a:r>
              <a:rPr lang="en-US" sz="750" spc="-4">
                <a:solidFill>
                  <a:prstClr val="black"/>
                </a:solidFill>
                <a:latin typeface="Arial" panose="020B0604020202020204" pitchFamily="34" charset="0"/>
                <a:cs typeface="Arial" panose="020B0604020202020204" pitchFamily="34" charset="0"/>
              </a:rPr>
              <a:t>KEY ASSET CLASS RISK CONSIDERATIONS: Investing in securities entails risk including the risk of losing principal. There is no assurance that the investment disciplines and  investment managers/funds selected will meet their intended</a:t>
            </a:r>
            <a:r>
              <a:rPr lang="en-US" sz="750" spc="119">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objectives.</a:t>
            </a:r>
          </a:p>
          <a:p>
            <a:pPr marL="228600" indent="-228600" defTabSz="914400">
              <a:spcBef>
                <a:spcPts val="35"/>
              </a:spcBef>
              <a:buFont typeface="Arial" panose="020B0604020202020204" pitchFamily="34" charset="0"/>
              <a:buChar char="•"/>
              <a:defRPr/>
            </a:pPr>
            <a:endParaRPr lang="en-US" sz="750">
              <a:solidFill>
                <a:prstClr val="black"/>
              </a:solidFill>
              <a:latin typeface="Arial" panose="020B0604020202020204" pitchFamily="34" charset="0"/>
              <a:cs typeface="Arial" panose="020B0604020202020204" pitchFamily="34" charset="0"/>
            </a:endParaRPr>
          </a:p>
          <a:p>
            <a:pPr marL="11206" marR="52110" indent="-228600" defTabSz="914400">
              <a:spcBef>
                <a:spcPts val="84"/>
              </a:spcBef>
              <a:buFont typeface="Arial" panose="020B0604020202020204" pitchFamily="34" charset="0"/>
              <a:buChar char="•"/>
              <a:defRPr/>
            </a:pPr>
            <a:endParaRPr lang="en-US" sz="750">
              <a:solidFill>
                <a:prstClr val="black"/>
              </a:solidFill>
              <a:latin typeface="Arial" panose="020B0604020202020204" pitchFamily="34" charset="0"/>
              <a:cs typeface="Arial" panose="020B0604020202020204" pitchFamily="34" charset="0"/>
            </a:endParaRPr>
          </a:p>
          <a:p>
            <a:pPr marL="162494" indent="-228600" defTabSz="914400">
              <a:spcBef>
                <a:spcPts val="635"/>
              </a:spcBef>
              <a:buFont typeface="Arial" panose="020B0604020202020204" pitchFamily="34" charset="0"/>
              <a:buChar char="•"/>
              <a:tabLst>
                <a:tab pos="161934" algn="l"/>
                <a:tab pos="162494" algn="l"/>
              </a:tabLst>
              <a:defRPr/>
            </a:pPr>
            <a:endParaRPr lang="en-US" sz="7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543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900" y="6510307"/>
            <a:ext cx="597274" cy="116540"/>
          </a:xfrm>
          <a:prstGeom prst="rect">
            <a:avLst/>
          </a:prstGeom>
        </p:spPr>
        <p:txBody>
          <a:bodyPr vert="horz" wrap="square" lIns="0" tIns="7844" rIns="0" bIns="0" rtlCol="0">
            <a:spAutoFit/>
          </a:bodyPr>
          <a:lstStyle/>
          <a:p>
            <a:pPr marL="11206">
              <a:spcBef>
                <a:spcPts val="62"/>
              </a:spcBef>
            </a:pPr>
            <a:r>
              <a:rPr sz="706" spc="-4">
                <a:solidFill>
                  <a:srgbClr val="57585B"/>
                </a:solidFill>
                <a:latin typeface="Century Gothic"/>
                <a:cs typeface="Century Gothic"/>
              </a:rPr>
              <a:t>DISCLOSURES</a:t>
            </a:r>
            <a:endParaRPr sz="706">
              <a:latin typeface="Century Gothic"/>
              <a:cs typeface="Century Gothic"/>
            </a:endParaRPr>
          </a:p>
        </p:txBody>
      </p:sp>
      <p:sp>
        <p:nvSpPr>
          <p:cNvPr id="6" name="object 2">
            <a:extLst>
              <a:ext uri="{FF2B5EF4-FFF2-40B4-BE49-F238E27FC236}">
                <a16:creationId xmlns:a16="http://schemas.microsoft.com/office/drawing/2014/main" id="{0698F837-E532-45CA-82FA-085C3F08C4ED}"/>
              </a:ext>
            </a:extLst>
          </p:cNvPr>
          <p:cNvSpPr txBox="1"/>
          <p:nvPr/>
        </p:nvSpPr>
        <p:spPr>
          <a:xfrm>
            <a:off x="421902" y="401491"/>
            <a:ext cx="2380615" cy="220573"/>
          </a:xfrm>
          <a:prstGeom prst="rect">
            <a:avLst/>
          </a:prstGeom>
        </p:spPr>
        <p:txBody>
          <a:bodyPr vert="horz" wrap="square" lIns="0" tIns="12700" rIns="0" bIns="0" rtlCol="0">
            <a:spAutoFit/>
          </a:bodyPr>
          <a:lstStyle/>
          <a:p>
            <a:pPr marL="12700">
              <a:spcBef>
                <a:spcPts val="100"/>
              </a:spcBef>
            </a:pPr>
            <a:r>
              <a:rPr sz="1350" spc="-10">
                <a:latin typeface="Calibri"/>
                <a:cs typeface="Calibri"/>
              </a:rPr>
              <a:t>Important Information,</a:t>
            </a:r>
            <a:r>
              <a:rPr sz="1350">
                <a:latin typeface="Calibri"/>
                <a:cs typeface="Calibri"/>
              </a:rPr>
              <a:t> </a:t>
            </a:r>
            <a:r>
              <a:rPr sz="1350" spc="-5">
                <a:latin typeface="Calibri"/>
                <a:cs typeface="Calibri"/>
              </a:rPr>
              <a:t>continued</a:t>
            </a:r>
            <a:endParaRPr sz="1350">
              <a:latin typeface="Calibri"/>
              <a:cs typeface="Calibri"/>
            </a:endParaRPr>
          </a:p>
        </p:txBody>
      </p:sp>
      <p:sp>
        <p:nvSpPr>
          <p:cNvPr id="3" name="Slide Number Placeholder 2">
            <a:extLst>
              <a:ext uri="{FF2B5EF4-FFF2-40B4-BE49-F238E27FC236}">
                <a16:creationId xmlns:a16="http://schemas.microsoft.com/office/drawing/2014/main" id="{7EFC9A7A-A9F9-4932-A409-EA5E88212BD9}"/>
              </a:ext>
            </a:extLst>
          </p:cNvPr>
          <p:cNvSpPr>
            <a:spLocks noGrp="1"/>
          </p:cNvSpPr>
          <p:nvPr>
            <p:ph type="sldNum" sz="quarter" idx="12"/>
          </p:nvPr>
        </p:nvSpPr>
        <p:spPr/>
        <p:txBody>
          <a:bodyPr/>
          <a:lstStyle/>
          <a:p>
            <a:fld id="{B6F15528-21DE-4FAA-801E-634DDDAF4B2B}" type="slidenum">
              <a:rPr lang="en-US" smtClean="0"/>
              <a:t>64</a:t>
            </a:fld>
            <a:endParaRPr lang="en-US"/>
          </a:p>
        </p:txBody>
      </p:sp>
      <p:sp>
        <p:nvSpPr>
          <p:cNvPr id="8" name="Text Placeholder 2">
            <a:extLst>
              <a:ext uri="{FF2B5EF4-FFF2-40B4-BE49-F238E27FC236}">
                <a16:creationId xmlns:a16="http://schemas.microsoft.com/office/drawing/2014/main" id="{55E985C7-C380-4788-8928-AE6FCACCC240}"/>
              </a:ext>
            </a:extLst>
          </p:cNvPr>
          <p:cNvSpPr txBox="1">
            <a:spLocks/>
          </p:cNvSpPr>
          <p:nvPr/>
        </p:nvSpPr>
        <p:spPr>
          <a:xfrm>
            <a:off x="421900" y="754057"/>
            <a:ext cx="8593631" cy="56983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06" marR="32499">
              <a:lnSpc>
                <a:spcPct val="100000"/>
              </a:lnSpc>
              <a:defRPr/>
            </a:pPr>
            <a:r>
              <a:rPr lang="en-US" sz="750" spc="-4">
                <a:solidFill>
                  <a:prstClr val="black"/>
                </a:solidFill>
                <a:latin typeface="Arial" panose="020B0604020202020204" pitchFamily="34" charset="0"/>
                <a:cs typeface="Arial" panose="020B0604020202020204" pitchFamily="34" charset="0"/>
              </a:rPr>
              <a:t>Commodities – Diversified: The commodities markets may fluctuate widely based on a variety of factors including changes in supply and demand relationships; governmental  programs and policies; national and international political and economic events; war and terrorist events; changes in interest and exchange rates; trading activities in  commodities and related contracts; pestilence; weather; technological change; and the price volatility of a commodity. In addition to commodity risk, commodity-linked notes may  be subject to special risks, such as risk of loss of interest and principal, lack of a secondary market and risk of greater volatility that do not affect traditional equity and debt  securities.</a:t>
            </a:r>
          </a:p>
          <a:p>
            <a:pPr marL="11206" marR="163615">
              <a:lnSpc>
                <a:spcPct val="100000"/>
              </a:lnSpc>
              <a:defRPr/>
            </a:pPr>
            <a:r>
              <a:rPr lang="en-US" sz="750" spc="-4">
                <a:solidFill>
                  <a:prstClr val="black"/>
                </a:solidFill>
                <a:latin typeface="Arial" panose="020B0604020202020204" pitchFamily="34" charset="0"/>
                <a:cs typeface="Arial" panose="020B0604020202020204" pitchFamily="34" charset="0"/>
              </a:rPr>
              <a:t>Commodities - Precious Metals: The prices of Commodities - Precious Metals tend to fluctuate widely and in an unpredictable manner, and have historically experienced  extended periods of flat or declining prices. The prices of Commodities - Precious Metals are affected by several factors, including global supply and demand, investors'  expectations with respect to the rate of inflation, currency exchange rates, interest rates, investment and trading activities of hedge funds and commodity funds, and global or  regional political, economic or financial events and</a:t>
            </a:r>
            <a:r>
              <a:rPr lang="en-US" sz="750" spc="110">
                <a:solidFill>
                  <a:prstClr val="black"/>
                </a:solidFill>
                <a:latin typeface="Arial" panose="020B0604020202020204" pitchFamily="34" charset="0"/>
                <a:cs typeface="Arial" panose="020B0604020202020204" pitchFamily="34" charset="0"/>
              </a:rPr>
              <a:t> </a:t>
            </a:r>
            <a:r>
              <a:rPr lang="en-US" sz="750" spc="-4">
                <a:solidFill>
                  <a:prstClr val="black"/>
                </a:solidFill>
                <a:latin typeface="Arial" panose="020B0604020202020204" pitchFamily="34" charset="0"/>
                <a:cs typeface="Arial" panose="020B0604020202020204" pitchFamily="34" charset="0"/>
              </a:rPr>
              <a:t>situations.</a:t>
            </a:r>
            <a:endParaRPr lang="en-US" sz="750">
              <a:solidFill>
                <a:prstClr val="black"/>
              </a:solidFill>
              <a:latin typeface="Arial" panose="020B0604020202020204" pitchFamily="34" charset="0"/>
              <a:cs typeface="Arial" panose="020B0604020202020204" pitchFamily="34" charset="0"/>
            </a:endParaRPr>
          </a:p>
          <a:p>
            <a:pPr marL="11206" marR="145684">
              <a:lnSpc>
                <a:spcPct val="100000"/>
              </a:lnSpc>
              <a:spcBef>
                <a:spcPts val="635"/>
              </a:spcBef>
            </a:pPr>
            <a:endParaRPr lang="en-US" sz="750" spc="-4">
              <a:latin typeface="Arial" panose="020B0604020202020204" pitchFamily="34" charset="0"/>
              <a:cs typeface="Arial" panose="020B0604020202020204" pitchFamily="34" charset="0"/>
            </a:endParaRPr>
          </a:p>
          <a:p>
            <a:pPr marL="11206" marR="145684">
              <a:lnSpc>
                <a:spcPct val="100000"/>
              </a:lnSpc>
              <a:spcBef>
                <a:spcPts val="635"/>
              </a:spcBef>
            </a:pPr>
            <a:r>
              <a:rPr lang="en-US" sz="750" spc="-4">
                <a:latin typeface="Arial" panose="020B0604020202020204" pitchFamily="34" charset="0"/>
                <a:cs typeface="Arial" panose="020B0604020202020204" pitchFamily="34" charset="0"/>
              </a:rPr>
              <a:t>Fixed Income: Fixed income securities are subject to certain inherent risks such as credit risk, reinvestment risk, call risk, and interest rate risk. Fixed income securities are  sensitive to changes in prevailing interest rates. When interest rates rise, the value of fixed income securities generally declines. Accordingly, managers or funds that invest in  fixed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income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securities</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are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subject</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to</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interest</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rate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risk and</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portfolio</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values</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can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decline</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value</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as</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interest</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rates</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rise</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and</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investor</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can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lose</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principal.</a:t>
            </a:r>
            <a:endParaRPr lang="en-US" sz="750">
              <a:latin typeface="Arial" panose="020B0604020202020204" pitchFamily="34" charset="0"/>
              <a:cs typeface="Arial" panose="020B0604020202020204" pitchFamily="34" charset="0"/>
            </a:endParaRPr>
          </a:p>
          <a:p>
            <a:pPr>
              <a:lnSpc>
                <a:spcPct val="100000"/>
              </a:lnSpc>
              <a:spcBef>
                <a:spcPts val="35"/>
              </a:spcBef>
            </a:pPr>
            <a:endParaRPr lang="en-US" sz="750">
              <a:latin typeface="Arial" panose="020B0604020202020204" pitchFamily="34" charset="0"/>
              <a:cs typeface="Arial" panose="020B0604020202020204" pitchFamily="34" charset="0"/>
            </a:endParaRPr>
          </a:p>
          <a:p>
            <a:pPr marL="11206" marR="111504">
              <a:lnSpc>
                <a:spcPct val="100000"/>
              </a:lnSpc>
            </a:pPr>
            <a:r>
              <a:rPr lang="en-US" sz="750" spc="-4">
                <a:latin typeface="Arial" panose="020B0604020202020204" pitchFamily="34" charset="0"/>
                <a:cs typeface="Arial" panose="020B0604020202020204" pitchFamily="34" charset="0"/>
              </a:rPr>
              <a:t>High Yield Fixed Income: As well as being subject to risks relating to fixed income generally (see “Fixed Income”), high yield or "junk" bonds are considered speculative, have  significantly higher credit and default risks (including loss of principal), and may be less liquid and more volatile than investment grade bonds. Clients should only invest in high  yield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strategies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if</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this</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is</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consistent</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with</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their</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risk tolerance,</a:t>
            </a:r>
            <a:r>
              <a:rPr lang="en-US" sz="750" spc="26">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and</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high</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yield</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investments</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should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comprise</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only</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limited</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part</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of</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a</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balanced</a:t>
            </a:r>
            <a:r>
              <a:rPr lang="en-US" sz="750" spc="31">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portfolio.</a:t>
            </a:r>
            <a:endParaRPr lang="en-US" sz="750">
              <a:latin typeface="Arial" panose="020B0604020202020204" pitchFamily="34" charset="0"/>
              <a:cs typeface="Arial" panose="020B0604020202020204" pitchFamily="34" charset="0"/>
            </a:endParaRPr>
          </a:p>
          <a:p>
            <a:pPr marL="11206" marR="44826">
              <a:lnSpc>
                <a:spcPct val="100000"/>
              </a:lnSpc>
              <a:spcBef>
                <a:spcPts val="635"/>
              </a:spcBef>
            </a:pPr>
            <a:r>
              <a:rPr lang="en-US" sz="750" spc="-4">
                <a:latin typeface="Arial" panose="020B0604020202020204" pitchFamily="34" charset="0"/>
                <a:cs typeface="Arial" panose="020B0604020202020204" pitchFamily="34" charset="0"/>
              </a:rPr>
              <a:t>International/Emerging Market: International investing (including investing in particular countries or groups of countries) should be considered only one component of a complete  and diversified investment program. Investing in foreign markets may entail greater risks than those normally associated with domestic markets, such as foreign political,  currency, economic and market risks. In addition, the securities markets of many emerging markets are substantially smaller, less developed, less liquid and more volatile than  the securities markets of the U.S. and other more developed countries. Further, a portfolio that focuses on a single country may be subject to higher volatility than one that is  more</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diversified.</a:t>
            </a:r>
            <a:endParaRPr lang="en-US" sz="750">
              <a:latin typeface="Arial" panose="020B0604020202020204" pitchFamily="34" charset="0"/>
              <a:cs typeface="Arial" panose="020B0604020202020204" pitchFamily="34" charset="0"/>
            </a:endParaRPr>
          </a:p>
          <a:p>
            <a:pPr marL="11206" marR="29137">
              <a:lnSpc>
                <a:spcPct val="100000"/>
              </a:lnSpc>
              <a:spcBef>
                <a:spcPts val="635"/>
              </a:spcBef>
            </a:pPr>
            <a:r>
              <a:rPr lang="en-US" sz="750" spc="-4">
                <a:latin typeface="Arial" panose="020B0604020202020204" pitchFamily="34" charset="0"/>
                <a:cs typeface="Arial" panose="020B0604020202020204" pitchFamily="34" charset="0"/>
              </a:rPr>
              <a:t>Preferred Securities: Preferred securities are generally subject to the same risks as apply to fixed income securities. (See “Fixed Income.”) However, preferred securities  (especially equity preferred securities) may rank below traditional forms of debt for the purposes of repayment in the event of bankruptcy. Many preferred securities are “callable”  meaning that the issuer may retire the securities at specific prices and dates prior to maturity. If a preferred security is called, the investor bears the risk of reinvesting proceeds  at a potentially lower return. Investors may not receive regular distributions on preferred securities. For example, dividends on equity preferred securities may only be declarable  in the discretion of the issuer's board and may not be cumulative. Similarly, interest payments on certain debt preferred securities may be deferred by the issuer for periods of up  to</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10</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years</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or</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more,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a:t>
            </a:r>
            <a:r>
              <a:rPr lang="en-US" sz="750">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which</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case</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investor</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would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still</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have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income</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tax</a:t>
            </a:r>
            <a:r>
              <a:rPr lang="en-US" sz="750" spc="4">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liability</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even</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though</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payments</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would</a:t>
            </a:r>
            <a:r>
              <a:rPr lang="en-US" sz="750" spc="13">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not</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have</a:t>
            </a:r>
            <a:r>
              <a:rPr lang="en-US" sz="750" spc="9">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been</a:t>
            </a:r>
            <a:r>
              <a:rPr lang="en-US" sz="750" spc="22">
                <a:latin typeface="Arial" panose="020B0604020202020204" pitchFamily="34" charset="0"/>
                <a:cs typeface="Arial" panose="020B0604020202020204" pitchFamily="34" charset="0"/>
              </a:rPr>
              <a:t> </a:t>
            </a:r>
            <a:r>
              <a:rPr lang="en-US" sz="750" spc="-4">
                <a:latin typeface="Arial" panose="020B0604020202020204" pitchFamily="34" charset="0"/>
                <a:cs typeface="Arial" panose="020B0604020202020204" pitchFamily="34" charset="0"/>
              </a:rPr>
              <a:t>received.</a:t>
            </a:r>
            <a:endParaRPr lang="en-US" sz="7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256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82" y="278628"/>
            <a:ext cx="8538882" cy="271568"/>
          </a:xfrm>
        </p:spPr>
        <p:txBody>
          <a:bodyPr>
            <a:noAutofit/>
          </a:bodyPr>
          <a:lstStyle/>
          <a:p>
            <a:r>
              <a:rPr lang="en-US" sz="1400" spc="-9"/>
              <a:t>Glossary</a:t>
            </a:r>
            <a:r>
              <a:rPr lang="en-US" sz="1400" spc="-31"/>
              <a:t> </a:t>
            </a:r>
            <a:r>
              <a:rPr lang="en-US" sz="1400" spc="-9"/>
              <a:t>(Cont’d)</a:t>
            </a:r>
            <a:endParaRPr lang="en-US" sz="1400"/>
          </a:p>
        </p:txBody>
      </p:sp>
      <p:sp>
        <p:nvSpPr>
          <p:cNvPr id="3" name="Text Placeholder 2"/>
          <p:cNvSpPr>
            <a:spLocks noGrp="1"/>
          </p:cNvSpPr>
          <p:nvPr>
            <p:ph idx="1"/>
          </p:nvPr>
        </p:nvSpPr>
        <p:spPr>
          <a:xfrm>
            <a:off x="166582" y="672356"/>
            <a:ext cx="8886734" cy="5926961"/>
          </a:xfrm>
        </p:spPr>
        <p:txBody>
          <a:bodyPr>
            <a:noAutofit/>
          </a:bodyPr>
          <a:lstStyle/>
          <a:p>
            <a:pPr marL="11206" marR="21853">
              <a:spcBef>
                <a:spcPts val="84"/>
              </a:spcBef>
            </a:pPr>
            <a:r>
              <a:rPr lang="en-US" sz="725" spc="-4">
                <a:latin typeface="Arial" panose="020B0604020202020204" pitchFamily="34" charset="0"/>
                <a:cs typeface="Arial" panose="020B0604020202020204" pitchFamily="34" charset="0"/>
              </a:rPr>
              <a:t>CORRELATION: Statistical method to measure how closely related the variances of two series are. Assets that are highly correlated would be expected to react in similar </a:t>
            </a:r>
            <a:r>
              <a:rPr lang="en-US" sz="725" spc="-9">
                <a:latin typeface="Arial" panose="020B0604020202020204" pitchFamily="34" charset="0"/>
                <a:cs typeface="Arial" panose="020B0604020202020204" pitchFamily="34" charset="0"/>
              </a:rPr>
              <a:t>ways </a:t>
            </a:r>
            <a:r>
              <a:rPr lang="en-US" sz="725" spc="-4">
                <a:latin typeface="Arial" panose="020B0604020202020204" pitchFamily="34" charset="0"/>
                <a:cs typeface="Arial" panose="020B0604020202020204" pitchFamily="34" charset="0"/>
              </a:rPr>
              <a:t>to  changing market</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conditions.</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CUMULATIVE RETURN: The total return on an investment over a specified time</a:t>
            </a:r>
            <a:r>
              <a:rPr lang="en-US" sz="725" spc="17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endParaRPr lang="en-US" sz="725">
              <a:latin typeface="Arial" panose="020B0604020202020204" pitchFamily="34" charset="0"/>
              <a:cs typeface="Arial" panose="020B0604020202020204" pitchFamily="34" charset="0"/>
            </a:endParaRPr>
          </a:p>
          <a:p>
            <a:pPr marL="11206" marR="26896">
              <a:spcBef>
                <a:spcPts val="300"/>
              </a:spcBef>
            </a:pPr>
            <a:r>
              <a:rPr lang="en-US" sz="725" spc="-4">
                <a:latin typeface="Arial" panose="020B0604020202020204" pitchFamily="34" charset="0"/>
                <a:cs typeface="Arial" panose="020B0604020202020204" pitchFamily="34" charset="0"/>
              </a:rPr>
              <a:t>CUMULATIVE EXCESS RETURN: Excess return represents the difference between the manager’s return and the return of a benchmark for that manager. Cumulative excess  return is calculated by taking the cumulative return of the original series and forming the difference between the two. A positive cumulative excess return implies that the manager  outperformed the benchmark over the time period</a:t>
            </a:r>
            <a:r>
              <a:rPr lang="en-US" sz="725" spc="11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shown.</a:t>
            </a:r>
            <a:endParaRPr lang="en-US" sz="725">
              <a:latin typeface="Arial" panose="020B0604020202020204" pitchFamily="34" charset="0"/>
              <a:cs typeface="Arial" panose="020B0604020202020204" pitchFamily="34" charset="0"/>
            </a:endParaRPr>
          </a:p>
          <a:p>
            <a:pPr marL="11206" marR="170899">
              <a:spcBef>
                <a:spcPts val="296"/>
              </a:spcBef>
            </a:pPr>
            <a:r>
              <a:rPr lang="en-US" sz="725" spc="-4">
                <a:latin typeface="Arial" panose="020B0604020202020204" pitchFamily="34" charset="0"/>
                <a:cs typeface="Arial" panose="020B0604020202020204" pitchFamily="34" charset="0"/>
              </a:rPr>
              <a:t>DOWNSIDE CAPTURE RATIO: For each portfolio, this is calculated by (1) identifying the calendar quarters in which the portfolio’s benchmark index had negative returns and  then (2) for those quarters, dividing the portfolio’s annualized net performance by the benchmark index’s performance. For investors, the lower the downside capture ratio, the  better.</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For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example,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downside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capture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ratio</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90%</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means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portfolio’s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losses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were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only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90%</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market’s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losses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represented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benchmark</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index).</a:t>
            </a:r>
            <a:endParaRPr lang="en-US" sz="725">
              <a:latin typeface="Arial" panose="020B0604020202020204" pitchFamily="34" charset="0"/>
              <a:cs typeface="Arial" panose="020B0604020202020204" pitchFamily="34" charset="0"/>
            </a:endParaRPr>
          </a:p>
          <a:p>
            <a:pPr marL="11206" marR="132797">
              <a:spcBef>
                <a:spcPts val="296"/>
              </a:spcBef>
            </a:pPr>
            <a:r>
              <a:rPr lang="en-US" sz="725" spc="-4">
                <a:latin typeface="Arial" panose="020B0604020202020204" pitchFamily="34" charset="0"/>
                <a:cs typeface="Arial" panose="020B0604020202020204" pitchFamily="34" charset="0"/>
              </a:rPr>
              <a:t>DOWNSIDE DEVIATION: Similar to Standard Deviation, but Downside Deviation captures the range of expected returns only on the down side [when the returns fall below the  minimum acceptable return</a:t>
            </a:r>
            <a:r>
              <a:rPr lang="en-US" sz="725" spc="4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DRAWDOWN</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 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(compounded,</a:t>
            </a:r>
            <a:r>
              <a:rPr lang="en-US" sz="725" spc="3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not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annualized)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manager</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incurred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during</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any</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sub-period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time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shown.</a:t>
            </a:r>
            <a:endParaRPr lang="en-US" sz="725">
              <a:latin typeface="Arial" panose="020B0604020202020204" pitchFamily="34" charset="0"/>
              <a:cs typeface="Arial" panose="020B0604020202020204" pitchFamily="34" charset="0"/>
            </a:endParaRPr>
          </a:p>
          <a:p>
            <a:pPr marL="214044" marR="2820111"/>
            <a:r>
              <a:rPr lang="en-US" sz="725" spc="-4">
                <a:latin typeface="Arial" panose="020B0604020202020204" pitchFamily="34" charset="0"/>
                <a:cs typeface="Arial" panose="020B0604020202020204" pitchFamily="34" charset="0"/>
              </a:rPr>
              <a:t>DRAWDOWN BEGIN DATE: the first date of the sub-period used to calculate the maximum drawdown  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last</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sub</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used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calculate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endParaRPr lang="en-US" sz="725">
              <a:latin typeface="Arial" panose="020B0604020202020204" pitchFamily="34" charset="0"/>
              <a:cs typeface="Arial" panose="020B0604020202020204" pitchFamily="34" charset="0"/>
            </a:endParaRPr>
          </a:p>
          <a:p>
            <a:pPr marL="214044" marR="240939"/>
            <a:r>
              <a:rPr lang="en-US" sz="725" spc="-4">
                <a:latin typeface="Arial" panose="020B0604020202020204" pitchFamily="34" charset="0"/>
                <a:cs typeface="Arial" panose="020B0604020202020204" pitchFamily="34" charset="0"/>
              </a:rPr>
              <a:t>DRAWDOWN LENGTH: The number of periods (months or quarters depending on the periodicity of the data) the sub-period used to calculate the maximum drawdown  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which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compounded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returns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regain</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peak</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reached</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before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began</a:t>
            </a:r>
            <a:endParaRPr lang="en-US" sz="725">
              <a:latin typeface="Arial" panose="020B0604020202020204" pitchFamily="34" charset="0"/>
              <a:cs typeface="Arial" panose="020B0604020202020204" pitchFamily="34" charset="0"/>
            </a:endParaRPr>
          </a:p>
          <a:p>
            <a:pPr marL="214044">
              <a:spcBef>
                <a:spcPts val="84"/>
              </a:spcBef>
            </a:pPr>
            <a:r>
              <a:rPr lang="en-US" sz="725" spc="-4">
                <a:latin typeface="Arial" panose="020B0604020202020204" pitchFamily="34" charset="0"/>
                <a:cs typeface="Arial" panose="020B0604020202020204" pitchFamily="34" charset="0"/>
              </a:rPr>
              <a:t>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Number</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it</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takes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from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endParaRPr lang="en-US" sz="725">
              <a:latin typeface="Arial" panose="020B0604020202020204" pitchFamily="34" charset="0"/>
              <a:cs typeface="Arial" panose="020B0604020202020204" pitchFamily="34" charset="0"/>
            </a:endParaRPr>
          </a:p>
          <a:p>
            <a:pPr marL="11206" marR="4483">
              <a:spcBef>
                <a:spcPts val="296"/>
              </a:spcBef>
            </a:pPr>
            <a:r>
              <a:rPr lang="en-US" sz="725" spc="-4">
                <a:latin typeface="Arial" panose="020B0604020202020204" pitchFamily="34" charset="0"/>
                <a:cs typeface="Arial" panose="020B0604020202020204" pitchFamily="34" charset="0"/>
              </a:rPr>
              <a:t>EXCESS RETURN: The difference between the returns of two portfolios. Usually excess return is the difference between a portfolio's return and the return of a benchmark for that  portfolio.</a:t>
            </a:r>
            <a:endParaRPr lang="en-US" sz="725">
              <a:latin typeface="Arial" panose="020B0604020202020204" pitchFamily="34" charset="0"/>
              <a:cs typeface="Arial" panose="020B0604020202020204" pitchFamily="34" charset="0"/>
            </a:endParaRPr>
          </a:p>
          <a:p>
            <a:pPr marL="11206" marR="942465"/>
            <a:r>
              <a:rPr lang="en-US" sz="725" spc="-4">
                <a:latin typeface="Arial" panose="020B0604020202020204" pitchFamily="34" charset="0"/>
                <a:cs typeface="Arial" panose="020B0604020202020204" pitchFamily="34" charset="0"/>
              </a:rPr>
              <a:t>GAIN TO LOSS RATIO: Divides the average gain in an up period by the average loss in a down period. A higher Gain to Loss Ratio is more favorable.  HIGH WATER MARK: The High Water Mark represents the peak level of the manager’s return, as represented by the peak of the cumulative </a:t>
            </a:r>
            <a:r>
              <a:rPr lang="en-US" sz="725" spc="-9">
                <a:latin typeface="Arial" panose="020B0604020202020204" pitchFamily="34" charset="0"/>
                <a:cs typeface="Arial" panose="020B0604020202020204" pitchFamily="34" charset="0"/>
              </a:rPr>
              <a:t>return </a:t>
            </a:r>
            <a:r>
              <a:rPr lang="en-US" sz="725" spc="-4">
                <a:latin typeface="Arial" panose="020B0604020202020204" pitchFamily="34" charset="0"/>
                <a:cs typeface="Arial" panose="020B0604020202020204" pitchFamily="34" charset="0"/>
              </a:rPr>
              <a:t>series.  HIGH WATER MARK DATE: The date which the High Water Mark was</a:t>
            </a:r>
            <a:r>
              <a:rPr lang="en-US" sz="725" spc="15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reached.</a:t>
            </a:r>
            <a:endParaRPr lang="en-US" sz="725">
              <a:latin typeface="Arial" panose="020B0604020202020204" pitchFamily="34" charset="0"/>
              <a:cs typeface="Arial" panose="020B0604020202020204" pitchFamily="34" charset="0"/>
            </a:endParaRPr>
          </a:p>
          <a:p>
            <a:pPr marL="11206">
              <a:spcBef>
                <a:spcPts val="300"/>
              </a:spcBef>
            </a:pPr>
            <a:r>
              <a:rPr lang="en-US" sz="725" spc="-4">
                <a:latin typeface="Arial" panose="020B0604020202020204" pitchFamily="34" charset="0"/>
                <a:cs typeface="Arial" panose="020B0604020202020204" pitchFamily="34" charset="0"/>
              </a:rPr>
              <a:t>UNDER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incurred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between</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analyzed</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UNDER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time</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interval</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begins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with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with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analysis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percentage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gain</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manager/fund</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needs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regain</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peak</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cumulative</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return</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series</a:t>
            </a:r>
            <a:endParaRPr lang="en-US" sz="725">
              <a:latin typeface="Arial" panose="020B0604020202020204" pitchFamily="34" charset="0"/>
              <a:cs typeface="Arial" panose="020B0604020202020204" pitchFamily="34" charset="0"/>
            </a:endParaRPr>
          </a:p>
          <a:p>
            <a:pPr marL="11206" marR="56032">
              <a:spcBef>
                <a:spcPts val="296"/>
              </a:spcBef>
            </a:pPr>
            <a:r>
              <a:rPr lang="en-US" sz="725" spc="-4">
                <a:latin typeface="Arial" panose="020B0604020202020204" pitchFamily="34" charset="0"/>
                <a:cs typeface="Arial" panose="020B0604020202020204" pitchFamily="34" charset="0"/>
              </a:rPr>
              <a:t>INFORMATION RATIO: Measures the active return of the manager divided by the manager's active risk. Active return is the annualized differences of the manager and the  benchmark index, while active risk is measured by tracking error. The higher the information ratio, the better. An information ratio of 0 implies that a manager/fund (or benchmark  index, if applicable) has provided a return that is equivalent to the risk</a:t>
            </a:r>
            <a:r>
              <a:rPr lang="en-US" sz="725" spc="6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 the benchmark return.</a:t>
            </a:r>
            <a:endParaRPr lang="en-US" sz="725">
              <a:latin typeface="Arial" panose="020B0604020202020204" pitchFamily="34" charset="0"/>
              <a:cs typeface="Arial" panose="020B0604020202020204" pitchFamily="34" charset="0"/>
            </a:endParaRPr>
          </a:p>
          <a:p>
            <a:pPr marL="11206" marR="9526">
              <a:spcBef>
                <a:spcPts val="296"/>
              </a:spcBef>
            </a:pPr>
            <a:r>
              <a:rPr lang="en-US" sz="725" spc="-4">
                <a:latin typeface="Arial" panose="020B0604020202020204" pitchFamily="34" charset="0"/>
                <a:cs typeface="Arial" panose="020B0604020202020204" pitchFamily="34" charset="0"/>
              </a:rPr>
              <a:t>MAR: Stands for “Minimum Acceptable Return.” This represents the lowest return possible that could be considered a successful result of the investment. In most cases, the MAR  will either be defined as 0 (meaning no negative return) or as the return of a cash benchmark (meaning the investment had a higher return that simply keeping the investment  amount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relatively</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safe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investment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money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market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funds).</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Please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refer</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specific</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chart/statistic</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see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specific</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used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illustration.</a:t>
            </a:r>
          </a:p>
          <a:p>
            <a:pPr marL="11206" marR="21853">
              <a:spcBef>
                <a:spcPts val="84"/>
              </a:spcBef>
            </a:pPr>
            <a:r>
              <a:rPr lang="en-US" sz="725" spc="-4">
                <a:latin typeface="Arial" panose="020B0604020202020204" pitchFamily="34" charset="0"/>
                <a:cs typeface="Arial" panose="020B0604020202020204" pitchFamily="34" charset="0"/>
              </a:rPr>
              <a:t>CORRELATION: Statistical method to measure how closely related the variances of two series are. Assets that are highly correlated would be expected to react in similar </a:t>
            </a:r>
            <a:r>
              <a:rPr lang="en-US" sz="725" spc="-9">
                <a:latin typeface="Arial" panose="020B0604020202020204" pitchFamily="34" charset="0"/>
                <a:cs typeface="Arial" panose="020B0604020202020204" pitchFamily="34" charset="0"/>
              </a:rPr>
              <a:t>ways </a:t>
            </a:r>
            <a:r>
              <a:rPr lang="en-US" sz="725" spc="-4">
                <a:latin typeface="Arial" panose="020B0604020202020204" pitchFamily="34" charset="0"/>
                <a:cs typeface="Arial" panose="020B0604020202020204" pitchFamily="34" charset="0"/>
              </a:rPr>
              <a:t>to  changing market</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conditions.</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CUMULATIVE RETURN: The total return on an investment over a specified time</a:t>
            </a:r>
            <a:r>
              <a:rPr lang="en-US" sz="725" spc="17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endParaRPr lang="en-US" sz="725">
              <a:latin typeface="Arial" panose="020B0604020202020204" pitchFamily="34" charset="0"/>
              <a:cs typeface="Arial" panose="020B0604020202020204" pitchFamily="34" charset="0"/>
            </a:endParaRPr>
          </a:p>
          <a:p>
            <a:pPr marL="11206" marR="26896">
              <a:spcBef>
                <a:spcPts val="300"/>
              </a:spcBef>
            </a:pPr>
            <a:r>
              <a:rPr lang="en-US" sz="725" spc="-4">
                <a:latin typeface="Arial" panose="020B0604020202020204" pitchFamily="34" charset="0"/>
                <a:cs typeface="Arial" panose="020B0604020202020204" pitchFamily="34" charset="0"/>
              </a:rPr>
              <a:t>CUMULATIVE EXCESS RETURN: Excess return represents the difference between the manager’s return and the return of a benchmark for that manager. Cumulative excess  return is calculated by taking the cumulative return of the original series and forming the difference between the two. A positive cumulative excess return implies that the manager  outperformed the benchmark over the time period</a:t>
            </a:r>
            <a:r>
              <a:rPr lang="en-US" sz="725" spc="11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shown.</a:t>
            </a:r>
            <a:endParaRPr lang="en-US" sz="725">
              <a:latin typeface="Arial" panose="020B0604020202020204" pitchFamily="34" charset="0"/>
              <a:cs typeface="Arial" panose="020B0604020202020204" pitchFamily="34" charset="0"/>
            </a:endParaRPr>
          </a:p>
          <a:p>
            <a:pPr marL="11206" marR="170899">
              <a:spcBef>
                <a:spcPts val="296"/>
              </a:spcBef>
            </a:pPr>
            <a:r>
              <a:rPr lang="en-US" sz="725" spc="-4">
                <a:latin typeface="Arial" panose="020B0604020202020204" pitchFamily="34" charset="0"/>
                <a:cs typeface="Arial" panose="020B0604020202020204" pitchFamily="34" charset="0"/>
              </a:rPr>
              <a:t>DOWNSIDE CAPTURE RATIO: For each portfolio, this is calculated by (1) identifying the calendar quarters in which the portfolio’s benchmark index had negative returns and  then (2) for those quarters, dividing the portfolio’s annualized net performance by the benchmark index’s performance. For investors, the lower the downside capture ratio, the  better.</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For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example,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downside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capture</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ratio</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90%</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means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portfolio’s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losses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were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only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90%</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market’s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losses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represented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benchmark</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index).</a:t>
            </a:r>
            <a:endParaRPr lang="en-US" sz="725">
              <a:latin typeface="Arial" panose="020B0604020202020204" pitchFamily="34" charset="0"/>
              <a:cs typeface="Arial" panose="020B0604020202020204" pitchFamily="34" charset="0"/>
            </a:endParaRPr>
          </a:p>
          <a:p>
            <a:pPr marL="11206" marR="132797">
              <a:spcBef>
                <a:spcPts val="296"/>
              </a:spcBef>
            </a:pPr>
            <a:r>
              <a:rPr lang="en-US" sz="725" spc="-4">
                <a:latin typeface="Arial" panose="020B0604020202020204" pitchFamily="34" charset="0"/>
                <a:cs typeface="Arial" panose="020B0604020202020204" pitchFamily="34" charset="0"/>
              </a:rPr>
              <a:t>DOWNSIDE DEVIATION: Similar to Standard Deviation, but Downside Deviation captures the range of expected returns only on the down side [when the returns fall below the  minimum acceptable return</a:t>
            </a:r>
            <a:r>
              <a:rPr lang="en-US" sz="725" spc="4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DRAWDOWN</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 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(compounded,</a:t>
            </a:r>
            <a:r>
              <a:rPr lang="en-US" sz="725" spc="3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not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annualized)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manager</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incurred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during</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any</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sub-period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time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shown.</a:t>
            </a:r>
            <a:endParaRPr lang="en-US" sz="725">
              <a:latin typeface="Arial" panose="020B0604020202020204" pitchFamily="34" charset="0"/>
              <a:cs typeface="Arial" panose="020B0604020202020204" pitchFamily="34" charset="0"/>
            </a:endParaRPr>
          </a:p>
          <a:p>
            <a:pPr marL="214044" marR="2820111"/>
            <a:r>
              <a:rPr lang="en-US" sz="725" spc="-4">
                <a:latin typeface="Arial" panose="020B0604020202020204" pitchFamily="34" charset="0"/>
                <a:cs typeface="Arial" panose="020B0604020202020204" pitchFamily="34" charset="0"/>
              </a:rPr>
              <a:t>DRAWDOWN BEGIN DATE: the first date of the sub-period used to calculate the maximum drawdown  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last</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sub</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used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calculate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endParaRPr lang="en-US" sz="725">
              <a:latin typeface="Arial" panose="020B0604020202020204" pitchFamily="34" charset="0"/>
              <a:cs typeface="Arial" panose="020B0604020202020204" pitchFamily="34" charset="0"/>
            </a:endParaRPr>
          </a:p>
          <a:p>
            <a:pPr marL="214044" marR="240939"/>
            <a:r>
              <a:rPr lang="en-US" sz="725" spc="-4">
                <a:latin typeface="Arial" panose="020B0604020202020204" pitchFamily="34" charset="0"/>
                <a:cs typeface="Arial" panose="020B0604020202020204" pitchFamily="34" charset="0"/>
              </a:rPr>
              <a:t>DRAWDOWN LENGTH: The number of periods (months or quarters depending on the periodicity of the data) the sub-period used to calculate the maximum drawdown  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which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compounded</a:t>
            </a:r>
            <a:r>
              <a:rPr lang="en-US" sz="725" spc="31">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returns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regain</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peak</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reached</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before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began</a:t>
            </a:r>
            <a:endParaRPr lang="en-US" sz="725">
              <a:latin typeface="Arial" panose="020B0604020202020204" pitchFamily="34" charset="0"/>
              <a:cs typeface="Arial" panose="020B0604020202020204" pitchFamily="34" charset="0"/>
            </a:endParaRPr>
          </a:p>
          <a:p>
            <a:pPr marL="214044">
              <a:spcBef>
                <a:spcPts val="84"/>
              </a:spcBef>
            </a:pPr>
            <a:r>
              <a:rPr lang="en-US" sz="725" spc="-4">
                <a:latin typeface="Arial" panose="020B0604020202020204" pitchFamily="34" charset="0"/>
                <a:cs typeface="Arial" panose="020B0604020202020204" pitchFamily="34" charset="0"/>
              </a:rPr>
              <a:t>DRAWDOWN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Number</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it</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takes</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recovery</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from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maximum</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drawdown</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endParaRPr lang="en-US" sz="725">
              <a:latin typeface="Arial" panose="020B0604020202020204" pitchFamily="34" charset="0"/>
              <a:cs typeface="Arial" panose="020B0604020202020204" pitchFamily="34" charset="0"/>
            </a:endParaRPr>
          </a:p>
          <a:p>
            <a:pPr marL="11206" marR="4483">
              <a:spcBef>
                <a:spcPts val="296"/>
              </a:spcBef>
            </a:pPr>
            <a:r>
              <a:rPr lang="en-US" sz="725" spc="-4">
                <a:latin typeface="Arial" panose="020B0604020202020204" pitchFamily="34" charset="0"/>
                <a:cs typeface="Arial" panose="020B0604020202020204" pitchFamily="34" charset="0"/>
              </a:rPr>
              <a:t>EXCESS RETURN: The difference between the returns of two portfolios. Usually excess return is the difference between a portfolio's return and the return of a benchmark for that  portfolio.</a:t>
            </a:r>
            <a:endParaRPr lang="en-US" sz="725">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2429AF-1A6C-4B7B-B284-1A447802D590}"/>
              </a:ext>
            </a:extLst>
          </p:cNvPr>
          <p:cNvSpPr>
            <a:spLocks noGrp="1"/>
          </p:cNvSpPr>
          <p:nvPr>
            <p:ph type="sldNum" sz="quarter" idx="12"/>
          </p:nvPr>
        </p:nvSpPr>
        <p:spPr/>
        <p:txBody>
          <a:bodyPr/>
          <a:lstStyle/>
          <a:p>
            <a:fld id="{B6F15528-21DE-4FAA-801E-634DDDAF4B2B}" type="slidenum">
              <a:rPr lang="en-US" smtClean="0"/>
              <a:t>65</a:t>
            </a:fld>
            <a:endParaRPr lang="en-US"/>
          </a:p>
        </p:txBody>
      </p:sp>
    </p:spTree>
    <p:extLst>
      <p:ext uri="{BB962C8B-B14F-4D97-AF65-F5344CB8AC3E}">
        <p14:creationId xmlns:p14="http://schemas.microsoft.com/office/powerpoint/2010/main" val="273160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97" y="278003"/>
            <a:ext cx="7886542" cy="271568"/>
          </a:xfrm>
        </p:spPr>
        <p:txBody>
          <a:bodyPr>
            <a:noAutofit/>
          </a:bodyPr>
          <a:lstStyle/>
          <a:p>
            <a:r>
              <a:rPr lang="en-US" sz="1400" spc="-9"/>
              <a:t>Glossary</a:t>
            </a:r>
            <a:r>
              <a:rPr lang="en-US" sz="1400" spc="-31"/>
              <a:t> </a:t>
            </a:r>
            <a:r>
              <a:rPr lang="en-US" sz="1400" spc="-9"/>
              <a:t>(Cont’d)</a:t>
            </a:r>
            <a:endParaRPr lang="en-US" sz="1400"/>
          </a:p>
        </p:txBody>
      </p:sp>
      <p:sp>
        <p:nvSpPr>
          <p:cNvPr id="3" name="Text Placeholder 2"/>
          <p:cNvSpPr>
            <a:spLocks noGrp="1"/>
          </p:cNvSpPr>
          <p:nvPr>
            <p:ph idx="1"/>
          </p:nvPr>
        </p:nvSpPr>
        <p:spPr>
          <a:xfrm>
            <a:off x="211597" y="672353"/>
            <a:ext cx="8811491" cy="5926340"/>
          </a:xfrm>
        </p:spPr>
        <p:txBody>
          <a:bodyPr>
            <a:noAutofit/>
          </a:bodyPr>
          <a:lstStyle/>
          <a:p>
            <a:pPr marL="0" marR="56032" indent="0">
              <a:spcBef>
                <a:spcPts val="296"/>
              </a:spcBef>
              <a:buNone/>
            </a:pPr>
            <a:endParaRPr lang="en-US" sz="725" spc="-4">
              <a:latin typeface="Arial" panose="020B0604020202020204" pitchFamily="34" charset="0"/>
              <a:cs typeface="Arial" panose="020B0604020202020204" pitchFamily="34" charset="0"/>
            </a:endParaRPr>
          </a:p>
          <a:p>
            <a:pPr marL="11206" marR="942465"/>
            <a:r>
              <a:rPr lang="en-US" sz="725" spc="-4">
                <a:latin typeface="Arial" panose="020B0604020202020204" pitchFamily="34" charset="0"/>
                <a:cs typeface="Arial" panose="020B0604020202020204" pitchFamily="34" charset="0"/>
              </a:rPr>
              <a:t>GAIN TO LOSS RATIO: Divides the average gain in an up period by the average loss in a down period. A higher Gain to Loss Ratio is more favorable.  HIGH WATER MARK: The High Water Mark represents the peak level of the manager’s return, as represented by the peak of the cumulative </a:t>
            </a:r>
            <a:r>
              <a:rPr lang="en-US" sz="725" spc="-9">
                <a:latin typeface="Arial" panose="020B0604020202020204" pitchFamily="34" charset="0"/>
                <a:cs typeface="Arial" panose="020B0604020202020204" pitchFamily="34" charset="0"/>
              </a:rPr>
              <a:t>return </a:t>
            </a:r>
            <a:r>
              <a:rPr lang="en-US" sz="725" spc="-4">
                <a:latin typeface="Arial" panose="020B0604020202020204" pitchFamily="34" charset="0"/>
                <a:cs typeface="Arial" panose="020B0604020202020204" pitchFamily="34" charset="0"/>
              </a:rPr>
              <a:t>series.  HIGH WATER MARK DATE: The date which the High Water Mark was</a:t>
            </a:r>
            <a:r>
              <a:rPr lang="en-US" sz="725" spc="15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reached.</a:t>
            </a:r>
            <a:endParaRPr lang="en-US" sz="725">
              <a:latin typeface="Arial" panose="020B0604020202020204" pitchFamily="34" charset="0"/>
              <a:cs typeface="Arial" panose="020B0604020202020204" pitchFamily="34" charset="0"/>
            </a:endParaRPr>
          </a:p>
          <a:p>
            <a:pPr marL="11206">
              <a:spcBef>
                <a:spcPts val="300"/>
              </a:spcBef>
            </a:pPr>
            <a:r>
              <a:rPr lang="en-US" sz="725" spc="-4">
                <a:latin typeface="Arial" panose="020B0604020202020204" pitchFamily="34" charset="0"/>
                <a:cs typeface="Arial" panose="020B0604020202020204" pitchFamily="34" charset="0"/>
              </a:rPr>
              <a:t>UNDER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Loss</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incurred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between</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date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analyzed</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UNDER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Length</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time</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interval</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begins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with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and</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ends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with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analysis</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period</a:t>
            </a:r>
            <a:endParaRPr lang="en-US" sz="725">
              <a:latin typeface="Arial" panose="020B0604020202020204" pitchFamily="34" charset="0"/>
              <a:cs typeface="Arial" panose="020B0604020202020204" pitchFamily="34" charset="0"/>
            </a:endParaRPr>
          </a:p>
          <a:p>
            <a:pPr marL="11206">
              <a:spcBef>
                <a:spcPts val="296"/>
              </a:spcBef>
            </a:pP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HIGH</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WATER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percentage</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gain</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that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manager/fund</a:t>
            </a:r>
            <a:r>
              <a:rPr lang="en-US" sz="725" spc="2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needs</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regain</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peak</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level</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cumulative</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return</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series</a:t>
            </a:r>
            <a:endParaRPr lang="en-US" sz="725">
              <a:latin typeface="Arial" panose="020B0604020202020204" pitchFamily="34" charset="0"/>
              <a:cs typeface="Arial" panose="020B0604020202020204" pitchFamily="34" charset="0"/>
            </a:endParaRPr>
          </a:p>
          <a:p>
            <a:pPr marL="11206" marR="56032">
              <a:spcBef>
                <a:spcPts val="296"/>
              </a:spcBef>
            </a:pPr>
            <a:r>
              <a:rPr lang="en-US" sz="725" spc="-4">
                <a:latin typeface="Arial" panose="020B0604020202020204" pitchFamily="34" charset="0"/>
                <a:cs typeface="Arial" panose="020B0604020202020204" pitchFamily="34" charset="0"/>
              </a:rPr>
              <a:t>INFORMATION RATIO: Measures the active return of the manager divided by the manager's active risk. Active return is the annualized differences of the manager and the  benchmark index, while active risk is measured by tracking error. The higher the information ratio, the better. An information ratio of 0 implies that a manager/fund (or benchmark  index, if applicable) has provided a return that is equivalent to the risk</a:t>
            </a:r>
            <a:r>
              <a:rPr lang="en-US" sz="725" spc="66">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 the benchmark return.</a:t>
            </a:r>
            <a:endParaRPr lang="en-US" sz="725">
              <a:latin typeface="Arial" panose="020B0604020202020204" pitchFamily="34" charset="0"/>
              <a:cs typeface="Arial" panose="020B0604020202020204" pitchFamily="34" charset="0"/>
            </a:endParaRPr>
          </a:p>
          <a:p>
            <a:pPr marL="11206" marR="9526">
              <a:spcBef>
                <a:spcPts val="296"/>
              </a:spcBef>
            </a:pPr>
            <a:r>
              <a:rPr lang="en-US" sz="725" spc="-4">
                <a:latin typeface="Arial" panose="020B0604020202020204" pitchFamily="34" charset="0"/>
                <a:cs typeface="Arial" panose="020B0604020202020204" pitchFamily="34" charset="0"/>
              </a:rPr>
              <a:t>MAR: Stands for “Minimum Acceptable Return.” This represents the lowest return possible that could be considered a successful result of the investment. In most cases, the MAR  will either be defined as 0 (meaning no negative return) or as the return of a cash benchmark (meaning the investment had a higher return that simply keeping the investment  amount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relatively</a:t>
            </a:r>
            <a:r>
              <a:rPr lang="en-US" sz="725" spc="4">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safe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investment</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of</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money</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market</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funds).</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Please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refer</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specific</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chart/statistic</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to</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see</a:t>
            </a:r>
            <a:r>
              <a:rPr lang="en-US" sz="725" spc="9">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specific</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MAR</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used</a:t>
            </a:r>
            <a:r>
              <a:rPr lang="en-US" sz="725" spc="22">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in</a:t>
            </a:r>
            <a:r>
              <a:rPr lang="en-US" sz="725">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the</a:t>
            </a:r>
            <a:r>
              <a:rPr lang="en-US" sz="725" spc="13">
                <a:latin typeface="Arial" panose="020B0604020202020204" pitchFamily="34" charset="0"/>
                <a:cs typeface="Arial" panose="020B0604020202020204" pitchFamily="34" charset="0"/>
              </a:rPr>
              <a:t> </a:t>
            </a:r>
            <a:r>
              <a:rPr lang="en-US" sz="725" spc="-4">
                <a:latin typeface="Arial" panose="020B0604020202020204" pitchFamily="34" charset="0"/>
                <a:cs typeface="Arial" panose="020B0604020202020204" pitchFamily="34" charset="0"/>
              </a:rPr>
              <a:t>illustration.</a:t>
            </a:r>
            <a:endParaRPr lang="en-US" sz="725">
              <a:latin typeface="Arial" panose="020B0604020202020204" pitchFamily="34" charset="0"/>
              <a:cs typeface="Arial" panose="020B0604020202020204" pitchFamily="34" charset="0"/>
            </a:endParaRPr>
          </a:p>
          <a:p>
            <a:pPr marL="11206" marR="21853">
              <a:spcBef>
                <a:spcPts val="84"/>
              </a:spcBef>
            </a:pPr>
            <a:r>
              <a:rPr lang="en-US" sz="725" spc="-4">
                <a:latin typeface="Arial"/>
                <a:cs typeface="Arial"/>
              </a:rPr>
              <a:t>CORRELATION: Statistical method to measure how closely related the variances of two series are. Assets that are highly correlated would be expected to react in similar </a:t>
            </a:r>
            <a:r>
              <a:rPr lang="en-US" sz="725" spc="-9">
                <a:latin typeface="Arial"/>
                <a:cs typeface="Arial"/>
              </a:rPr>
              <a:t>ways </a:t>
            </a:r>
            <a:r>
              <a:rPr lang="en-US" sz="725" spc="-4">
                <a:latin typeface="Arial"/>
                <a:cs typeface="Arial"/>
              </a:rPr>
              <a:t>to  changing market</a:t>
            </a:r>
            <a:r>
              <a:rPr lang="en-US" sz="725" spc="31">
                <a:latin typeface="Arial"/>
                <a:cs typeface="Arial"/>
              </a:rPr>
              <a:t> </a:t>
            </a:r>
            <a:r>
              <a:rPr lang="en-US" sz="725" spc="-4">
                <a:latin typeface="Arial"/>
                <a:cs typeface="Arial"/>
              </a:rPr>
              <a:t>conditions.</a:t>
            </a:r>
            <a:endParaRPr lang="en-US" sz="725">
              <a:latin typeface="Arial"/>
              <a:cs typeface="Arial"/>
            </a:endParaRPr>
          </a:p>
          <a:p>
            <a:pPr marL="11206">
              <a:spcBef>
                <a:spcPts val="296"/>
              </a:spcBef>
            </a:pPr>
            <a:r>
              <a:rPr lang="en-US" sz="725" spc="-4">
                <a:latin typeface="Arial"/>
                <a:cs typeface="Arial"/>
              </a:rPr>
              <a:t>CUMULATIVE RETURN: The total return on an investment over a specified time</a:t>
            </a:r>
            <a:r>
              <a:rPr lang="en-US" sz="725" spc="176">
                <a:latin typeface="Arial"/>
                <a:cs typeface="Arial"/>
              </a:rPr>
              <a:t> </a:t>
            </a:r>
            <a:r>
              <a:rPr lang="en-US" sz="725" spc="-4">
                <a:latin typeface="Arial"/>
                <a:cs typeface="Arial"/>
              </a:rPr>
              <a:t>period.</a:t>
            </a:r>
            <a:endParaRPr lang="en-US" sz="725">
              <a:latin typeface="Arial"/>
              <a:cs typeface="Arial"/>
            </a:endParaRPr>
          </a:p>
          <a:p>
            <a:pPr marL="11206" marR="26896">
              <a:spcBef>
                <a:spcPts val="300"/>
              </a:spcBef>
            </a:pPr>
            <a:r>
              <a:rPr lang="en-US" sz="725" spc="-4">
                <a:latin typeface="Arial"/>
                <a:cs typeface="Arial"/>
              </a:rPr>
              <a:t>CUMULATIVE EXCESS RETURN: Excess return represents the difference between the manager’s return and the return of a benchmark for that manager. Cumulative excess  return is calculated by taking the cumulative return of the original series and forming the difference between the two. A positive cumulative excess return implies that the manager  outperformed the benchmark over the time period</a:t>
            </a:r>
            <a:r>
              <a:rPr lang="en-US" sz="725" spc="119">
                <a:latin typeface="Arial"/>
                <a:cs typeface="Arial"/>
              </a:rPr>
              <a:t> </a:t>
            </a:r>
            <a:r>
              <a:rPr lang="en-US" sz="725" spc="-4">
                <a:latin typeface="Arial"/>
                <a:cs typeface="Arial"/>
              </a:rPr>
              <a:t>shown.</a:t>
            </a:r>
            <a:endParaRPr lang="en-US" sz="725">
              <a:latin typeface="Arial"/>
              <a:cs typeface="Arial"/>
            </a:endParaRPr>
          </a:p>
          <a:p>
            <a:pPr marL="11206" marR="170899">
              <a:spcBef>
                <a:spcPts val="296"/>
              </a:spcBef>
            </a:pPr>
            <a:r>
              <a:rPr lang="en-US" sz="725" spc="-4">
                <a:latin typeface="Arial"/>
                <a:cs typeface="Arial"/>
              </a:rPr>
              <a:t>DOWNSIDE CAPTURE RATIO: For each portfolio, this is calculated by (1) identifying the calendar quarters in which the portfolio’s benchmark index had negative returns and  then (2) for those quarters, dividing the portfolio’s annualized net performance by the benchmark index’s performance. For investors, the lower the downside capture ratio, the  better.</a:t>
            </a:r>
            <a:r>
              <a:rPr lang="en-US" sz="725" spc="31">
                <a:latin typeface="Arial"/>
                <a:cs typeface="Arial"/>
              </a:rPr>
              <a:t> </a:t>
            </a:r>
            <a:r>
              <a:rPr lang="en-US" sz="725" spc="-4">
                <a:latin typeface="Arial"/>
                <a:cs typeface="Arial"/>
              </a:rPr>
              <a:t>For</a:t>
            </a:r>
            <a:r>
              <a:rPr lang="en-US" sz="725" spc="9">
                <a:latin typeface="Arial"/>
                <a:cs typeface="Arial"/>
              </a:rPr>
              <a:t> </a:t>
            </a:r>
            <a:r>
              <a:rPr lang="en-US" sz="725" spc="-4">
                <a:latin typeface="Arial"/>
                <a:cs typeface="Arial"/>
              </a:rPr>
              <a:t>example,</a:t>
            </a:r>
            <a:r>
              <a:rPr lang="en-US" sz="725" spc="31">
                <a:latin typeface="Arial"/>
                <a:cs typeface="Arial"/>
              </a:rPr>
              <a:t> </a:t>
            </a:r>
            <a:r>
              <a:rPr lang="en-US" sz="725" spc="-4">
                <a:latin typeface="Arial"/>
                <a:cs typeface="Arial"/>
              </a:rPr>
              <a:t>a</a:t>
            </a:r>
            <a:r>
              <a:rPr lang="en-US" sz="725" spc="9">
                <a:latin typeface="Arial"/>
                <a:cs typeface="Arial"/>
              </a:rPr>
              <a:t> </a:t>
            </a:r>
            <a:r>
              <a:rPr lang="en-US" sz="725" spc="-4">
                <a:latin typeface="Arial"/>
                <a:cs typeface="Arial"/>
              </a:rPr>
              <a:t>downside</a:t>
            </a:r>
            <a:r>
              <a:rPr lang="en-US" sz="725" spc="31">
                <a:latin typeface="Arial"/>
                <a:cs typeface="Arial"/>
              </a:rPr>
              <a:t> </a:t>
            </a:r>
            <a:r>
              <a:rPr lang="en-US" sz="725" spc="-4">
                <a:latin typeface="Arial"/>
                <a:cs typeface="Arial"/>
              </a:rPr>
              <a:t>capture</a:t>
            </a:r>
            <a:r>
              <a:rPr lang="en-US" sz="725" spc="31">
                <a:latin typeface="Arial"/>
                <a:cs typeface="Arial"/>
              </a:rPr>
              <a:t> </a:t>
            </a:r>
            <a:r>
              <a:rPr lang="en-US" sz="725" spc="-4">
                <a:latin typeface="Arial"/>
                <a:cs typeface="Arial"/>
              </a:rPr>
              <a:t>ratio</a:t>
            </a:r>
            <a:r>
              <a:rPr lang="en-US" sz="725" spc="13">
                <a:latin typeface="Arial"/>
                <a:cs typeface="Arial"/>
              </a:rPr>
              <a:t> </a:t>
            </a:r>
            <a:r>
              <a:rPr lang="en-US" sz="725" spc="-4">
                <a:latin typeface="Arial"/>
                <a:cs typeface="Arial"/>
              </a:rPr>
              <a:t>of</a:t>
            </a:r>
            <a:r>
              <a:rPr lang="en-US" sz="725" spc="13">
                <a:latin typeface="Arial"/>
                <a:cs typeface="Arial"/>
              </a:rPr>
              <a:t> </a:t>
            </a:r>
            <a:r>
              <a:rPr lang="en-US" sz="725" spc="-4">
                <a:latin typeface="Arial"/>
                <a:cs typeface="Arial"/>
              </a:rPr>
              <a:t>90%</a:t>
            </a:r>
            <a:r>
              <a:rPr lang="en-US" sz="725" spc="22">
                <a:latin typeface="Arial"/>
                <a:cs typeface="Arial"/>
              </a:rPr>
              <a:t> </a:t>
            </a:r>
            <a:r>
              <a:rPr lang="en-US" sz="725" spc="-4">
                <a:latin typeface="Arial"/>
                <a:cs typeface="Arial"/>
              </a:rPr>
              <a:t>means</a:t>
            </a:r>
            <a:r>
              <a:rPr lang="en-US" sz="725" spc="13">
                <a:latin typeface="Arial"/>
                <a:cs typeface="Arial"/>
              </a:rPr>
              <a:t> </a:t>
            </a:r>
            <a:r>
              <a:rPr lang="en-US" sz="725" spc="-4">
                <a:latin typeface="Arial"/>
                <a:cs typeface="Arial"/>
              </a:rPr>
              <a:t>that</a:t>
            </a:r>
            <a:r>
              <a:rPr lang="en-US" sz="725" spc="22">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portfolio’s</a:t>
            </a:r>
            <a:r>
              <a:rPr lang="en-US" sz="725" spc="13">
                <a:latin typeface="Arial"/>
                <a:cs typeface="Arial"/>
              </a:rPr>
              <a:t> </a:t>
            </a:r>
            <a:r>
              <a:rPr lang="en-US" sz="725" spc="-4">
                <a:latin typeface="Arial"/>
                <a:cs typeface="Arial"/>
              </a:rPr>
              <a:t>losses</a:t>
            </a:r>
            <a:r>
              <a:rPr lang="en-US" sz="725" spc="9">
                <a:latin typeface="Arial"/>
                <a:cs typeface="Arial"/>
              </a:rPr>
              <a:t> </a:t>
            </a:r>
            <a:r>
              <a:rPr lang="en-US" sz="725" spc="-4">
                <a:latin typeface="Arial"/>
                <a:cs typeface="Arial"/>
              </a:rPr>
              <a:t>were</a:t>
            </a:r>
            <a:r>
              <a:rPr lang="en-US" sz="725" spc="22">
                <a:latin typeface="Arial"/>
                <a:cs typeface="Arial"/>
              </a:rPr>
              <a:t> </a:t>
            </a:r>
            <a:r>
              <a:rPr lang="en-US" sz="725" spc="-4">
                <a:latin typeface="Arial"/>
                <a:cs typeface="Arial"/>
              </a:rPr>
              <a:t>only</a:t>
            </a:r>
            <a:r>
              <a:rPr lang="en-US" sz="725" spc="9">
                <a:latin typeface="Arial"/>
                <a:cs typeface="Arial"/>
              </a:rPr>
              <a:t> </a:t>
            </a:r>
            <a:r>
              <a:rPr lang="en-US" sz="725" spc="-4">
                <a:latin typeface="Arial"/>
                <a:cs typeface="Arial"/>
              </a:rPr>
              <a:t>90%</a:t>
            </a:r>
            <a:r>
              <a:rPr lang="en-US" sz="725" spc="22">
                <a:latin typeface="Arial"/>
                <a:cs typeface="Arial"/>
              </a:rPr>
              <a:t> </a:t>
            </a:r>
            <a:r>
              <a:rPr lang="en-US" sz="725" spc="-4">
                <a:latin typeface="Arial"/>
                <a:cs typeface="Arial"/>
              </a:rPr>
              <a:t>of</a:t>
            </a:r>
            <a:r>
              <a:rPr lang="en-US" sz="725" spc="13">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market’s</a:t>
            </a:r>
            <a:r>
              <a:rPr lang="en-US" sz="725" spc="4">
                <a:latin typeface="Arial"/>
                <a:cs typeface="Arial"/>
              </a:rPr>
              <a:t> </a:t>
            </a:r>
            <a:r>
              <a:rPr lang="en-US" sz="725" spc="-4">
                <a:latin typeface="Arial"/>
                <a:cs typeface="Arial"/>
              </a:rPr>
              <a:t>losses</a:t>
            </a:r>
            <a:r>
              <a:rPr lang="en-US" sz="725" spc="9">
                <a:latin typeface="Arial"/>
                <a:cs typeface="Arial"/>
              </a:rPr>
              <a:t> </a:t>
            </a:r>
            <a:r>
              <a:rPr lang="en-US" sz="725" spc="-4">
                <a:latin typeface="Arial"/>
                <a:cs typeface="Arial"/>
              </a:rPr>
              <a:t>(as</a:t>
            </a:r>
            <a:r>
              <a:rPr lang="en-US" sz="725" spc="4">
                <a:latin typeface="Arial"/>
                <a:cs typeface="Arial"/>
              </a:rPr>
              <a:t> </a:t>
            </a:r>
            <a:r>
              <a:rPr lang="en-US" sz="725" spc="-4">
                <a:latin typeface="Arial"/>
                <a:cs typeface="Arial"/>
              </a:rPr>
              <a:t>represented</a:t>
            </a:r>
            <a:r>
              <a:rPr lang="en-US" sz="725" spc="31">
                <a:latin typeface="Arial"/>
                <a:cs typeface="Arial"/>
              </a:rPr>
              <a:t> </a:t>
            </a:r>
            <a:r>
              <a:rPr lang="en-US" sz="725" spc="-4">
                <a:latin typeface="Arial"/>
                <a:cs typeface="Arial"/>
              </a:rPr>
              <a:t>by</a:t>
            </a:r>
            <a:r>
              <a:rPr lang="en-US" sz="725" spc="9">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benchmark</a:t>
            </a:r>
            <a:r>
              <a:rPr lang="en-US" sz="725" spc="22">
                <a:latin typeface="Arial"/>
                <a:cs typeface="Arial"/>
              </a:rPr>
              <a:t> </a:t>
            </a:r>
            <a:r>
              <a:rPr lang="en-US" sz="725" spc="-4">
                <a:latin typeface="Arial"/>
                <a:cs typeface="Arial"/>
              </a:rPr>
              <a:t>index).</a:t>
            </a:r>
            <a:endParaRPr lang="en-US" sz="725">
              <a:latin typeface="Arial"/>
              <a:cs typeface="Arial"/>
            </a:endParaRPr>
          </a:p>
          <a:p>
            <a:pPr marL="11206" marR="132797">
              <a:spcBef>
                <a:spcPts val="296"/>
              </a:spcBef>
            </a:pPr>
            <a:r>
              <a:rPr lang="en-US" sz="725" spc="-4">
                <a:latin typeface="Arial"/>
                <a:cs typeface="Arial"/>
              </a:rPr>
              <a:t>DOWNSIDE DEVIATION: Similar to Standard Deviation, but Downside Deviation captures the range of expected returns only on the down side [when the returns fall below the  minimum acceptable return</a:t>
            </a:r>
            <a:r>
              <a:rPr lang="en-US" sz="725" spc="44">
                <a:latin typeface="Arial"/>
                <a:cs typeface="Arial"/>
              </a:rPr>
              <a:t> </a:t>
            </a:r>
            <a:r>
              <a:rPr lang="en-US" sz="725" spc="-4">
                <a:latin typeface="Arial"/>
                <a:cs typeface="Arial"/>
              </a:rPr>
              <a:t>(MAR)].</a:t>
            </a:r>
            <a:endParaRPr lang="en-US" sz="725">
              <a:latin typeface="Arial"/>
              <a:cs typeface="Arial"/>
            </a:endParaRPr>
          </a:p>
          <a:p>
            <a:pPr marL="11206">
              <a:spcBef>
                <a:spcPts val="296"/>
              </a:spcBef>
            </a:pPr>
            <a:r>
              <a:rPr lang="en-US" sz="725" spc="-4">
                <a:latin typeface="Arial"/>
                <a:cs typeface="Arial"/>
              </a:rPr>
              <a:t>DRAWDOWN</a:t>
            </a:r>
            <a:r>
              <a:rPr lang="en-US" sz="725" spc="4">
                <a:latin typeface="Arial"/>
                <a:cs typeface="Arial"/>
              </a:rPr>
              <a:t> </a:t>
            </a:r>
            <a:r>
              <a:rPr lang="en-US" sz="725" spc="-4">
                <a:latin typeface="Arial"/>
                <a:cs typeface="Arial"/>
              </a:rPr>
              <a:t>(MAXIMUM</a:t>
            </a:r>
            <a:r>
              <a:rPr lang="en-US" sz="725" spc="4">
                <a:latin typeface="Arial"/>
                <a:cs typeface="Arial"/>
              </a:rPr>
              <a:t> </a:t>
            </a:r>
            <a:r>
              <a:rPr lang="en-US" sz="725" spc="-4">
                <a:latin typeface="Arial"/>
                <a:cs typeface="Arial"/>
              </a:rPr>
              <a:t>DRAWDOWN): The</a:t>
            </a:r>
            <a:r>
              <a:rPr lang="en-US" sz="725" spc="22">
                <a:latin typeface="Arial"/>
                <a:cs typeface="Arial"/>
              </a:rPr>
              <a:t> </a:t>
            </a:r>
            <a:r>
              <a:rPr lang="en-US" sz="725" spc="-4">
                <a:latin typeface="Arial"/>
                <a:cs typeface="Arial"/>
              </a:rPr>
              <a:t>Maximum</a:t>
            </a:r>
            <a:r>
              <a:rPr lang="en-US" sz="725" spc="9">
                <a:latin typeface="Arial"/>
                <a:cs typeface="Arial"/>
              </a:rPr>
              <a:t> </a:t>
            </a:r>
            <a:r>
              <a:rPr lang="en-US" sz="725" spc="-4">
                <a:latin typeface="Arial"/>
                <a:cs typeface="Arial"/>
              </a:rPr>
              <a:t>loss</a:t>
            </a:r>
            <a:r>
              <a:rPr lang="en-US" sz="725" spc="4">
                <a:latin typeface="Arial"/>
                <a:cs typeface="Arial"/>
              </a:rPr>
              <a:t> </a:t>
            </a:r>
            <a:r>
              <a:rPr lang="en-US" sz="725" spc="-4">
                <a:latin typeface="Arial"/>
                <a:cs typeface="Arial"/>
              </a:rPr>
              <a:t>(compounded,</a:t>
            </a:r>
            <a:r>
              <a:rPr lang="en-US" sz="725" spc="35">
                <a:latin typeface="Arial"/>
                <a:cs typeface="Arial"/>
              </a:rPr>
              <a:t> </a:t>
            </a:r>
            <a:r>
              <a:rPr lang="en-US" sz="725" spc="-4">
                <a:latin typeface="Arial"/>
                <a:cs typeface="Arial"/>
              </a:rPr>
              <a:t>not</a:t>
            </a:r>
            <a:r>
              <a:rPr lang="en-US" sz="725" spc="22">
                <a:latin typeface="Arial"/>
                <a:cs typeface="Arial"/>
              </a:rPr>
              <a:t> </a:t>
            </a:r>
            <a:r>
              <a:rPr lang="en-US" sz="725" spc="-4">
                <a:latin typeface="Arial"/>
                <a:cs typeface="Arial"/>
              </a:rPr>
              <a:t>annualized)</a:t>
            </a:r>
            <a:r>
              <a:rPr lang="en-US" sz="725" spc="31">
                <a:latin typeface="Arial"/>
                <a:cs typeface="Arial"/>
              </a:rPr>
              <a:t> </a:t>
            </a:r>
            <a:r>
              <a:rPr lang="en-US" sz="725" spc="-4">
                <a:latin typeface="Arial"/>
                <a:cs typeface="Arial"/>
              </a:rPr>
              <a:t>that</a:t>
            </a:r>
            <a:r>
              <a:rPr lang="en-US" sz="725" spc="22">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manager</a:t>
            </a:r>
            <a:r>
              <a:rPr lang="en-US" sz="725" spc="31">
                <a:latin typeface="Arial"/>
                <a:cs typeface="Arial"/>
              </a:rPr>
              <a:t> </a:t>
            </a:r>
            <a:r>
              <a:rPr lang="en-US" sz="725" spc="-4">
                <a:latin typeface="Arial"/>
                <a:cs typeface="Arial"/>
              </a:rPr>
              <a:t>incurred</a:t>
            </a:r>
            <a:r>
              <a:rPr lang="en-US" sz="725" spc="22">
                <a:latin typeface="Arial"/>
                <a:cs typeface="Arial"/>
              </a:rPr>
              <a:t> </a:t>
            </a:r>
            <a:r>
              <a:rPr lang="en-US" sz="725" spc="-4">
                <a:latin typeface="Arial"/>
                <a:cs typeface="Arial"/>
              </a:rPr>
              <a:t>during</a:t>
            </a:r>
            <a:r>
              <a:rPr lang="en-US" sz="725" spc="22">
                <a:latin typeface="Arial"/>
                <a:cs typeface="Arial"/>
              </a:rPr>
              <a:t> </a:t>
            </a:r>
            <a:r>
              <a:rPr lang="en-US" sz="725" spc="-4">
                <a:latin typeface="Arial"/>
                <a:cs typeface="Arial"/>
              </a:rPr>
              <a:t>any</a:t>
            </a:r>
            <a:r>
              <a:rPr lang="en-US" sz="725" spc="13">
                <a:latin typeface="Arial"/>
                <a:cs typeface="Arial"/>
              </a:rPr>
              <a:t> </a:t>
            </a:r>
            <a:r>
              <a:rPr lang="en-US" sz="725" spc="-4">
                <a:latin typeface="Arial"/>
                <a:cs typeface="Arial"/>
              </a:rPr>
              <a:t>sub-period</a:t>
            </a:r>
            <a:r>
              <a:rPr lang="en-US" sz="725" spc="31">
                <a:latin typeface="Arial"/>
                <a:cs typeface="Arial"/>
              </a:rPr>
              <a:t> </a:t>
            </a:r>
            <a:r>
              <a:rPr lang="en-US" sz="725" spc="-4">
                <a:latin typeface="Arial"/>
                <a:cs typeface="Arial"/>
              </a:rPr>
              <a:t>of</a:t>
            </a:r>
            <a:r>
              <a:rPr lang="en-US" sz="725" spc="13">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time</a:t>
            </a:r>
            <a:r>
              <a:rPr lang="en-US" sz="725" spc="9">
                <a:latin typeface="Arial"/>
                <a:cs typeface="Arial"/>
              </a:rPr>
              <a:t> </a:t>
            </a:r>
            <a:r>
              <a:rPr lang="en-US" sz="725" spc="-4">
                <a:latin typeface="Arial"/>
                <a:cs typeface="Arial"/>
              </a:rPr>
              <a:t>period</a:t>
            </a:r>
            <a:r>
              <a:rPr lang="en-US" sz="725" spc="22">
                <a:latin typeface="Arial"/>
                <a:cs typeface="Arial"/>
              </a:rPr>
              <a:t> </a:t>
            </a:r>
            <a:r>
              <a:rPr lang="en-US" sz="725" spc="-4">
                <a:latin typeface="Arial"/>
                <a:cs typeface="Arial"/>
              </a:rPr>
              <a:t>shown.</a:t>
            </a:r>
            <a:endParaRPr lang="en-US" sz="725">
              <a:latin typeface="Arial"/>
              <a:cs typeface="Arial"/>
            </a:endParaRPr>
          </a:p>
          <a:p>
            <a:pPr marL="214044" marR="2820111"/>
            <a:r>
              <a:rPr lang="en-US" sz="725" spc="-4">
                <a:latin typeface="Arial"/>
                <a:cs typeface="Arial"/>
              </a:rPr>
              <a:t>DRAWDOWN BEGIN DATE: the first date of the sub-period used to calculate the maximum drawdown  DRAWDOWN</a:t>
            </a:r>
            <a:r>
              <a:rPr lang="en-US" sz="725">
                <a:latin typeface="Arial"/>
                <a:cs typeface="Arial"/>
              </a:rPr>
              <a:t> </a:t>
            </a:r>
            <a:r>
              <a:rPr lang="en-US" sz="725" spc="-4">
                <a:latin typeface="Arial"/>
                <a:cs typeface="Arial"/>
              </a:rPr>
              <a:t>END</a:t>
            </a:r>
            <a:r>
              <a:rPr lang="en-US" sz="725">
                <a:latin typeface="Arial"/>
                <a:cs typeface="Arial"/>
              </a:rPr>
              <a:t> </a:t>
            </a:r>
            <a:r>
              <a:rPr lang="en-US" sz="725" spc="-4">
                <a:latin typeface="Arial"/>
                <a:cs typeface="Arial"/>
              </a:rPr>
              <a:t>DATE:</a:t>
            </a:r>
            <a:r>
              <a:rPr lang="en-US" sz="725" spc="22">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last</a:t>
            </a:r>
            <a:r>
              <a:rPr lang="en-US" sz="725" spc="4">
                <a:latin typeface="Arial"/>
                <a:cs typeface="Arial"/>
              </a:rPr>
              <a:t> </a:t>
            </a:r>
            <a:r>
              <a:rPr lang="en-US" sz="725" spc="-4">
                <a:latin typeface="Arial"/>
                <a:cs typeface="Arial"/>
              </a:rPr>
              <a:t>date</a:t>
            </a:r>
            <a:r>
              <a:rPr lang="en-US" sz="725" spc="22">
                <a:latin typeface="Arial"/>
                <a:cs typeface="Arial"/>
              </a:rPr>
              <a:t> </a:t>
            </a:r>
            <a:r>
              <a:rPr lang="en-US" sz="725" spc="-4">
                <a:latin typeface="Arial"/>
                <a:cs typeface="Arial"/>
              </a:rPr>
              <a:t>of</a:t>
            </a:r>
            <a:r>
              <a:rPr lang="en-US" sz="725" spc="9">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sub</a:t>
            </a:r>
            <a:r>
              <a:rPr lang="en-US" sz="725" spc="9">
                <a:latin typeface="Arial"/>
                <a:cs typeface="Arial"/>
              </a:rPr>
              <a:t> </a:t>
            </a:r>
            <a:r>
              <a:rPr lang="en-US" sz="725" spc="-4">
                <a:latin typeface="Arial"/>
                <a:cs typeface="Arial"/>
              </a:rPr>
              <a:t>period</a:t>
            </a:r>
            <a:r>
              <a:rPr lang="en-US" sz="725" spc="22">
                <a:latin typeface="Arial"/>
                <a:cs typeface="Arial"/>
              </a:rPr>
              <a:t> </a:t>
            </a:r>
            <a:r>
              <a:rPr lang="en-US" sz="725" spc="-4">
                <a:latin typeface="Arial"/>
                <a:cs typeface="Arial"/>
              </a:rPr>
              <a:t>used</a:t>
            </a:r>
            <a:r>
              <a:rPr lang="en-US" sz="725" spc="22">
                <a:latin typeface="Arial"/>
                <a:cs typeface="Arial"/>
              </a:rPr>
              <a:t> </a:t>
            </a:r>
            <a:r>
              <a:rPr lang="en-US" sz="725" spc="-4">
                <a:latin typeface="Arial"/>
                <a:cs typeface="Arial"/>
              </a:rPr>
              <a:t>to</a:t>
            </a:r>
            <a:r>
              <a:rPr lang="en-US" sz="725" spc="9">
                <a:latin typeface="Arial"/>
                <a:cs typeface="Arial"/>
              </a:rPr>
              <a:t> </a:t>
            </a:r>
            <a:r>
              <a:rPr lang="en-US" sz="725" spc="-4">
                <a:latin typeface="Arial"/>
                <a:cs typeface="Arial"/>
              </a:rPr>
              <a:t>calculate</a:t>
            </a:r>
            <a:r>
              <a:rPr lang="en-US" sz="725" spc="22">
                <a:latin typeface="Arial"/>
                <a:cs typeface="Arial"/>
              </a:rPr>
              <a:t> </a:t>
            </a:r>
            <a:r>
              <a:rPr lang="en-US" sz="725" spc="-4">
                <a:latin typeface="Arial"/>
                <a:cs typeface="Arial"/>
              </a:rPr>
              <a:t>the</a:t>
            </a:r>
            <a:r>
              <a:rPr lang="en-US" sz="725" spc="22">
                <a:latin typeface="Arial"/>
                <a:cs typeface="Arial"/>
              </a:rPr>
              <a:t> </a:t>
            </a:r>
            <a:r>
              <a:rPr lang="en-US" sz="725" spc="-4">
                <a:latin typeface="Arial"/>
                <a:cs typeface="Arial"/>
              </a:rPr>
              <a:t>maximum</a:t>
            </a:r>
            <a:r>
              <a:rPr lang="en-US" sz="725">
                <a:latin typeface="Arial"/>
                <a:cs typeface="Arial"/>
              </a:rPr>
              <a:t> </a:t>
            </a:r>
            <a:r>
              <a:rPr lang="en-US" sz="725" spc="-4">
                <a:latin typeface="Arial"/>
                <a:cs typeface="Arial"/>
              </a:rPr>
              <a:t>drawdown</a:t>
            </a:r>
            <a:endParaRPr lang="en-US" sz="725">
              <a:latin typeface="Arial"/>
              <a:cs typeface="Arial"/>
            </a:endParaRPr>
          </a:p>
          <a:p>
            <a:pPr marL="214044" marR="240939"/>
            <a:r>
              <a:rPr lang="en-US" sz="725" spc="-4">
                <a:latin typeface="Arial"/>
                <a:cs typeface="Arial"/>
              </a:rPr>
              <a:t>DRAWDOWN LENGTH: The number of periods (months or quarters depending on the periodicity of the data) the sub-period used to calculate the maximum drawdown  DRAWDOWN</a:t>
            </a:r>
            <a:r>
              <a:rPr lang="en-US" sz="725">
                <a:latin typeface="Arial"/>
                <a:cs typeface="Arial"/>
              </a:rPr>
              <a:t> </a:t>
            </a:r>
            <a:r>
              <a:rPr lang="en-US" sz="725" spc="-4">
                <a:latin typeface="Arial"/>
                <a:cs typeface="Arial"/>
              </a:rPr>
              <a:t>RECOVERY</a:t>
            </a:r>
            <a:r>
              <a:rPr lang="en-US" sz="725" spc="13">
                <a:latin typeface="Arial"/>
                <a:cs typeface="Arial"/>
              </a:rPr>
              <a:t> </a:t>
            </a:r>
            <a:r>
              <a:rPr lang="en-US" sz="725" spc="-4">
                <a:latin typeface="Arial"/>
                <a:cs typeface="Arial"/>
              </a:rPr>
              <a:t>DATE:</a:t>
            </a:r>
            <a:r>
              <a:rPr lang="en-US" sz="725" spc="9">
                <a:latin typeface="Arial"/>
                <a:cs typeface="Arial"/>
              </a:rPr>
              <a:t> </a:t>
            </a:r>
            <a:r>
              <a:rPr lang="en-US" sz="725" spc="-4">
                <a:latin typeface="Arial"/>
                <a:cs typeface="Arial"/>
              </a:rPr>
              <a:t>Date</a:t>
            </a:r>
            <a:r>
              <a:rPr lang="en-US" sz="725" spc="13">
                <a:latin typeface="Arial"/>
                <a:cs typeface="Arial"/>
              </a:rPr>
              <a:t> </a:t>
            </a:r>
            <a:r>
              <a:rPr lang="en-US" sz="725" spc="-4">
                <a:latin typeface="Arial"/>
                <a:cs typeface="Arial"/>
              </a:rPr>
              <a:t>at</a:t>
            </a:r>
            <a:r>
              <a:rPr lang="en-US" sz="725" spc="9">
                <a:latin typeface="Arial"/>
                <a:cs typeface="Arial"/>
              </a:rPr>
              <a:t> </a:t>
            </a:r>
            <a:r>
              <a:rPr lang="en-US" sz="725" spc="-4">
                <a:latin typeface="Arial"/>
                <a:cs typeface="Arial"/>
              </a:rPr>
              <a:t>which</a:t>
            </a:r>
            <a:r>
              <a:rPr lang="en-US" sz="725" spc="9">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compounded</a:t>
            </a:r>
            <a:r>
              <a:rPr lang="en-US" sz="725" spc="31">
                <a:latin typeface="Arial"/>
                <a:cs typeface="Arial"/>
              </a:rPr>
              <a:t> </a:t>
            </a:r>
            <a:r>
              <a:rPr lang="en-US" sz="725" spc="-4">
                <a:latin typeface="Arial"/>
                <a:cs typeface="Arial"/>
              </a:rPr>
              <a:t>returns</a:t>
            </a:r>
            <a:r>
              <a:rPr lang="en-US" sz="725" spc="13">
                <a:latin typeface="Arial"/>
                <a:cs typeface="Arial"/>
              </a:rPr>
              <a:t> </a:t>
            </a:r>
            <a:r>
              <a:rPr lang="en-US" sz="725" spc="-4">
                <a:latin typeface="Arial"/>
                <a:cs typeface="Arial"/>
              </a:rPr>
              <a:t>regain</a:t>
            </a:r>
            <a:r>
              <a:rPr lang="en-US" sz="725" spc="22">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peak</a:t>
            </a:r>
            <a:r>
              <a:rPr lang="en-US" sz="725" spc="13">
                <a:latin typeface="Arial"/>
                <a:cs typeface="Arial"/>
              </a:rPr>
              <a:t> </a:t>
            </a:r>
            <a:r>
              <a:rPr lang="en-US" sz="725" spc="-4">
                <a:latin typeface="Arial"/>
                <a:cs typeface="Arial"/>
              </a:rPr>
              <a:t>level</a:t>
            </a:r>
            <a:r>
              <a:rPr lang="en-US" sz="725">
                <a:latin typeface="Arial"/>
                <a:cs typeface="Arial"/>
              </a:rPr>
              <a:t> </a:t>
            </a:r>
            <a:r>
              <a:rPr lang="en-US" sz="725" spc="-4">
                <a:latin typeface="Arial"/>
                <a:cs typeface="Arial"/>
              </a:rPr>
              <a:t>that</a:t>
            </a:r>
            <a:r>
              <a:rPr lang="en-US" sz="725" spc="22">
                <a:latin typeface="Arial"/>
                <a:cs typeface="Arial"/>
              </a:rPr>
              <a:t> </a:t>
            </a:r>
            <a:r>
              <a:rPr lang="en-US" sz="725" spc="-4">
                <a:latin typeface="Arial"/>
                <a:cs typeface="Arial"/>
              </a:rPr>
              <a:t>was</a:t>
            </a:r>
            <a:r>
              <a:rPr lang="en-US" sz="725" spc="9">
                <a:latin typeface="Arial"/>
                <a:cs typeface="Arial"/>
              </a:rPr>
              <a:t> </a:t>
            </a:r>
            <a:r>
              <a:rPr lang="en-US" sz="725" spc="-4">
                <a:latin typeface="Arial"/>
                <a:cs typeface="Arial"/>
              </a:rPr>
              <a:t>reached</a:t>
            </a:r>
            <a:r>
              <a:rPr lang="en-US" sz="725" spc="26">
                <a:latin typeface="Arial"/>
                <a:cs typeface="Arial"/>
              </a:rPr>
              <a:t> </a:t>
            </a:r>
            <a:r>
              <a:rPr lang="en-US" sz="725" spc="-4">
                <a:latin typeface="Arial"/>
                <a:cs typeface="Arial"/>
              </a:rPr>
              <a:t>before</a:t>
            </a:r>
            <a:r>
              <a:rPr lang="en-US" sz="725" spc="22">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drawdown</a:t>
            </a:r>
            <a:r>
              <a:rPr lang="en-US" sz="725" spc="26">
                <a:latin typeface="Arial"/>
                <a:cs typeface="Arial"/>
              </a:rPr>
              <a:t> </a:t>
            </a:r>
            <a:r>
              <a:rPr lang="en-US" sz="725" spc="-4">
                <a:latin typeface="Arial"/>
                <a:cs typeface="Arial"/>
              </a:rPr>
              <a:t>began</a:t>
            </a:r>
            <a:endParaRPr lang="en-US" sz="725">
              <a:latin typeface="Arial"/>
              <a:cs typeface="Arial"/>
            </a:endParaRPr>
          </a:p>
          <a:p>
            <a:pPr marL="214044">
              <a:spcBef>
                <a:spcPts val="84"/>
              </a:spcBef>
            </a:pPr>
            <a:r>
              <a:rPr lang="en-US" sz="725" spc="-4">
                <a:latin typeface="Arial"/>
                <a:cs typeface="Arial"/>
              </a:rPr>
              <a:t>DRAWDOWN</a:t>
            </a:r>
            <a:r>
              <a:rPr lang="en-US" sz="725">
                <a:latin typeface="Arial"/>
                <a:cs typeface="Arial"/>
              </a:rPr>
              <a:t> </a:t>
            </a:r>
            <a:r>
              <a:rPr lang="en-US" sz="725" spc="-4">
                <a:latin typeface="Arial"/>
                <a:cs typeface="Arial"/>
              </a:rPr>
              <a:t>RECOVERY</a:t>
            </a:r>
            <a:r>
              <a:rPr lang="en-US" sz="725" spc="9">
                <a:latin typeface="Arial"/>
                <a:cs typeface="Arial"/>
              </a:rPr>
              <a:t> </a:t>
            </a:r>
            <a:r>
              <a:rPr lang="en-US" sz="725" spc="-4">
                <a:latin typeface="Arial"/>
                <a:cs typeface="Arial"/>
              </a:rPr>
              <a:t>LENGTH:</a:t>
            </a:r>
            <a:r>
              <a:rPr lang="en-US" sz="725" spc="13">
                <a:latin typeface="Arial"/>
                <a:cs typeface="Arial"/>
              </a:rPr>
              <a:t> </a:t>
            </a:r>
            <a:r>
              <a:rPr lang="en-US" sz="725" spc="-4">
                <a:latin typeface="Arial"/>
                <a:cs typeface="Arial"/>
              </a:rPr>
              <a:t>Number</a:t>
            </a:r>
            <a:r>
              <a:rPr lang="en-US" sz="725" spc="4">
                <a:latin typeface="Arial"/>
                <a:cs typeface="Arial"/>
              </a:rPr>
              <a:t> </a:t>
            </a:r>
            <a:r>
              <a:rPr lang="en-US" sz="725" spc="-4">
                <a:latin typeface="Arial"/>
                <a:cs typeface="Arial"/>
              </a:rPr>
              <a:t>of</a:t>
            </a:r>
            <a:r>
              <a:rPr lang="en-US" sz="725" spc="4">
                <a:latin typeface="Arial"/>
                <a:cs typeface="Arial"/>
              </a:rPr>
              <a:t> </a:t>
            </a:r>
            <a:r>
              <a:rPr lang="en-US" sz="725" spc="-4">
                <a:latin typeface="Arial"/>
                <a:cs typeface="Arial"/>
              </a:rPr>
              <a:t>periods</a:t>
            </a:r>
            <a:r>
              <a:rPr lang="en-US" sz="725" spc="9">
                <a:latin typeface="Arial"/>
                <a:cs typeface="Arial"/>
              </a:rPr>
              <a:t> </a:t>
            </a:r>
            <a:r>
              <a:rPr lang="en-US" sz="725" spc="-4">
                <a:latin typeface="Arial"/>
                <a:cs typeface="Arial"/>
              </a:rPr>
              <a:t>it</a:t>
            </a:r>
            <a:r>
              <a:rPr lang="en-US" sz="725">
                <a:latin typeface="Arial"/>
                <a:cs typeface="Arial"/>
              </a:rPr>
              <a:t> </a:t>
            </a:r>
            <a:r>
              <a:rPr lang="en-US" sz="725" spc="-4">
                <a:latin typeface="Arial"/>
                <a:cs typeface="Arial"/>
              </a:rPr>
              <a:t>takes</a:t>
            </a:r>
            <a:r>
              <a:rPr lang="en-US" sz="725" spc="4">
                <a:latin typeface="Arial"/>
                <a:cs typeface="Arial"/>
              </a:rPr>
              <a:t> </a:t>
            </a:r>
            <a:r>
              <a:rPr lang="en-US" sz="725" spc="-4">
                <a:latin typeface="Arial"/>
                <a:cs typeface="Arial"/>
              </a:rPr>
              <a:t>to</a:t>
            </a:r>
            <a:r>
              <a:rPr lang="en-US" sz="725" spc="4">
                <a:latin typeface="Arial"/>
                <a:cs typeface="Arial"/>
              </a:rPr>
              <a:t> </a:t>
            </a:r>
            <a:r>
              <a:rPr lang="en-US" sz="725" spc="-4">
                <a:latin typeface="Arial"/>
                <a:cs typeface="Arial"/>
              </a:rPr>
              <a:t>reach</a:t>
            </a:r>
            <a:r>
              <a:rPr lang="en-US" sz="725" spc="9">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recovery</a:t>
            </a:r>
            <a:r>
              <a:rPr lang="en-US" sz="725" spc="4">
                <a:latin typeface="Arial"/>
                <a:cs typeface="Arial"/>
              </a:rPr>
              <a:t> </a:t>
            </a:r>
            <a:r>
              <a:rPr lang="en-US" sz="725" spc="-4">
                <a:latin typeface="Arial"/>
                <a:cs typeface="Arial"/>
              </a:rPr>
              <a:t>level</a:t>
            </a:r>
            <a:r>
              <a:rPr lang="en-US" sz="725">
                <a:latin typeface="Arial"/>
                <a:cs typeface="Arial"/>
              </a:rPr>
              <a:t> </a:t>
            </a:r>
            <a:r>
              <a:rPr lang="en-US" sz="725" spc="-4">
                <a:latin typeface="Arial"/>
                <a:cs typeface="Arial"/>
              </a:rPr>
              <a:t>from</a:t>
            </a:r>
            <a:r>
              <a:rPr lang="en-US" sz="725">
                <a:latin typeface="Arial"/>
                <a:cs typeface="Arial"/>
              </a:rPr>
              <a:t> </a:t>
            </a:r>
            <a:r>
              <a:rPr lang="en-US" sz="725" spc="-4">
                <a:latin typeface="Arial"/>
                <a:cs typeface="Arial"/>
              </a:rPr>
              <a:t>maximum</a:t>
            </a:r>
            <a:r>
              <a:rPr lang="en-US" sz="725">
                <a:latin typeface="Arial"/>
                <a:cs typeface="Arial"/>
              </a:rPr>
              <a:t> </a:t>
            </a:r>
            <a:r>
              <a:rPr lang="en-US" sz="725" spc="-4">
                <a:latin typeface="Arial"/>
                <a:cs typeface="Arial"/>
              </a:rPr>
              <a:t>drawdown</a:t>
            </a:r>
            <a:r>
              <a:rPr lang="en-US" sz="725" spc="26">
                <a:latin typeface="Arial"/>
                <a:cs typeface="Arial"/>
              </a:rPr>
              <a:t> </a:t>
            </a:r>
            <a:r>
              <a:rPr lang="en-US" sz="725" spc="-4">
                <a:latin typeface="Arial"/>
                <a:cs typeface="Arial"/>
              </a:rPr>
              <a:t>end</a:t>
            </a:r>
            <a:r>
              <a:rPr lang="en-US" sz="725" spc="9">
                <a:latin typeface="Arial"/>
                <a:cs typeface="Arial"/>
              </a:rPr>
              <a:t> </a:t>
            </a:r>
            <a:r>
              <a:rPr lang="en-US" sz="725" spc="-4">
                <a:latin typeface="Arial"/>
                <a:cs typeface="Arial"/>
              </a:rPr>
              <a:t>date</a:t>
            </a:r>
            <a:endParaRPr lang="en-US" sz="725">
              <a:latin typeface="Arial"/>
              <a:cs typeface="Arial"/>
            </a:endParaRPr>
          </a:p>
          <a:p>
            <a:pPr marL="11206" marR="4483">
              <a:spcBef>
                <a:spcPts val="296"/>
              </a:spcBef>
            </a:pPr>
            <a:r>
              <a:rPr lang="en-US" sz="725" spc="-4">
                <a:latin typeface="Arial"/>
                <a:cs typeface="Arial"/>
              </a:rPr>
              <a:t>EXCESS RETURN: The difference between the returns of two portfolios. Usually excess return is the difference between a portfolio's return and the return of a benchmark for that  portfolio.</a:t>
            </a:r>
            <a:endParaRPr lang="en-US" sz="725">
              <a:latin typeface="Arial"/>
              <a:cs typeface="Arial"/>
            </a:endParaRPr>
          </a:p>
          <a:p>
            <a:pPr marL="11206" marR="942465"/>
            <a:r>
              <a:rPr lang="en-US" sz="725" spc="-4">
                <a:latin typeface="Arial"/>
                <a:cs typeface="Arial"/>
              </a:rPr>
              <a:t>GAIN TO LOSS RATIO: Divides the average gain in an up period by the average loss in a down period. A higher Gain to Loss Ratio is more favorable.  HIGH WATER MARK: The High Water Mark represents the peak level of the manager’s return, as represented by the peak of the cumulative </a:t>
            </a:r>
            <a:r>
              <a:rPr lang="en-US" sz="725" spc="-9">
                <a:latin typeface="Arial"/>
                <a:cs typeface="Arial"/>
              </a:rPr>
              <a:t>return </a:t>
            </a:r>
            <a:r>
              <a:rPr lang="en-US" sz="725" spc="-4">
                <a:latin typeface="Arial"/>
                <a:cs typeface="Arial"/>
              </a:rPr>
              <a:t>series.  HIGH WATER MARK DATE: The date which the High Water Mark was</a:t>
            </a:r>
            <a:r>
              <a:rPr lang="en-US" sz="725" spc="154">
                <a:latin typeface="Arial"/>
                <a:cs typeface="Arial"/>
              </a:rPr>
              <a:t> </a:t>
            </a:r>
            <a:r>
              <a:rPr lang="en-US" sz="725" spc="-4">
                <a:latin typeface="Arial"/>
                <a:cs typeface="Arial"/>
              </a:rPr>
              <a:t>reached.</a:t>
            </a:r>
            <a:endParaRPr lang="en-US" sz="725">
              <a:latin typeface="Arial"/>
              <a:cs typeface="Arial"/>
            </a:endParaRPr>
          </a:p>
          <a:p>
            <a:pPr marL="11206">
              <a:spcBef>
                <a:spcPts val="300"/>
              </a:spcBef>
            </a:pPr>
            <a:r>
              <a:rPr lang="en-US" sz="725" spc="-4">
                <a:latin typeface="Arial"/>
                <a:cs typeface="Arial"/>
              </a:rPr>
              <a:t>UNDER</a:t>
            </a:r>
            <a:r>
              <a:rPr lang="en-US" sz="725">
                <a:latin typeface="Arial"/>
                <a:cs typeface="Arial"/>
              </a:rPr>
              <a:t> </a:t>
            </a:r>
            <a:r>
              <a:rPr lang="en-US" sz="725" spc="-4">
                <a:latin typeface="Arial"/>
                <a:cs typeface="Arial"/>
              </a:rPr>
              <a:t>WATER</a:t>
            </a:r>
            <a:r>
              <a:rPr lang="en-US" sz="725">
                <a:latin typeface="Arial"/>
                <a:cs typeface="Arial"/>
              </a:rPr>
              <a:t> </a:t>
            </a:r>
            <a:r>
              <a:rPr lang="en-US" sz="725" spc="-4">
                <a:latin typeface="Arial"/>
                <a:cs typeface="Arial"/>
              </a:rPr>
              <a:t>LOSS:</a:t>
            </a:r>
            <a:r>
              <a:rPr lang="en-US" sz="725" spc="22">
                <a:latin typeface="Arial"/>
                <a:cs typeface="Arial"/>
              </a:rPr>
              <a:t> </a:t>
            </a:r>
            <a:r>
              <a:rPr lang="en-US" sz="725" spc="-4">
                <a:latin typeface="Arial"/>
                <a:cs typeface="Arial"/>
              </a:rPr>
              <a:t>Loss</a:t>
            </a:r>
            <a:r>
              <a:rPr lang="en-US" sz="725">
                <a:latin typeface="Arial"/>
                <a:cs typeface="Arial"/>
              </a:rPr>
              <a:t> </a:t>
            </a:r>
            <a:r>
              <a:rPr lang="en-US" sz="725" spc="-4">
                <a:latin typeface="Arial"/>
                <a:cs typeface="Arial"/>
              </a:rPr>
              <a:t>incurred</a:t>
            </a:r>
            <a:r>
              <a:rPr lang="en-US" sz="725" spc="9">
                <a:latin typeface="Arial"/>
                <a:cs typeface="Arial"/>
              </a:rPr>
              <a:t> </a:t>
            </a:r>
            <a:r>
              <a:rPr lang="en-US" sz="725" spc="-4">
                <a:latin typeface="Arial"/>
                <a:cs typeface="Arial"/>
              </a:rPr>
              <a:t>between</a:t>
            </a:r>
            <a:r>
              <a:rPr lang="en-US" sz="725" spc="22">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high</a:t>
            </a:r>
            <a:r>
              <a:rPr lang="en-US" sz="725" spc="9">
                <a:latin typeface="Arial"/>
                <a:cs typeface="Arial"/>
              </a:rPr>
              <a:t> </a:t>
            </a:r>
            <a:r>
              <a:rPr lang="en-US" sz="725" spc="-4">
                <a:latin typeface="Arial"/>
                <a:cs typeface="Arial"/>
              </a:rPr>
              <a:t>water</a:t>
            </a:r>
            <a:r>
              <a:rPr lang="en-US" sz="725" spc="9">
                <a:latin typeface="Arial"/>
                <a:cs typeface="Arial"/>
              </a:rPr>
              <a:t> </a:t>
            </a:r>
            <a:r>
              <a:rPr lang="en-US" sz="725" spc="-4">
                <a:latin typeface="Arial"/>
                <a:cs typeface="Arial"/>
              </a:rPr>
              <a:t>mark</a:t>
            </a:r>
            <a:r>
              <a:rPr lang="en-US" sz="725">
                <a:latin typeface="Arial"/>
                <a:cs typeface="Arial"/>
              </a:rPr>
              <a:t> </a:t>
            </a:r>
            <a:r>
              <a:rPr lang="en-US" sz="725" spc="-4">
                <a:latin typeface="Arial"/>
                <a:cs typeface="Arial"/>
              </a:rPr>
              <a:t>date</a:t>
            </a:r>
            <a:r>
              <a:rPr lang="en-US" sz="725" spc="13">
                <a:latin typeface="Arial"/>
                <a:cs typeface="Arial"/>
              </a:rPr>
              <a:t> </a:t>
            </a:r>
            <a:r>
              <a:rPr lang="en-US" sz="725" spc="-4">
                <a:latin typeface="Arial"/>
                <a:cs typeface="Arial"/>
              </a:rPr>
              <a:t>and</a:t>
            </a:r>
            <a:r>
              <a:rPr lang="en-US" sz="725" spc="9">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end</a:t>
            </a:r>
            <a:r>
              <a:rPr lang="en-US" sz="725" spc="13">
                <a:latin typeface="Arial"/>
                <a:cs typeface="Arial"/>
              </a:rPr>
              <a:t> </a:t>
            </a:r>
            <a:r>
              <a:rPr lang="en-US" sz="725" spc="-4">
                <a:latin typeface="Arial"/>
                <a:cs typeface="Arial"/>
              </a:rPr>
              <a:t>of</a:t>
            </a:r>
            <a:r>
              <a:rPr lang="en-US" sz="725" spc="4">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period</a:t>
            </a:r>
            <a:r>
              <a:rPr lang="en-US" sz="725" spc="9">
                <a:latin typeface="Arial"/>
                <a:cs typeface="Arial"/>
              </a:rPr>
              <a:t> </a:t>
            </a:r>
            <a:r>
              <a:rPr lang="en-US" sz="725" spc="-4">
                <a:latin typeface="Arial"/>
                <a:cs typeface="Arial"/>
              </a:rPr>
              <a:t>analyzed</a:t>
            </a:r>
            <a:endParaRPr lang="en-US" sz="725">
              <a:latin typeface="Arial"/>
              <a:cs typeface="Arial"/>
            </a:endParaRPr>
          </a:p>
          <a:p>
            <a:pPr marL="11206">
              <a:spcBef>
                <a:spcPts val="296"/>
              </a:spcBef>
            </a:pPr>
            <a:r>
              <a:rPr lang="en-US" sz="725" spc="-4">
                <a:latin typeface="Arial"/>
                <a:cs typeface="Arial"/>
              </a:rPr>
              <a:t>UNDER</a:t>
            </a:r>
            <a:r>
              <a:rPr lang="en-US" sz="725">
                <a:latin typeface="Arial"/>
                <a:cs typeface="Arial"/>
              </a:rPr>
              <a:t> </a:t>
            </a:r>
            <a:r>
              <a:rPr lang="en-US" sz="725" spc="-4">
                <a:latin typeface="Arial"/>
                <a:cs typeface="Arial"/>
              </a:rPr>
              <a:t>WATER</a:t>
            </a:r>
            <a:r>
              <a:rPr lang="en-US" sz="725">
                <a:latin typeface="Arial"/>
                <a:cs typeface="Arial"/>
              </a:rPr>
              <a:t> </a:t>
            </a:r>
            <a:r>
              <a:rPr lang="en-US" sz="725" spc="-4">
                <a:latin typeface="Arial"/>
                <a:cs typeface="Arial"/>
              </a:rPr>
              <a:t>LENGTH:</a:t>
            </a:r>
            <a:r>
              <a:rPr lang="en-US" sz="725" spc="13">
                <a:latin typeface="Arial"/>
                <a:cs typeface="Arial"/>
              </a:rPr>
              <a:t> </a:t>
            </a:r>
            <a:r>
              <a:rPr lang="en-US" sz="725" spc="-4">
                <a:latin typeface="Arial"/>
                <a:cs typeface="Arial"/>
              </a:rPr>
              <a:t>Length</a:t>
            </a:r>
            <a:r>
              <a:rPr lang="en-US" sz="725" spc="26">
                <a:latin typeface="Arial"/>
                <a:cs typeface="Arial"/>
              </a:rPr>
              <a:t> </a:t>
            </a:r>
            <a:r>
              <a:rPr lang="en-US" sz="725" spc="-4">
                <a:latin typeface="Arial"/>
                <a:cs typeface="Arial"/>
              </a:rPr>
              <a:t>of</a:t>
            </a:r>
            <a:r>
              <a:rPr lang="en-US" sz="725" spc="4">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time</a:t>
            </a:r>
            <a:r>
              <a:rPr lang="en-US" sz="725">
                <a:latin typeface="Arial"/>
                <a:cs typeface="Arial"/>
              </a:rPr>
              <a:t> </a:t>
            </a:r>
            <a:r>
              <a:rPr lang="en-US" sz="725" spc="-4">
                <a:latin typeface="Arial"/>
                <a:cs typeface="Arial"/>
              </a:rPr>
              <a:t>interval</a:t>
            </a:r>
            <a:r>
              <a:rPr lang="en-US" sz="725" spc="4">
                <a:latin typeface="Arial"/>
                <a:cs typeface="Arial"/>
              </a:rPr>
              <a:t> </a:t>
            </a:r>
            <a:r>
              <a:rPr lang="en-US" sz="725" spc="-4">
                <a:latin typeface="Arial"/>
                <a:cs typeface="Arial"/>
              </a:rPr>
              <a:t>that</a:t>
            </a:r>
            <a:r>
              <a:rPr lang="en-US" sz="725" spc="13">
                <a:latin typeface="Arial"/>
                <a:cs typeface="Arial"/>
              </a:rPr>
              <a:t> </a:t>
            </a:r>
            <a:r>
              <a:rPr lang="en-US" sz="725" spc="-4">
                <a:latin typeface="Arial"/>
                <a:cs typeface="Arial"/>
              </a:rPr>
              <a:t>begins</a:t>
            </a:r>
            <a:r>
              <a:rPr lang="en-US" sz="725" spc="9">
                <a:latin typeface="Arial"/>
                <a:cs typeface="Arial"/>
              </a:rPr>
              <a:t> </a:t>
            </a:r>
            <a:r>
              <a:rPr lang="en-US" sz="725" spc="-4">
                <a:latin typeface="Arial"/>
                <a:cs typeface="Arial"/>
              </a:rPr>
              <a:t>with</a:t>
            </a:r>
            <a:r>
              <a:rPr lang="en-US" sz="725" spc="4">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high</a:t>
            </a:r>
            <a:r>
              <a:rPr lang="en-US" sz="725" spc="9">
                <a:latin typeface="Arial"/>
                <a:cs typeface="Arial"/>
              </a:rPr>
              <a:t> </a:t>
            </a:r>
            <a:r>
              <a:rPr lang="en-US" sz="725" spc="-4">
                <a:latin typeface="Arial"/>
                <a:cs typeface="Arial"/>
              </a:rPr>
              <a:t>water</a:t>
            </a:r>
            <a:r>
              <a:rPr lang="en-US" sz="725" spc="9">
                <a:latin typeface="Arial"/>
                <a:cs typeface="Arial"/>
              </a:rPr>
              <a:t> </a:t>
            </a:r>
            <a:r>
              <a:rPr lang="en-US" sz="725" spc="-4">
                <a:latin typeface="Arial"/>
                <a:cs typeface="Arial"/>
              </a:rPr>
              <a:t>mark</a:t>
            </a:r>
            <a:r>
              <a:rPr lang="en-US" sz="725">
                <a:latin typeface="Arial"/>
                <a:cs typeface="Arial"/>
              </a:rPr>
              <a:t> </a:t>
            </a:r>
            <a:r>
              <a:rPr lang="en-US" sz="725" spc="-4">
                <a:latin typeface="Arial"/>
                <a:cs typeface="Arial"/>
              </a:rPr>
              <a:t>and</a:t>
            </a:r>
            <a:r>
              <a:rPr lang="en-US" sz="725" spc="9">
                <a:latin typeface="Arial"/>
                <a:cs typeface="Arial"/>
              </a:rPr>
              <a:t> </a:t>
            </a:r>
            <a:r>
              <a:rPr lang="en-US" sz="725" spc="-4">
                <a:latin typeface="Arial"/>
                <a:cs typeface="Arial"/>
              </a:rPr>
              <a:t>ends</a:t>
            </a:r>
            <a:r>
              <a:rPr lang="en-US" sz="725" spc="9">
                <a:latin typeface="Arial"/>
                <a:cs typeface="Arial"/>
              </a:rPr>
              <a:t> </a:t>
            </a:r>
            <a:r>
              <a:rPr lang="en-US" sz="725" spc="-4">
                <a:latin typeface="Arial"/>
                <a:cs typeface="Arial"/>
              </a:rPr>
              <a:t>with</a:t>
            </a:r>
            <a:r>
              <a:rPr lang="en-US" sz="725" spc="4">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analysis</a:t>
            </a:r>
            <a:r>
              <a:rPr lang="en-US" sz="725" spc="9">
                <a:latin typeface="Arial"/>
                <a:cs typeface="Arial"/>
              </a:rPr>
              <a:t> </a:t>
            </a:r>
            <a:r>
              <a:rPr lang="en-US" sz="725" spc="-4">
                <a:latin typeface="Arial"/>
                <a:cs typeface="Arial"/>
              </a:rPr>
              <a:t>period</a:t>
            </a:r>
            <a:endParaRPr lang="en-US" sz="725">
              <a:latin typeface="Arial"/>
              <a:cs typeface="Arial"/>
            </a:endParaRPr>
          </a:p>
          <a:p>
            <a:pPr marL="11206">
              <a:spcBef>
                <a:spcPts val="296"/>
              </a:spcBef>
            </a:pPr>
            <a:r>
              <a:rPr lang="en-US" sz="725" spc="-4">
                <a:latin typeface="Arial"/>
                <a:cs typeface="Arial"/>
              </a:rPr>
              <a:t>TO</a:t>
            </a:r>
            <a:r>
              <a:rPr lang="en-US" sz="725" spc="4">
                <a:latin typeface="Arial"/>
                <a:cs typeface="Arial"/>
              </a:rPr>
              <a:t> </a:t>
            </a:r>
            <a:r>
              <a:rPr lang="en-US" sz="725" spc="-4">
                <a:latin typeface="Arial"/>
                <a:cs typeface="Arial"/>
              </a:rPr>
              <a:t>HIGH</a:t>
            </a:r>
            <a:r>
              <a:rPr lang="en-US" sz="725" spc="4">
                <a:latin typeface="Arial"/>
                <a:cs typeface="Arial"/>
              </a:rPr>
              <a:t> </a:t>
            </a:r>
            <a:r>
              <a:rPr lang="en-US" sz="725" spc="-4">
                <a:latin typeface="Arial"/>
                <a:cs typeface="Arial"/>
              </a:rPr>
              <a:t>WATER</a:t>
            </a:r>
            <a:r>
              <a:rPr lang="en-US" sz="725">
                <a:latin typeface="Arial"/>
                <a:cs typeface="Arial"/>
              </a:rPr>
              <a:t> </a:t>
            </a:r>
            <a:r>
              <a:rPr lang="en-US" sz="725" spc="-4">
                <a:latin typeface="Arial"/>
                <a:cs typeface="Arial"/>
              </a:rPr>
              <a:t>MARK:</a:t>
            </a:r>
            <a:r>
              <a:rPr lang="en-US" sz="725">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percentage</a:t>
            </a:r>
            <a:r>
              <a:rPr lang="en-US" sz="725" spc="22">
                <a:latin typeface="Arial"/>
                <a:cs typeface="Arial"/>
              </a:rPr>
              <a:t> </a:t>
            </a:r>
            <a:r>
              <a:rPr lang="en-US" sz="725" spc="-4">
                <a:latin typeface="Arial"/>
                <a:cs typeface="Arial"/>
              </a:rPr>
              <a:t>of</a:t>
            </a:r>
            <a:r>
              <a:rPr lang="en-US" sz="725" spc="4">
                <a:latin typeface="Arial"/>
                <a:cs typeface="Arial"/>
              </a:rPr>
              <a:t> </a:t>
            </a:r>
            <a:r>
              <a:rPr lang="en-US" sz="725" spc="-4">
                <a:latin typeface="Arial"/>
                <a:cs typeface="Arial"/>
              </a:rPr>
              <a:t>gain</a:t>
            </a:r>
            <a:r>
              <a:rPr lang="en-US" sz="725" spc="9">
                <a:latin typeface="Arial"/>
                <a:cs typeface="Arial"/>
              </a:rPr>
              <a:t> </a:t>
            </a:r>
            <a:r>
              <a:rPr lang="en-US" sz="725" spc="-4">
                <a:latin typeface="Arial"/>
                <a:cs typeface="Arial"/>
              </a:rPr>
              <a:t>that</a:t>
            </a:r>
            <a:r>
              <a:rPr lang="en-US" sz="725" spc="9">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manager/fund</a:t>
            </a:r>
            <a:r>
              <a:rPr lang="en-US" sz="725" spc="26">
                <a:latin typeface="Arial"/>
                <a:cs typeface="Arial"/>
              </a:rPr>
              <a:t> </a:t>
            </a:r>
            <a:r>
              <a:rPr lang="en-US" sz="725" spc="-4">
                <a:latin typeface="Arial"/>
                <a:cs typeface="Arial"/>
              </a:rPr>
              <a:t>needs</a:t>
            </a:r>
            <a:r>
              <a:rPr lang="en-US" sz="725" spc="13">
                <a:latin typeface="Arial"/>
                <a:cs typeface="Arial"/>
              </a:rPr>
              <a:t> </a:t>
            </a:r>
            <a:r>
              <a:rPr lang="en-US" sz="725" spc="-4">
                <a:latin typeface="Arial"/>
                <a:cs typeface="Arial"/>
              </a:rPr>
              <a:t>to</a:t>
            </a:r>
            <a:r>
              <a:rPr lang="en-US" sz="725" spc="4">
                <a:latin typeface="Arial"/>
                <a:cs typeface="Arial"/>
              </a:rPr>
              <a:t> </a:t>
            </a:r>
            <a:r>
              <a:rPr lang="en-US" sz="725" spc="-4">
                <a:latin typeface="Arial"/>
                <a:cs typeface="Arial"/>
              </a:rPr>
              <a:t>regain</a:t>
            </a:r>
            <a:r>
              <a:rPr lang="en-US" sz="725" spc="13">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peak</a:t>
            </a:r>
            <a:r>
              <a:rPr lang="en-US" sz="725" spc="9">
                <a:latin typeface="Arial"/>
                <a:cs typeface="Arial"/>
              </a:rPr>
              <a:t> </a:t>
            </a:r>
            <a:r>
              <a:rPr lang="en-US" sz="725" spc="-4">
                <a:latin typeface="Arial"/>
                <a:cs typeface="Arial"/>
              </a:rPr>
              <a:t>level</a:t>
            </a:r>
            <a:r>
              <a:rPr lang="en-US" sz="725">
                <a:latin typeface="Arial"/>
                <a:cs typeface="Arial"/>
              </a:rPr>
              <a:t> </a:t>
            </a:r>
            <a:r>
              <a:rPr lang="en-US" sz="725" spc="-4">
                <a:latin typeface="Arial"/>
                <a:cs typeface="Arial"/>
              </a:rPr>
              <a:t>of</a:t>
            </a:r>
            <a:r>
              <a:rPr lang="en-US" sz="725" spc="4">
                <a:latin typeface="Arial"/>
                <a:cs typeface="Arial"/>
              </a:rPr>
              <a:t> </a:t>
            </a:r>
            <a:r>
              <a:rPr lang="en-US" sz="725" spc="-4">
                <a:latin typeface="Arial"/>
                <a:cs typeface="Arial"/>
              </a:rPr>
              <a:t>the</a:t>
            </a:r>
            <a:r>
              <a:rPr lang="en-US" sz="725" spc="9">
                <a:latin typeface="Arial"/>
                <a:cs typeface="Arial"/>
              </a:rPr>
              <a:t> </a:t>
            </a:r>
            <a:r>
              <a:rPr lang="en-US" sz="725" spc="-4">
                <a:latin typeface="Arial"/>
                <a:cs typeface="Arial"/>
              </a:rPr>
              <a:t>cumulative</a:t>
            </a:r>
            <a:r>
              <a:rPr lang="en-US" sz="725" spc="4">
                <a:latin typeface="Arial"/>
                <a:cs typeface="Arial"/>
              </a:rPr>
              <a:t> </a:t>
            </a:r>
            <a:r>
              <a:rPr lang="en-US" sz="725" spc="-4">
                <a:latin typeface="Arial"/>
                <a:cs typeface="Arial"/>
              </a:rPr>
              <a:t>return</a:t>
            </a:r>
            <a:r>
              <a:rPr lang="en-US" sz="725" spc="13">
                <a:latin typeface="Arial"/>
                <a:cs typeface="Arial"/>
              </a:rPr>
              <a:t> </a:t>
            </a:r>
            <a:r>
              <a:rPr lang="en-US" sz="725" spc="-4">
                <a:latin typeface="Arial"/>
                <a:cs typeface="Arial"/>
              </a:rPr>
              <a:t>series</a:t>
            </a:r>
            <a:endParaRPr lang="en-US" sz="725">
              <a:latin typeface="Arial"/>
              <a:cs typeface="Arial"/>
            </a:endParaRPr>
          </a:p>
          <a:p>
            <a:pPr marL="11206" marR="56032">
              <a:spcBef>
                <a:spcPts val="296"/>
              </a:spcBef>
            </a:pPr>
            <a:r>
              <a:rPr lang="en-US" sz="725" spc="-4">
                <a:latin typeface="Arial"/>
                <a:cs typeface="Arial"/>
              </a:rPr>
              <a:t>INFORMATION RATIO: Measures the active return of the manager divided by the manager's active risk. Active return is the annualized differences of the manager and the  benchmark index, while active risk is measured by tracking error. The higher the information ratio, the better. An information ratio of 0 implies that a manager/fund (or benchmark  index, if applicable) has provided a return that is equivalent to the risk</a:t>
            </a:r>
            <a:r>
              <a:rPr lang="en-US" sz="725" spc="66">
                <a:latin typeface="Arial"/>
                <a:cs typeface="Arial"/>
              </a:rPr>
              <a:t> </a:t>
            </a:r>
            <a:r>
              <a:rPr lang="en-US" sz="725" spc="-4">
                <a:latin typeface="Arial"/>
                <a:cs typeface="Arial"/>
              </a:rPr>
              <a:t>of the benchmark return.</a:t>
            </a:r>
            <a:endParaRPr lang="en-US" sz="725">
              <a:latin typeface="Arial"/>
              <a:cs typeface="Arial"/>
            </a:endParaRPr>
          </a:p>
          <a:p>
            <a:pPr marL="11206" marR="9526">
              <a:spcBef>
                <a:spcPts val="296"/>
              </a:spcBef>
            </a:pPr>
            <a:r>
              <a:rPr lang="en-US" sz="725" spc="-4">
                <a:latin typeface="Arial"/>
                <a:cs typeface="Arial"/>
              </a:rPr>
              <a:t>MAR: Stands for “Minimum Acceptable Return.” This represents the lowest return possible that could be considered a successful result of the investment. In most cases, the MAR  will either be defined as 0 (meaning no negative return) or as the return of a cash benchmark (meaning the investment had a higher return that simply keeping the investment  amount</a:t>
            </a:r>
            <a:r>
              <a:rPr lang="en-US" sz="725" spc="22">
                <a:latin typeface="Arial"/>
                <a:cs typeface="Arial"/>
              </a:rPr>
              <a:t> </a:t>
            </a:r>
            <a:r>
              <a:rPr lang="en-US" sz="725" spc="-4">
                <a:latin typeface="Arial"/>
                <a:cs typeface="Arial"/>
              </a:rPr>
              <a:t>in</a:t>
            </a:r>
            <a:r>
              <a:rPr lang="en-US" sz="725" spc="4">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relatively</a:t>
            </a:r>
            <a:r>
              <a:rPr lang="en-US" sz="725" spc="4">
                <a:latin typeface="Arial"/>
                <a:cs typeface="Arial"/>
              </a:rPr>
              <a:t> </a:t>
            </a:r>
            <a:r>
              <a:rPr lang="en-US" sz="725" spc="-4">
                <a:latin typeface="Arial"/>
                <a:cs typeface="Arial"/>
              </a:rPr>
              <a:t>safe</a:t>
            </a:r>
            <a:r>
              <a:rPr lang="en-US" sz="725" spc="9">
                <a:latin typeface="Arial"/>
                <a:cs typeface="Arial"/>
              </a:rPr>
              <a:t> </a:t>
            </a:r>
            <a:r>
              <a:rPr lang="en-US" sz="725" spc="-4">
                <a:latin typeface="Arial"/>
                <a:cs typeface="Arial"/>
              </a:rPr>
              <a:t>investment</a:t>
            </a:r>
            <a:r>
              <a:rPr lang="en-US" sz="725" spc="22">
                <a:latin typeface="Arial"/>
                <a:cs typeface="Arial"/>
              </a:rPr>
              <a:t> </a:t>
            </a:r>
            <a:r>
              <a:rPr lang="en-US" sz="725" spc="-4">
                <a:latin typeface="Arial"/>
                <a:cs typeface="Arial"/>
              </a:rPr>
              <a:t>of</a:t>
            </a:r>
            <a:r>
              <a:rPr lang="en-US" sz="725" spc="9">
                <a:latin typeface="Arial"/>
                <a:cs typeface="Arial"/>
              </a:rPr>
              <a:t> </a:t>
            </a:r>
            <a:r>
              <a:rPr lang="en-US" sz="725" spc="-4">
                <a:latin typeface="Arial"/>
                <a:cs typeface="Arial"/>
              </a:rPr>
              <a:t>money</a:t>
            </a:r>
            <a:r>
              <a:rPr lang="en-US" sz="725" spc="9">
                <a:latin typeface="Arial"/>
                <a:cs typeface="Arial"/>
              </a:rPr>
              <a:t> </a:t>
            </a:r>
            <a:r>
              <a:rPr lang="en-US" sz="725" spc="-4">
                <a:latin typeface="Arial"/>
                <a:cs typeface="Arial"/>
              </a:rPr>
              <a:t>market</a:t>
            </a:r>
            <a:r>
              <a:rPr lang="en-US" sz="725" spc="9">
                <a:latin typeface="Arial"/>
                <a:cs typeface="Arial"/>
              </a:rPr>
              <a:t> </a:t>
            </a:r>
            <a:r>
              <a:rPr lang="en-US" sz="725" spc="-4">
                <a:latin typeface="Arial"/>
                <a:cs typeface="Arial"/>
              </a:rPr>
              <a:t>funds).</a:t>
            </a:r>
            <a:r>
              <a:rPr lang="en-US" sz="725" spc="22">
                <a:latin typeface="Arial"/>
                <a:cs typeface="Arial"/>
              </a:rPr>
              <a:t> </a:t>
            </a:r>
            <a:r>
              <a:rPr lang="en-US" sz="725" spc="-4">
                <a:latin typeface="Arial"/>
                <a:cs typeface="Arial"/>
              </a:rPr>
              <a:t>Please</a:t>
            </a:r>
            <a:r>
              <a:rPr lang="en-US" sz="725" spc="13">
                <a:latin typeface="Arial"/>
                <a:cs typeface="Arial"/>
              </a:rPr>
              <a:t> </a:t>
            </a:r>
            <a:r>
              <a:rPr lang="en-US" sz="725" spc="-4">
                <a:latin typeface="Arial"/>
                <a:cs typeface="Arial"/>
              </a:rPr>
              <a:t>refer</a:t>
            </a:r>
            <a:r>
              <a:rPr lang="en-US" sz="725" spc="13">
                <a:latin typeface="Arial"/>
                <a:cs typeface="Arial"/>
              </a:rPr>
              <a:t> </a:t>
            </a:r>
            <a:r>
              <a:rPr lang="en-US" sz="725" spc="-4">
                <a:latin typeface="Arial"/>
                <a:cs typeface="Arial"/>
              </a:rPr>
              <a:t>to</a:t>
            </a:r>
            <a:r>
              <a:rPr lang="en-US" sz="725" spc="9">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specific</a:t>
            </a:r>
            <a:r>
              <a:rPr lang="en-US" sz="725">
                <a:latin typeface="Arial"/>
                <a:cs typeface="Arial"/>
              </a:rPr>
              <a:t> </a:t>
            </a:r>
            <a:r>
              <a:rPr lang="en-US" sz="725" spc="-4">
                <a:latin typeface="Arial"/>
                <a:cs typeface="Arial"/>
              </a:rPr>
              <a:t>chart/statistic</a:t>
            </a:r>
            <a:r>
              <a:rPr lang="en-US" sz="725" spc="13">
                <a:latin typeface="Arial"/>
                <a:cs typeface="Arial"/>
              </a:rPr>
              <a:t> </a:t>
            </a:r>
            <a:r>
              <a:rPr lang="en-US" sz="725" spc="-4">
                <a:latin typeface="Arial"/>
                <a:cs typeface="Arial"/>
              </a:rPr>
              <a:t>to</a:t>
            </a:r>
            <a:r>
              <a:rPr lang="en-US" sz="725" spc="9">
                <a:latin typeface="Arial"/>
                <a:cs typeface="Arial"/>
              </a:rPr>
              <a:t> </a:t>
            </a:r>
            <a:r>
              <a:rPr lang="en-US" sz="725" spc="-4">
                <a:latin typeface="Arial"/>
                <a:cs typeface="Arial"/>
              </a:rPr>
              <a:t>see</a:t>
            </a:r>
            <a:r>
              <a:rPr lang="en-US" sz="725" spc="9">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specific</a:t>
            </a:r>
            <a:r>
              <a:rPr lang="en-US" sz="725">
                <a:latin typeface="Arial"/>
                <a:cs typeface="Arial"/>
              </a:rPr>
              <a:t> </a:t>
            </a:r>
            <a:r>
              <a:rPr lang="en-US" sz="725" spc="-4">
                <a:latin typeface="Arial"/>
                <a:cs typeface="Arial"/>
              </a:rPr>
              <a:t>MAR</a:t>
            </a:r>
            <a:r>
              <a:rPr lang="en-US" sz="725">
                <a:latin typeface="Arial"/>
                <a:cs typeface="Arial"/>
              </a:rPr>
              <a:t> </a:t>
            </a:r>
            <a:r>
              <a:rPr lang="en-US" sz="725" spc="-4">
                <a:latin typeface="Arial"/>
                <a:cs typeface="Arial"/>
              </a:rPr>
              <a:t>used</a:t>
            </a:r>
            <a:r>
              <a:rPr lang="en-US" sz="725" spc="22">
                <a:latin typeface="Arial"/>
                <a:cs typeface="Arial"/>
              </a:rPr>
              <a:t> </a:t>
            </a:r>
            <a:r>
              <a:rPr lang="en-US" sz="725" spc="-4">
                <a:latin typeface="Arial"/>
                <a:cs typeface="Arial"/>
              </a:rPr>
              <a:t>in</a:t>
            </a:r>
            <a:r>
              <a:rPr lang="en-US" sz="725">
                <a:latin typeface="Arial"/>
                <a:cs typeface="Arial"/>
              </a:rPr>
              <a:t> </a:t>
            </a:r>
            <a:r>
              <a:rPr lang="en-US" sz="725" spc="-4">
                <a:latin typeface="Arial"/>
                <a:cs typeface="Arial"/>
              </a:rPr>
              <a:t>the</a:t>
            </a:r>
            <a:r>
              <a:rPr lang="en-US" sz="725" spc="13">
                <a:latin typeface="Arial"/>
                <a:cs typeface="Arial"/>
              </a:rPr>
              <a:t> </a:t>
            </a:r>
            <a:r>
              <a:rPr lang="en-US" sz="725" spc="-4">
                <a:latin typeface="Arial"/>
                <a:cs typeface="Arial"/>
              </a:rPr>
              <a:t>illustration.</a:t>
            </a:r>
            <a:endParaRPr lang="en-US" sz="725">
              <a:latin typeface="Arial"/>
              <a:cs typeface="Arial"/>
            </a:endParaRPr>
          </a:p>
          <a:p>
            <a:pPr marL="11206" marR="9526">
              <a:spcBef>
                <a:spcPts val="296"/>
              </a:spcBef>
            </a:pPr>
            <a:endParaRPr lang="en-US" sz="725">
              <a:latin typeface="Arial"/>
              <a:cs typeface="Arial"/>
            </a:endParaRPr>
          </a:p>
        </p:txBody>
      </p:sp>
      <p:sp>
        <p:nvSpPr>
          <p:cNvPr id="4" name="Slide Number Placeholder 3">
            <a:extLst>
              <a:ext uri="{FF2B5EF4-FFF2-40B4-BE49-F238E27FC236}">
                <a16:creationId xmlns:a16="http://schemas.microsoft.com/office/drawing/2014/main" id="{56721AC4-8A2A-4D1D-AA0B-29AAC4CC5052}"/>
              </a:ext>
            </a:extLst>
          </p:cNvPr>
          <p:cNvSpPr>
            <a:spLocks noGrp="1"/>
          </p:cNvSpPr>
          <p:nvPr>
            <p:ph type="sldNum" sz="quarter" idx="12"/>
          </p:nvPr>
        </p:nvSpPr>
        <p:spPr/>
        <p:txBody>
          <a:bodyPr/>
          <a:lstStyle/>
          <a:p>
            <a:fld id="{B6F15528-21DE-4FAA-801E-634DDDAF4B2B}" type="slidenum">
              <a:rPr lang="en-US" smtClean="0"/>
              <a:t>66</a:t>
            </a:fld>
            <a:endParaRPr lang="en-US"/>
          </a:p>
        </p:txBody>
      </p:sp>
    </p:spTree>
    <p:extLst>
      <p:ext uri="{BB962C8B-B14F-4D97-AF65-F5344CB8AC3E}">
        <p14:creationId xmlns:p14="http://schemas.microsoft.com/office/powerpoint/2010/main" val="30161792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41" y="278003"/>
            <a:ext cx="7999898" cy="271568"/>
          </a:xfrm>
        </p:spPr>
        <p:txBody>
          <a:bodyPr>
            <a:noAutofit/>
          </a:bodyPr>
          <a:lstStyle/>
          <a:p>
            <a:r>
              <a:rPr lang="en-US" sz="1400" spc="-9"/>
              <a:t>Glossary</a:t>
            </a:r>
            <a:r>
              <a:rPr lang="en-US" sz="1400" spc="-31"/>
              <a:t> </a:t>
            </a:r>
            <a:r>
              <a:rPr lang="en-US" sz="1400" spc="-9"/>
              <a:t>(Cont’d)</a:t>
            </a:r>
            <a:endParaRPr lang="en-US" sz="1400"/>
          </a:p>
        </p:txBody>
      </p:sp>
      <p:sp>
        <p:nvSpPr>
          <p:cNvPr id="6" name="Content Placeholder 5">
            <a:extLst>
              <a:ext uri="{FF2B5EF4-FFF2-40B4-BE49-F238E27FC236}">
                <a16:creationId xmlns:a16="http://schemas.microsoft.com/office/drawing/2014/main" id="{508581EB-386F-4161-B47D-159606C58103}"/>
              </a:ext>
            </a:extLst>
          </p:cNvPr>
          <p:cNvSpPr>
            <a:spLocks noGrp="1"/>
          </p:cNvSpPr>
          <p:nvPr>
            <p:ph idx="1"/>
          </p:nvPr>
        </p:nvSpPr>
        <p:spPr>
          <a:xfrm>
            <a:off x="98242" y="829582"/>
            <a:ext cx="8947517" cy="4351338"/>
          </a:xfrm>
        </p:spPr>
        <p:txBody>
          <a:bodyPr>
            <a:normAutofit/>
          </a:bodyPr>
          <a:lstStyle/>
          <a:p>
            <a:pPr marL="25400" marR="17780">
              <a:defRPr/>
            </a:pPr>
            <a:r>
              <a:rPr lang="en-US" sz="725" dirty="0">
                <a:solidFill>
                  <a:prstClr val="black"/>
                </a:solidFill>
                <a:latin typeface="Arial"/>
                <a:cs typeface="Arial"/>
              </a:rPr>
              <a:t>The returns on a portfolio consisting primarily of Environmental, Social and Governance (“ESG”) aware investments may be lower or higher than  a portfolio that is more diversified or where decisions are based solely  on investment considerations. Because ESG criteria exclude some  investments, investors may not be able to take advantage of the same  opportunities or market trends as investors that do not use such  criteria. </a:t>
            </a:r>
          </a:p>
          <a:p>
            <a:pPr marL="25400" marR="17780">
              <a:defRPr/>
            </a:pPr>
            <a:r>
              <a:rPr lang="en-US" sz="725" dirty="0">
                <a:solidFill>
                  <a:prstClr val="black"/>
                </a:solidFill>
                <a:latin typeface="Arial"/>
                <a:cs typeface="Arial"/>
              </a:rPr>
              <a:t>Real estate investments are subject to special risks, including  interest rate and property value fluctuations, as well as risks related to  general and economic</a:t>
            </a:r>
            <a:r>
              <a:rPr lang="en-US" sz="725" spc="-5" dirty="0">
                <a:solidFill>
                  <a:prstClr val="black"/>
                </a:solidFill>
                <a:latin typeface="Arial"/>
                <a:cs typeface="Arial"/>
              </a:rPr>
              <a:t> </a:t>
            </a:r>
            <a:r>
              <a:rPr lang="en-US" sz="725" dirty="0">
                <a:solidFill>
                  <a:prstClr val="black"/>
                </a:solidFill>
                <a:latin typeface="Arial"/>
                <a:cs typeface="Arial"/>
              </a:rPr>
              <a:t>conditions.</a:t>
            </a:r>
          </a:p>
          <a:p>
            <a:pPr marL="25400" marR="17780">
              <a:defRPr/>
            </a:pPr>
            <a:r>
              <a:rPr lang="en-US" sz="725" dirty="0">
                <a:solidFill>
                  <a:prstClr val="black"/>
                </a:solidFill>
                <a:latin typeface="Arial"/>
                <a:cs typeface="Arial"/>
              </a:rPr>
              <a:t>Risks of private real estate include: illiquidity; a long-term investment with a limited or nonexistent secondary market; lack of  transparency; volatility (risk of loss); and leverage. </a:t>
            </a:r>
          </a:p>
          <a:p>
            <a:pPr marL="25400" marR="17780">
              <a:defRPr/>
            </a:pPr>
            <a:r>
              <a:rPr lang="en-US" sz="725" dirty="0">
                <a:solidFill>
                  <a:prstClr val="black"/>
                </a:solidFill>
                <a:latin typeface="Arial"/>
                <a:cs typeface="Arial"/>
              </a:rPr>
              <a:t>For index, indicator  and survey definitions referenced in this report please visit the  following: </a:t>
            </a:r>
          </a:p>
          <a:p>
            <a:pPr marL="25400" marR="17780">
              <a:defRPr/>
            </a:pPr>
            <a:r>
              <a:rPr lang="en-US" sz="725" dirty="0">
                <a:solidFill>
                  <a:prstClr val="black"/>
                </a:solidFill>
                <a:latin typeface="Arial"/>
                <a:cs typeface="Arial"/>
                <a:hlinkClick r:id="rId2"/>
              </a:rPr>
              <a:t>https://www.morganstanley.com/wealth-investmentsolutions/wmir-definitions</a:t>
            </a:r>
            <a:endParaRPr lang="en-US" sz="725" dirty="0">
              <a:solidFill>
                <a:prstClr val="black"/>
              </a:solidFill>
              <a:latin typeface="Arial"/>
              <a:cs typeface="Arial"/>
            </a:endParaRPr>
          </a:p>
          <a:p>
            <a:pPr marL="25400" marR="17780">
              <a:defRPr/>
            </a:pPr>
            <a:r>
              <a:rPr lang="en-US" sz="725" b="1">
                <a:solidFill>
                  <a:prstClr val="black"/>
                </a:solidFill>
                <a:latin typeface="Arial"/>
                <a:cs typeface="Arial"/>
              </a:rPr>
              <a:t>CRC </a:t>
            </a:r>
            <a:r>
              <a:rPr lang="en-US" sz="800" b="0" i="0" u="none" strike="noStrike">
                <a:solidFill>
                  <a:srgbClr val="337AB7"/>
                </a:solidFill>
                <a:effectLst/>
                <a:latin typeface="Open Sans" panose="020B0606030504020204" pitchFamily="34" charset="0"/>
                <a:hlinkClick r:id="rId3"/>
              </a:rPr>
              <a:t>5627225</a:t>
            </a:r>
            <a:r>
              <a:rPr lang="en-US" sz="725" b="1">
                <a:solidFill>
                  <a:prstClr val="black"/>
                </a:solidFill>
                <a:latin typeface="Arial"/>
                <a:cs typeface="Arial"/>
              </a:rPr>
              <a:t> </a:t>
            </a:r>
            <a:r>
              <a:rPr lang="en-US" sz="725" b="1" dirty="0">
                <a:solidFill>
                  <a:prstClr val="black"/>
                </a:solidFill>
                <a:latin typeface="Arial"/>
                <a:cs typeface="Arial"/>
              </a:rPr>
              <a:t>4 / 23</a:t>
            </a:r>
          </a:p>
        </p:txBody>
      </p:sp>
      <p:sp>
        <p:nvSpPr>
          <p:cNvPr id="4" name="Slide Number Placeholder 3">
            <a:extLst>
              <a:ext uri="{FF2B5EF4-FFF2-40B4-BE49-F238E27FC236}">
                <a16:creationId xmlns:a16="http://schemas.microsoft.com/office/drawing/2014/main" id="{56721AC4-8A2A-4D1D-AA0B-29AAC4CC5052}"/>
              </a:ext>
            </a:extLst>
          </p:cNvPr>
          <p:cNvSpPr>
            <a:spLocks noGrp="1"/>
          </p:cNvSpPr>
          <p:nvPr>
            <p:ph type="sldNum" sz="quarter" idx="12"/>
          </p:nvPr>
        </p:nvSpPr>
        <p:spPr/>
        <p:txBody>
          <a:bodyPr/>
          <a:lstStyle/>
          <a:p>
            <a:fld id="{B6F15528-21DE-4FAA-801E-634DDDAF4B2B}" type="slidenum">
              <a:rPr lang="en-US" smtClean="0"/>
              <a:t>67</a:t>
            </a:fld>
            <a:endParaRPr lang="en-US"/>
          </a:p>
        </p:txBody>
      </p:sp>
    </p:spTree>
    <p:extLst>
      <p:ext uri="{BB962C8B-B14F-4D97-AF65-F5344CB8AC3E}">
        <p14:creationId xmlns:p14="http://schemas.microsoft.com/office/powerpoint/2010/main" val="20896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95D4DE5-6513-FA00-AB3B-8976889BD02E}"/>
              </a:ext>
            </a:extLst>
          </p:cNvPr>
          <p:cNvGraphicFramePr>
            <a:graphicFrameLocks noGrp="1"/>
          </p:cNvGraphicFramePr>
          <p:nvPr>
            <p:ph sz="quarter" idx="20"/>
            <p:extLst>
              <p:ext uri="{D42A27DB-BD31-4B8C-83A1-F6EECF244321}">
                <p14:modId xmlns:p14="http://schemas.microsoft.com/office/powerpoint/2010/main" val="2174381683"/>
              </p:ext>
            </p:extLst>
          </p:nvPr>
        </p:nvGraphicFramePr>
        <p:xfrm>
          <a:off x="457200" y="857251"/>
          <a:ext cx="8229600" cy="490655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97D678C-B4BD-4475-A5C1-C98102BD04DE}"/>
              </a:ext>
            </a:extLst>
          </p:cNvPr>
          <p:cNvSpPr>
            <a:spLocks noGrp="1"/>
          </p:cNvSpPr>
          <p:nvPr>
            <p:ph type="title"/>
          </p:nvPr>
        </p:nvSpPr>
        <p:spPr/>
        <p:txBody>
          <a:bodyPr/>
          <a:lstStyle/>
          <a:p>
            <a:r>
              <a:rPr lang="en-US"/>
              <a:t>Components of Inflation</a:t>
            </a:r>
          </a:p>
        </p:txBody>
      </p:sp>
      <p:sp>
        <p:nvSpPr>
          <p:cNvPr id="6" name="Text Placeholder 5">
            <a:extLst>
              <a:ext uri="{FF2B5EF4-FFF2-40B4-BE49-F238E27FC236}">
                <a16:creationId xmlns:a16="http://schemas.microsoft.com/office/drawing/2014/main" id="{1432AE8D-9F7A-4760-AB2A-C647A28DCA35}"/>
              </a:ext>
            </a:extLst>
          </p:cNvPr>
          <p:cNvSpPr>
            <a:spLocks noGrp="1"/>
          </p:cNvSpPr>
          <p:nvPr>
            <p:ph type="body" sz="quarter" idx="17"/>
          </p:nvPr>
        </p:nvSpPr>
        <p:spPr/>
        <p:txBody>
          <a:bodyPr/>
          <a:lstStyle/>
          <a:p>
            <a:r>
              <a:rPr lang="en-US"/>
              <a:t>BLS Relative importance of components in the Consumer Price Indexes: U.S. city average, December 2022</a:t>
            </a:r>
          </a:p>
          <a:p>
            <a:endParaRPr lang="en-US"/>
          </a:p>
        </p:txBody>
      </p:sp>
      <p:sp>
        <p:nvSpPr>
          <p:cNvPr id="7" name="Text Placeholder 6">
            <a:extLst>
              <a:ext uri="{FF2B5EF4-FFF2-40B4-BE49-F238E27FC236}">
                <a16:creationId xmlns:a16="http://schemas.microsoft.com/office/drawing/2014/main" id="{79ED8704-4F71-4479-B358-FD3F7499E695}"/>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8" name="Text Placeholder 7">
            <a:extLst>
              <a:ext uri="{FF2B5EF4-FFF2-40B4-BE49-F238E27FC236}">
                <a16:creationId xmlns:a16="http://schemas.microsoft.com/office/drawing/2014/main" id="{F89DE944-922B-41A7-9F41-545CF58DFD1E}"/>
              </a:ext>
            </a:extLst>
          </p:cNvPr>
          <p:cNvSpPr>
            <a:spLocks noGrp="1"/>
          </p:cNvSpPr>
          <p:nvPr>
            <p:ph type="body" sz="quarter" idx="21"/>
          </p:nvPr>
        </p:nvSpPr>
        <p:spPr/>
        <p:txBody>
          <a:bodyPr/>
          <a:lstStyle/>
          <a:p>
            <a:r>
              <a:rPr lang="en-US"/>
              <a:t>Housing, Food and Energy/Transportation are 75% of Inflation.</a:t>
            </a:r>
          </a:p>
        </p:txBody>
      </p:sp>
    </p:spTree>
    <p:extLst>
      <p:ext uri="{BB962C8B-B14F-4D97-AF65-F5344CB8AC3E}">
        <p14:creationId xmlns:p14="http://schemas.microsoft.com/office/powerpoint/2010/main" val="117046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AAD79FE-5F48-0BB9-9C73-0B3095A282B8}"/>
              </a:ext>
            </a:extLst>
          </p:cNvPr>
          <p:cNvGraphicFramePr>
            <a:graphicFrameLocks noGrp="1"/>
          </p:cNvGraphicFramePr>
          <p:nvPr>
            <p:ph sz="quarter" idx="20"/>
            <p:extLst>
              <p:ext uri="{D42A27DB-BD31-4B8C-83A1-F6EECF244321}">
                <p14:modId xmlns:p14="http://schemas.microsoft.com/office/powerpoint/2010/main" val="4212651414"/>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D8F19C0C-4634-4C8C-A799-16EF449D26AD}"/>
              </a:ext>
            </a:extLst>
          </p:cNvPr>
          <p:cNvSpPr>
            <a:spLocks noGrp="1"/>
          </p:cNvSpPr>
          <p:nvPr>
            <p:ph type="title"/>
          </p:nvPr>
        </p:nvSpPr>
        <p:spPr/>
        <p:txBody>
          <a:bodyPr/>
          <a:lstStyle/>
          <a:p>
            <a:r>
              <a:rPr lang="en-US"/>
              <a:t>Housing</a:t>
            </a:r>
          </a:p>
        </p:txBody>
      </p:sp>
      <p:sp>
        <p:nvSpPr>
          <p:cNvPr id="6" name="Text Placeholder 5">
            <a:extLst>
              <a:ext uri="{FF2B5EF4-FFF2-40B4-BE49-F238E27FC236}">
                <a16:creationId xmlns:a16="http://schemas.microsoft.com/office/drawing/2014/main" id="{1869E739-D03F-42F7-8491-1F7393D5A943}"/>
              </a:ext>
            </a:extLst>
          </p:cNvPr>
          <p:cNvSpPr>
            <a:spLocks noGrp="1"/>
          </p:cNvSpPr>
          <p:nvPr>
            <p:ph type="body" sz="quarter" idx="17"/>
          </p:nvPr>
        </p:nvSpPr>
        <p:spPr/>
        <p:txBody>
          <a:bodyPr>
            <a:normAutofit fontScale="92500" lnSpcReduction="10000"/>
          </a:bodyPr>
          <a:lstStyle/>
          <a:p>
            <a:r>
              <a:rPr lang="en-US" b="0" i="0">
                <a:solidFill>
                  <a:srgbClr val="333333"/>
                </a:solidFill>
                <a:effectLst/>
                <a:latin typeface="Lucida Sans" panose="020B0602030504020204" pitchFamily="34" charset="0"/>
              </a:rPr>
              <a:t>Zillow Home Value Index (ZHVI) for All Homes Including Single-Family Residences, Condos, and CO-OPs in the United States of America [USAUCSFRCONDOSMSAMID], retrieved from FRED, Federal Reserve Bank of St. Louis; https://fred.stlouisfed.org/series/USAUCSFRCONDOSMSAMID, April 10, 2023.</a:t>
            </a:r>
            <a:endParaRPr lang="en-US"/>
          </a:p>
          <a:p>
            <a:endParaRPr lang="en-US"/>
          </a:p>
        </p:txBody>
      </p:sp>
      <p:sp>
        <p:nvSpPr>
          <p:cNvPr id="7" name="Text Placeholder 6">
            <a:extLst>
              <a:ext uri="{FF2B5EF4-FFF2-40B4-BE49-F238E27FC236}">
                <a16:creationId xmlns:a16="http://schemas.microsoft.com/office/drawing/2014/main" id="{20F3AA05-63FD-41D9-9F4F-5C2F0D36F771}"/>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8" name="Text Placeholder 7">
            <a:extLst>
              <a:ext uri="{FF2B5EF4-FFF2-40B4-BE49-F238E27FC236}">
                <a16:creationId xmlns:a16="http://schemas.microsoft.com/office/drawing/2014/main" id="{846818F5-0407-4F32-ACA8-0F4296BC14C3}"/>
              </a:ext>
            </a:extLst>
          </p:cNvPr>
          <p:cNvSpPr>
            <a:spLocks noGrp="1"/>
          </p:cNvSpPr>
          <p:nvPr>
            <p:ph type="body" sz="quarter" idx="21"/>
          </p:nvPr>
        </p:nvSpPr>
        <p:spPr/>
        <p:txBody>
          <a:bodyPr>
            <a:normAutofit lnSpcReduction="10000"/>
          </a:bodyPr>
          <a:lstStyle/>
          <a:p>
            <a:r>
              <a:rPr lang="en-US"/>
              <a:t>OER, Owner Equivalent Rent, is an antiquated survey process of calling 50,000 homeowners to ask what their house would rent for. The OER is usually about 18 months behind real rent and housing values.</a:t>
            </a:r>
          </a:p>
        </p:txBody>
      </p:sp>
    </p:spTree>
    <p:extLst>
      <p:ext uri="{BB962C8B-B14F-4D97-AF65-F5344CB8AC3E}">
        <p14:creationId xmlns:p14="http://schemas.microsoft.com/office/powerpoint/2010/main" val="231805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56A3031-6D78-906C-02A5-91E5F2BACAC4}"/>
              </a:ext>
            </a:extLst>
          </p:cNvPr>
          <p:cNvGraphicFramePr>
            <a:graphicFrameLocks noGrp="1"/>
          </p:cNvGraphicFramePr>
          <p:nvPr>
            <p:ph sz="quarter" idx="20"/>
            <p:extLst>
              <p:ext uri="{D42A27DB-BD31-4B8C-83A1-F6EECF244321}">
                <p14:modId xmlns:p14="http://schemas.microsoft.com/office/powerpoint/2010/main" val="2114958755"/>
              </p:ext>
            </p:extLst>
          </p:nvPr>
        </p:nvGraphicFramePr>
        <p:xfrm>
          <a:off x="457200" y="993775"/>
          <a:ext cx="8229600" cy="47275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C098BEF-CCFD-C79D-CBB3-5307B2871DAF}"/>
              </a:ext>
            </a:extLst>
          </p:cNvPr>
          <p:cNvSpPr>
            <a:spLocks noGrp="1"/>
          </p:cNvSpPr>
          <p:nvPr>
            <p:ph type="title"/>
          </p:nvPr>
        </p:nvSpPr>
        <p:spPr/>
        <p:txBody>
          <a:bodyPr/>
          <a:lstStyle/>
          <a:p>
            <a:r>
              <a:rPr lang="en-US"/>
              <a:t>Energy</a:t>
            </a:r>
          </a:p>
        </p:txBody>
      </p:sp>
      <p:sp>
        <p:nvSpPr>
          <p:cNvPr id="3" name="Text Placeholder 2">
            <a:extLst>
              <a:ext uri="{FF2B5EF4-FFF2-40B4-BE49-F238E27FC236}">
                <a16:creationId xmlns:a16="http://schemas.microsoft.com/office/drawing/2014/main" id="{ACA4F547-BA14-4E41-A434-3FBB95062551}"/>
              </a:ext>
            </a:extLst>
          </p:cNvPr>
          <p:cNvSpPr>
            <a:spLocks noGrp="1"/>
          </p:cNvSpPr>
          <p:nvPr>
            <p:ph type="body" sz="quarter" idx="17"/>
          </p:nvPr>
        </p:nvSpPr>
        <p:spPr/>
        <p:txBody>
          <a:bodyPr/>
          <a:lstStyle/>
          <a:p>
            <a:r>
              <a:rPr lang="en-US" sz="900" b="0" i="0">
                <a:solidFill>
                  <a:srgbClr val="333333"/>
                </a:solidFill>
                <a:effectLst/>
                <a:latin typeface="Lucida Sans" panose="020B0602030504020204" pitchFamily="34" charset="0"/>
              </a:rPr>
              <a:t>U.S. Bureau of Labor Statistics, Consumer Price Index for All Urban Consumers: Energy in U.S. City Average [CPIENGSL], retrieved from FRED, Federal Reserve Bank of St. Louis; https://fred.stlouisfed.org/series/CPIENGSL, April 10, 2023.</a:t>
            </a:r>
            <a:endParaRPr lang="en-US" sz="900"/>
          </a:p>
          <a:p>
            <a:endParaRPr lang="en-US"/>
          </a:p>
        </p:txBody>
      </p:sp>
      <p:sp>
        <p:nvSpPr>
          <p:cNvPr id="6" name="Text Placeholder 5">
            <a:extLst>
              <a:ext uri="{FF2B5EF4-FFF2-40B4-BE49-F238E27FC236}">
                <a16:creationId xmlns:a16="http://schemas.microsoft.com/office/drawing/2014/main" id="{400FC132-4A0E-4E36-A081-79EF3CF82ECC}"/>
              </a:ext>
            </a:extLst>
          </p:cNvPr>
          <p:cNvSpPr>
            <a:spLocks noGrp="1"/>
          </p:cNvSpPr>
          <p:nvPr>
            <p:ph type="body" sz="quarter" idx="19"/>
          </p:nvPr>
        </p:nvSpPr>
        <p:spPr/>
        <p:txBody>
          <a:bodyPr>
            <a:normAutofit fontScale="92500" lnSpcReduction="20000"/>
          </a:bodyPr>
          <a:lstStyle/>
          <a:p>
            <a:r>
              <a:rPr lang="en-US"/>
              <a:t>Inflation</a:t>
            </a:r>
          </a:p>
          <a:p>
            <a:endParaRPr lang="en-US"/>
          </a:p>
        </p:txBody>
      </p:sp>
      <p:sp>
        <p:nvSpPr>
          <p:cNvPr id="7" name="Text Placeholder 6">
            <a:extLst>
              <a:ext uri="{FF2B5EF4-FFF2-40B4-BE49-F238E27FC236}">
                <a16:creationId xmlns:a16="http://schemas.microsoft.com/office/drawing/2014/main" id="{82A31016-9A16-4F70-BF87-B7D352476076}"/>
              </a:ext>
            </a:extLst>
          </p:cNvPr>
          <p:cNvSpPr>
            <a:spLocks noGrp="1"/>
          </p:cNvSpPr>
          <p:nvPr>
            <p:ph type="body" sz="quarter" idx="21"/>
          </p:nvPr>
        </p:nvSpPr>
        <p:spPr/>
        <p:txBody>
          <a:bodyPr vert="horz" lIns="91440" tIns="45720" rIns="91440" bIns="45720" rtlCol="0" anchor="t">
            <a:normAutofit/>
          </a:bodyPr>
          <a:lstStyle/>
          <a:p>
            <a:r>
              <a:rPr lang="en-US">
                <a:latin typeface="Gill Sans MT"/>
              </a:rPr>
              <a:t>While supply chains have opened and demand slowed, OPEC just cut production to keep prices high.</a:t>
            </a:r>
          </a:p>
        </p:txBody>
      </p:sp>
      <p:sp>
        <p:nvSpPr>
          <p:cNvPr id="8" name="TextBox 7">
            <a:extLst>
              <a:ext uri="{FF2B5EF4-FFF2-40B4-BE49-F238E27FC236}">
                <a16:creationId xmlns:a16="http://schemas.microsoft.com/office/drawing/2014/main" id="{16E569DC-2CC4-41F4-9EC8-9157A3F02C65}"/>
              </a:ext>
            </a:extLst>
          </p:cNvPr>
          <p:cNvSpPr txBox="1"/>
          <p:nvPr/>
        </p:nvSpPr>
        <p:spPr>
          <a:xfrm>
            <a:off x="1774902" y="1136650"/>
            <a:ext cx="5594195" cy="461665"/>
          </a:xfrm>
          <a:prstGeom prst="rect">
            <a:avLst/>
          </a:prstGeom>
          <a:solidFill>
            <a:schemeClr val="bg1"/>
          </a:solidFill>
        </p:spPr>
        <p:txBody>
          <a:bodyPr wrap="square" rtlCol="0">
            <a:spAutoFit/>
          </a:bodyPr>
          <a:lstStyle/>
          <a:p>
            <a:r>
              <a:rPr lang="en-US" sz="2400" b="1" dirty="0">
                <a:solidFill>
                  <a:schemeClr val="accent5">
                    <a:lumMod val="50000"/>
                  </a:schemeClr>
                </a:solidFill>
              </a:rPr>
              <a:t>% Year over Year Consumer Energy Costs</a:t>
            </a:r>
          </a:p>
        </p:txBody>
      </p:sp>
    </p:spTree>
    <p:extLst>
      <p:ext uri="{BB962C8B-B14F-4D97-AF65-F5344CB8AC3E}">
        <p14:creationId xmlns:p14="http://schemas.microsoft.com/office/powerpoint/2010/main" val="3280529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8D187F080C2440B6B5E4440612E211" ma:contentTypeVersion="7" ma:contentTypeDescription="Create a new document." ma:contentTypeScope="" ma:versionID="e532f5ceb90079f9b3e01ef5965217e2">
  <xsd:schema xmlns:xsd="http://www.w3.org/2001/XMLSchema" xmlns:xs="http://www.w3.org/2001/XMLSchema" xmlns:p="http://schemas.microsoft.com/office/2006/metadata/properties" xmlns:ns2="ed1657f1-2079-4d15-9ef3-fabcbdb101c4" xmlns:ns3="2f4e3fa1-c20d-4649-8ce1-7bae0dd93f71" targetNamespace="http://schemas.microsoft.com/office/2006/metadata/properties" ma:root="true" ma:fieldsID="b97cfc8f010b40350dcc5b1dd78dd587" ns2:_="" ns3:_="">
    <xsd:import namespace="ed1657f1-2079-4d15-9ef3-fabcbdb101c4"/>
    <xsd:import namespace="2f4e3fa1-c20d-4649-8ce1-7bae0dd93f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1657f1-2079-4d15-9ef3-fabcbdb101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4e3fa1-c20d-4649-8ce1-7bae0dd93f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00D3AD-516C-4CA1-BE92-381F7DF7B742}">
  <ds:schemaRefs>
    <ds:schemaRef ds:uri="http://schemas.microsoft.com/sharepoint/v3/contenttype/forms"/>
  </ds:schemaRefs>
</ds:datastoreItem>
</file>

<file path=customXml/itemProps2.xml><?xml version="1.0" encoding="utf-8"?>
<ds:datastoreItem xmlns:ds="http://schemas.openxmlformats.org/officeDocument/2006/customXml" ds:itemID="{C46C9849-766F-499C-BDF8-781174B5011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94BD2D3-624C-4BFD-9BBD-A993E46F3276}">
  <ds:schemaRefs>
    <ds:schemaRef ds:uri="2f4e3fa1-c20d-4649-8ce1-7bae0dd93f71"/>
    <ds:schemaRef ds:uri="ed1657f1-2079-4d15-9ef3-fabcbdb101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23433</Words>
  <Application>Microsoft Office PowerPoint</Application>
  <PresentationFormat>On-screen Show (4:3)</PresentationFormat>
  <Paragraphs>694</Paragraphs>
  <Slides>67</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Arial</vt:lpstr>
      <vt:lpstr>Calibri</vt:lpstr>
      <vt:lpstr>Calibri Light</vt:lpstr>
      <vt:lpstr>Cambria</vt:lpstr>
      <vt:lpstr>Century Gothic</vt:lpstr>
      <vt:lpstr>Corbel</vt:lpstr>
      <vt:lpstr>Gill Sans MT</vt:lpstr>
      <vt:lpstr>Lucida Sans</vt:lpstr>
      <vt:lpstr>MSGloriolaIIStd</vt:lpstr>
      <vt:lpstr>Open Sans</vt:lpstr>
      <vt:lpstr>Times New Roman</vt:lpstr>
      <vt:lpstr>Wingdings 2</vt:lpstr>
      <vt:lpstr>Office Theme</vt:lpstr>
      <vt:lpstr>PowerPoint Presentation</vt:lpstr>
      <vt:lpstr>What’s facing Institutions/Individuals Health/Higher Ed</vt:lpstr>
      <vt:lpstr>What’s Positive?</vt:lpstr>
      <vt:lpstr>How Did We Get Here?</vt:lpstr>
      <vt:lpstr>Consumer Price Index </vt:lpstr>
      <vt:lpstr>It’s Slow: The Lag Effect of Tightening on Inflation</vt:lpstr>
      <vt:lpstr>Components of Inflation</vt:lpstr>
      <vt:lpstr>Housing</vt:lpstr>
      <vt:lpstr>Energy</vt:lpstr>
      <vt:lpstr>Food </vt:lpstr>
      <vt:lpstr>Wages</vt:lpstr>
      <vt:lpstr>What’s Driving Wages?</vt:lpstr>
      <vt:lpstr>Non-Profit Purchasing Power of Dollar</vt:lpstr>
      <vt:lpstr>Inadequate Yields</vt:lpstr>
      <vt:lpstr>Recession Signals Flashing</vt:lpstr>
      <vt:lpstr>Money Supply: Big Impact on Stock Market</vt:lpstr>
      <vt:lpstr>ISM is a Leading Indicator</vt:lpstr>
      <vt:lpstr>ISM Points Down</vt:lpstr>
      <vt:lpstr>S&amp;P P/E Multiples Above Average</vt:lpstr>
      <vt:lpstr>S&amp;P 500 Pricing Matrix</vt:lpstr>
      <vt:lpstr>Treasury vs  Tax Exempt Municipal</vt:lpstr>
      <vt:lpstr>Historic Muni to Treasury Ratio</vt:lpstr>
      <vt:lpstr>High Yield Muni vs.  AAA Spread</vt:lpstr>
      <vt:lpstr>Potential Opportunities </vt:lpstr>
      <vt:lpstr>Cross Asset Opportunity Chart</vt:lpstr>
      <vt:lpstr>1. Direct Lending</vt:lpstr>
      <vt:lpstr>1. Direct Lending</vt:lpstr>
      <vt:lpstr>1. Direct Lending</vt:lpstr>
      <vt:lpstr>1. Direct Lending: Yields</vt:lpstr>
      <vt:lpstr>1. Direct Lending: Total Return vs Agg.</vt:lpstr>
      <vt:lpstr>2. CLO: Collateralized Loan Obligations/ETFs</vt:lpstr>
      <vt:lpstr>2. CLO: Collateralized Loan Obligations/ETFs</vt:lpstr>
      <vt:lpstr>2. CLO: Collateralized Loan Obligations/ETFs</vt:lpstr>
      <vt:lpstr>2. CLO: Collateralized Loan Obligations/ETFs</vt:lpstr>
      <vt:lpstr>2. CLO: Collateralized Loan Obligations/ETFs</vt:lpstr>
      <vt:lpstr>2. CLO: Collateralized Loan Obligations/ETFs</vt:lpstr>
      <vt:lpstr>3. Private Equity Secondaries - Interval</vt:lpstr>
      <vt:lpstr>3. Private Equity Secondaries - Interval</vt:lpstr>
      <vt:lpstr>3. Private Equity Secondaries - Interval</vt:lpstr>
      <vt:lpstr>3. Private Equity Secondaries - Interval</vt:lpstr>
      <vt:lpstr>3. Private Equity Secondaries - Interval</vt:lpstr>
      <vt:lpstr>3. Private Equity Secondaries - Interval</vt:lpstr>
      <vt:lpstr>3. Private Equity Secondaries - Interval</vt:lpstr>
      <vt:lpstr>4: Optimize with New Inputs</vt:lpstr>
      <vt:lpstr>4: Optimize with New Inputs</vt:lpstr>
      <vt:lpstr>5. Use New Algorithm – Uncover Major Gift</vt:lpstr>
      <vt:lpstr>Potential Opportunities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Glossary (Cont’d)</vt:lpstr>
      <vt:lpstr>Glossary (Cont’d)</vt:lpstr>
      <vt:lpstr>Glossary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Leads Recession?    Higher Yield Spreads or Falling Oil Prices?</dc:title>
  <dc:creator>GeorgeandMelodee</dc:creator>
  <cp:lastModifiedBy>Atkinson, Amy (Graystone-MS)</cp:lastModifiedBy>
  <cp:revision>17</cp:revision>
  <cp:lastPrinted>2022-06-08T21:49:35Z</cp:lastPrinted>
  <dcterms:created xsi:type="dcterms:W3CDTF">2019-01-16T19:13:25Z</dcterms:created>
  <dcterms:modified xsi:type="dcterms:W3CDTF">2023-04-14T19:00:56Z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7f119e6-c6cd-44b0-a5ee-ac1aff68c56e_Enabled">
    <vt:lpwstr>true</vt:lpwstr>
  </property>
  <property fmtid="{D5CDD505-2E9C-101B-9397-08002B2CF9AE}" pid="3" name="MSIP_Label_07f119e6-c6cd-44b0-a5ee-ac1aff68c56e_SetDate">
    <vt:lpwstr>2021-07-20T13:57:27Z</vt:lpwstr>
  </property>
  <property fmtid="{D5CDD505-2E9C-101B-9397-08002B2CF9AE}" pid="4" name="MSIP_Label_07f119e6-c6cd-44b0-a5ee-ac1aff68c56e_Method">
    <vt:lpwstr>Standard</vt:lpwstr>
  </property>
  <property fmtid="{D5CDD505-2E9C-101B-9397-08002B2CF9AE}" pid="5" name="MSIP_Label_07f119e6-c6cd-44b0-a5ee-ac1aff68c56e_Name">
    <vt:lpwstr>Confidential v1</vt:lpwstr>
  </property>
  <property fmtid="{D5CDD505-2E9C-101B-9397-08002B2CF9AE}" pid="6" name="MSIP_Label_07f119e6-c6cd-44b0-a5ee-ac1aff68c56e_SiteId">
    <vt:lpwstr>e29b8111-49f8-418d-ac2a-935335a52614</vt:lpwstr>
  </property>
  <property fmtid="{D5CDD505-2E9C-101B-9397-08002B2CF9AE}" pid="7" name="MSIP_Label_07f119e6-c6cd-44b0-a5ee-ac1aff68c56e_ActionId">
    <vt:lpwstr>56ba4b6c-20db-4755-8fcf-76e17722efb8</vt:lpwstr>
  </property>
  <property fmtid="{D5CDD505-2E9C-101B-9397-08002B2CF9AE}" pid="8" name="MSIP_Label_07f119e6-c6cd-44b0-a5ee-ac1aff68c56e_ContentBits">
    <vt:lpwstr>0</vt:lpwstr>
  </property>
  <property fmtid="{D5CDD505-2E9C-101B-9397-08002B2CF9AE}" pid="9" name="ContentTypeId">
    <vt:lpwstr>0x010100618D187F080C2440B6B5E4440612E211</vt:lpwstr>
  </property>
</Properties>
</file>