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61" r:id="rId3"/>
    <p:sldId id="256" r:id="rId4"/>
    <p:sldId id="269" r:id="rId5"/>
    <p:sldId id="278" r:id="rId6"/>
    <p:sldId id="279" r:id="rId7"/>
    <p:sldId id="271" r:id="rId8"/>
    <p:sldId id="603" r:id="rId9"/>
    <p:sldId id="606" r:id="rId10"/>
    <p:sldId id="607" r:id="rId11"/>
    <p:sldId id="608" r:id="rId12"/>
    <p:sldId id="609" r:id="rId13"/>
    <p:sldId id="266" r:id="rId14"/>
    <p:sldId id="275" r:id="rId15"/>
    <p:sldId id="276" r:id="rId16"/>
    <p:sldId id="277" r:id="rId17"/>
    <p:sldId id="257" r:id="rId18"/>
    <p:sldId id="259" r:id="rId19"/>
    <p:sldId id="270" r:id="rId20"/>
    <p:sldId id="262" r:id="rId21"/>
    <p:sldId id="265"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55" d="100"/>
          <a:sy n="55" d="100"/>
        </p:scale>
        <p:origin x="614" y="2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B3BF2-3A9A-439C-BD17-B61D5080089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8CD37B3B-D7F4-4C78-973C-490321340BE2}">
      <dgm:prSet/>
      <dgm:spPr/>
      <dgm:t>
        <a:bodyPr/>
        <a:lstStyle/>
        <a:p>
          <a:r>
            <a:rPr lang="en-US" dirty="0"/>
            <a:t>Presented by: </a:t>
          </a:r>
        </a:p>
      </dgm:t>
    </dgm:pt>
    <dgm:pt modelId="{8122F6A4-382C-482B-8878-4F6FE289C60A}" type="parTrans" cxnId="{3038ED07-0859-46D6-BE89-46A75D6C598E}">
      <dgm:prSet/>
      <dgm:spPr/>
      <dgm:t>
        <a:bodyPr/>
        <a:lstStyle/>
        <a:p>
          <a:endParaRPr lang="en-US"/>
        </a:p>
      </dgm:t>
    </dgm:pt>
    <dgm:pt modelId="{349919DD-0612-445C-920E-C2818F44D81B}" type="sibTrans" cxnId="{3038ED07-0859-46D6-BE89-46A75D6C598E}">
      <dgm:prSet/>
      <dgm:spPr/>
      <dgm:t>
        <a:bodyPr/>
        <a:lstStyle/>
        <a:p>
          <a:endParaRPr lang="en-US"/>
        </a:p>
      </dgm:t>
    </dgm:pt>
    <dgm:pt modelId="{C47623E3-F62A-4296-8810-C5853DA0F275}">
      <dgm:prSet custT="1"/>
      <dgm:spPr/>
      <dgm:t>
        <a:bodyPr/>
        <a:lstStyle/>
        <a:p>
          <a:r>
            <a:rPr lang="en-US" sz="2500" dirty="0"/>
            <a:t>Kim Mooers, Executive Director, RI-RIHEBC</a:t>
          </a:r>
        </a:p>
      </dgm:t>
    </dgm:pt>
    <dgm:pt modelId="{61119130-B842-418F-A732-E283DAAE883B}" type="parTrans" cxnId="{A5D6DA10-2AFA-4D5F-9F56-FAF3B26126F6}">
      <dgm:prSet/>
      <dgm:spPr/>
      <dgm:t>
        <a:bodyPr/>
        <a:lstStyle/>
        <a:p>
          <a:endParaRPr lang="en-US"/>
        </a:p>
      </dgm:t>
    </dgm:pt>
    <dgm:pt modelId="{4D3AE6FB-5AF3-4CC9-ADC2-B1945E7E84D2}" type="sibTrans" cxnId="{A5D6DA10-2AFA-4D5F-9F56-FAF3B26126F6}">
      <dgm:prSet/>
      <dgm:spPr/>
      <dgm:t>
        <a:bodyPr/>
        <a:lstStyle/>
        <a:p>
          <a:endParaRPr lang="en-US"/>
        </a:p>
      </dgm:t>
    </dgm:pt>
    <dgm:pt modelId="{A9C3CE87-F2D7-4EE2-BC9C-C528C638F40D}">
      <dgm:prSet custT="1"/>
      <dgm:spPr/>
      <dgm:t>
        <a:bodyPr/>
        <a:lstStyle/>
        <a:p>
          <a:r>
            <a:rPr lang="en-US" sz="2500" dirty="0"/>
            <a:t>Donna Murr, Executive Director, WA-WHCFA</a:t>
          </a:r>
        </a:p>
      </dgm:t>
    </dgm:pt>
    <dgm:pt modelId="{F940DFB6-4BD4-4995-B439-E100D47B3D7A}" type="parTrans" cxnId="{80B06CEB-5784-442D-BF68-792D5CDEA5F8}">
      <dgm:prSet/>
      <dgm:spPr/>
      <dgm:t>
        <a:bodyPr/>
        <a:lstStyle/>
        <a:p>
          <a:endParaRPr lang="en-US"/>
        </a:p>
      </dgm:t>
    </dgm:pt>
    <dgm:pt modelId="{8E77EBE1-4ACC-4CC9-B5C9-507B45456DFA}" type="sibTrans" cxnId="{80B06CEB-5784-442D-BF68-792D5CDEA5F8}">
      <dgm:prSet/>
      <dgm:spPr/>
      <dgm:t>
        <a:bodyPr/>
        <a:lstStyle/>
        <a:p>
          <a:endParaRPr lang="en-US"/>
        </a:p>
      </dgm:t>
    </dgm:pt>
    <dgm:pt modelId="{F9105C9B-DB6E-4FF1-A9AC-C503A521C65E}">
      <dgm:prSet custT="1"/>
      <dgm:spPr/>
      <dgm:t>
        <a:bodyPr/>
        <a:lstStyle/>
        <a:p>
          <a:r>
            <a:rPr lang="en-US" sz="2500" dirty="0"/>
            <a:t>Dennis Reilly, Executive Director, WI-WHEFA</a:t>
          </a:r>
        </a:p>
      </dgm:t>
    </dgm:pt>
    <dgm:pt modelId="{2AEAE1E6-9986-4338-B012-5A398C8A5289}" type="parTrans" cxnId="{53794491-A2F7-457A-A1F1-D5DB6684AFA4}">
      <dgm:prSet/>
      <dgm:spPr/>
      <dgm:t>
        <a:bodyPr/>
        <a:lstStyle/>
        <a:p>
          <a:endParaRPr lang="en-US"/>
        </a:p>
      </dgm:t>
    </dgm:pt>
    <dgm:pt modelId="{29E0C62D-8339-49E2-BC06-C12F068BDACC}" type="sibTrans" cxnId="{53794491-A2F7-457A-A1F1-D5DB6684AFA4}">
      <dgm:prSet/>
      <dgm:spPr/>
      <dgm:t>
        <a:bodyPr/>
        <a:lstStyle/>
        <a:p>
          <a:endParaRPr lang="en-US"/>
        </a:p>
      </dgm:t>
    </dgm:pt>
    <dgm:pt modelId="{6D75F9FE-9DFC-4ABD-8EEB-708AD4F4C7C2}">
      <dgm:prSet/>
      <dgm:spPr/>
      <dgm:t>
        <a:bodyPr/>
        <a:lstStyle/>
        <a:p>
          <a:r>
            <a:rPr lang="en-US" dirty="0"/>
            <a:t>Moderator:</a:t>
          </a:r>
        </a:p>
      </dgm:t>
    </dgm:pt>
    <dgm:pt modelId="{1DE04EF8-9EEE-413E-A0BB-7AE30492103F}" type="parTrans" cxnId="{B90DBFA1-1E48-4AE4-BE0B-AE246B2458C2}">
      <dgm:prSet/>
      <dgm:spPr/>
      <dgm:t>
        <a:bodyPr/>
        <a:lstStyle/>
        <a:p>
          <a:endParaRPr lang="en-US"/>
        </a:p>
      </dgm:t>
    </dgm:pt>
    <dgm:pt modelId="{BE0AE6D4-909F-4F57-A376-64ED3E12103A}" type="sibTrans" cxnId="{B90DBFA1-1E48-4AE4-BE0B-AE246B2458C2}">
      <dgm:prSet/>
      <dgm:spPr/>
      <dgm:t>
        <a:bodyPr/>
        <a:lstStyle/>
        <a:p>
          <a:endParaRPr lang="en-US"/>
        </a:p>
      </dgm:t>
    </dgm:pt>
    <dgm:pt modelId="{ABA522EE-E440-4A0C-9E18-832DA918E4D3}">
      <dgm:prSet custT="1"/>
      <dgm:spPr/>
      <dgm:t>
        <a:bodyPr/>
        <a:lstStyle/>
        <a:p>
          <a:r>
            <a:rPr lang="en-US" sz="2500" dirty="0"/>
            <a:t>Dana M. Lach, Of Counsel, Foley &amp; Lardner LLP</a:t>
          </a:r>
        </a:p>
      </dgm:t>
    </dgm:pt>
    <dgm:pt modelId="{3ADD1FFB-1C8F-4BC4-9C0C-54E16F444D87}" type="parTrans" cxnId="{6C701D7F-4689-41F8-B32A-FAD6F51D948E}">
      <dgm:prSet/>
      <dgm:spPr/>
      <dgm:t>
        <a:bodyPr/>
        <a:lstStyle/>
        <a:p>
          <a:endParaRPr lang="en-US"/>
        </a:p>
      </dgm:t>
    </dgm:pt>
    <dgm:pt modelId="{0D8BF4C7-75A1-4679-B8BA-62AC71D89368}" type="sibTrans" cxnId="{6C701D7F-4689-41F8-B32A-FAD6F51D948E}">
      <dgm:prSet/>
      <dgm:spPr/>
      <dgm:t>
        <a:bodyPr/>
        <a:lstStyle/>
        <a:p>
          <a:endParaRPr lang="en-US"/>
        </a:p>
      </dgm:t>
    </dgm:pt>
    <dgm:pt modelId="{499CBD22-5973-4244-BE8F-6C1AF7C3EBCC}" type="pres">
      <dgm:prSet presAssocID="{10AB3BF2-3A9A-439C-BD17-B61D50800893}" presName="linear" presStyleCnt="0">
        <dgm:presLayoutVars>
          <dgm:dir/>
          <dgm:animLvl val="lvl"/>
          <dgm:resizeHandles val="exact"/>
        </dgm:presLayoutVars>
      </dgm:prSet>
      <dgm:spPr/>
    </dgm:pt>
    <dgm:pt modelId="{401E09A4-4BEB-433E-A0E1-85DA3669DB2F}" type="pres">
      <dgm:prSet presAssocID="{8CD37B3B-D7F4-4C78-973C-490321340BE2}" presName="parentLin" presStyleCnt="0"/>
      <dgm:spPr/>
    </dgm:pt>
    <dgm:pt modelId="{38513A27-45E4-4907-ACB8-91A32C79592F}" type="pres">
      <dgm:prSet presAssocID="{8CD37B3B-D7F4-4C78-973C-490321340BE2}" presName="parentLeftMargin" presStyleLbl="node1" presStyleIdx="0" presStyleCnt="2"/>
      <dgm:spPr/>
    </dgm:pt>
    <dgm:pt modelId="{CE9C9C4E-0C95-40D8-AFA3-ECF31FFC19DC}" type="pres">
      <dgm:prSet presAssocID="{8CD37B3B-D7F4-4C78-973C-490321340BE2}" presName="parentText" presStyleLbl="node1" presStyleIdx="0" presStyleCnt="2">
        <dgm:presLayoutVars>
          <dgm:chMax val="0"/>
          <dgm:bulletEnabled val="1"/>
        </dgm:presLayoutVars>
      </dgm:prSet>
      <dgm:spPr/>
    </dgm:pt>
    <dgm:pt modelId="{F3E14497-8111-4E39-B4A8-959C57D839D1}" type="pres">
      <dgm:prSet presAssocID="{8CD37B3B-D7F4-4C78-973C-490321340BE2}" presName="negativeSpace" presStyleCnt="0"/>
      <dgm:spPr/>
    </dgm:pt>
    <dgm:pt modelId="{177DAFE1-892D-4CED-9BE9-F8269F1D9E8D}" type="pres">
      <dgm:prSet presAssocID="{8CD37B3B-D7F4-4C78-973C-490321340BE2}" presName="childText" presStyleLbl="conFgAcc1" presStyleIdx="0" presStyleCnt="2" custScaleY="101974">
        <dgm:presLayoutVars>
          <dgm:bulletEnabled val="1"/>
        </dgm:presLayoutVars>
      </dgm:prSet>
      <dgm:spPr/>
    </dgm:pt>
    <dgm:pt modelId="{BCE15866-FBCE-4A61-92DC-86EEB73C732D}" type="pres">
      <dgm:prSet presAssocID="{349919DD-0612-445C-920E-C2818F44D81B}" presName="spaceBetweenRectangles" presStyleCnt="0"/>
      <dgm:spPr/>
    </dgm:pt>
    <dgm:pt modelId="{497CBCFF-4E8E-4A1A-BE2D-DC24F2F0B8EC}" type="pres">
      <dgm:prSet presAssocID="{6D75F9FE-9DFC-4ABD-8EEB-708AD4F4C7C2}" presName="parentLin" presStyleCnt="0"/>
      <dgm:spPr/>
    </dgm:pt>
    <dgm:pt modelId="{357463F8-56B3-420D-83E6-A5DEDD3BB26C}" type="pres">
      <dgm:prSet presAssocID="{6D75F9FE-9DFC-4ABD-8EEB-708AD4F4C7C2}" presName="parentLeftMargin" presStyleLbl="node1" presStyleIdx="0" presStyleCnt="2"/>
      <dgm:spPr/>
    </dgm:pt>
    <dgm:pt modelId="{919DB7EF-7F87-475F-ACBE-D2658C08CAEA}" type="pres">
      <dgm:prSet presAssocID="{6D75F9FE-9DFC-4ABD-8EEB-708AD4F4C7C2}" presName="parentText" presStyleLbl="node1" presStyleIdx="1" presStyleCnt="2">
        <dgm:presLayoutVars>
          <dgm:chMax val="0"/>
          <dgm:bulletEnabled val="1"/>
        </dgm:presLayoutVars>
      </dgm:prSet>
      <dgm:spPr/>
    </dgm:pt>
    <dgm:pt modelId="{EC4D2363-1F5C-4768-9B83-CBEDC0009EAE}" type="pres">
      <dgm:prSet presAssocID="{6D75F9FE-9DFC-4ABD-8EEB-708AD4F4C7C2}" presName="negativeSpace" presStyleCnt="0"/>
      <dgm:spPr/>
    </dgm:pt>
    <dgm:pt modelId="{127B22F4-53C9-4903-8A43-86E15E38DD4E}" type="pres">
      <dgm:prSet presAssocID="{6D75F9FE-9DFC-4ABD-8EEB-708AD4F4C7C2}" presName="childText" presStyleLbl="conFgAcc1" presStyleIdx="1" presStyleCnt="2">
        <dgm:presLayoutVars>
          <dgm:bulletEnabled val="1"/>
        </dgm:presLayoutVars>
      </dgm:prSet>
      <dgm:spPr/>
    </dgm:pt>
  </dgm:ptLst>
  <dgm:cxnLst>
    <dgm:cxn modelId="{71D80807-51D9-403B-A3D0-776A1177233A}" type="presOf" srcId="{6D75F9FE-9DFC-4ABD-8EEB-708AD4F4C7C2}" destId="{357463F8-56B3-420D-83E6-A5DEDD3BB26C}" srcOrd="0" destOrd="0" presId="urn:microsoft.com/office/officeart/2005/8/layout/list1"/>
    <dgm:cxn modelId="{3038ED07-0859-46D6-BE89-46A75D6C598E}" srcId="{10AB3BF2-3A9A-439C-BD17-B61D50800893}" destId="{8CD37B3B-D7F4-4C78-973C-490321340BE2}" srcOrd="0" destOrd="0" parTransId="{8122F6A4-382C-482B-8878-4F6FE289C60A}" sibTransId="{349919DD-0612-445C-920E-C2818F44D81B}"/>
    <dgm:cxn modelId="{A5D6DA10-2AFA-4D5F-9F56-FAF3B26126F6}" srcId="{8CD37B3B-D7F4-4C78-973C-490321340BE2}" destId="{C47623E3-F62A-4296-8810-C5853DA0F275}" srcOrd="0" destOrd="0" parTransId="{61119130-B842-418F-A732-E283DAAE883B}" sibTransId="{4D3AE6FB-5AF3-4CC9-ADC2-B1945E7E84D2}"/>
    <dgm:cxn modelId="{31FDA328-B27C-4BFB-AFDE-4B163F47AB9B}" type="presOf" srcId="{8CD37B3B-D7F4-4C78-973C-490321340BE2}" destId="{38513A27-45E4-4907-ACB8-91A32C79592F}" srcOrd="0" destOrd="0" presId="urn:microsoft.com/office/officeart/2005/8/layout/list1"/>
    <dgm:cxn modelId="{9735F92C-2217-4EA4-A8F8-858108FC5E7F}" type="presOf" srcId="{ABA522EE-E440-4A0C-9E18-832DA918E4D3}" destId="{127B22F4-53C9-4903-8A43-86E15E38DD4E}" srcOrd="0" destOrd="0" presId="urn:microsoft.com/office/officeart/2005/8/layout/list1"/>
    <dgm:cxn modelId="{EBF00438-8548-4E05-939D-A720BE735E0E}" type="presOf" srcId="{F9105C9B-DB6E-4FF1-A9AC-C503A521C65E}" destId="{177DAFE1-892D-4CED-9BE9-F8269F1D9E8D}" srcOrd="0" destOrd="2" presId="urn:microsoft.com/office/officeart/2005/8/layout/list1"/>
    <dgm:cxn modelId="{6C701D7F-4689-41F8-B32A-FAD6F51D948E}" srcId="{6D75F9FE-9DFC-4ABD-8EEB-708AD4F4C7C2}" destId="{ABA522EE-E440-4A0C-9E18-832DA918E4D3}" srcOrd="0" destOrd="0" parTransId="{3ADD1FFB-1C8F-4BC4-9C0C-54E16F444D87}" sibTransId="{0D8BF4C7-75A1-4679-B8BA-62AC71D89368}"/>
    <dgm:cxn modelId="{3ABC1B81-65B3-4FDB-A227-2A0FC6423E15}" type="presOf" srcId="{10AB3BF2-3A9A-439C-BD17-B61D50800893}" destId="{499CBD22-5973-4244-BE8F-6C1AF7C3EBCC}" srcOrd="0" destOrd="0" presId="urn:microsoft.com/office/officeart/2005/8/layout/list1"/>
    <dgm:cxn modelId="{53794491-A2F7-457A-A1F1-D5DB6684AFA4}" srcId="{8CD37B3B-D7F4-4C78-973C-490321340BE2}" destId="{F9105C9B-DB6E-4FF1-A9AC-C503A521C65E}" srcOrd="2" destOrd="0" parTransId="{2AEAE1E6-9986-4338-B012-5A398C8A5289}" sibTransId="{29E0C62D-8339-49E2-BC06-C12F068BDACC}"/>
    <dgm:cxn modelId="{B90DBFA1-1E48-4AE4-BE0B-AE246B2458C2}" srcId="{10AB3BF2-3A9A-439C-BD17-B61D50800893}" destId="{6D75F9FE-9DFC-4ABD-8EEB-708AD4F4C7C2}" srcOrd="1" destOrd="0" parTransId="{1DE04EF8-9EEE-413E-A0BB-7AE30492103F}" sibTransId="{BE0AE6D4-909F-4F57-A376-64ED3E12103A}"/>
    <dgm:cxn modelId="{24063BAF-BFDF-492D-ABFD-2D3C66BA1710}" type="presOf" srcId="{6D75F9FE-9DFC-4ABD-8EEB-708AD4F4C7C2}" destId="{919DB7EF-7F87-475F-ACBE-D2658C08CAEA}" srcOrd="1" destOrd="0" presId="urn:microsoft.com/office/officeart/2005/8/layout/list1"/>
    <dgm:cxn modelId="{49CBFBBC-58C2-4ABB-9B1F-08F6709AD261}" type="presOf" srcId="{8CD37B3B-D7F4-4C78-973C-490321340BE2}" destId="{CE9C9C4E-0C95-40D8-AFA3-ECF31FFC19DC}" srcOrd="1" destOrd="0" presId="urn:microsoft.com/office/officeart/2005/8/layout/list1"/>
    <dgm:cxn modelId="{79BAB4C7-D511-4AE9-A523-FB5ED82500FB}" type="presOf" srcId="{A9C3CE87-F2D7-4EE2-BC9C-C528C638F40D}" destId="{177DAFE1-892D-4CED-9BE9-F8269F1D9E8D}" srcOrd="0" destOrd="1" presId="urn:microsoft.com/office/officeart/2005/8/layout/list1"/>
    <dgm:cxn modelId="{84B56DDB-AB06-4CAB-B585-A3F2D8A19AF1}" type="presOf" srcId="{C47623E3-F62A-4296-8810-C5853DA0F275}" destId="{177DAFE1-892D-4CED-9BE9-F8269F1D9E8D}" srcOrd="0" destOrd="0" presId="urn:microsoft.com/office/officeart/2005/8/layout/list1"/>
    <dgm:cxn modelId="{80B06CEB-5784-442D-BF68-792D5CDEA5F8}" srcId="{8CD37B3B-D7F4-4C78-973C-490321340BE2}" destId="{A9C3CE87-F2D7-4EE2-BC9C-C528C638F40D}" srcOrd="1" destOrd="0" parTransId="{F940DFB6-4BD4-4995-B439-E100D47B3D7A}" sibTransId="{8E77EBE1-4ACC-4CC9-B5C9-507B45456DFA}"/>
    <dgm:cxn modelId="{1995E39F-C5B6-472D-B7F5-148A87604D17}" type="presParOf" srcId="{499CBD22-5973-4244-BE8F-6C1AF7C3EBCC}" destId="{401E09A4-4BEB-433E-A0E1-85DA3669DB2F}" srcOrd="0" destOrd="0" presId="urn:microsoft.com/office/officeart/2005/8/layout/list1"/>
    <dgm:cxn modelId="{A1074446-B084-45AB-9081-05EC330A4B81}" type="presParOf" srcId="{401E09A4-4BEB-433E-A0E1-85DA3669DB2F}" destId="{38513A27-45E4-4907-ACB8-91A32C79592F}" srcOrd="0" destOrd="0" presId="urn:microsoft.com/office/officeart/2005/8/layout/list1"/>
    <dgm:cxn modelId="{CB63686E-59E3-492B-B274-D0FD48C15D1D}" type="presParOf" srcId="{401E09A4-4BEB-433E-A0E1-85DA3669DB2F}" destId="{CE9C9C4E-0C95-40D8-AFA3-ECF31FFC19DC}" srcOrd="1" destOrd="0" presId="urn:microsoft.com/office/officeart/2005/8/layout/list1"/>
    <dgm:cxn modelId="{EDE6704B-1549-4251-BCAC-5639894125BE}" type="presParOf" srcId="{499CBD22-5973-4244-BE8F-6C1AF7C3EBCC}" destId="{F3E14497-8111-4E39-B4A8-959C57D839D1}" srcOrd="1" destOrd="0" presId="urn:microsoft.com/office/officeart/2005/8/layout/list1"/>
    <dgm:cxn modelId="{1D290F38-E9DB-45F2-BCFA-F82CDA50C252}" type="presParOf" srcId="{499CBD22-5973-4244-BE8F-6C1AF7C3EBCC}" destId="{177DAFE1-892D-4CED-9BE9-F8269F1D9E8D}" srcOrd="2" destOrd="0" presId="urn:microsoft.com/office/officeart/2005/8/layout/list1"/>
    <dgm:cxn modelId="{3EBE5B90-3324-493B-8288-A7021522DBD9}" type="presParOf" srcId="{499CBD22-5973-4244-BE8F-6C1AF7C3EBCC}" destId="{BCE15866-FBCE-4A61-92DC-86EEB73C732D}" srcOrd="3" destOrd="0" presId="urn:microsoft.com/office/officeart/2005/8/layout/list1"/>
    <dgm:cxn modelId="{13DA3BDB-BF65-438A-A834-627E5F6ABABE}" type="presParOf" srcId="{499CBD22-5973-4244-BE8F-6C1AF7C3EBCC}" destId="{497CBCFF-4E8E-4A1A-BE2D-DC24F2F0B8EC}" srcOrd="4" destOrd="0" presId="urn:microsoft.com/office/officeart/2005/8/layout/list1"/>
    <dgm:cxn modelId="{6D5AF5D1-09C2-4350-94A1-60DC6D09C498}" type="presParOf" srcId="{497CBCFF-4E8E-4A1A-BE2D-DC24F2F0B8EC}" destId="{357463F8-56B3-420D-83E6-A5DEDD3BB26C}" srcOrd="0" destOrd="0" presId="urn:microsoft.com/office/officeart/2005/8/layout/list1"/>
    <dgm:cxn modelId="{87259293-6823-414C-98B0-F3E369415CAB}" type="presParOf" srcId="{497CBCFF-4E8E-4A1A-BE2D-DC24F2F0B8EC}" destId="{919DB7EF-7F87-475F-ACBE-D2658C08CAEA}" srcOrd="1" destOrd="0" presId="urn:microsoft.com/office/officeart/2005/8/layout/list1"/>
    <dgm:cxn modelId="{DB369728-1143-4E5C-B743-4A8DF4355334}" type="presParOf" srcId="{499CBD22-5973-4244-BE8F-6C1AF7C3EBCC}" destId="{EC4D2363-1F5C-4768-9B83-CBEDC0009EAE}" srcOrd="5" destOrd="0" presId="urn:microsoft.com/office/officeart/2005/8/layout/list1"/>
    <dgm:cxn modelId="{536A4188-5A9B-46AF-9466-0FFF3263C5D0}" type="presParOf" srcId="{499CBD22-5973-4244-BE8F-6C1AF7C3EBCC}" destId="{127B22F4-53C9-4903-8A43-86E15E38DD4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D79D0-D1EC-4774-88A4-E9C7ABC38CE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BF1739A-2EA0-429D-A124-A2885DC95294}">
      <dgm:prSet/>
      <dgm:spPr/>
      <dgm:t>
        <a:bodyPr/>
        <a:lstStyle/>
        <a:p>
          <a:r>
            <a:rPr lang="en-US" b="1" dirty="0"/>
            <a:t>Questions for Conduit Issuers:</a:t>
          </a:r>
          <a:endParaRPr lang="en-US" dirty="0"/>
        </a:p>
      </dgm:t>
    </dgm:pt>
    <dgm:pt modelId="{EAE421DD-B70D-47EB-80C1-8F35EB134BA7}" type="parTrans" cxnId="{ACB8BE78-465B-48CC-B4F0-127671D1CE20}">
      <dgm:prSet/>
      <dgm:spPr/>
      <dgm:t>
        <a:bodyPr/>
        <a:lstStyle/>
        <a:p>
          <a:endParaRPr lang="en-US"/>
        </a:p>
      </dgm:t>
    </dgm:pt>
    <dgm:pt modelId="{324FEF2F-5632-48D4-8B96-483A297E8786}" type="sibTrans" cxnId="{ACB8BE78-465B-48CC-B4F0-127671D1CE20}">
      <dgm:prSet/>
      <dgm:spPr/>
      <dgm:t>
        <a:bodyPr/>
        <a:lstStyle/>
        <a:p>
          <a:endParaRPr lang="en-US"/>
        </a:p>
      </dgm:t>
    </dgm:pt>
    <dgm:pt modelId="{C54BCC33-3021-4E03-9133-DEE760990A12}">
      <dgm:prSet/>
      <dgm:spPr/>
      <dgm:t>
        <a:bodyPr/>
        <a:lstStyle/>
        <a:p>
          <a:r>
            <a:rPr lang="en-US" dirty="0"/>
            <a:t>How involved do you want to be in monitoring:</a:t>
          </a:r>
        </a:p>
      </dgm:t>
    </dgm:pt>
    <dgm:pt modelId="{F3964C1F-33F3-4C09-897C-9F36BA259C72}" type="parTrans" cxnId="{511364BB-4596-4CDA-8C88-0D1F7A15F356}">
      <dgm:prSet/>
      <dgm:spPr/>
      <dgm:t>
        <a:bodyPr/>
        <a:lstStyle/>
        <a:p>
          <a:endParaRPr lang="en-US"/>
        </a:p>
      </dgm:t>
    </dgm:pt>
    <dgm:pt modelId="{A6D103FA-209D-4BC3-8E17-AF6DA72D3A5E}" type="sibTrans" cxnId="{511364BB-4596-4CDA-8C88-0D1F7A15F356}">
      <dgm:prSet/>
      <dgm:spPr/>
      <dgm:t>
        <a:bodyPr/>
        <a:lstStyle/>
        <a:p>
          <a:endParaRPr lang="en-US"/>
        </a:p>
      </dgm:t>
    </dgm:pt>
    <dgm:pt modelId="{81784EC6-A1D1-4D0A-BDC5-1EEA5CF4B5F2}">
      <dgm:prSet/>
      <dgm:spPr/>
      <dgm:t>
        <a:bodyPr/>
        <a:lstStyle/>
        <a:p>
          <a:r>
            <a:rPr lang="en-US" dirty="0"/>
            <a:t>Rebate and yield restriction compliance</a:t>
          </a:r>
        </a:p>
      </dgm:t>
    </dgm:pt>
    <dgm:pt modelId="{61A6FD42-633D-475D-A2B2-D73672491261}" type="parTrans" cxnId="{6BDF7072-90C6-422E-8980-ADFDCFCD9087}">
      <dgm:prSet/>
      <dgm:spPr/>
      <dgm:t>
        <a:bodyPr/>
        <a:lstStyle/>
        <a:p>
          <a:endParaRPr lang="en-US"/>
        </a:p>
      </dgm:t>
    </dgm:pt>
    <dgm:pt modelId="{FCDFA302-A64E-4861-944F-7C56C42750FD}" type="sibTrans" cxnId="{6BDF7072-90C6-422E-8980-ADFDCFCD9087}">
      <dgm:prSet/>
      <dgm:spPr/>
      <dgm:t>
        <a:bodyPr/>
        <a:lstStyle/>
        <a:p>
          <a:endParaRPr lang="en-US"/>
        </a:p>
      </dgm:t>
    </dgm:pt>
    <dgm:pt modelId="{0103E4AF-3CE0-40D1-8755-E90BAEE91373}">
      <dgm:prSet/>
      <dgm:spPr/>
      <dgm:t>
        <a:bodyPr/>
        <a:lstStyle/>
        <a:p>
          <a:r>
            <a:rPr lang="en-US" dirty="0"/>
            <a:t>Expenditure of bond proceeds</a:t>
          </a:r>
        </a:p>
      </dgm:t>
    </dgm:pt>
    <dgm:pt modelId="{D9E9EFC3-3D76-4F34-ABAD-543B46E61FCD}" type="parTrans" cxnId="{809FFDF0-6227-4086-A279-08826D250D78}">
      <dgm:prSet/>
      <dgm:spPr/>
      <dgm:t>
        <a:bodyPr/>
        <a:lstStyle/>
        <a:p>
          <a:endParaRPr lang="en-US"/>
        </a:p>
      </dgm:t>
    </dgm:pt>
    <dgm:pt modelId="{AC7E2CF2-A19F-46EB-9F64-5E7FCC5B9AD8}" type="sibTrans" cxnId="{809FFDF0-6227-4086-A279-08826D250D78}">
      <dgm:prSet/>
      <dgm:spPr/>
      <dgm:t>
        <a:bodyPr/>
        <a:lstStyle/>
        <a:p>
          <a:endParaRPr lang="en-US"/>
        </a:p>
      </dgm:t>
    </dgm:pt>
    <dgm:pt modelId="{2BB9BEDC-412A-43BA-A3FC-53D5DA77542D}">
      <dgm:prSet/>
      <dgm:spPr/>
      <dgm:t>
        <a:bodyPr/>
        <a:lstStyle/>
        <a:p>
          <a:r>
            <a:rPr lang="en-US" dirty="0"/>
            <a:t>Qualified use of bond financed facilities and noncompliant use</a:t>
          </a:r>
        </a:p>
      </dgm:t>
    </dgm:pt>
    <dgm:pt modelId="{132F7DEF-45A7-4A7C-9442-C150D9E13BDC}" type="parTrans" cxnId="{9826C1D1-9BF7-4560-AD23-C82B58A1B4C5}">
      <dgm:prSet/>
      <dgm:spPr/>
      <dgm:t>
        <a:bodyPr/>
        <a:lstStyle/>
        <a:p>
          <a:endParaRPr lang="en-US"/>
        </a:p>
      </dgm:t>
    </dgm:pt>
    <dgm:pt modelId="{F52CE479-1622-47C0-921B-B1E02C530718}" type="sibTrans" cxnId="{9826C1D1-9BF7-4560-AD23-C82B58A1B4C5}">
      <dgm:prSet/>
      <dgm:spPr/>
      <dgm:t>
        <a:bodyPr/>
        <a:lstStyle/>
        <a:p>
          <a:endParaRPr lang="en-US"/>
        </a:p>
      </dgm:t>
    </dgm:pt>
    <dgm:pt modelId="{EEAE0CD3-826F-475D-ACFF-98E97099CCDC}">
      <dgm:prSet/>
      <dgm:spPr/>
      <dgm:t>
        <a:bodyPr/>
        <a:lstStyle/>
        <a:p>
          <a:r>
            <a:rPr lang="en-US" dirty="0"/>
            <a:t>Change of use</a:t>
          </a:r>
        </a:p>
      </dgm:t>
    </dgm:pt>
    <dgm:pt modelId="{E49E9765-8D68-4379-BF23-EDF00A947637}" type="parTrans" cxnId="{937E295D-B63B-4276-947D-196FFDDE4496}">
      <dgm:prSet/>
      <dgm:spPr/>
      <dgm:t>
        <a:bodyPr/>
        <a:lstStyle/>
        <a:p>
          <a:endParaRPr lang="en-US"/>
        </a:p>
      </dgm:t>
    </dgm:pt>
    <dgm:pt modelId="{68490DC2-170C-4E66-A7C6-523D1109BA96}" type="sibTrans" cxnId="{937E295D-B63B-4276-947D-196FFDDE4496}">
      <dgm:prSet/>
      <dgm:spPr/>
      <dgm:t>
        <a:bodyPr/>
        <a:lstStyle/>
        <a:p>
          <a:endParaRPr lang="en-US"/>
        </a:p>
      </dgm:t>
    </dgm:pt>
    <dgm:pt modelId="{F5F53403-EC2C-484E-9144-FD7C4EC96060}">
      <dgm:prSet/>
      <dgm:spPr/>
      <dgm:t>
        <a:bodyPr/>
        <a:lstStyle/>
        <a:p>
          <a:r>
            <a:rPr lang="en-US" dirty="0"/>
            <a:t>Remedial actions</a:t>
          </a:r>
        </a:p>
      </dgm:t>
    </dgm:pt>
    <dgm:pt modelId="{0F495766-E69A-40F0-ADC3-C85BD496C54A}" type="parTrans" cxnId="{D39EE8BD-DDFE-4FF6-B437-FF52CE8402B9}">
      <dgm:prSet/>
      <dgm:spPr/>
      <dgm:t>
        <a:bodyPr/>
        <a:lstStyle/>
        <a:p>
          <a:endParaRPr lang="en-US"/>
        </a:p>
      </dgm:t>
    </dgm:pt>
    <dgm:pt modelId="{50781D5E-AAAA-465C-BE2F-A760A2C0AC4B}" type="sibTrans" cxnId="{D39EE8BD-DDFE-4FF6-B437-FF52CE8402B9}">
      <dgm:prSet/>
      <dgm:spPr/>
      <dgm:t>
        <a:bodyPr/>
        <a:lstStyle/>
        <a:p>
          <a:endParaRPr lang="en-US"/>
        </a:p>
      </dgm:t>
    </dgm:pt>
    <dgm:pt modelId="{BDE56034-13F2-475A-808F-20DAF6F4D3B2}">
      <dgm:prSet/>
      <dgm:spPr/>
      <dgm:t>
        <a:bodyPr/>
        <a:lstStyle/>
        <a:p>
          <a:r>
            <a:rPr lang="en-US" dirty="0"/>
            <a:t>Recordkeeping</a:t>
          </a:r>
        </a:p>
      </dgm:t>
    </dgm:pt>
    <dgm:pt modelId="{905EEAEA-D0F3-41D3-B752-01E74E8F41D1}" type="parTrans" cxnId="{9625A945-4EBD-4E3D-8D12-C590C912A9E5}">
      <dgm:prSet/>
      <dgm:spPr/>
      <dgm:t>
        <a:bodyPr/>
        <a:lstStyle/>
        <a:p>
          <a:endParaRPr lang="en-US"/>
        </a:p>
      </dgm:t>
    </dgm:pt>
    <dgm:pt modelId="{5B68C5BF-B930-4FA3-BB6F-367CC3821A97}" type="sibTrans" cxnId="{9625A945-4EBD-4E3D-8D12-C590C912A9E5}">
      <dgm:prSet/>
      <dgm:spPr/>
      <dgm:t>
        <a:bodyPr/>
        <a:lstStyle/>
        <a:p>
          <a:endParaRPr lang="en-US"/>
        </a:p>
      </dgm:t>
    </dgm:pt>
    <dgm:pt modelId="{1DAEB5C5-5DF5-4A31-9E93-CCA0F9A2A0AA}" type="pres">
      <dgm:prSet presAssocID="{B45D79D0-D1EC-4774-88A4-E9C7ABC38CE7}" presName="linear" presStyleCnt="0">
        <dgm:presLayoutVars>
          <dgm:animLvl val="lvl"/>
          <dgm:resizeHandles val="exact"/>
        </dgm:presLayoutVars>
      </dgm:prSet>
      <dgm:spPr/>
    </dgm:pt>
    <dgm:pt modelId="{2EA2C169-E260-4E64-970B-EFD2BA49080F}" type="pres">
      <dgm:prSet presAssocID="{ABF1739A-2EA0-429D-A124-A2885DC95294}" presName="parentText" presStyleLbl="node1" presStyleIdx="0" presStyleCnt="1">
        <dgm:presLayoutVars>
          <dgm:chMax val="0"/>
          <dgm:bulletEnabled val="1"/>
        </dgm:presLayoutVars>
      </dgm:prSet>
      <dgm:spPr/>
    </dgm:pt>
    <dgm:pt modelId="{AE211886-830C-42AF-88C1-EC88D7081053}" type="pres">
      <dgm:prSet presAssocID="{ABF1739A-2EA0-429D-A124-A2885DC95294}" presName="childText" presStyleLbl="revTx" presStyleIdx="0" presStyleCnt="1">
        <dgm:presLayoutVars>
          <dgm:bulletEnabled val="1"/>
        </dgm:presLayoutVars>
      </dgm:prSet>
      <dgm:spPr/>
    </dgm:pt>
  </dgm:ptLst>
  <dgm:cxnLst>
    <dgm:cxn modelId="{937E295D-B63B-4276-947D-196FFDDE4496}" srcId="{C54BCC33-3021-4E03-9133-DEE760990A12}" destId="{EEAE0CD3-826F-475D-ACFF-98E97099CCDC}" srcOrd="3" destOrd="0" parTransId="{E49E9765-8D68-4379-BF23-EDF00A947637}" sibTransId="{68490DC2-170C-4E66-A7C6-523D1109BA96}"/>
    <dgm:cxn modelId="{9625A945-4EBD-4E3D-8D12-C590C912A9E5}" srcId="{C54BCC33-3021-4E03-9133-DEE760990A12}" destId="{BDE56034-13F2-475A-808F-20DAF6F4D3B2}" srcOrd="5" destOrd="0" parTransId="{905EEAEA-D0F3-41D3-B752-01E74E8F41D1}" sibTransId="{5B68C5BF-B930-4FA3-BB6F-367CC3821A97}"/>
    <dgm:cxn modelId="{E10CDA49-F73E-4D9D-8B48-196559BB8ED2}" type="presOf" srcId="{2BB9BEDC-412A-43BA-A3FC-53D5DA77542D}" destId="{AE211886-830C-42AF-88C1-EC88D7081053}" srcOrd="0" destOrd="3" presId="urn:microsoft.com/office/officeart/2005/8/layout/vList2"/>
    <dgm:cxn modelId="{6BDF7072-90C6-422E-8980-ADFDCFCD9087}" srcId="{C54BCC33-3021-4E03-9133-DEE760990A12}" destId="{81784EC6-A1D1-4D0A-BDC5-1EEA5CF4B5F2}" srcOrd="0" destOrd="0" parTransId="{61A6FD42-633D-475D-A2B2-D73672491261}" sibTransId="{FCDFA302-A64E-4861-944F-7C56C42750FD}"/>
    <dgm:cxn modelId="{ACB8BE78-465B-48CC-B4F0-127671D1CE20}" srcId="{B45D79D0-D1EC-4774-88A4-E9C7ABC38CE7}" destId="{ABF1739A-2EA0-429D-A124-A2885DC95294}" srcOrd="0" destOrd="0" parTransId="{EAE421DD-B70D-47EB-80C1-8F35EB134BA7}" sibTransId="{324FEF2F-5632-48D4-8B96-483A297E8786}"/>
    <dgm:cxn modelId="{579C9F85-B14C-489A-AFBB-91A3A0DCBE2C}" type="presOf" srcId="{C54BCC33-3021-4E03-9133-DEE760990A12}" destId="{AE211886-830C-42AF-88C1-EC88D7081053}" srcOrd="0" destOrd="0" presId="urn:microsoft.com/office/officeart/2005/8/layout/vList2"/>
    <dgm:cxn modelId="{02E7F189-C041-4F49-BD34-2A61B0E17CB9}" type="presOf" srcId="{81784EC6-A1D1-4D0A-BDC5-1EEA5CF4B5F2}" destId="{AE211886-830C-42AF-88C1-EC88D7081053}" srcOrd="0" destOrd="1" presId="urn:microsoft.com/office/officeart/2005/8/layout/vList2"/>
    <dgm:cxn modelId="{EDCE0D8E-3E4A-4C28-B20A-FAC2C5148DDF}" type="presOf" srcId="{BDE56034-13F2-475A-808F-20DAF6F4D3B2}" destId="{AE211886-830C-42AF-88C1-EC88D7081053}" srcOrd="0" destOrd="6" presId="urn:microsoft.com/office/officeart/2005/8/layout/vList2"/>
    <dgm:cxn modelId="{485E7297-B5CE-4BBE-8760-4E92640775DB}" type="presOf" srcId="{F5F53403-EC2C-484E-9144-FD7C4EC96060}" destId="{AE211886-830C-42AF-88C1-EC88D7081053}" srcOrd="0" destOrd="5" presId="urn:microsoft.com/office/officeart/2005/8/layout/vList2"/>
    <dgm:cxn modelId="{A4D1C69A-8410-4C90-8B4E-9A84F3745FD7}" type="presOf" srcId="{EEAE0CD3-826F-475D-ACFF-98E97099CCDC}" destId="{AE211886-830C-42AF-88C1-EC88D7081053}" srcOrd="0" destOrd="4" presId="urn:microsoft.com/office/officeart/2005/8/layout/vList2"/>
    <dgm:cxn modelId="{72EC2DA8-4959-4E50-979E-3A570F37EFDB}" type="presOf" srcId="{ABF1739A-2EA0-429D-A124-A2885DC95294}" destId="{2EA2C169-E260-4E64-970B-EFD2BA49080F}" srcOrd="0" destOrd="0" presId="urn:microsoft.com/office/officeart/2005/8/layout/vList2"/>
    <dgm:cxn modelId="{511364BB-4596-4CDA-8C88-0D1F7A15F356}" srcId="{ABF1739A-2EA0-429D-A124-A2885DC95294}" destId="{C54BCC33-3021-4E03-9133-DEE760990A12}" srcOrd="0" destOrd="0" parTransId="{F3964C1F-33F3-4C09-897C-9F36BA259C72}" sibTransId="{A6D103FA-209D-4BC3-8E17-AF6DA72D3A5E}"/>
    <dgm:cxn modelId="{D39EE8BD-DDFE-4FF6-B437-FF52CE8402B9}" srcId="{C54BCC33-3021-4E03-9133-DEE760990A12}" destId="{F5F53403-EC2C-484E-9144-FD7C4EC96060}" srcOrd="4" destOrd="0" parTransId="{0F495766-E69A-40F0-ADC3-C85BD496C54A}" sibTransId="{50781D5E-AAAA-465C-BE2F-A760A2C0AC4B}"/>
    <dgm:cxn modelId="{72C8EFC7-97EF-4568-BE37-35DBF911179C}" type="presOf" srcId="{B45D79D0-D1EC-4774-88A4-E9C7ABC38CE7}" destId="{1DAEB5C5-5DF5-4A31-9E93-CCA0F9A2A0AA}" srcOrd="0" destOrd="0" presId="urn:microsoft.com/office/officeart/2005/8/layout/vList2"/>
    <dgm:cxn modelId="{9826C1D1-9BF7-4560-AD23-C82B58A1B4C5}" srcId="{C54BCC33-3021-4E03-9133-DEE760990A12}" destId="{2BB9BEDC-412A-43BA-A3FC-53D5DA77542D}" srcOrd="2" destOrd="0" parTransId="{132F7DEF-45A7-4A7C-9442-C150D9E13BDC}" sibTransId="{F52CE479-1622-47C0-921B-B1E02C530718}"/>
    <dgm:cxn modelId="{039E7CD3-7D38-42C7-AB23-FAF9EA7EE791}" type="presOf" srcId="{0103E4AF-3CE0-40D1-8755-E90BAEE91373}" destId="{AE211886-830C-42AF-88C1-EC88D7081053}" srcOrd="0" destOrd="2" presId="urn:microsoft.com/office/officeart/2005/8/layout/vList2"/>
    <dgm:cxn modelId="{809FFDF0-6227-4086-A279-08826D250D78}" srcId="{C54BCC33-3021-4E03-9133-DEE760990A12}" destId="{0103E4AF-3CE0-40D1-8755-E90BAEE91373}" srcOrd="1" destOrd="0" parTransId="{D9E9EFC3-3D76-4F34-ABAD-543B46E61FCD}" sibTransId="{AC7E2CF2-A19F-46EB-9F64-5E7FCC5B9AD8}"/>
    <dgm:cxn modelId="{C469DD14-E36F-440C-877B-981E6A868323}" type="presParOf" srcId="{1DAEB5C5-5DF5-4A31-9E93-CCA0F9A2A0AA}" destId="{2EA2C169-E260-4E64-970B-EFD2BA49080F}" srcOrd="0" destOrd="0" presId="urn:microsoft.com/office/officeart/2005/8/layout/vList2"/>
    <dgm:cxn modelId="{9D93BC25-358F-43E3-BB31-F4FBC2F4029B}" type="presParOf" srcId="{1DAEB5C5-5DF5-4A31-9E93-CCA0F9A2A0AA}" destId="{AE211886-830C-42AF-88C1-EC88D70810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C89F2-10F3-4E02-A5A2-6750E27D28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0BA076-02D2-43F1-A3B2-8190F849F13A}">
      <dgm:prSet/>
      <dgm:spPr/>
      <dgm:t>
        <a:bodyPr/>
        <a:lstStyle/>
        <a:p>
          <a:r>
            <a:rPr lang="en-US" b="1" dirty="0"/>
            <a:t>Questions for Conduit Issuers:</a:t>
          </a:r>
          <a:endParaRPr lang="en-US" dirty="0"/>
        </a:p>
      </dgm:t>
    </dgm:pt>
    <dgm:pt modelId="{E8C80501-F43A-4A09-83D8-00B98802651D}" type="parTrans" cxnId="{2949BF64-5974-4F26-A4AE-E444F8AEDC37}">
      <dgm:prSet/>
      <dgm:spPr/>
      <dgm:t>
        <a:bodyPr/>
        <a:lstStyle/>
        <a:p>
          <a:endParaRPr lang="en-US"/>
        </a:p>
      </dgm:t>
    </dgm:pt>
    <dgm:pt modelId="{4915953E-D3F2-4F6A-9318-61E047D203C8}" type="sibTrans" cxnId="{2949BF64-5974-4F26-A4AE-E444F8AEDC37}">
      <dgm:prSet/>
      <dgm:spPr/>
      <dgm:t>
        <a:bodyPr/>
        <a:lstStyle/>
        <a:p>
          <a:endParaRPr lang="en-US"/>
        </a:p>
      </dgm:t>
    </dgm:pt>
    <dgm:pt modelId="{8690A7FA-8803-4AE3-9AAE-0420AF76F49A}">
      <dgm:prSet/>
      <dgm:spPr/>
      <dgm:t>
        <a:bodyPr/>
        <a:lstStyle/>
        <a:p>
          <a:r>
            <a:rPr lang="en-US" dirty="0"/>
            <a:t>Do you want:</a:t>
          </a:r>
        </a:p>
      </dgm:t>
    </dgm:pt>
    <dgm:pt modelId="{E94C6DB6-5BC7-4721-9FED-71B3026A5276}" type="parTrans" cxnId="{D96BDFB1-5923-4DF9-B2B5-A0F9BC00E267}">
      <dgm:prSet/>
      <dgm:spPr/>
      <dgm:t>
        <a:bodyPr/>
        <a:lstStyle/>
        <a:p>
          <a:endParaRPr lang="en-US"/>
        </a:p>
      </dgm:t>
    </dgm:pt>
    <dgm:pt modelId="{84E56D6B-7651-4A00-8527-DF76A2F2215B}" type="sibTrans" cxnId="{D96BDFB1-5923-4DF9-B2B5-A0F9BC00E267}">
      <dgm:prSet/>
      <dgm:spPr/>
      <dgm:t>
        <a:bodyPr/>
        <a:lstStyle/>
        <a:p>
          <a:endParaRPr lang="en-US"/>
        </a:p>
      </dgm:t>
    </dgm:pt>
    <dgm:pt modelId="{E970FCF0-5184-4492-80FD-BAB072479ADC}">
      <dgm:prSet/>
      <dgm:spPr/>
      <dgm:t>
        <a:bodyPr/>
        <a:lstStyle/>
        <a:p>
          <a:r>
            <a:rPr lang="en-US" dirty="0"/>
            <a:t>No involvement</a:t>
          </a:r>
        </a:p>
      </dgm:t>
    </dgm:pt>
    <dgm:pt modelId="{530FF1A4-CEE1-414E-B6AA-7326F3A09ECF}" type="parTrans" cxnId="{11902D8C-5234-4F91-B4D7-FCBC692ADBC2}">
      <dgm:prSet/>
      <dgm:spPr/>
      <dgm:t>
        <a:bodyPr/>
        <a:lstStyle/>
        <a:p>
          <a:endParaRPr lang="en-US"/>
        </a:p>
      </dgm:t>
    </dgm:pt>
    <dgm:pt modelId="{BBA73FC9-D856-48FA-8F6E-A6CDAFF831C7}" type="sibTrans" cxnId="{11902D8C-5234-4F91-B4D7-FCBC692ADBC2}">
      <dgm:prSet/>
      <dgm:spPr/>
      <dgm:t>
        <a:bodyPr/>
        <a:lstStyle/>
        <a:p>
          <a:endParaRPr lang="en-US"/>
        </a:p>
      </dgm:t>
    </dgm:pt>
    <dgm:pt modelId="{4C21B72D-B0AF-4FC9-921A-831D50D48CC8}">
      <dgm:prSet/>
      <dgm:spPr/>
      <dgm:t>
        <a:bodyPr/>
        <a:lstStyle/>
        <a:p>
          <a:r>
            <a:rPr lang="en-US" dirty="0"/>
            <a:t>Passive involvement</a:t>
          </a:r>
        </a:p>
      </dgm:t>
    </dgm:pt>
    <dgm:pt modelId="{FE59DFFA-55AC-4B8C-8D4B-77DB586091A0}" type="parTrans" cxnId="{A94546D6-1A89-4CE4-BF26-134E6B4AA1CC}">
      <dgm:prSet/>
      <dgm:spPr/>
      <dgm:t>
        <a:bodyPr/>
        <a:lstStyle/>
        <a:p>
          <a:endParaRPr lang="en-US"/>
        </a:p>
      </dgm:t>
    </dgm:pt>
    <dgm:pt modelId="{FFA2C808-6126-40E0-9631-A4781F881158}" type="sibTrans" cxnId="{A94546D6-1A89-4CE4-BF26-134E6B4AA1CC}">
      <dgm:prSet/>
      <dgm:spPr/>
      <dgm:t>
        <a:bodyPr/>
        <a:lstStyle/>
        <a:p>
          <a:endParaRPr lang="en-US"/>
        </a:p>
      </dgm:t>
    </dgm:pt>
    <dgm:pt modelId="{7288A511-51C2-4036-94B1-BF9749061A16}">
      <dgm:prSet/>
      <dgm:spPr/>
      <dgm:t>
        <a:bodyPr/>
        <a:lstStyle/>
        <a:p>
          <a:r>
            <a:rPr lang="en-US" dirty="0"/>
            <a:t>Active involvement</a:t>
          </a:r>
        </a:p>
      </dgm:t>
    </dgm:pt>
    <dgm:pt modelId="{864DA73C-4E13-4037-B34F-2C9B46D7AD49}" type="parTrans" cxnId="{B24C8FF7-9E12-4D11-B0B7-8626B0FB88AC}">
      <dgm:prSet/>
      <dgm:spPr/>
      <dgm:t>
        <a:bodyPr/>
        <a:lstStyle/>
        <a:p>
          <a:endParaRPr lang="en-US"/>
        </a:p>
      </dgm:t>
    </dgm:pt>
    <dgm:pt modelId="{AAFEE4C4-4C8E-44B5-9680-57057EB1A9AE}" type="sibTrans" cxnId="{B24C8FF7-9E12-4D11-B0B7-8626B0FB88AC}">
      <dgm:prSet/>
      <dgm:spPr/>
      <dgm:t>
        <a:bodyPr/>
        <a:lstStyle/>
        <a:p>
          <a:endParaRPr lang="en-US"/>
        </a:p>
      </dgm:t>
    </dgm:pt>
    <dgm:pt modelId="{EBA5B2EB-0FA8-4715-AC34-08E0AEF2DDA2}" type="pres">
      <dgm:prSet presAssocID="{6B6C89F2-10F3-4E02-A5A2-6750E27D28A9}" presName="linear" presStyleCnt="0">
        <dgm:presLayoutVars>
          <dgm:animLvl val="lvl"/>
          <dgm:resizeHandles val="exact"/>
        </dgm:presLayoutVars>
      </dgm:prSet>
      <dgm:spPr/>
    </dgm:pt>
    <dgm:pt modelId="{EB493EF6-63FB-4B0C-BF49-C7215C877F9F}" type="pres">
      <dgm:prSet presAssocID="{D20BA076-02D2-43F1-A3B2-8190F849F13A}" presName="parentText" presStyleLbl="node1" presStyleIdx="0" presStyleCnt="1">
        <dgm:presLayoutVars>
          <dgm:chMax val="0"/>
          <dgm:bulletEnabled val="1"/>
        </dgm:presLayoutVars>
      </dgm:prSet>
      <dgm:spPr/>
    </dgm:pt>
    <dgm:pt modelId="{F9D40497-8C7B-403E-8839-ECDE84997E40}" type="pres">
      <dgm:prSet presAssocID="{D20BA076-02D2-43F1-A3B2-8190F849F13A}" presName="childText" presStyleLbl="revTx" presStyleIdx="0" presStyleCnt="1">
        <dgm:presLayoutVars>
          <dgm:bulletEnabled val="1"/>
        </dgm:presLayoutVars>
      </dgm:prSet>
      <dgm:spPr/>
    </dgm:pt>
  </dgm:ptLst>
  <dgm:cxnLst>
    <dgm:cxn modelId="{A4BE1D18-3112-467B-BA2C-BFFE22789414}" type="presOf" srcId="{D20BA076-02D2-43F1-A3B2-8190F849F13A}" destId="{EB493EF6-63FB-4B0C-BF49-C7215C877F9F}" srcOrd="0" destOrd="0" presId="urn:microsoft.com/office/officeart/2005/8/layout/vList2"/>
    <dgm:cxn modelId="{79BF5B1E-C0FE-4A52-AECA-A35F80ABA3FA}" type="presOf" srcId="{7288A511-51C2-4036-94B1-BF9749061A16}" destId="{F9D40497-8C7B-403E-8839-ECDE84997E40}" srcOrd="0" destOrd="3" presId="urn:microsoft.com/office/officeart/2005/8/layout/vList2"/>
    <dgm:cxn modelId="{6D525A5E-DA1A-4E45-9548-CC39C1624A22}" type="presOf" srcId="{E970FCF0-5184-4492-80FD-BAB072479ADC}" destId="{F9D40497-8C7B-403E-8839-ECDE84997E40}" srcOrd="0" destOrd="1" presId="urn:microsoft.com/office/officeart/2005/8/layout/vList2"/>
    <dgm:cxn modelId="{2949BF64-5974-4F26-A4AE-E444F8AEDC37}" srcId="{6B6C89F2-10F3-4E02-A5A2-6750E27D28A9}" destId="{D20BA076-02D2-43F1-A3B2-8190F849F13A}" srcOrd="0" destOrd="0" parTransId="{E8C80501-F43A-4A09-83D8-00B98802651D}" sibTransId="{4915953E-D3F2-4F6A-9318-61E047D203C8}"/>
    <dgm:cxn modelId="{F0498E81-7B24-462F-8E8C-E32A69CC59AC}" type="presOf" srcId="{8690A7FA-8803-4AE3-9AAE-0420AF76F49A}" destId="{F9D40497-8C7B-403E-8839-ECDE84997E40}" srcOrd="0" destOrd="0" presId="urn:microsoft.com/office/officeart/2005/8/layout/vList2"/>
    <dgm:cxn modelId="{11902D8C-5234-4F91-B4D7-FCBC692ADBC2}" srcId="{8690A7FA-8803-4AE3-9AAE-0420AF76F49A}" destId="{E970FCF0-5184-4492-80FD-BAB072479ADC}" srcOrd="0" destOrd="0" parTransId="{530FF1A4-CEE1-414E-B6AA-7326F3A09ECF}" sibTransId="{BBA73FC9-D856-48FA-8F6E-A6CDAFF831C7}"/>
    <dgm:cxn modelId="{FCE58593-4F66-435E-A0F1-5286CC90BD27}" type="presOf" srcId="{6B6C89F2-10F3-4E02-A5A2-6750E27D28A9}" destId="{EBA5B2EB-0FA8-4715-AC34-08E0AEF2DDA2}" srcOrd="0" destOrd="0" presId="urn:microsoft.com/office/officeart/2005/8/layout/vList2"/>
    <dgm:cxn modelId="{D96BDFB1-5923-4DF9-B2B5-A0F9BC00E267}" srcId="{D20BA076-02D2-43F1-A3B2-8190F849F13A}" destId="{8690A7FA-8803-4AE3-9AAE-0420AF76F49A}" srcOrd="0" destOrd="0" parTransId="{E94C6DB6-5BC7-4721-9FED-71B3026A5276}" sibTransId="{84E56D6B-7651-4A00-8527-DF76A2F2215B}"/>
    <dgm:cxn modelId="{777808D5-4327-496E-97FC-4B808BC80319}" type="presOf" srcId="{4C21B72D-B0AF-4FC9-921A-831D50D48CC8}" destId="{F9D40497-8C7B-403E-8839-ECDE84997E40}" srcOrd="0" destOrd="2" presId="urn:microsoft.com/office/officeart/2005/8/layout/vList2"/>
    <dgm:cxn modelId="{A94546D6-1A89-4CE4-BF26-134E6B4AA1CC}" srcId="{8690A7FA-8803-4AE3-9AAE-0420AF76F49A}" destId="{4C21B72D-B0AF-4FC9-921A-831D50D48CC8}" srcOrd="1" destOrd="0" parTransId="{FE59DFFA-55AC-4B8C-8D4B-77DB586091A0}" sibTransId="{FFA2C808-6126-40E0-9631-A4781F881158}"/>
    <dgm:cxn modelId="{B24C8FF7-9E12-4D11-B0B7-8626B0FB88AC}" srcId="{8690A7FA-8803-4AE3-9AAE-0420AF76F49A}" destId="{7288A511-51C2-4036-94B1-BF9749061A16}" srcOrd="2" destOrd="0" parTransId="{864DA73C-4E13-4037-B34F-2C9B46D7AD49}" sibTransId="{AAFEE4C4-4C8E-44B5-9680-57057EB1A9AE}"/>
    <dgm:cxn modelId="{140FD0B3-144F-410C-B13C-B90B4AA3F97F}" type="presParOf" srcId="{EBA5B2EB-0FA8-4715-AC34-08E0AEF2DDA2}" destId="{EB493EF6-63FB-4B0C-BF49-C7215C877F9F}" srcOrd="0" destOrd="0" presId="urn:microsoft.com/office/officeart/2005/8/layout/vList2"/>
    <dgm:cxn modelId="{9D861837-942C-4D84-8C21-A71C79939CD5}" type="presParOf" srcId="{EBA5B2EB-0FA8-4715-AC34-08E0AEF2DDA2}" destId="{F9D40497-8C7B-403E-8839-ECDE84997E4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1825C1-A8F8-4A5E-BC69-503ABBBE2E64}"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E38FF848-25D2-43D3-9F5C-7A7DA851FCF3}">
      <dgm:prSet/>
      <dgm:spPr/>
      <dgm:t>
        <a:bodyPr/>
        <a:lstStyle/>
        <a:p>
          <a:r>
            <a:rPr lang="en-US" b="1" dirty="0"/>
            <a:t>No Issuer Involvement – </a:t>
          </a:r>
          <a:r>
            <a:rPr lang="en-US" b="1" u="sng" dirty="0"/>
            <a:t>is it wise</a:t>
          </a:r>
          <a:r>
            <a:rPr lang="en-US" b="1" dirty="0"/>
            <a:t>?</a:t>
          </a:r>
          <a:endParaRPr lang="en-US" dirty="0"/>
        </a:p>
      </dgm:t>
    </dgm:pt>
    <dgm:pt modelId="{AF043718-D8AA-4421-832D-F3B28DB9F5BB}" type="parTrans" cxnId="{2FF14AD8-7083-497F-908E-2D6B0FB57A94}">
      <dgm:prSet/>
      <dgm:spPr/>
      <dgm:t>
        <a:bodyPr/>
        <a:lstStyle/>
        <a:p>
          <a:endParaRPr lang="en-US"/>
        </a:p>
      </dgm:t>
    </dgm:pt>
    <dgm:pt modelId="{81E961E4-CA3D-4BE1-BD16-1AC954318117}" type="sibTrans" cxnId="{2FF14AD8-7083-497F-908E-2D6B0FB57A94}">
      <dgm:prSet/>
      <dgm:spPr/>
      <dgm:t>
        <a:bodyPr/>
        <a:lstStyle/>
        <a:p>
          <a:endParaRPr lang="en-US"/>
        </a:p>
      </dgm:t>
    </dgm:pt>
    <dgm:pt modelId="{1BFC3D63-1430-4136-98E0-4DBEE534234D}">
      <dgm:prSet custT="1"/>
      <dgm:spPr/>
      <dgm:t>
        <a:bodyPr/>
        <a:lstStyle/>
        <a:p>
          <a:r>
            <a:rPr lang="en-US" sz="3700" dirty="0"/>
            <a:t>Borrower agrees to certain covenants as a condition of borrowing</a:t>
          </a:r>
        </a:p>
      </dgm:t>
    </dgm:pt>
    <dgm:pt modelId="{04604C4E-27AA-4E21-A439-28A910AD7855}" type="parTrans" cxnId="{9FC1FB3B-E6DF-4E32-B649-795584E8A598}">
      <dgm:prSet/>
      <dgm:spPr/>
      <dgm:t>
        <a:bodyPr/>
        <a:lstStyle/>
        <a:p>
          <a:endParaRPr lang="en-US"/>
        </a:p>
      </dgm:t>
    </dgm:pt>
    <dgm:pt modelId="{54330A04-84D1-4656-AFAD-7BF34A949821}" type="sibTrans" cxnId="{9FC1FB3B-E6DF-4E32-B649-795584E8A598}">
      <dgm:prSet/>
      <dgm:spPr/>
      <dgm:t>
        <a:bodyPr/>
        <a:lstStyle/>
        <a:p>
          <a:endParaRPr lang="en-US"/>
        </a:p>
      </dgm:t>
    </dgm:pt>
    <dgm:pt modelId="{54AB6211-EF8D-49EB-8AAB-5E4AE1795538}">
      <dgm:prSet custT="1"/>
      <dgm:spPr/>
      <dgm:t>
        <a:bodyPr/>
        <a:lstStyle/>
        <a:p>
          <a:r>
            <a:rPr lang="en-US" sz="3700" dirty="0"/>
            <a:t>Borrower is on their own to manage compliance</a:t>
          </a:r>
        </a:p>
      </dgm:t>
    </dgm:pt>
    <dgm:pt modelId="{26FDB949-24F4-41AA-8063-7828624261ED}" type="parTrans" cxnId="{0759AADA-0193-4DA4-ADF1-05DC878CC81B}">
      <dgm:prSet/>
      <dgm:spPr/>
      <dgm:t>
        <a:bodyPr/>
        <a:lstStyle/>
        <a:p>
          <a:endParaRPr lang="en-US"/>
        </a:p>
      </dgm:t>
    </dgm:pt>
    <dgm:pt modelId="{55E7477B-429C-4B49-8D49-20728A519524}" type="sibTrans" cxnId="{0759AADA-0193-4DA4-ADF1-05DC878CC81B}">
      <dgm:prSet/>
      <dgm:spPr/>
      <dgm:t>
        <a:bodyPr/>
        <a:lstStyle/>
        <a:p>
          <a:endParaRPr lang="en-US"/>
        </a:p>
      </dgm:t>
    </dgm:pt>
    <dgm:pt modelId="{F9B74091-4140-445F-B018-884535A15215}">
      <dgm:prSet custT="1"/>
      <dgm:spPr/>
      <dgm:t>
        <a:bodyPr/>
        <a:lstStyle/>
        <a:p>
          <a:r>
            <a:rPr lang="en-US" sz="3700" dirty="0"/>
            <a:t>No active Issuer monitoring of compliance</a:t>
          </a:r>
        </a:p>
        <a:p>
          <a:endParaRPr lang="en-US" sz="1800" i="1" dirty="0"/>
        </a:p>
        <a:p>
          <a:r>
            <a:rPr lang="en-US" sz="1800" i="1" dirty="0"/>
            <a:t>Risks:  Although the potential obligations of an Issuer are passed through to the Borrower, the Issuer may be liable to purchasers of Bonds declared taxable via judicial action.  The issuer not only runs this litigation risk, but also risk that the borrower be unable to pay.</a:t>
          </a:r>
        </a:p>
      </dgm:t>
    </dgm:pt>
    <dgm:pt modelId="{5FA7C733-52AE-43AF-8032-1200BF50C0A4}" type="parTrans" cxnId="{E781F539-63E2-4265-AE73-D39C21170109}">
      <dgm:prSet/>
      <dgm:spPr/>
      <dgm:t>
        <a:bodyPr/>
        <a:lstStyle/>
        <a:p>
          <a:endParaRPr lang="en-US"/>
        </a:p>
      </dgm:t>
    </dgm:pt>
    <dgm:pt modelId="{D9F760E9-2BA7-43AE-AEA8-BE50DA850F26}" type="sibTrans" cxnId="{E781F539-63E2-4265-AE73-D39C21170109}">
      <dgm:prSet/>
      <dgm:spPr/>
      <dgm:t>
        <a:bodyPr/>
        <a:lstStyle/>
        <a:p>
          <a:endParaRPr lang="en-US"/>
        </a:p>
      </dgm:t>
    </dgm:pt>
    <dgm:pt modelId="{08D0DF37-2F92-4A15-A70C-9F96F55A368F}" type="pres">
      <dgm:prSet presAssocID="{FE1825C1-A8F8-4A5E-BC69-503ABBBE2E64}" presName="vert0" presStyleCnt="0">
        <dgm:presLayoutVars>
          <dgm:dir/>
          <dgm:animOne val="branch"/>
          <dgm:animLvl val="lvl"/>
        </dgm:presLayoutVars>
      </dgm:prSet>
      <dgm:spPr/>
    </dgm:pt>
    <dgm:pt modelId="{03B1190E-DF92-4CA8-8FE5-A4A42AF4A10A}" type="pres">
      <dgm:prSet presAssocID="{E38FF848-25D2-43D3-9F5C-7A7DA851FCF3}" presName="thickLine" presStyleLbl="alignNode1" presStyleIdx="0" presStyleCnt="4"/>
      <dgm:spPr/>
    </dgm:pt>
    <dgm:pt modelId="{A491B255-FB69-45D8-AD21-770C8131B94B}" type="pres">
      <dgm:prSet presAssocID="{E38FF848-25D2-43D3-9F5C-7A7DA851FCF3}" presName="horz1" presStyleCnt="0"/>
      <dgm:spPr/>
    </dgm:pt>
    <dgm:pt modelId="{D68A3233-2C19-4E67-9273-78746D65CE7F}" type="pres">
      <dgm:prSet presAssocID="{E38FF848-25D2-43D3-9F5C-7A7DA851FCF3}" presName="tx1" presStyleLbl="revTx" presStyleIdx="0" presStyleCnt="4" custScaleY="76783" custLinFactNeighborY="-23721"/>
      <dgm:spPr/>
    </dgm:pt>
    <dgm:pt modelId="{90EC3526-5A1C-4B16-8757-3629F017A8F0}" type="pres">
      <dgm:prSet presAssocID="{E38FF848-25D2-43D3-9F5C-7A7DA851FCF3}" presName="vert1" presStyleCnt="0"/>
      <dgm:spPr/>
    </dgm:pt>
    <dgm:pt modelId="{8D5D4A76-8817-420E-86DC-F27A84763D05}" type="pres">
      <dgm:prSet presAssocID="{1BFC3D63-1430-4136-98E0-4DBEE534234D}" presName="thickLine" presStyleLbl="alignNode1" presStyleIdx="1" presStyleCnt="4"/>
      <dgm:spPr/>
    </dgm:pt>
    <dgm:pt modelId="{1056CA91-4545-43E9-BD4F-52A00590E2B9}" type="pres">
      <dgm:prSet presAssocID="{1BFC3D63-1430-4136-98E0-4DBEE534234D}" presName="horz1" presStyleCnt="0"/>
      <dgm:spPr/>
    </dgm:pt>
    <dgm:pt modelId="{F7F2707C-76B3-4A8B-944E-283CF6700A5E}" type="pres">
      <dgm:prSet presAssocID="{1BFC3D63-1430-4136-98E0-4DBEE534234D}" presName="tx1" presStyleLbl="revTx" presStyleIdx="1" presStyleCnt="4"/>
      <dgm:spPr/>
    </dgm:pt>
    <dgm:pt modelId="{1E070DE8-FD77-417B-AD17-77DF39962263}" type="pres">
      <dgm:prSet presAssocID="{1BFC3D63-1430-4136-98E0-4DBEE534234D}" presName="vert1" presStyleCnt="0"/>
      <dgm:spPr/>
    </dgm:pt>
    <dgm:pt modelId="{466F604A-A41A-458A-A62F-A9F03E20C773}" type="pres">
      <dgm:prSet presAssocID="{54AB6211-EF8D-49EB-8AAB-5E4AE1795538}" presName="thickLine" presStyleLbl="alignNode1" presStyleIdx="2" presStyleCnt="4"/>
      <dgm:spPr/>
    </dgm:pt>
    <dgm:pt modelId="{1210D07F-AB5E-41C2-B95B-B6C3AEBC4591}" type="pres">
      <dgm:prSet presAssocID="{54AB6211-EF8D-49EB-8AAB-5E4AE1795538}" presName="horz1" presStyleCnt="0"/>
      <dgm:spPr/>
    </dgm:pt>
    <dgm:pt modelId="{2939259D-E234-47AF-A4A4-945F9A443AF9}" type="pres">
      <dgm:prSet presAssocID="{54AB6211-EF8D-49EB-8AAB-5E4AE1795538}" presName="tx1" presStyleLbl="revTx" presStyleIdx="2" presStyleCnt="4" custScaleY="74963"/>
      <dgm:spPr/>
    </dgm:pt>
    <dgm:pt modelId="{2311BAB8-88A5-471B-A1CD-D3CF9F61776F}" type="pres">
      <dgm:prSet presAssocID="{54AB6211-EF8D-49EB-8AAB-5E4AE1795538}" presName="vert1" presStyleCnt="0"/>
      <dgm:spPr/>
    </dgm:pt>
    <dgm:pt modelId="{5BFBAD68-604A-4D15-A46F-ACFAAD109CD8}" type="pres">
      <dgm:prSet presAssocID="{F9B74091-4140-445F-B018-884535A15215}" presName="thickLine" presStyleLbl="alignNode1" presStyleIdx="3" presStyleCnt="4"/>
      <dgm:spPr/>
    </dgm:pt>
    <dgm:pt modelId="{A1345E0C-B4FE-4965-A3C1-0FDBFF6B9551}" type="pres">
      <dgm:prSet presAssocID="{F9B74091-4140-445F-B018-884535A15215}" presName="horz1" presStyleCnt="0"/>
      <dgm:spPr/>
    </dgm:pt>
    <dgm:pt modelId="{A6D59C17-A3F6-4DB0-9B7F-597FBF356454}" type="pres">
      <dgm:prSet presAssocID="{F9B74091-4140-445F-B018-884535A15215}" presName="tx1" presStyleLbl="revTx" presStyleIdx="3" presStyleCnt="4"/>
      <dgm:spPr/>
    </dgm:pt>
    <dgm:pt modelId="{BF7ADBAC-4F06-4940-A718-E68DFBF54002}" type="pres">
      <dgm:prSet presAssocID="{F9B74091-4140-445F-B018-884535A15215}" presName="vert1" presStyleCnt="0"/>
      <dgm:spPr/>
    </dgm:pt>
  </dgm:ptLst>
  <dgm:cxnLst>
    <dgm:cxn modelId="{E781F539-63E2-4265-AE73-D39C21170109}" srcId="{FE1825C1-A8F8-4A5E-BC69-503ABBBE2E64}" destId="{F9B74091-4140-445F-B018-884535A15215}" srcOrd="3" destOrd="0" parTransId="{5FA7C733-52AE-43AF-8032-1200BF50C0A4}" sibTransId="{D9F760E9-2BA7-43AE-AEA8-BE50DA850F26}"/>
    <dgm:cxn modelId="{9FC1FB3B-E6DF-4E32-B649-795584E8A598}" srcId="{FE1825C1-A8F8-4A5E-BC69-503ABBBE2E64}" destId="{1BFC3D63-1430-4136-98E0-4DBEE534234D}" srcOrd="1" destOrd="0" parTransId="{04604C4E-27AA-4E21-A439-28A910AD7855}" sibTransId="{54330A04-84D1-4656-AFAD-7BF34A949821}"/>
    <dgm:cxn modelId="{1E425E64-D24E-41B9-8269-2E24B8AF91AF}" type="presOf" srcId="{FE1825C1-A8F8-4A5E-BC69-503ABBBE2E64}" destId="{08D0DF37-2F92-4A15-A70C-9F96F55A368F}" srcOrd="0" destOrd="0" presId="urn:microsoft.com/office/officeart/2008/layout/LinedList"/>
    <dgm:cxn modelId="{7010A144-15BD-42FF-BA65-5BD769A665B9}" type="presOf" srcId="{1BFC3D63-1430-4136-98E0-4DBEE534234D}" destId="{F7F2707C-76B3-4A8B-944E-283CF6700A5E}" srcOrd="0" destOrd="0" presId="urn:microsoft.com/office/officeart/2008/layout/LinedList"/>
    <dgm:cxn modelId="{892B87A0-EB9F-445B-B351-BFDD9E4358DC}" type="presOf" srcId="{E38FF848-25D2-43D3-9F5C-7A7DA851FCF3}" destId="{D68A3233-2C19-4E67-9273-78746D65CE7F}" srcOrd="0" destOrd="0" presId="urn:microsoft.com/office/officeart/2008/layout/LinedList"/>
    <dgm:cxn modelId="{FAA4F9BC-D0C0-49F8-B0B0-34B76A2F1971}" type="presOf" srcId="{F9B74091-4140-445F-B018-884535A15215}" destId="{A6D59C17-A3F6-4DB0-9B7F-597FBF356454}" srcOrd="0" destOrd="0" presId="urn:microsoft.com/office/officeart/2008/layout/LinedList"/>
    <dgm:cxn modelId="{2FF14AD8-7083-497F-908E-2D6B0FB57A94}" srcId="{FE1825C1-A8F8-4A5E-BC69-503ABBBE2E64}" destId="{E38FF848-25D2-43D3-9F5C-7A7DA851FCF3}" srcOrd="0" destOrd="0" parTransId="{AF043718-D8AA-4421-832D-F3B28DB9F5BB}" sibTransId="{81E961E4-CA3D-4BE1-BD16-1AC954318117}"/>
    <dgm:cxn modelId="{0759AADA-0193-4DA4-ADF1-05DC878CC81B}" srcId="{FE1825C1-A8F8-4A5E-BC69-503ABBBE2E64}" destId="{54AB6211-EF8D-49EB-8AAB-5E4AE1795538}" srcOrd="2" destOrd="0" parTransId="{26FDB949-24F4-41AA-8063-7828624261ED}" sibTransId="{55E7477B-429C-4B49-8D49-20728A519524}"/>
    <dgm:cxn modelId="{A074F3F4-4005-4404-8912-22CD1C29C203}" type="presOf" srcId="{54AB6211-EF8D-49EB-8AAB-5E4AE1795538}" destId="{2939259D-E234-47AF-A4A4-945F9A443AF9}" srcOrd="0" destOrd="0" presId="urn:microsoft.com/office/officeart/2008/layout/LinedList"/>
    <dgm:cxn modelId="{A95D8CA0-711B-406E-9C06-4497AE90245E}" type="presParOf" srcId="{08D0DF37-2F92-4A15-A70C-9F96F55A368F}" destId="{03B1190E-DF92-4CA8-8FE5-A4A42AF4A10A}" srcOrd="0" destOrd="0" presId="urn:microsoft.com/office/officeart/2008/layout/LinedList"/>
    <dgm:cxn modelId="{3F5C8975-78FC-415C-8735-F2CDF9BDABE5}" type="presParOf" srcId="{08D0DF37-2F92-4A15-A70C-9F96F55A368F}" destId="{A491B255-FB69-45D8-AD21-770C8131B94B}" srcOrd="1" destOrd="0" presId="urn:microsoft.com/office/officeart/2008/layout/LinedList"/>
    <dgm:cxn modelId="{F02157BF-F557-4BF1-BC88-FAE6E72D7B07}" type="presParOf" srcId="{A491B255-FB69-45D8-AD21-770C8131B94B}" destId="{D68A3233-2C19-4E67-9273-78746D65CE7F}" srcOrd="0" destOrd="0" presId="urn:microsoft.com/office/officeart/2008/layout/LinedList"/>
    <dgm:cxn modelId="{94F5A679-B671-4A38-BA19-FAB602D15B41}" type="presParOf" srcId="{A491B255-FB69-45D8-AD21-770C8131B94B}" destId="{90EC3526-5A1C-4B16-8757-3629F017A8F0}" srcOrd="1" destOrd="0" presId="urn:microsoft.com/office/officeart/2008/layout/LinedList"/>
    <dgm:cxn modelId="{EC155189-30B5-4A06-B50B-958FB85CA82C}" type="presParOf" srcId="{08D0DF37-2F92-4A15-A70C-9F96F55A368F}" destId="{8D5D4A76-8817-420E-86DC-F27A84763D05}" srcOrd="2" destOrd="0" presId="urn:microsoft.com/office/officeart/2008/layout/LinedList"/>
    <dgm:cxn modelId="{39581D2E-AC03-490B-A345-D598C783F2E3}" type="presParOf" srcId="{08D0DF37-2F92-4A15-A70C-9F96F55A368F}" destId="{1056CA91-4545-43E9-BD4F-52A00590E2B9}" srcOrd="3" destOrd="0" presId="urn:microsoft.com/office/officeart/2008/layout/LinedList"/>
    <dgm:cxn modelId="{678BCC7D-D86E-45F2-A49A-750E99DAEAA3}" type="presParOf" srcId="{1056CA91-4545-43E9-BD4F-52A00590E2B9}" destId="{F7F2707C-76B3-4A8B-944E-283CF6700A5E}" srcOrd="0" destOrd="0" presId="urn:microsoft.com/office/officeart/2008/layout/LinedList"/>
    <dgm:cxn modelId="{38E72625-5309-4A04-AB4E-1CC673B25F4E}" type="presParOf" srcId="{1056CA91-4545-43E9-BD4F-52A00590E2B9}" destId="{1E070DE8-FD77-417B-AD17-77DF39962263}" srcOrd="1" destOrd="0" presId="urn:microsoft.com/office/officeart/2008/layout/LinedList"/>
    <dgm:cxn modelId="{6AD17B8C-090F-46BA-B0F2-4C67B1B1A25A}" type="presParOf" srcId="{08D0DF37-2F92-4A15-A70C-9F96F55A368F}" destId="{466F604A-A41A-458A-A62F-A9F03E20C773}" srcOrd="4" destOrd="0" presId="urn:microsoft.com/office/officeart/2008/layout/LinedList"/>
    <dgm:cxn modelId="{6D30F677-03CA-433F-931A-3BFE7CB04BD3}" type="presParOf" srcId="{08D0DF37-2F92-4A15-A70C-9F96F55A368F}" destId="{1210D07F-AB5E-41C2-B95B-B6C3AEBC4591}" srcOrd="5" destOrd="0" presId="urn:microsoft.com/office/officeart/2008/layout/LinedList"/>
    <dgm:cxn modelId="{BFBAA015-3522-4E51-BC39-A12EE24CC285}" type="presParOf" srcId="{1210D07F-AB5E-41C2-B95B-B6C3AEBC4591}" destId="{2939259D-E234-47AF-A4A4-945F9A443AF9}" srcOrd="0" destOrd="0" presId="urn:microsoft.com/office/officeart/2008/layout/LinedList"/>
    <dgm:cxn modelId="{B2E41C1C-DFBE-4B7C-8F6D-F4D12BE09A1F}" type="presParOf" srcId="{1210D07F-AB5E-41C2-B95B-B6C3AEBC4591}" destId="{2311BAB8-88A5-471B-A1CD-D3CF9F61776F}" srcOrd="1" destOrd="0" presId="urn:microsoft.com/office/officeart/2008/layout/LinedList"/>
    <dgm:cxn modelId="{B4AF5C37-0068-431A-B7E8-73E282E33543}" type="presParOf" srcId="{08D0DF37-2F92-4A15-A70C-9F96F55A368F}" destId="{5BFBAD68-604A-4D15-A46F-ACFAAD109CD8}" srcOrd="6" destOrd="0" presId="urn:microsoft.com/office/officeart/2008/layout/LinedList"/>
    <dgm:cxn modelId="{7843883D-0B54-4821-B8E5-5956F870DCF0}" type="presParOf" srcId="{08D0DF37-2F92-4A15-A70C-9F96F55A368F}" destId="{A1345E0C-B4FE-4965-A3C1-0FDBFF6B9551}" srcOrd="7" destOrd="0" presId="urn:microsoft.com/office/officeart/2008/layout/LinedList"/>
    <dgm:cxn modelId="{DA54C37B-3C09-43F2-AFFE-56375392C131}" type="presParOf" srcId="{A1345E0C-B4FE-4965-A3C1-0FDBFF6B9551}" destId="{A6D59C17-A3F6-4DB0-9B7F-597FBF356454}" srcOrd="0" destOrd="0" presId="urn:microsoft.com/office/officeart/2008/layout/LinedList"/>
    <dgm:cxn modelId="{714F2DB9-48A8-4C86-BBE9-AB8D9193F98E}" type="presParOf" srcId="{A1345E0C-B4FE-4965-A3C1-0FDBFF6B9551}" destId="{BF7ADBAC-4F06-4940-A718-E68DFBF540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104589-455B-4177-979A-2927C2E2750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70E2050-5FC3-46FC-B980-5727F2B04331}">
      <dgm:prSet/>
      <dgm:spPr/>
      <dgm:t>
        <a:bodyPr/>
        <a:lstStyle/>
        <a:p>
          <a:r>
            <a:rPr lang="en-US" b="1" dirty="0"/>
            <a:t>Passive Issuer Involvement</a:t>
          </a:r>
          <a:endParaRPr lang="en-US" dirty="0"/>
        </a:p>
      </dgm:t>
    </dgm:pt>
    <dgm:pt modelId="{ED8371D4-25EC-42FE-8D86-E5A72CB4E437}" type="parTrans" cxnId="{61435236-3706-4A3E-AB10-81EB0AC6FA1F}">
      <dgm:prSet/>
      <dgm:spPr/>
      <dgm:t>
        <a:bodyPr/>
        <a:lstStyle/>
        <a:p>
          <a:endParaRPr lang="en-US"/>
        </a:p>
      </dgm:t>
    </dgm:pt>
    <dgm:pt modelId="{717E76ED-5F39-47D4-90EC-EDD667EC6A07}" type="sibTrans" cxnId="{61435236-3706-4A3E-AB10-81EB0AC6FA1F}">
      <dgm:prSet/>
      <dgm:spPr/>
      <dgm:t>
        <a:bodyPr/>
        <a:lstStyle/>
        <a:p>
          <a:endParaRPr lang="en-US"/>
        </a:p>
      </dgm:t>
    </dgm:pt>
    <dgm:pt modelId="{A47435CE-B741-4215-84B5-1FF6382DAE45}">
      <dgm:prSet/>
      <dgm:spPr/>
      <dgm:t>
        <a:bodyPr/>
        <a:lstStyle/>
        <a:p>
          <a:r>
            <a:rPr lang="en-US" dirty="0"/>
            <a:t>Responsibility for compliance is passed on to the Borrower</a:t>
          </a:r>
        </a:p>
      </dgm:t>
    </dgm:pt>
    <dgm:pt modelId="{AD527239-0C36-4EFF-9229-7585C8E5C695}" type="parTrans" cxnId="{781DD28C-4F11-411B-8D7F-2546167354DF}">
      <dgm:prSet/>
      <dgm:spPr/>
      <dgm:t>
        <a:bodyPr/>
        <a:lstStyle/>
        <a:p>
          <a:endParaRPr lang="en-US"/>
        </a:p>
      </dgm:t>
    </dgm:pt>
    <dgm:pt modelId="{6037EE52-5135-40A7-B0DC-B24C8606D409}" type="sibTrans" cxnId="{781DD28C-4F11-411B-8D7F-2546167354DF}">
      <dgm:prSet/>
      <dgm:spPr/>
      <dgm:t>
        <a:bodyPr/>
        <a:lstStyle/>
        <a:p>
          <a:endParaRPr lang="en-US"/>
        </a:p>
      </dgm:t>
    </dgm:pt>
    <dgm:pt modelId="{A4621A2B-AC6F-47DE-8166-803C2B00B539}">
      <dgm:prSet/>
      <dgm:spPr/>
      <dgm:t>
        <a:bodyPr/>
        <a:lstStyle/>
        <a:p>
          <a:r>
            <a:rPr lang="en-US" dirty="0"/>
            <a:t>Issuer provides Borrower with certain tools to aid in compliance</a:t>
          </a:r>
        </a:p>
      </dgm:t>
    </dgm:pt>
    <dgm:pt modelId="{F1D535D8-7B4F-4D29-8958-76E8A246BC34}" type="parTrans" cxnId="{EBC9EA20-9CCC-41FA-B66D-5D0A94E398AA}">
      <dgm:prSet/>
      <dgm:spPr/>
      <dgm:t>
        <a:bodyPr/>
        <a:lstStyle/>
        <a:p>
          <a:endParaRPr lang="en-US"/>
        </a:p>
      </dgm:t>
    </dgm:pt>
    <dgm:pt modelId="{616EC291-6FDF-4691-8C46-BE200C37CF62}" type="sibTrans" cxnId="{EBC9EA20-9CCC-41FA-B66D-5D0A94E398AA}">
      <dgm:prSet/>
      <dgm:spPr/>
      <dgm:t>
        <a:bodyPr/>
        <a:lstStyle/>
        <a:p>
          <a:endParaRPr lang="en-US"/>
        </a:p>
      </dgm:t>
    </dgm:pt>
    <dgm:pt modelId="{C4CCC0BF-8A45-42A5-8C09-5FE7661DBD09}">
      <dgm:prSet/>
      <dgm:spPr/>
      <dgm:t>
        <a:bodyPr/>
        <a:lstStyle/>
        <a:p>
          <a:r>
            <a:rPr lang="en-US" dirty="0"/>
            <a:t>No active Issuer monitoring of Borrower compliance</a:t>
          </a:r>
        </a:p>
      </dgm:t>
    </dgm:pt>
    <dgm:pt modelId="{9F073AA3-814F-42CD-9525-4114014DD93C}" type="parTrans" cxnId="{9C1411B4-23A7-44E1-9F67-553585E217BF}">
      <dgm:prSet/>
      <dgm:spPr/>
      <dgm:t>
        <a:bodyPr/>
        <a:lstStyle/>
        <a:p>
          <a:endParaRPr lang="en-US"/>
        </a:p>
      </dgm:t>
    </dgm:pt>
    <dgm:pt modelId="{693ADE63-43F8-46A2-B63C-B3C7D652C5DB}" type="sibTrans" cxnId="{9C1411B4-23A7-44E1-9F67-553585E217BF}">
      <dgm:prSet/>
      <dgm:spPr/>
      <dgm:t>
        <a:bodyPr/>
        <a:lstStyle/>
        <a:p>
          <a:endParaRPr lang="en-US"/>
        </a:p>
      </dgm:t>
    </dgm:pt>
    <dgm:pt modelId="{6F867F0A-D434-4F48-B1B0-CF16C081FAF1}" type="pres">
      <dgm:prSet presAssocID="{51104589-455B-4177-979A-2927C2E27500}" presName="vert0" presStyleCnt="0">
        <dgm:presLayoutVars>
          <dgm:dir/>
          <dgm:animOne val="branch"/>
          <dgm:animLvl val="lvl"/>
        </dgm:presLayoutVars>
      </dgm:prSet>
      <dgm:spPr/>
    </dgm:pt>
    <dgm:pt modelId="{0FC09AF1-47E9-4455-810F-81F3E29E5B84}" type="pres">
      <dgm:prSet presAssocID="{370E2050-5FC3-46FC-B980-5727F2B04331}" presName="thickLine" presStyleLbl="alignNode1" presStyleIdx="0" presStyleCnt="4"/>
      <dgm:spPr/>
    </dgm:pt>
    <dgm:pt modelId="{5D89B65C-B779-4E7C-AE51-D2C8F9E43BEA}" type="pres">
      <dgm:prSet presAssocID="{370E2050-5FC3-46FC-B980-5727F2B04331}" presName="horz1" presStyleCnt="0"/>
      <dgm:spPr/>
    </dgm:pt>
    <dgm:pt modelId="{72CF1E81-79F9-4B01-9894-34FD768A6CB7}" type="pres">
      <dgm:prSet presAssocID="{370E2050-5FC3-46FC-B980-5727F2B04331}" presName="tx1" presStyleLbl="revTx" presStyleIdx="0" presStyleCnt="4"/>
      <dgm:spPr/>
    </dgm:pt>
    <dgm:pt modelId="{FE4A5A96-F992-4CFE-AD8F-88FC2415D096}" type="pres">
      <dgm:prSet presAssocID="{370E2050-5FC3-46FC-B980-5727F2B04331}" presName="vert1" presStyleCnt="0"/>
      <dgm:spPr/>
    </dgm:pt>
    <dgm:pt modelId="{784FA325-C244-47F5-A587-445C393DD1AD}" type="pres">
      <dgm:prSet presAssocID="{A47435CE-B741-4215-84B5-1FF6382DAE45}" presName="thickLine" presStyleLbl="alignNode1" presStyleIdx="1" presStyleCnt="4"/>
      <dgm:spPr/>
    </dgm:pt>
    <dgm:pt modelId="{8B53B920-69FB-484C-81F7-E8DB26A0CD5E}" type="pres">
      <dgm:prSet presAssocID="{A47435CE-B741-4215-84B5-1FF6382DAE45}" presName="horz1" presStyleCnt="0"/>
      <dgm:spPr/>
    </dgm:pt>
    <dgm:pt modelId="{17F5F937-B4EE-4E80-A959-FFD1BA208087}" type="pres">
      <dgm:prSet presAssocID="{A47435CE-B741-4215-84B5-1FF6382DAE45}" presName="tx1" presStyleLbl="revTx" presStyleIdx="1" presStyleCnt="4"/>
      <dgm:spPr/>
    </dgm:pt>
    <dgm:pt modelId="{D1CA5162-D821-4745-834D-89FF662D3AAD}" type="pres">
      <dgm:prSet presAssocID="{A47435CE-B741-4215-84B5-1FF6382DAE45}" presName="vert1" presStyleCnt="0"/>
      <dgm:spPr/>
    </dgm:pt>
    <dgm:pt modelId="{A0204F28-4F03-45A9-8FD5-8CEF8F19B8AF}" type="pres">
      <dgm:prSet presAssocID="{A4621A2B-AC6F-47DE-8166-803C2B00B539}" presName="thickLine" presStyleLbl="alignNode1" presStyleIdx="2" presStyleCnt="4"/>
      <dgm:spPr/>
    </dgm:pt>
    <dgm:pt modelId="{03A9DBA1-FF79-4EBB-A982-868A8582EED3}" type="pres">
      <dgm:prSet presAssocID="{A4621A2B-AC6F-47DE-8166-803C2B00B539}" presName="horz1" presStyleCnt="0"/>
      <dgm:spPr/>
    </dgm:pt>
    <dgm:pt modelId="{73E7D86A-BD0A-4FD7-9012-708C9FF3FB8A}" type="pres">
      <dgm:prSet presAssocID="{A4621A2B-AC6F-47DE-8166-803C2B00B539}" presName="tx1" presStyleLbl="revTx" presStyleIdx="2" presStyleCnt="4"/>
      <dgm:spPr/>
    </dgm:pt>
    <dgm:pt modelId="{4151D98D-CE97-44AC-8C62-ABD6D95390DA}" type="pres">
      <dgm:prSet presAssocID="{A4621A2B-AC6F-47DE-8166-803C2B00B539}" presName="vert1" presStyleCnt="0"/>
      <dgm:spPr/>
    </dgm:pt>
    <dgm:pt modelId="{F2D38A05-DF5D-456A-B365-F0C5080A549E}" type="pres">
      <dgm:prSet presAssocID="{C4CCC0BF-8A45-42A5-8C09-5FE7661DBD09}" presName="thickLine" presStyleLbl="alignNode1" presStyleIdx="3" presStyleCnt="4"/>
      <dgm:spPr/>
    </dgm:pt>
    <dgm:pt modelId="{2E25EB87-6594-43D6-871C-533865DA207F}" type="pres">
      <dgm:prSet presAssocID="{C4CCC0BF-8A45-42A5-8C09-5FE7661DBD09}" presName="horz1" presStyleCnt="0"/>
      <dgm:spPr/>
    </dgm:pt>
    <dgm:pt modelId="{26B01225-CFC1-4BF3-BB3D-D02F48256A0C}" type="pres">
      <dgm:prSet presAssocID="{C4CCC0BF-8A45-42A5-8C09-5FE7661DBD09}" presName="tx1" presStyleLbl="revTx" presStyleIdx="3" presStyleCnt="4"/>
      <dgm:spPr/>
    </dgm:pt>
    <dgm:pt modelId="{5F05CEC8-08B5-4BEF-9A2A-86349DE24529}" type="pres">
      <dgm:prSet presAssocID="{C4CCC0BF-8A45-42A5-8C09-5FE7661DBD09}" presName="vert1" presStyleCnt="0"/>
      <dgm:spPr/>
    </dgm:pt>
  </dgm:ptLst>
  <dgm:cxnLst>
    <dgm:cxn modelId="{F1003B1F-5D8D-40EE-BBCC-A505666C58F7}" type="presOf" srcId="{51104589-455B-4177-979A-2927C2E27500}" destId="{6F867F0A-D434-4F48-B1B0-CF16C081FAF1}" srcOrd="0" destOrd="0" presId="urn:microsoft.com/office/officeart/2008/layout/LinedList"/>
    <dgm:cxn modelId="{EBC9EA20-9CCC-41FA-B66D-5D0A94E398AA}" srcId="{51104589-455B-4177-979A-2927C2E27500}" destId="{A4621A2B-AC6F-47DE-8166-803C2B00B539}" srcOrd="2" destOrd="0" parTransId="{F1D535D8-7B4F-4D29-8958-76E8A246BC34}" sibTransId="{616EC291-6FDF-4691-8C46-BE200C37CF62}"/>
    <dgm:cxn modelId="{61435236-3706-4A3E-AB10-81EB0AC6FA1F}" srcId="{51104589-455B-4177-979A-2927C2E27500}" destId="{370E2050-5FC3-46FC-B980-5727F2B04331}" srcOrd="0" destOrd="0" parTransId="{ED8371D4-25EC-42FE-8D86-E5A72CB4E437}" sibTransId="{717E76ED-5F39-47D4-90EC-EDD667EC6A07}"/>
    <dgm:cxn modelId="{D41FD05B-0122-48A1-A467-ECC61E7AB4BF}" type="presOf" srcId="{C4CCC0BF-8A45-42A5-8C09-5FE7661DBD09}" destId="{26B01225-CFC1-4BF3-BB3D-D02F48256A0C}" srcOrd="0" destOrd="0" presId="urn:microsoft.com/office/officeart/2008/layout/LinedList"/>
    <dgm:cxn modelId="{8229C981-3309-4D0D-AB24-D6CB966F151C}" type="presOf" srcId="{A4621A2B-AC6F-47DE-8166-803C2B00B539}" destId="{73E7D86A-BD0A-4FD7-9012-708C9FF3FB8A}" srcOrd="0" destOrd="0" presId="urn:microsoft.com/office/officeart/2008/layout/LinedList"/>
    <dgm:cxn modelId="{781DD28C-4F11-411B-8D7F-2546167354DF}" srcId="{51104589-455B-4177-979A-2927C2E27500}" destId="{A47435CE-B741-4215-84B5-1FF6382DAE45}" srcOrd="1" destOrd="0" parTransId="{AD527239-0C36-4EFF-9229-7585C8E5C695}" sibTransId="{6037EE52-5135-40A7-B0DC-B24C8606D409}"/>
    <dgm:cxn modelId="{794F03B3-3C39-4766-BE42-D5F6EA67386B}" type="presOf" srcId="{370E2050-5FC3-46FC-B980-5727F2B04331}" destId="{72CF1E81-79F9-4B01-9894-34FD768A6CB7}" srcOrd="0" destOrd="0" presId="urn:microsoft.com/office/officeart/2008/layout/LinedList"/>
    <dgm:cxn modelId="{9C1411B4-23A7-44E1-9F67-553585E217BF}" srcId="{51104589-455B-4177-979A-2927C2E27500}" destId="{C4CCC0BF-8A45-42A5-8C09-5FE7661DBD09}" srcOrd="3" destOrd="0" parTransId="{9F073AA3-814F-42CD-9525-4114014DD93C}" sibTransId="{693ADE63-43F8-46A2-B63C-B3C7D652C5DB}"/>
    <dgm:cxn modelId="{452583F9-4FC1-48F1-9318-46638BED171E}" type="presOf" srcId="{A47435CE-B741-4215-84B5-1FF6382DAE45}" destId="{17F5F937-B4EE-4E80-A959-FFD1BA208087}" srcOrd="0" destOrd="0" presId="urn:microsoft.com/office/officeart/2008/layout/LinedList"/>
    <dgm:cxn modelId="{A8078176-5E17-4E99-884C-B2AF89C18425}" type="presParOf" srcId="{6F867F0A-D434-4F48-B1B0-CF16C081FAF1}" destId="{0FC09AF1-47E9-4455-810F-81F3E29E5B84}" srcOrd="0" destOrd="0" presId="urn:microsoft.com/office/officeart/2008/layout/LinedList"/>
    <dgm:cxn modelId="{5543A654-A517-4D41-998C-8965453F9D62}" type="presParOf" srcId="{6F867F0A-D434-4F48-B1B0-CF16C081FAF1}" destId="{5D89B65C-B779-4E7C-AE51-D2C8F9E43BEA}" srcOrd="1" destOrd="0" presId="urn:microsoft.com/office/officeart/2008/layout/LinedList"/>
    <dgm:cxn modelId="{2E18D429-BD1F-4874-B3DC-EBE182DE6665}" type="presParOf" srcId="{5D89B65C-B779-4E7C-AE51-D2C8F9E43BEA}" destId="{72CF1E81-79F9-4B01-9894-34FD768A6CB7}" srcOrd="0" destOrd="0" presId="urn:microsoft.com/office/officeart/2008/layout/LinedList"/>
    <dgm:cxn modelId="{33116C32-5FEC-44F4-BDA7-FB5718F25459}" type="presParOf" srcId="{5D89B65C-B779-4E7C-AE51-D2C8F9E43BEA}" destId="{FE4A5A96-F992-4CFE-AD8F-88FC2415D096}" srcOrd="1" destOrd="0" presId="urn:microsoft.com/office/officeart/2008/layout/LinedList"/>
    <dgm:cxn modelId="{E9A0896D-4050-4DCD-9FC7-39ED2B723F5D}" type="presParOf" srcId="{6F867F0A-D434-4F48-B1B0-CF16C081FAF1}" destId="{784FA325-C244-47F5-A587-445C393DD1AD}" srcOrd="2" destOrd="0" presId="urn:microsoft.com/office/officeart/2008/layout/LinedList"/>
    <dgm:cxn modelId="{4781B1F8-38C8-4E4F-8F44-54E4ED517D1F}" type="presParOf" srcId="{6F867F0A-D434-4F48-B1B0-CF16C081FAF1}" destId="{8B53B920-69FB-484C-81F7-E8DB26A0CD5E}" srcOrd="3" destOrd="0" presId="urn:microsoft.com/office/officeart/2008/layout/LinedList"/>
    <dgm:cxn modelId="{46812FF8-9838-41F0-AEB1-3B6FE985769B}" type="presParOf" srcId="{8B53B920-69FB-484C-81F7-E8DB26A0CD5E}" destId="{17F5F937-B4EE-4E80-A959-FFD1BA208087}" srcOrd="0" destOrd="0" presId="urn:microsoft.com/office/officeart/2008/layout/LinedList"/>
    <dgm:cxn modelId="{5FBFB0A6-80FB-4D82-8793-8277276AC0E9}" type="presParOf" srcId="{8B53B920-69FB-484C-81F7-E8DB26A0CD5E}" destId="{D1CA5162-D821-4745-834D-89FF662D3AAD}" srcOrd="1" destOrd="0" presId="urn:microsoft.com/office/officeart/2008/layout/LinedList"/>
    <dgm:cxn modelId="{709FB65D-6F94-4879-A83B-37FC133F9F46}" type="presParOf" srcId="{6F867F0A-D434-4F48-B1B0-CF16C081FAF1}" destId="{A0204F28-4F03-45A9-8FD5-8CEF8F19B8AF}" srcOrd="4" destOrd="0" presId="urn:microsoft.com/office/officeart/2008/layout/LinedList"/>
    <dgm:cxn modelId="{CFBE7EF6-9CAE-4503-B0D4-B75095EC128D}" type="presParOf" srcId="{6F867F0A-D434-4F48-B1B0-CF16C081FAF1}" destId="{03A9DBA1-FF79-4EBB-A982-868A8582EED3}" srcOrd="5" destOrd="0" presId="urn:microsoft.com/office/officeart/2008/layout/LinedList"/>
    <dgm:cxn modelId="{4FF694AD-F383-4F69-8908-841133CF7A57}" type="presParOf" srcId="{03A9DBA1-FF79-4EBB-A982-868A8582EED3}" destId="{73E7D86A-BD0A-4FD7-9012-708C9FF3FB8A}" srcOrd="0" destOrd="0" presId="urn:microsoft.com/office/officeart/2008/layout/LinedList"/>
    <dgm:cxn modelId="{C88D2B57-AC0F-4DB3-8870-9C1712F7BB7A}" type="presParOf" srcId="{03A9DBA1-FF79-4EBB-A982-868A8582EED3}" destId="{4151D98D-CE97-44AC-8C62-ABD6D95390DA}" srcOrd="1" destOrd="0" presId="urn:microsoft.com/office/officeart/2008/layout/LinedList"/>
    <dgm:cxn modelId="{634D8DB9-15FE-4C7C-87BB-9E7EFEF01A0C}" type="presParOf" srcId="{6F867F0A-D434-4F48-B1B0-CF16C081FAF1}" destId="{F2D38A05-DF5D-456A-B365-F0C5080A549E}" srcOrd="6" destOrd="0" presId="urn:microsoft.com/office/officeart/2008/layout/LinedList"/>
    <dgm:cxn modelId="{AB4271D3-664D-4A4E-A678-EF15C79BA37F}" type="presParOf" srcId="{6F867F0A-D434-4F48-B1B0-CF16C081FAF1}" destId="{2E25EB87-6594-43D6-871C-533865DA207F}" srcOrd="7" destOrd="0" presId="urn:microsoft.com/office/officeart/2008/layout/LinedList"/>
    <dgm:cxn modelId="{CE159FC6-25AE-4898-873B-0277668A2005}" type="presParOf" srcId="{2E25EB87-6594-43D6-871C-533865DA207F}" destId="{26B01225-CFC1-4BF3-BB3D-D02F48256A0C}" srcOrd="0" destOrd="0" presId="urn:microsoft.com/office/officeart/2008/layout/LinedList"/>
    <dgm:cxn modelId="{A4E2B0DA-E8AF-42C4-9AEE-28B92F6950D0}" type="presParOf" srcId="{2E25EB87-6594-43D6-871C-533865DA207F}" destId="{5F05CEC8-08B5-4BEF-9A2A-86349DE245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E84CF-527C-40E6-BAA4-8DC41B2E10B2}"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8BC7B00-150E-4781-811B-6DE30132CB06}">
      <dgm:prSet custT="1"/>
      <dgm:spPr/>
      <dgm:t>
        <a:bodyPr/>
        <a:lstStyle/>
        <a:p>
          <a:r>
            <a:rPr lang="en-US" sz="3700" b="1" dirty="0"/>
            <a:t>Active Issuer Involvement</a:t>
          </a:r>
          <a:endParaRPr lang="en-US" sz="3700" dirty="0"/>
        </a:p>
      </dgm:t>
    </dgm:pt>
    <dgm:pt modelId="{10C0F61F-FE02-4074-9429-B701A3D63AC0}" type="parTrans" cxnId="{2446E0FB-C922-4DDE-A282-8BA588BFA22C}">
      <dgm:prSet/>
      <dgm:spPr/>
      <dgm:t>
        <a:bodyPr/>
        <a:lstStyle/>
        <a:p>
          <a:endParaRPr lang="en-US"/>
        </a:p>
      </dgm:t>
    </dgm:pt>
    <dgm:pt modelId="{D46DCEC0-5E2A-4932-8875-B3DB904BBE77}" type="sibTrans" cxnId="{2446E0FB-C922-4DDE-A282-8BA588BFA22C}">
      <dgm:prSet/>
      <dgm:spPr/>
      <dgm:t>
        <a:bodyPr/>
        <a:lstStyle/>
        <a:p>
          <a:endParaRPr lang="en-US"/>
        </a:p>
      </dgm:t>
    </dgm:pt>
    <dgm:pt modelId="{42262B11-57EE-4A3E-BF4E-4EEE3F863C06}">
      <dgm:prSet custT="1"/>
      <dgm:spPr/>
      <dgm:t>
        <a:bodyPr/>
        <a:lstStyle/>
        <a:p>
          <a:r>
            <a:rPr lang="en-US" sz="3700" dirty="0"/>
            <a:t>Responsibility for compliance is passed on to or shared with the Borrower</a:t>
          </a:r>
        </a:p>
      </dgm:t>
    </dgm:pt>
    <dgm:pt modelId="{3E791566-362F-450E-A2F1-1421294E8018}" type="parTrans" cxnId="{F261893C-65A7-46F1-8332-5E258216624C}">
      <dgm:prSet/>
      <dgm:spPr/>
      <dgm:t>
        <a:bodyPr/>
        <a:lstStyle/>
        <a:p>
          <a:endParaRPr lang="en-US"/>
        </a:p>
      </dgm:t>
    </dgm:pt>
    <dgm:pt modelId="{38521056-C602-4386-B246-D33083896026}" type="sibTrans" cxnId="{F261893C-65A7-46F1-8332-5E258216624C}">
      <dgm:prSet/>
      <dgm:spPr/>
      <dgm:t>
        <a:bodyPr/>
        <a:lstStyle/>
        <a:p>
          <a:endParaRPr lang="en-US"/>
        </a:p>
      </dgm:t>
    </dgm:pt>
    <dgm:pt modelId="{A302C4FE-1012-4129-BF35-66C922D7EDF6}">
      <dgm:prSet custT="1"/>
      <dgm:spPr/>
      <dgm:t>
        <a:bodyPr/>
        <a:lstStyle/>
        <a:p>
          <a:r>
            <a:rPr lang="en-US" sz="3700" dirty="0"/>
            <a:t>Issuer provides Borrower with certain tools to aid in compliance</a:t>
          </a:r>
        </a:p>
      </dgm:t>
    </dgm:pt>
    <dgm:pt modelId="{26A831B6-5B0B-4228-B95E-BF76E3DA97ED}" type="parTrans" cxnId="{F563D8A4-CDFF-4E7D-B2EB-5976AC308280}">
      <dgm:prSet/>
      <dgm:spPr/>
      <dgm:t>
        <a:bodyPr/>
        <a:lstStyle/>
        <a:p>
          <a:endParaRPr lang="en-US"/>
        </a:p>
      </dgm:t>
    </dgm:pt>
    <dgm:pt modelId="{835460B8-37F2-4A71-B003-F3DF0EDB066E}" type="sibTrans" cxnId="{F563D8A4-CDFF-4E7D-B2EB-5976AC308280}">
      <dgm:prSet/>
      <dgm:spPr/>
      <dgm:t>
        <a:bodyPr/>
        <a:lstStyle/>
        <a:p>
          <a:endParaRPr lang="en-US"/>
        </a:p>
      </dgm:t>
    </dgm:pt>
    <dgm:pt modelId="{FA145280-9441-48E0-857F-5DB7A3031223}">
      <dgm:prSet custT="1"/>
      <dgm:spPr/>
      <dgm:t>
        <a:bodyPr/>
        <a:lstStyle/>
        <a:p>
          <a:r>
            <a:rPr lang="en-US" altLang="en-US" sz="3700" dirty="0">
              <a:cs typeface="+mn-cs"/>
            </a:rPr>
            <a:t>Issuer requires annual certification for certain compliance items</a:t>
          </a:r>
          <a:endParaRPr lang="en-US" sz="3700" dirty="0"/>
        </a:p>
      </dgm:t>
    </dgm:pt>
    <dgm:pt modelId="{7F232D5C-9F80-42BF-8328-033D7367F732}" type="parTrans" cxnId="{6CA334C6-A8F1-40B7-B8DA-2400E1E1102A}">
      <dgm:prSet/>
      <dgm:spPr/>
      <dgm:t>
        <a:bodyPr/>
        <a:lstStyle/>
        <a:p>
          <a:endParaRPr lang="en-US"/>
        </a:p>
      </dgm:t>
    </dgm:pt>
    <dgm:pt modelId="{E0688128-FEA8-4AB9-8738-7B0A47688271}" type="sibTrans" cxnId="{6CA334C6-A8F1-40B7-B8DA-2400E1E1102A}">
      <dgm:prSet/>
      <dgm:spPr/>
      <dgm:t>
        <a:bodyPr/>
        <a:lstStyle/>
        <a:p>
          <a:endParaRPr lang="en-US"/>
        </a:p>
      </dgm:t>
    </dgm:pt>
    <dgm:pt modelId="{81784623-5971-4893-BF53-F692607B5272}" type="pres">
      <dgm:prSet presAssocID="{174E84CF-527C-40E6-BAA4-8DC41B2E10B2}" presName="vert0" presStyleCnt="0">
        <dgm:presLayoutVars>
          <dgm:dir/>
          <dgm:animOne val="branch"/>
          <dgm:animLvl val="lvl"/>
        </dgm:presLayoutVars>
      </dgm:prSet>
      <dgm:spPr/>
    </dgm:pt>
    <dgm:pt modelId="{19F60FC5-237D-409E-9973-D1BCD661958A}" type="pres">
      <dgm:prSet presAssocID="{78BC7B00-150E-4781-811B-6DE30132CB06}" presName="thickLine" presStyleLbl="alignNode1" presStyleIdx="0" presStyleCnt="4"/>
      <dgm:spPr/>
    </dgm:pt>
    <dgm:pt modelId="{74AFBCA6-0834-4729-A1E2-61668A10CCFE}" type="pres">
      <dgm:prSet presAssocID="{78BC7B00-150E-4781-811B-6DE30132CB06}" presName="horz1" presStyleCnt="0"/>
      <dgm:spPr/>
    </dgm:pt>
    <dgm:pt modelId="{3E74493B-370F-43CE-BEC9-48E063E085A4}" type="pres">
      <dgm:prSet presAssocID="{78BC7B00-150E-4781-811B-6DE30132CB06}" presName="tx1" presStyleLbl="revTx" presStyleIdx="0" presStyleCnt="4" custScaleY="55460" custLinFactNeighborX="3477"/>
      <dgm:spPr/>
    </dgm:pt>
    <dgm:pt modelId="{021C589A-B369-4E13-BEFC-89604A2C318E}" type="pres">
      <dgm:prSet presAssocID="{78BC7B00-150E-4781-811B-6DE30132CB06}" presName="vert1" presStyleCnt="0"/>
      <dgm:spPr/>
    </dgm:pt>
    <dgm:pt modelId="{E51E1269-1F4E-4CBD-938F-01E4C1DCB040}" type="pres">
      <dgm:prSet presAssocID="{42262B11-57EE-4A3E-BF4E-4EEE3F863C06}" presName="thickLine" presStyleLbl="alignNode1" presStyleIdx="1" presStyleCnt="4"/>
      <dgm:spPr/>
    </dgm:pt>
    <dgm:pt modelId="{5843CE48-7C50-44B3-A4EC-15BEAE83B062}" type="pres">
      <dgm:prSet presAssocID="{42262B11-57EE-4A3E-BF4E-4EEE3F863C06}" presName="horz1" presStyleCnt="0"/>
      <dgm:spPr/>
    </dgm:pt>
    <dgm:pt modelId="{99172536-EBBE-47F5-A8A3-C88323DFC1F1}" type="pres">
      <dgm:prSet presAssocID="{42262B11-57EE-4A3E-BF4E-4EEE3F863C06}" presName="tx1" presStyleLbl="revTx" presStyleIdx="1" presStyleCnt="4"/>
      <dgm:spPr/>
    </dgm:pt>
    <dgm:pt modelId="{A9F10E88-ECD8-49CA-BBD1-0CE0B425D121}" type="pres">
      <dgm:prSet presAssocID="{42262B11-57EE-4A3E-BF4E-4EEE3F863C06}" presName="vert1" presStyleCnt="0"/>
      <dgm:spPr/>
    </dgm:pt>
    <dgm:pt modelId="{EED79453-59BA-4AEA-9F4E-CAC56BB6D3BA}" type="pres">
      <dgm:prSet presAssocID="{A302C4FE-1012-4129-BF35-66C922D7EDF6}" presName="thickLine" presStyleLbl="alignNode1" presStyleIdx="2" presStyleCnt="4"/>
      <dgm:spPr/>
    </dgm:pt>
    <dgm:pt modelId="{78FF86E5-2B9E-4243-BDF0-815B482035B8}" type="pres">
      <dgm:prSet presAssocID="{A302C4FE-1012-4129-BF35-66C922D7EDF6}" presName="horz1" presStyleCnt="0"/>
      <dgm:spPr/>
    </dgm:pt>
    <dgm:pt modelId="{71728D3B-F6AA-4021-88FC-F027A53720CE}" type="pres">
      <dgm:prSet presAssocID="{A302C4FE-1012-4129-BF35-66C922D7EDF6}" presName="tx1" presStyleLbl="revTx" presStyleIdx="2" presStyleCnt="4"/>
      <dgm:spPr/>
    </dgm:pt>
    <dgm:pt modelId="{DC00A04E-B2B5-4C0C-B67F-FE427B77719F}" type="pres">
      <dgm:prSet presAssocID="{A302C4FE-1012-4129-BF35-66C922D7EDF6}" presName="vert1" presStyleCnt="0"/>
      <dgm:spPr/>
    </dgm:pt>
    <dgm:pt modelId="{FBB64D5C-AAEB-42B7-ADFC-5D53B8CDBB96}" type="pres">
      <dgm:prSet presAssocID="{FA145280-9441-48E0-857F-5DB7A3031223}" presName="thickLine" presStyleLbl="alignNode1" presStyleIdx="3" presStyleCnt="4"/>
      <dgm:spPr/>
    </dgm:pt>
    <dgm:pt modelId="{3509AE55-EBED-4FE9-B709-858D4EB90CC2}" type="pres">
      <dgm:prSet presAssocID="{FA145280-9441-48E0-857F-5DB7A3031223}" presName="horz1" presStyleCnt="0"/>
      <dgm:spPr/>
    </dgm:pt>
    <dgm:pt modelId="{D8B55751-DF89-402B-9D9E-B8877CFF862D}" type="pres">
      <dgm:prSet presAssocID="{FA145280-9441-48E0-857F-5DB7A3031223}" presName="tx1" presStyleLbl="revTx" presStyleIdx="3" presStyleCnt="4"/>
      <dgm:spPr/>
    </dgm:pt>
    <dgm:pt modelId="{7B72DECB-3E95-4120-AE1D-109A42E12C47}" type="pres">
      <dgm:prSet presAssocID="{FA145280-9441-48E0-857F-5DB7A3031223}" presName="vert1" presStyleCnt="0"/>
      <dgm:spPr/>
    </dgm:pt>
  </dgm:ptLst>
  <dgm:cxnLst>
    <dgm:cxn modelId="{3CEEF528-F1FD-44FF-AB88-B8661DD318FF}" type="presOf" srcId="{42262B11-57EE-4A3E-BF4E-4EEE3F863C06}" destId="{99172536-EBBE-47F5-A8A3-C88323DFC1F1}" srcOrd="0" destOrd="0" presId="urn:microsoft.com/office/officeart/2008/layout/LinedList"/>
    <dgm:cxn modelId="{F261893C-65A7-46F1-8332-5E258216624C}" srcId="{174E84CF-527C-40E6-BAA4-8DC41B2E10B2}" destId="{42262B11-57EE-4A3E-BF4E-4EEE3F863C06}" srcOrd="1" destOrd="0" parTransId="{3E791566-362F-450E-A2F1-1421294E8018}" sibTransId="{38521056-C602-4386-B246-D33083896026}"/>
    <dgm:cxn modelId="{0DFA873D-A99F-44A1-8CBC-1A26F324F23C}" type="presOf" srcId="{78BC7B00-150E-4781-811B-6DE30132CB06}" destId="{3E74493B-370F-43CE-BEC9-48E063E085A4}" srcOrd="0" destOrd="0" presId="urn:microsoft.com/office/officeart/2008/layout/LinedList"/>
    <dgm:cxn modelId="{2B0EE983-9865-486E-9BEF-1034F1CB821D}" type="presOf" srcId="{A302C4FE-1012-4129-BF35-66C922D7EDF6}" destId="{71728D3B-F6AA-4021-88FC-F027A53720CE}" srcOrd="0" destOrd="0" presId="urn:microsoft.com/office/officeart/2008/layout/LinedList"/>
    <dgm:cxn modelId="{F563D8A4-CDFF-4E7D-B2EB-5976AC308280}" srcId="{174E84CF-527C-40E6-BAA4-8DC41B2E10B2}" destId="{A302C4FE-1012-4129-BF35-66C922D7EDF6}" srcOrd="2" destOrd="0" parTransId="{26A831B6-5B0B-4228-B95E-BF76E3DA97ED}" sibTransId="{835460B8-37F2-4A71-B003-F3DF0EDB066E}"/>
    <dgm:cxn modelId="{4D21E0AE-C546-4DB0-BA3B-24DC8ADD8B02}" type="presOf" srcId="{174E84CF-527C-40E6-BAA4-8DC41B2E10B2}" destId="{81784623-5971-4893-BF53-F692607B5272}" srcOrd="0" destOrd="0" presId="urn:microsoft.com/office/officeart/2008/layout/LinedList"/>
    <dgm:cxn modelId="{8C3431BB-F119-4989-903B-8484F713333B}" type="presOf" srcId="{FA145280-9441-48E0-857F-5DB7A3031223}" destId="{D8B55751-DF89-402B-9D9E-B8877CFF862D}" srcOrd="0" destOrd="0" presId="urn:microsoft.com/office/officeart/2008/layout/LinedList"/>
    <dgm:cxn modelId="{6CA334C6-A8F1-40B7-B8DA-2400E1E1102A}" srcId="{174E84CF-527C-40E6-BAA4-8DC41B2E10B2}" destId="{FA145280-9441-48E0-857F-5DB7A3031223}" srcOrd="3" destOrd="0" parTransId="{7F232D5C-9F80-42BF-8328-033D7367F732}" sibTransId="{E0688128-FEA8-4AB9-8738-7B0A47688271}"/>
    <dgm:cxn modelId="{2446E0FB-C922-4DDE-A282-8BA588BFA22C}" srcId="{174E84CF-527C-40E6-BAA4-8DC41B2E10B2}" destId="{78BC7B00-150E-4781-811B-6DE30132CB06}" srcOrd="0" destOrd="0" parTransId="{10C0F61F-FE02-4074-9429-B701A3D63AC0}" sibTransId="{D46DCEC0-5E2A-4932-8875-B3DB904BBE77}"/>
    <dgm:cxn modelId="{BE83D901-5981-46F7-9658-E038616E8F0A}" type="presParOf" srcId="{81784623-5971-4893-BF53-F692607B5272}" destId="{19F60FC5-237D-409E-9973-D1BCD661958A}" srcOrd="0" destOrd="0" presId="urn:microsoft.com/office/officeart/2008/layout/LinedList"/>
    <dgm:cxn modelId="{98266DA4-61AC-48F9-A155-76FE5C1FE7BB}" type="presParOf" srcId="{81784623-5971-4893-BF53-F692607B5272}" destId="{74AFBCA6-0834-4729-A1E2-61668A10CCFE}" srcOrd="1" destOrd="0" presId="urn:microsoft.com/office/officeart/2008/layout/LinedList"/>
    <dgm:cxn modelId="{937828CD-3E64-4F92-832F-F3EAFF8AEB01}" type="presParOf" srcId="{74AFBCA6-0834-4729-A1E2-61668A10CCFE}" destId="{3E74493B-370F-43CE-BEC9-48E063E085A4}" srcOrd="0" destOrd="0" presId="urn:microsoft.com/office/officeart/2008/layout/LinedList"/>
    <dgm:cxn modelId="{363767DD-C007-4CA5-B753-01975F560F6B}" type="presParOf" srcId="{74AFBCA6-0834-4729-A1E2-61668A10CCFE}" destId="{021C589A-B369-4E13-BEFC-89604A2C318E}" srcOrd="1" destOrd="0" presId="urn:microsoft.com/office/officeart/2008/layout/LinedList"/>
    <dgm:cxn modelId="{9A0071FA-68A9-44F8-A0FC-BDDD97D6F24F}" type="presParOf" srcId="{81784623-5971-4893-BF53-F692607B5272}" destId="{E51E1269-1F4E-4CBD-938F-01E4C1DCB040}" srcOrd="2" destOrd="0" presId="urn:microsoft.com/office/officeart/2008/layout/LinedList"/>
    <dgm:cxn modelId="{34F3012D-78CA-4D1C-AE9E-C6625F2A122B}" type="presParOf" srcId="{81784623-5971-4893-BF53-F692607B5272}" destId="{5843CE48-7C50-44B3-A4EC-15BEAE83B062}" srcOrd="3" destOrd="0" presId="urn:microsoft.com/office/officeart/2008/layout/LinedList"/>
    <dgm:cxn modelId="{42C1431A-9AB0-4332-8F6B-02E187F7CD34}" type="presParOf" srcId="{5843CE48-7C50-44B3-A4EC-15BEAE83B062}" destId="{99172536-EBBE-47F5-A8A3-C88323DFC1F1}" srcOrd="0" destOrd="0" presId="urn:microsoft.com/office/officeart/2008/layout/LinedList"/>
    <dgm:cxn modelId="{29B43259-38F5-40DC-A6E8-3909989B7F6F}" type="presParOf" srcId="{5843CE48-7C50-44B3-A4EC-15BEAE83B062}" destId="{A9F10E88-ECD8-49CA-BBD1-0CE0B425D121}" srcOrd="1" destOrd="0" presId="urn:microsoft.com/office/officeart/2008/layout/LinedList"/>
    <dgm:cxn modelId="{FC988585-21A6-43B9-9EBD-B944A2E22DAF}" type="presParOf" srcId="{81784623-5971-4893-BF53-F692607B5272}" destId="{EED79453-59BA-4AEA-9F4E-CAC56BB6D3BA}" srcOrd="4" destOrd="0" presId="urn:microsoft.com/office/officeart/2008/layout/LinedList"/>
    <dgm:cxn modelId="{9B96F9C3-F3C6-427D-A2A5-87EB5575F1A5}" type="presParOf" srcId="{81784623-5971-4893-BF53-F692607B5272}" destId="{78FF86E5-2B9E-4243-BDF0-815B482035B8}" srcOrd="5" destOrd="0" presId="urn:microsoft.com/office/officeart/2008/layout/LinedList"/>
    <dgm:cxn modelId="{20FA37E2-C35E-4A13-B6FD-83995B21AE24}" type="presParOf" srcId="{78FF86E5-2B9E-4243-BDF0-815B482035B8}" destId="{71728D3B-F6AA-4021-88FC-F027A53720CE}" srcOrd="0" destOrd="0" presId="urn:microsoft.com/office/officeart/2008/layout/LinedList"/>
    <dgm:cxn modelId="{CA9DBEDD-785F-48EC-9A04-0BD17469B3F2}" type="presParOf" srcId="{78FF86E5-2B9E-4243-BDF0-815B482035B8}" destId="{DC00A04E-B2B5-4C0C-B67F-FE427B77719F}" srcOrd="1" destOrd="0" presId="urn:microsoft.com/office/officeart/2008/layout/LinedList"/>
    <dgm:cxn modelId="{07208EB1-F869-49CD-83DD-57E1808865D0}" type="presParOf" srcId="{81784623-5971-4893-BF53-F692607B5272}" destId="{FBB64D5C-AAEB-42B7-ADFC-5D53B8CDBB96}" srcOrd="6" destOrd="0" presId="urn:microsoft.com/office/officeart/2008/layout/LinedList"/>
    <dgm:cxn modelId="{F6575F14-5CB5-4E08-934C-B3AA5E1E2AD4}" type="presParOf" srcId="{81784623-5971-4893-BF53-F692607B5272}" destId="{3509AE55-EBED-4FE9-B709-858D4EB90CC2}" srcOrd="7" destOrd="0" presId="urn:microsoft.com/office/officeart/2008/layout/LinedList"/>
    <dgm:cxn modelId="{4B878E8C-8354-4250-AEE9-ED1848B19209}" type="presParOf" srcId="{3509AE55-EBED-4FE9-B709-858D4EB90CC2}" destId="{D8B55751-DF89-402B-9D9E-B8877CFF862D}" srcOrd="0" destOrd="0" presId="urn:microsoft.com/office/officeart/2008/layout/LinedList"/>
    <dgm:cxn modelId="{FA9741A8-37D8-456A-8D74-8357F3D78425}" type="presParOf" srcId="{3509AE55-EBED-4FE9-B709-858D4EB90CC2}" destId="{7B72DECB-3E95-4120-AE1D-109A42E12C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AFE1-892D-4CED-9BE9-F8269F1D9E8D}">
      <dsp:nvSpPr>
        <dsp:cNvPr id="0" name=""/>
        <dsp:cNvSpPr/>
      </dsp:nvSpPr>
      <dsp:spPr>
        <a:xfrm>
          <a:off x="0" y="668750"/>
          <a:ext cx="7481748" cy="2385044"/>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67" tIns="937260" rIns="58066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Kim Mooers, Executive Director, RI-RIHEBC</a:t>
          </a:r>
        </a:p>
        <a:p>
          <a:pPr marL="228600" lvl="1" indent="-228600" algn="l" defTabSz="1111250">
            <a:lnSpc>
              <a:spcPct val="90000"/>
            </a:lnSpc>
            <a:spcBef>
              <a:spcPct val="0"/>
            </a:spcBef>
            <a:spcAft>
              <a:spcPct val="15000"/>
            </a:spcAft>
            <a:buChar char="•"/>
          </a:pPr>
          <a:r>
            <a:rPr lang="en-US" sz="2500" kern="1200" dirty="0"/>
            <a:t>Donna Murr, Executive Director, WA-WHCFA</a:t>
          </a:r>
        </a:p>
        <a:p>
          <a:pPr marL="228600" lvl="1" indent="-228600" algn="l" defTabSz="1111250">
            <a:lnSpc>
              <a:spcPct val="90000"/>
            </a:lnSpc>
            <a:spcBef>
              <a:spcPct val="0"/>
            </a:spcBef>
            <a:spcAft>
              <a:spcPct val="15000"/>
            </a:spcAft>
            <a:buChar char="•"/>
          </a:pPr>
          <a:r>
            <a:rPr lang="en-US" sz="2500" kern="1200" dirty="0"/>
            <a:t>Dennis Reilly, Executive Director, WI-WHEFA</a:t>
          </a:r>
        </a:p>
      </dsp:txBody>
      <dsp:txXfrm>
        <a:off x="0" y="668750"/>
        <a:ext cx="7481748" cy="2385044"/>
      </dsp:txXfrm>
    </dsp:sp>
    <dsp:sp modelId="{CE9C9C4E-0C95-40D8-AFA3-ECF31FFC19DC}">
      <dsp:nvSpPr>
        <dsp:cNvPr id="0" name=""/>
        <dsp:cNvSpPr/>
      </dsp:nvSpPr>
      <dsp:spPr>
        <a:xfrm>
          <a:off x="374087" y="4550"/>
          <a:ext cx="5237223"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955" tIns="0" rIns="197955" bIns="0" numCol="1" spcCol="1270" anchor="ctr" anchorCtr="0">
          <a:noAutofit/>
        </a:bodyPr>
        <a:lstStyle/>
        <a:p>
          <a:pPr marL="0" lvl="0" indent="0" algn="l" defTabSz="2000250">
            <a:lnSpc>
              <a:spcPct val="90000"/>
            </a:lnSpc>
            <a:spcBef>
              <a:spcPct val="0"/>
            </a:spcBef>
            <a:spcAft>
              <a:spcPct val="35000"/>
            </a:spcAft>
            <a:buNone/>
          </a:pPr>
          <a:r>
            <a:rPr lang="en-US" sz="4500" kern="1200" dirty="0"/>
            <a:t>Presented by: </a:t>
          </a:r>
        </a:p>
      </dsp:txBody>
      <dsp:txXfrm>
        <a:off x="438934" y="69397"/>
        <a:ext cx="5107529" cy="1198706"/>
      </dsp:txXfrm>
    </dsp:sp>
    <dsp:sp modelId="{127B22F4-53C9-4903-8A43-86E15E38DD4E}">
      <dsp:nvSpPr>
        <dsp:cNvPr id="0" name=""/>
        <dsp:cNvSpPr/>
      </dsp:nvSpPr>
      <dsp:spPr>
        <a:xfrm>
          <a:off x="0" y="3960994"/>
          <a:ext cx="7481748" cy="14883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67" tIns="937260" rIns="58066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Dana M. Lach, Of Counsel, Foley &amp; Lardner LLP</a:t>
          </a:r>
        </a:p>
      </dsp:txBody>
      <dsp:txXfrm>
        <a:off x="0" y="3960994"/>
        <a:ext cx="7481748" cy="1488375"/>
      </dsp:txXfrm>
    </dsp:sp>
    <dsp:sp modelId="{919DB7EF-7F87-475F-ACBE-D2658C08CAEA}">
      <dsp:nvSpPr>
        <dsp:cNvPr id="0" name=""/>
        <dsp:cNvSpPr/>
      </dsp:nvSpPr>
      <dsp:spPr>
        <a:xfrm>
          <a:off x="374087" y="3296794"/>
          <a:ext cx="5237223"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7955" tIns="0" rIns="197955" bIns="0" numCol="1" spcCol="1270" anchor="ctr" anchorCtr="0">
          <a:noAutofit/>
        </a:bodyPr>
        <a:lstStyle/>
        <a:p>
          <a:pPr marL="0" lvl="0" indent="0" algn="l" defTabSz="2000250">
            <a:lnSpc>
              <a:spcPct val="90000"/>
            </a:lnSpc>
            <a:spcBef>
              <a:spcPct val="0"/>
            </a:spcBef>
            <a:spcAft>
              <a:spcPct val="35000"/>
            </a:spcAft>
            <a:buNone/>
          </a:pPr>
          <a:r>
            <a:rPr lang="en-US" sz="4500" kern="1200" dirty="0"/>
            <a:t>Moderator:</a:t>
          </a:r>
        </a:p>
      </dsp:txBody>
      <dsp:txXfrm>
        <a:off x="438934" y="3361641"/>
        <a:ext cx="5107529"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2C169-E260-4E64-970B-EFD2BA49080F}">
      <dsp:nvSpPr>
        <dsp:cNvPr id="0" name=""/>
        <dsp:cNvSpPr/>
      </dsp:nvSpPr>
      <dsp:spPr>
        <a:xfrm>
          <a:off x="0" y="22369"/>
          <a:ext cx="6666833" cy="8634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Questions for Conduit Issuers:</a:t>
          </a:r>
          <a:endParaRPr lang="en-US" sz="3600" kern="1200" dirty="0"/>
        </a:p>
      </dsp:txBody>
      <dsp:txXfrm>
        <a:off x="42151" y="64520"/>
        <a:ext cx="6582531" cy="779158"/>
      </dsp:txXfrm>
    </dsp:sp>
    <dsp:sp modelId="{AE211886-830C-42AF-88C1-EC88D7081053}">
      <dsp:nvSpPr>
        <dsp:cNvPr id="0" name=""/>
        <dsp:cNvSpPr/>
      </dsp:nvSpPr>
      <dsp:spPr>
        <a:xfrm>
          <a:off x="0" y="885829"/>
          <a:ext cx="6666833" cy="45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How involved do you want to be in monitoring:</a:t>
          </a:r>
        </a:p>
        <a:p>
          <a:pPr marL="571500" lvl="2" indent="-285750" algn="l" defTabSz="1244600">
            <a:lnSpc>
              <a:spcPct val="90000"/>
            </a:lnSpc>
            <a:spcBef>
              <a:spcPct val="0"/>
            </a:spcBef>
            <a:spcAft>
              <a:spcPct val="20000"/>
            </a:spcAft>
            <a:buChar char="•"/>
          </a:pPr>
          <a:r>
            <a:rPr lang="en-US" sz="2800" kern="1200" dirty="0"/>
            <a:t>Rebate and yield restriction compliance</a:t>
          </a:r>
        </a:p>
        <a:p>
          <a:pPr marL="571500" lvl="2" indent="-285750" algn="l" defTabSz="1244600">
            <a:lnSpc>
              <a:spcPct val="90000"/>
            </a:lnSpc>
            <a:spcBef>
              <a:spcPct val="0"/>
            </a:spcBef>
            <a:spcAft>
              <a:spcPct val="20000"/>
            </a:spcAft>
            <a:buChar char="•"/>
          </a:pPr>
          <a:r>
            <a:rPr lang="en-US" sz="2800" kern="1200" dirty="0"/>
            <a:t>Expenditure of bond proceeds</a:t>
          </a:r>
        </a:p>
        <a:p>
          <a:pPr marL="571500" lvl="2" indent="-285750" algn="l" defTabSz="1244600">
            <a:lnSpc>
              <a:spcPct val="90000"/>
            </a:lnSpc>
            <a:spcBef>
              <a:spcPct val="0"/>
            </a:spcBef>
            <a:spcAft>
              <a:spcPct val="20000"/>
            </a:spcAft>
            <a:buChar char="•"/>
          </a:pPr>
          <a:r>
            <a:rPr lang="en-US" sz="2800" kern="1200" dirty="0"/>
            <a:t>Qualified use of bond financed facilities and noncompliant use</a:t>
          </a:r>
        </a:p>
        <a:p>
          <a:pPr marL="571500" lvl="2" indent="-285750" algn="l" defTabSz="1244600">
            <a:lnSpc>
              <a:spcPct val="90000"/>
            </a:lnSpc>
            <a:spcBef>
              <a:spcPct val="0"/>
            </a:spcBef>
            <a:spcAft>
              <a:spcPct val="20000"/>
            </a:spcAft>
            <a:buChar char="•"/>
          </a:pPr>
          <a:r>
            <a:rPr lang="en-US" sz="2800" kern="1200" dirty="0"/>
            <a:t>Change of use</a:t>
          </a:r>
        </a:p>
        <a:p>
          <a:pPr marL="571500" lvl="2" indent="-285750" algn="l" defTabSz="1244600">
            <a:lnSpc>
              <a:spcPct val="90000"/>
            </a:lnSpc>
            <a:spcBef>
              <a:spcPct val="0"/>
            </a:spcBef>
            <a:spcAft>
              <a:spcPct val="20000"/>
            </a:spcAft>
            <a:buChar char="•"/>
          </a:pPr>
          <a:r>
            <a:rPr lang="en-US" sz="2800" kern="1200" dirty="0"/>
            <a:t>Remedial actions</a:t>
          </a:r>
        </a:p>
        <a:p>
          <a:pPr marL="571500" lvl="2" indent="-285750" algn="l" defTabSz="1244600">
            <a:lnSpc>
              <a:spcPct val="90000"/>
            </a:lnSpc>
            <a:spcBef>
              <a:spcPct val="0"/>
            </a:spcBef>
            <a:spcAft>
              <a:spcPct val="20000"/>
            </a:spcAft>
            <a:buChar char="•"/>
          </a:pPr>
          <a:r>
            <a:rPr lang="en-US" sz="2800" kern="1200" dirty="0"/>
            <a:t>Recordkeeping</a:t>
          </a:r>
        </a:p>
      </dsp:txBody>
      <dsp:txXfrm>
        <a:off x="0" y="885829"/>
        <a:ext cx="6666833" cy="4545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93EF6-63FB-4B0C-BF49-C7215C877F9F}">
      <dsp:nvSpPr>
        <dsp:cNvPr id="0" name=""/>
        <dsp:cNvSpPr/>
      </dsp:nvSpPr>
      <dsp:spPr>
        <a:xfrm>
          <a:off x="0" y="12559"/>
          <a:ext cx="6666833" cy="23072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1" kern="1200" dirty="0"/>
            <a:t>Questions for Conduit Issuers:</a:t>
          </a:r>
          <a:endParaRPr lang="en-US" sz="5800" kern="1200" dirty="0"/>
        </a:p>
      </dsp:txBody>
      <dsp:txXfrm>
        <a:off x="112630" y="125189"/>
        <a:ext cx="6441573" cy="2081980"/>
      </dsp:txXfrm>
    </dsp:sp>
    <dsp:sp modelId="{F9D40497-8C7B-403E-8839-ECDE84997E40}">
      <dsp:nvSpPr>
        <dsp:cNvPr id="0" name=""/>
        <dsp:cNvSpPr/>
      </dsp:nvSpPr>
      <dsp:spPr>
        <a:xfrm>
          <a:off x="0" y="2319799"/>
          <a:ext cx="6666833" cy="31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73660" rIns="412496" bIns="73660" numCol="1" spcCol="1270" anchor="t" anchorCtr="0">
          <a:noAutofit/>
        </a:bodyPr>
        <a:lstStyle/>
        <a:p>
          <a:pPr marL="285750" lvl="1" indent="-285750" algn="l" defTabSz="2000250">
            <a:lnSpc>
              <a:spcPct val="90000"/>
            </a:lnSpc>
            <a:spcBef>
              <a:spcPct val="0"/>
            </a:spcBef>
            <a:spcAft>
              <a:spcPct val="20000"/>
            </a:spcAft>
            <a:buChar char="•"/>
          </a:pPr>
          <a:r>
            <a:rPr lang="en-US" sz="4500" kern="1200" dirty="0"/>
            <a:t>Do you want:</a:t>
          </a:r>
        </a:p>
        <a:p>
          <a:pPr marL="571500" lvl="2" indent="-285750" algn="l" defTabSz="2000250">
            <a:lnSpc>
              <a:spcPct val="90000"/>
            </a:lnSpc>
            <a:spcBef>
              <a:spcPct val="0"/>
            </a:spcBef>
            <a:spcAft>
              <a:spcPct val="20000"/>
            </a:spcAft>
            <a:buChar char="•"/>
          </a:pPr>
          <a:r>
            <a:rPr lang="en-US" sz="4500" kern="1200" dirty="0"/>
            <a:t>No involvement</a:t>
          </a:r>
        </a:p>
        <a:p>
          <a:pPr marL="571500" lvl="2" indent="-285750" algn="l" defTabSz="2000250">
            <a:lnSpc>
              <a:spcPct val="90000"/>
            </a:lnSpc>
            <a:spcBef>
              <a:spcPct val="0"/>
            </a:spcBef>
            <a:spcAft>
              <a:spcPct val="20000"/>
            </a:spcAft>
            <a:buChar char="•"/>
          </a:pPr>
          <a:r>
            <a:rPr lang="en-US" sz="4500" kern="1200" dirty="0"/>
            <a:t>Passive involvement</a:t>
          </a:r>
        </a:p>
        <a:p>
          <a:pPr marL="571500" lvl="2" indent="-285750" algn="l" defTabSz="2000250">
            <a:lnSpc>
              <a:spcPct val="90000"/>
            </a:lnSpc>
            <a:spcBef>
              <a:spcPct val="0"/>
            </a:spcBef>
            <a:spcAft>
              <a:spcPct val="20000"/>
            </a:spcAft>
            <a:buChar char="•"/>
          </a:pPr>
          <a:r>
            <a:rPr lang="en-US" sz="4500" kern="1200" dirty="0"/>
            <a:t>Active involvement</a:t>
          </a:r>
        </a:p>
      </dsp:txBody>
      <dsp:txXfrm>
        <a:off x="0" y="2319799"/>
        <a:ext cx="6666833" cy="3121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1190E-DF92-4CA8-8FE5-A4A42AF4A10A}">
      <dsp:nvSpPr>
        <dsp:cNvPr id="0" name=""/>
        <dsp:cNvSpPr/>
      </dsp:nvSpPr>
      <dsp:spPr>
        <a:xfrm>
          <a:off x="0" y="1035"/>
          <a:ext cx="7507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8A3233-2C19-4E67-9273-78746D65CE7F}">
      <dsp:nvSpPr>
        <dsp:cNvPr id="0" name=""/>
        <dsp:cNvSpPr/>
      </dsp:nvSpPr>
      <dsp:spPr>
        <a:xfrm>
          <a:off x="0" y="0"/>
          <a:ext cx="7507737" cy="110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dirty="0"/>
            <a:t>No Issuer Involvement – </a:t>
          </a:r>
          <a:r>
            <a:rPr lang="en-US" sz="3900" b="1" u="sng" kern="1200" dirty="0"/>
            <a:t>is it wise</a:t>
          </a:r>
          <a:r>
            <a:rPr lang="en-US" sz="3900" b="1" kern="1200" dirty="0"/>
            <a:t>?</a:t>
          </a:r>
          <a:endParaRPr lang="en-US" sz="3900" kern="1200" dirty="0"/>
        </a:p>
      </dsp:txBody>
      <dsp:txXfrm>
        <a:off x="0" y="0"/>
        <a:ext cx="7507737" cy="1103687"/>
      </dsp:txXfrm>
    </dsp:sp>
    <dsp:sp modelId="{8D5D4A76-8817-420E-86DC-F27A84763D05}">
      <dsp:nvSpPr>
        <dsp:cNvPr id="0" name=""/>
        <dsp:cNvSpPr/>
      </dsp:nvSpPr>
      <dsp:spPr>
        <a:xfrm>
          <a:off x="0" y="1104722"/>
          <a:ext cx="7507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F2707C-76B3-4A8B-944E-283CF6700A5E}">
      <dsp:nvSpPr>
        <dsp:cNvPr id="0" name=""/>
        <dsp:cNvSpPr/>
      </dsp:nvSpPr>
      <dsp:spPr>
        <a:xfrm>
          <a:off x="0" y="1104722"/>
          <a:ext cx="7507737" cy="143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Borrower agrees to certain covenants as a condition of borrowing</a:t>
          </a:r>
        </a:p>
      </dsp:txBody>
      <dsp:txXfrm>
        <a:off x="0" y="1104722"/>
        <a:ext cx="7507737" cy="1437411"/>
      </dsp:txXfrm>
    </dsp:sp>
    <dsp:sp modelId="{466F604A-A41A-458A-A62F-A9F03E20C773}">
      <dsp:nvSpPr>
        <dsp:cNvPr id="0" name=""/>
        <dsp:cNvSpPr/>
      </dsp:nvSpPr>
      <dsp:spPr>
        <a:xfrm>
          <a:off x="0" y="2542133"/>
          <a:ext cx="7507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39259D-E234-47AF-A4A4-945F9A443AF9}">
      <dsp:nvSpPr>
        <dsp:cNvPr id="0" name=""/>
        <dsp:cNvSpPr/>
      </dsp:nvSpPr>
      <dsp:spPr>
        <a:xfrm>
          <a:off x="0" y="2542133"/>
          <a:ext cx="7507737" cy="1077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Borrower is on their own to manage compliance</a:t>
          </a:r>
        </a:p>
      </dsp:txBody>
      <dsp:txXfrm>
        <a:off x="0" y="2542133"/>
        <a:ext cx="7507737" cy="1077526"/>
      </dsp:txXfrm>
    </dsp:sp>
    <dsp:sp modelId="{5BFBAD68-604A-4D15-A46F-ACFAAD109CD8}">
      <dsp:nvSpPr>
        <dsp:cNvPr id="0" name=""/>
        <dsp:cNvSpPr/>
      </dsp:nvSpPr>
      <dsp:spPr>
        <a:xfrm>
          <a:off x="0" y="3619660"/>
          <a:ext cx="75077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D59C17-A3F6-4DB0-9B7F-597FBF356454}">
      <dsp:nvSpPr>
        <dsp:cNvPr id="0" name=""/>
        <dsp:cNvSpPr/>
      </dsp:nvSpPr>
      <dsp:spPr>
        <a:xfrm>
          <a:off x="0" y="3619660"/>
          <a:ext cx="7507737" cy="143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No active Issuer monitoring of compliance</a:t>
          </a:r>
        </a:p>
        <a:p>
          <a:pPr marL="0" lvl="0" indent="0" algn="l" defTabSz="1644650">
            <a:lnSpc>
              <a:spcPct val="90000"/>
            </a:lnSpc>
            <a:spcBef>
              <a:spcPct val="0"/>
            </a:spcBef>
            <a:spcAft>
              <a:spcPct val="35000"/>
            </a:spcAft>
            <a:buNone/>
          </a:pPr>
          <a:endParaRPr lang="en-US" sz="1800" i="1" kern="1200" dirty="0"/>
        </a:p>
        <a:p>
          <a:pPr marL="0" lvl="0" indent="0" algn="l" defTabSz="1644650">
            <a:lnSpc>
              <a:spcPct val="90000"/>
            </a:lnSpc>
            <a:spcBef>
              <a:spcPct val="0"/>
            </a:spcBef>
            <a:spcAft>
              <a:spcPct val="35000"/>
            </a:spcAft>
            <a:buNone/>
          </a:pPr>
          <a:r>
            <a:rPr lang="en-US" sz="1800" i="1" kern="1200" dirty="0"/>
            <a:t>Risks:  Although the potential obligations of an Issuer are passed through to the Borrower, the Issuer may be liable to purchasers of Bonds declared taxable via judicial action.  The issuer not only runs this litigation risk, but also risk that the borrower be unable to pay.</a:t>
          </a:r>
        </a:p>
      </dsp:txBody>
      <dsp:txXfrm>
        <a:off x="0" y="3619660"/>
        <a:ext cx="7507737" cy="1437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9AF1-47E9-4455-810F-81F3E29E5B84}">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CF1E81-79F9-4B01-9894-34FD768A6CB7}">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t>Passive Issuer Involvement</a:t>
          </a:r>
          <a:endParaRPr lang="en-US" sz="3700" kern="1200" dirty="0"/>
        </a:p>
      </dsp:txBody>
      <dsp:txXfrm>
        <a:off x="0" y="0"/>
        <a:ext cx="6666833" cy="1363480"/>
      </dsp:txXfrm>
    </dsp:sp>
    <dsp:sp modelId="{784FA325-C244-47F5-A587-445C393DD1AD}">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F5F937-B4EE-4E80-A959-FFD1BA208087}">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Responsibility for compliance is passed on to the Borrower</a:t>
          </a:r>
        </a:p>
      </dsp:txBody>
      <dsp:txXfrm>
        <a:off x="0" y="1363480"/>
        <a:ext cx="6666833" cy="1363480"/>
      </dsp:txXfrm>
    </dsp:sp>
    <dsp:sp modelId="{A0204F28-4F03-45A9-8FD5-8CEF8F19B8AF}">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E7D86A-BD0A-4FD7-9012-708C9FF3FB8A}">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Issuer provides Borrower with certain tools to aid in compliance</a:t>
          </a:r>
        </a:p>
      </dsp:txBody>
      <dsp:txXfrm>
        <a:off x="0" y="2726960"/>
        <a:ext cx="6666833" cy="1363480"/>
      </dsp:txXfrm>
    </dsp:sp>
    <dsp:sp modelId="{F2D38A05-DF5D-456A-B365-F0C5080A549E}">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B01225-CFC1-4BF3-BB3D-D02F48256A0C}">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No active Issuer monitoring of Borrower compliance</a:t>
          </a:r>
        </a:p>
      </dsp:txBody>
      <dsp:txXfrm>
        <a:off x="0" y="4090440"/>
        <a:ext cx="6666833" cy="1363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0FC5-237D-409E-9973-D1BCD661958A}">
      <dsp:nvSpPr>
        <dsp:cNvPr id="0" name=""/>
        <dsp:cNvSpPr/>
      </dsp:nvSpPr>
      <dsp:spPr>
        <a:xfrm>
          <a:off x="0" y="810"/>
          <a:ext cx="762392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E74493B-370F-43CE-BEC9-48E063E085A4}">
      <dsp:nvSpPr>
        <dsp:cNvPr id="0" name=""/>
        <dsp:cNvSpPr/>
      </dsp:nvSpPr>
      <dsp:spPr>
        <a:xfrm>
          <a:off x="0" y="810"/>
          <a:ext cx="7623923" cy="94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t>Active Issuer Involvement</a:t>
          </a:r>
          <a:endParaRPr lang="en-US" sz="3700" kern="1200" dirty="0"/>
        </a:p>
      </dsp:txBody>
      <dsp:txXfrm>
        <a:off x="0" y="810"/>
        <a:ext cx="7623923" cy="940349"/>
      </dsp:txXfrm>
    </dsp:sp>
    <dsp:sp modelId="{E51E1269-1F4E-4CBD-938F-01E4C1DCB040}">
      <dsp:nvSpPr>
        <dsp:cNvPr id="0" name=""/>
        <dsp:cNvSpPr/>
      </dsp:nvSpPr>
      <dsp:spPr>
        <a:xfrm>
          <a:off x="0" y="941160"/>
          <a:ext cx="762392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172536-EBBE-47F5-A8A3-C88323DFC1F1}">
      <dsp:nvSpPr>
        <dsp:cNvPr id="0" name=""/>
        <dsp:cNvSpPr/>
      </dsp:nvSpPr>
      <dsp:spPr>
        <a:xfrm>
          <a:off x="0" y="941160"/>
          <a:ext cx="7623923" cy="16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Responsibility for compliance is passed on to or shared with the Borrower</a:t>
          </a:r>
        </a:p>
      </dsp:txBody>
      <dsp:txXfrm>
        <a:off x="0" y="941160"/>
        <a:ext cx="7623923" cy="1695546"/>
      </dsp:txXfrm>
    </dsp:sp>
    <dsp:sp modelId="{EED79453-59BA-4AEA-9F4E-CAC56BB6D3BA}">
      <dsp:nvSpPr>
        <dsp:cNvPr id="0" name=""/>
        <dsp:cNvSpPr/>
      </dsp:nvSpPr>
      <dsp:spPr>
        <a:xfrm>
          <a:off x="0" y="2636706"/>
          <a:ext cx="762392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728D3B-F6AA-4021-88FC-F027A53720CE}">
      <dsp:nvSpPr>
        <dsp:cNvPr id="0" name=""/>
        <dsp:cNvSpPr/>
      </dsp:nvSpPr>
      <dsp:spPr>
        <a:xfrm>
          <a:off x="0" y="2636706"/>
          <a:ext cx="7623923" cy="16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Issuer provides Borrower with certain tools to aid in compliance</a:t>
          </a:r>
        </a:p>
      </dsp:txBody>
      <dsp:txXfrm>
        <a:off x="0" y="2636706"/>
        <a:ext cx="7623923" cy="1695546"/>
      </dsp:txXfrm>
    </dsp:sp>
    <dsp:sp modelId="{FBB64D5C-AAEB-42B7-ADFC-5D53B8CDBB96}">
      <dsp:nvSpPr>
        <dsp:cNvPr id="0" name=""/>
        <dsp:cNvSpPr/>
      </dsp:nvSpPr>
      <dsp:spPr>
        <a:xfrm>
          <a:off x="0" y="4332252"/>
          <a:ext cx="762392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B55751-DF89-402B-9D9E-B8877CFF862D}">
      <dsp:nvSpPr>
        <dsp:cNvPr id="0" name=""/>
        <dsp:cNvSpPr/>
      </dsp:nvSpPr>
      <dsp:spPr>
        <a:xfrm>
          <a:off x="0" y="4332252"/>
          <a:ext cx="7623923" cy="16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altLang="en-US" sz="3700" kern="1200" dirty="0">
              <a:cs typeface="+mn-cs"/>
            </a:rPr>
            <a:t>Issuer requires annual certification for certain compliance items</a:t>
          </a:r>
          <a:endParaRPr lang="en-US" sz="3700" kern="1200" dirty="0"/>
        </a:p>
      </dsp:txBody>
      <dsp:txXfrm>
        <a:off x="0" y="4332252"/>
        <a:ext cx="7623923" cy="1695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A6BEA19-0AAD-49B6-831A-394692E8D8D7}" type="datetimeFigureOut">
              <a:rPr lang="en-US" smtClean="0"/>
              <a:t>9/8/2021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2F104A3F-8E6B-4C7F-87A0-C8F2880C65AE}" type="slidenum">
              <a:rPr lang="en-US" smtClean="0"/>
              <a:t>‹#›</a:t>
            </a:fld>
            <a:endParaRPr lang="en-US" dirty="0"/>
          </a:p>
        </p:txBody>
      </p:sp>
    </p:spTree>
    <p:extLst>
      <p:ext uri="{BB962C8B-B14F-4D97-AF65-F5344CB8AC3E}">
        <p14:creationId xmlns:p14="http://schemas.microsoft.com/office/powerpoint/2010/main" val="289071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E8483A-EF05-49A8-8A0E-3D475888E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a:extLst>
              <a:ext uri="{FF2B5EF4-FFF2-40B4-BE49-F238E27FC236}">
                <a16:creationId xmlns:a16="http://schemas.microsoft.com/office/drawing/2014/main" id="{25D2B567-0F41-4CFE-89CF-3DE36C46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Calibri" panose="020F0502020204030204" pitchFamily="34" charset="0"/>
            </a:endParaRPr>
          </a:p>
        </p:txBody>
      </p:sp>
      <p:sp>
        <p:nvSpPr>
          <p:cNvPr id="29701" name="Header Placeholder 1">
            <a:extLst>
              <a:ext uri="{FF2B5EF4-FFF2-40B4-BE49-F238E27FC236}">
                <a16:creationId xmlns:a16="http://schemas.microsoft.com/office/drawing/2014/main" id="{539C9FEF-6179-4C6F-81B5-E6F1015ED7B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alibri" panose="020F0502020204030204" pitchFamily="34" charset="0"/>
              </a:rPr>
              <a:t>SESSION I</a:t>
            </a:r>
          </a:p>
        </p:txBody>
      </p:sp>
    </p:spTree>
    <p:extLst>
      <p:ext uri="{BB962C8B-B14F-4D97-AF65-F5344CB8AC3E}">
        <p14:creationId xmlns:p14="http://schemas.microsoft.com/office/powerpoint/2010/main" val="314121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E8483A-EF05-49A8-8A0E-3D475888E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a:extLst>
              <a:ext uri="{FF2B5EF4-FFF2-40B4-BE49-F238E27FC236}">
                <a16:creationId xmlns:a16="http://schemas.microsoft.com/office/drawing/2014/main" id="{25D2B567-0F41-4CFE-89CF-3DE36C46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Calibri" panose="020F0502020204030204" pitchFamily="34" charset="0"/>
            </a:endParaRPr>
          </a:p>
        </p:txBody>
      </p:sp>
      <p:sp>
        <p:nvSpPr>
          <p:cNvPr id="29701" name="Header Placeholder 1">
            <a:extLst>
              <a:ext uri="{FF2B5EF4-FFF2-40B4-BE49-F238E27FC236}">
                <a16:creationId xmlns:a16="http://schemas.microsoft.com/office/drawing/2014/main" id="{539C9FEF-6179-4C6F-81B5-E6F1015ED7B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alibri" panose="020F0502020204030204" pitchFamily="34" charset="0"/>
              </a:rPr>
              <a:t>SESSION I</a:t>
            </a:r>
          </a:p>
        </p:txBody>
      </p:sp>
    </p:spTree>
    <p:extLst>
      <p:ext uri="{BB962C8B-B14F-4D97-AF65-F5344CB8AC3E}">
        <p14:creationId xmlns:p14="http://schemas.microsoft.com/office/powerpoint/2010/main" val="163066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E8483A-EF05-49A8-8A0E-3D475888E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a:extLst>
              <a:ext uri="{FF2B5EF4-FFF2-40B4-BE49-F238E27FC236}">
                <a16:creationId xmlns:a16="http://schemas.microsoft.com/office/drawing/2014/main" id="{25D2B567-0F41-4CFE-89CF-3DE36C46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Calibri" panose="020F0502020204030204" pitchFamily="34" charset="0"/>
            </a:endParaRPr>
          </a:p>
        </p:txBody>
      </p:sp>
      <p:sp>
        <p:nvSpPr>
          <p:cNvPr id="29701" name="Header Placeholder 1">
            <a:extLst>
              <a:ext uri="{FF2B5EF4-FFF2-40B4-BE49-F238E27FC236}">
                <a16:creationId xmlns:a16="http://schemas.microsoft.com/office/drawing/2014/main" id="{539C9FEF-6179-4C6F-81B5-E6F1015ED7B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alibri" panose="020F0502020204030204" pitchFamily="34" charset="0"/>
              </a:rPr>
              <a:t>SESSION I</a:t>
            </a:r>
          </a:p>
        </p:txBody>
      </p:sp>
    </p:spTree>
    <p:extLst>
      <p:ext uri="{BB962C8B-B14F-4D97-AF65-F5344CB8AC3E}">
        <p14:creationId xmlns:p14="http://schemas.microsoft.com/office/powerpoint/2010/main" val="385953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E8483A-EF05-49A8-8A0E-3D475888E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a:extLst>
              <a:ext uri="{FF2B5EF4-FFF2-40B4-BE49-F238E27FC236}">
                <a16:creationId xmlns:a16="http://schemas.microsoft.com/office/drawing/2014/main" id="{25D2B567-0F41-4CFE-89CF-3DE36C46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Calibri" panose="020F0502020204030204" pitchFamily="34" charset="0"/>
            </a:endParaRPr>
          </a:p>
        </p:txBody>
      </p:sp>
      <p:sp>
        <p:nvSpPr>
          <p:cNvPr id="29701" name="Header Placeholder 1">
            <a:extLst>
              <a:ext uri="{FF2B5EF4-FFF2-40B4-BE49-F238E27FC236}">
                <a16:creationId xmlns:a16="http://schemas.microsoft.com/office/drawing/2014/main" id="{539C9FEF-6179-4C6F-81B5-E6F1015ED7B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alibri" panose="020F0502020204030204" pitchFamily="34" charset="0"/>
              </a:rPr>
              <a:t>SESSION I</a:t>
            </a:r>
          </a:p>
        </p:txBody>
      </p:sp>
    </p:spTree>
    <p:extLst>
      <p:ext uri="{BB962C8B-B14F-4D97-AF65-F5344CB8AC3E}">
        <p14:creationId xmlns:p14="http://schemas.microsoft.com/office/powerpoint/2010/main" val="283623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E8483A-EF05-49A8-8A0E-3D475888E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Slide Number Placeholder 3">
            <a:extLst>
              <a:ext uri="{FF2B5EF4-FFF2-40B4-BE49-F238E27FC236}">
                <a16:creationId xmlns:a16="http://schemas.microsoft.com/office/drawing/2014/main" id="{25D2B567-0F41-4CFE-89CF-3DE36C46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Calibri" panose="020F0502020204030204" pitchFamily="34" charset="0"/>
            </a:endParaRPr>
          </a:p>
        </p:txBody>
      </p:sp>
      <p:sp>
        <p:nvSpPr>
          <p:cNvPr id="29701" name="Header Placeholder 1">
            <a:extLst>
              <a:ext uri="{FF2B5EF4-FFF2-40B4-BE49-F238E27FC236}">
                <a16:creationId xmlns:a16="http://schemas.microsoft.com/office/drawing/2014/main" id="{539C9FEF-6179-4C6F-81B5-E6F1015ED7B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620" indent="-292536">
              <a:defRPr>
                <a:solidFill>
                  <a:schemeClr val="tx1"/>
                </a:solidFill>
                <a:latin typeface="Arial" panose="020B0604020202020204" pitchFamily="34" charset="0"/>
                <a:cs typeface="Arial" panose="020B0604020202020204" pitchFamily="34" charset="0"/>
              </a:defRPr>
            </a:lvl2pPr>
            <a:lvl3pPr marL="1173521" indent="-233351">
              <a:defRPr>
                <a:solidFill>
                  <a:schemeClr val="tx1"/>
                </a:solidFill>
                <a:latin typeface="Arial" panose="020B0604020202020204" pitchFamily="34" charset="0"/>
                <a:cs typeface="Arial" panose="020B0604020202020204" pitchFamily="34" charset="0"/>
              </a:defRPr>
            </a:lvl3pPr>
            <a:lvl4pPr marL="1641914" indent="-233351">
              <a:defRPr>
                <a:solidFill>
                  <a:schemeClr val="tx1"/>
                </a:solidFill>
                <a:latin typeface="Arial" panose="020B0604020202020204" pitchFamily="34" charset="0"/>
                <a:cs typeface="Arial" panose="020B0604020202020204" pitchFamily="34" charset="0"/>
              </a:defRPr>
            </a:lvl4pPr>
            <a:lvl5pPr marL="2111998" indent="-233351">
              <a:defRPr>
                <a:solidFill>
                  <a:schemeClr val="tx1"/>
                </a:solidFill>
                <a:latin typeface="Arial" panose="020B0604020202020204" pitchFamily="34" charset="0"/>
                <a:cs typeface="Arial" panose="020B0604020202020204" pitchFamily="34" charset="0"/>
              </a:defRPr>
            </a:lvl5pPr>
            <a:lvl6pPr marL="2598993"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986"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980"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9975" indent="-233351" defTabSz="4869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alibri" panose="020F0502020204030204" pitchFamily="34" charset="0"/>
              </a:rPr>
              <a:t>SESSION I</a:t>
            </a:r>
          </a:p>
        </p:txBody>
      </p:sp>
    </p:spTree>
    <p:extLst>
      <p:ext uri="{BB962C8B-B14F-4D97-AF65-F5344CB8AC3E}">
        <p14:creationId xmlns:p14="http://schemas.microsoft.com/office/powerpoint/2010/main" val="238220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D675-9FBC-4EE8-8F7E-678FDCB26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4087A-05C3-42FF-9513-1DA9636C6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9CB8E-31C9-488B-8F37-F603B67B0564}"/>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53F04954-22B0-4E06-B0EF-9887BAA531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BBACBE-5E43-44B6-AFB5-367964A1932C}"/>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94115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8DA6-4445-4AAE-BDB8-234E9D349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2A265-91EF-4531-A889-A9F55B595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04377-A06F-4CF2-AC82-07C19AAE6A2E}"/>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33CFFAE0-41FF-485F-96BE-82E7A5E31C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10AE91-2DE4-458C-906B-2DA6D67AE930}"/>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9201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4C4EF-EE9F-440E-BA46-630724BB8A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2EE48-56C3-44D8-8010-3DC83442B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52CCD-56B3-47B4-B369-32BCF2C3B4A0}"/>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AAB4D1C3-8625-45BA-9C60-AB21930A3E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CFF7C2-64BC-4B1C-A049-DEBD5448C2B1}"/>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4892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9 Slate Std Content Page 1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3800"/>
            <a:ext cx="10566400" cy="4419600"/>
          </a:xfrm>
        </p:spPr>
        <p:txBody>
          <a:bodyPr vert="horz" lIns="91440" tIns="45720" rIns="91440" bIns="45720" rtlCol="0">
            <a:noAutofit/>
          </a:bodyPr>
          <a:lstStyle>
            <a:lvl1pPr marL="230712" indent="-230712">
              <a:buClr>
                <a:srgbClr val="324458"/>
              </a:buClr>
              <a:defRPr lang="en-US" sz="1867" kern="1200" smtClean="0">
                <a:solidFill>
                  <a:schemeClr val="tx1"/>
                </a:solidFill>
                <a:latin typeface="+mn-lt"/>
                <a:ea typeface="+mn-ea"/>
                <a:cs typeface="Arial" pitchFamily="34" charset="0"/>
              </a:defRPr>
            </a:lvl1pPr>
            <a:lvl2pPr marL="529153" indent="-298443">
              <a:buClr>
                <a:srgbClr val="A6ADB5"/>
              </a:buClr>
              <a:defRPr lang="en-US" sz="1867" kern="1200" smtClean="0">
                <a:solidFill>
                  <a:schemeClr val="tx1"/>
                </a:solidFill>
                <a:latin typeface="+mn-lt"/>
                <a:ea typeface="+mn-ea"/>
                <a:cs typeface="Arial" pitchFamily="34" charset="0"/>
              </a:defRPr>
            </a:lvl2pPr>
            <a:lvl3pPr marL="759865" indent="-230712">
              <a:buClr>
                <a:srgbClr val="324458"/>
              </a:buClr>
              <a:defRPr lang="en-US" sz="1867" kern="1200" dirty="0" smtClean="0">
                <a:solidFill>
                  <a:schemeClr val="tx1"/>
                </a:solidFill>
                <a:latin typeface="+mn-lt"/>
                <a:ea typeface="+mn-ea"/>
                <a:cs typeface="Arial" pitchFamily="34" charset="0"/>
              </a:defRPr>
            </a:lvl3pPr>
            <a:lvl4pPr marL="1068891" indent="-309026">
              <a:buClr>
                <a:srgbClr val="A6ADB5"/>
              </a:buClr>
              <a:defRPr lang="en-US" sz="1867" kern="1200" dirty="0" smtClean="0">
                <a:solidFill>
                  <a:schemeClr val="tx1"/>
                </a:solidFill>
                <a:latin typeface="+mn-lt"/>
                <a:ea typeface="+mn-ea"/>
                <a:cs typeface="Arial" pitchFamily="34" charset="0"/>
              </a:defRPr>
            </a:lvl4pPr>
            <a:lvl5pPr marL="1369450" indent="-300559">
              <a:buClr>
                <a:srgbClr val="324458"/>
              </a:buClr>
              <a:defRPr lang="en-US" sz="1867" kern="1200" dirty="0">
                <a:solidFill>
                  <a:schemeClr val="tx1"/>
                </a:solidFill>
                <a:latin typeface="+mn-lt"/>
                <a:ea typeface="+mn-ea"/>
                <a:cs typeface="Arial" pitchFamily="34" charset="0"/>
              </a:defRPr>
            </a:lvl5pPr>
          </a:lstStyle>
          <a:p>
            <a:pPr marL="230712" lvl="0" indent="-230712" algn="l" defTabSz="1219170" rtl="0" eaLnBrk="1" latinLnBrk="0" hangingPunct="1">
              <a:lnSpc>
                <a:spcPct val="110000"/>
              </a:lnSpc>
              <a:spcBef>
                <a:spcPts val="400"/>
              </a:spcBef>
              <a:spcAft>
                <a:spcPts val="400"/>
              </a:spcAft>
              <a:buClr>
                <a:srgbClr val="324458"/>
              </a:buClr>
              <a:buFont typeface="Arial" pitchFamily="34" charset="0"/>
              <a:buChar char="•"/>
            </a:pPr>
            <a:r>
              <a:rPr lang="en-US"/>
              <a:t>Edit Master text styles</a:t>
            </a:r>
          </a:p>
          <a:p>
            <a:pPr marL="529153" lvl="1" indent="-298443" algn="l" defTabSz="1219170" rtl="0" eaLnBrk="1" latinLnBrk="0" hangingPunct="1">
              <a:lnSpc>
                <a:spcPct val="110000"/>
              </a:lnSpc>
              <a:spcBef>
                <a:spcPts val="400"/>
              </a:spcBef>
              <a:spcAft>
                <a:spcPts val="400"/>
              </a:spcAft>
              <a:buClr>
                <a:srgbClr val="A6ADB5"/>
              </a:buClr>
              <a:buFont typeface="Arial" pitchFamily="34" charset="0"/>
              <a:buChar char="–"/>
            </a:pPr>
            <a:r>
              <a:rPr lang="en-US" dirty="0"/>
              <a:t>Second level</a:t>
            </a:r>
          </a:p>
          <a:p>
            <a:pPr marL="759865" lvl="2" indent="-230712" algn="l" defTabSz="1219170" rtl="0" eaLnBrk="1" latinLnBrk="0" hangingPunct="1">
              <a:lnSpc>
                <a:spcPct val="110000"/>
              </a:lnSpc>
              <a:spcBef>
                <a:spcPts val="400"/>
              </a:spcBef>
              <a:spcAft>
                <a:spcPts val="400"/>
              </a:spcAft>
              <a:buClr>
                <a:srgbClr val="324458"/>
              </a:buClr>
              <a:buFont typeface="Arial" pitchFamily="34" charset="0"/>
              <a:buChar char="•"/>
            </a:pPr>
            <a:r>
              <a:rPr lang="en-US" dirty="0"/>
              <a:t>Third level</a:t>
            </a:r>
          </a:p>
          <a:p>
            <a:pPr marL="1068891" lvl="3" indent="-309026" algn="l" defTabSz="1219170" rtl="0" eaLnBrk="1" latinLnBrk="0" hangingPunct="1">
              <a:lnSpc>
                <a:spcPct val="110000"/>
              </a:lnSpc>
              <a:spcBef>
                <a:spcPts val="400"/>
              </a:spcBef>
              <a:spcAft>
                <a:spcPts val="400"/>
              </a:spcAft>
              <a:buClr>
                <a:srgbClr val="A6ADB5"/>
              </a:buClr>
              <a:buFont typeface="Arial" pitchFamily="34" charset="0"/>
              <a:buChar char="–"/>
            </a:pPr>
            <a:r>
              <a:rPr lang="en-US" dirty="0"/>
              <a:t>Fourth level</a:t>
            </a:r>
          </a:p>
          <a:p>
            <a:pPr marL="1369450" lvl="4" indent="-300559" algn="l" defTabSz="1219170" rtl="0" eaLnBrk="1" latinLnBrk="0" hangingPunct="1">
              <a:lnSpc>
                <a:spcPct val="110000"/>
              </a:lnSpc>
              <a:spcBef>
                <a:spcPts val="400"/>
              </a:spcBef>
              <a:spcAft>
                <a:spcPts val="400"/>
              </a:spcAft>
              <a:buClr>
                <a:srgbClr val="324458"/>
              </a:buClr>
              <a:buFont typeface="Arial" pitchFamily="34" charset="0"/>
              <a:buChar char="»"/>
            </a:pPr>
            <a:r>
              <a:rPr lang="en-US" dirty="0"/>
              <a:t>Fifth level</a:t>
            </a:r>
          </a:p>
        </p:txBody>
      </p:sp>
      <p:sp>
        <p:nvSpPr>
          <p:cNvPr id="10" name="Title Placeholder 1">
            <a:extLst>
              <a:ext uri="{FF2B5EF4-FFF2-40B4-BE49-F238E27FC236}">
                <a16:creationId xmlns:a16="http://schemas.microsoft.com/office/drawing/2014/main" id="{5C852C6E-A53B-4D68-8EB7-0B1E5B4A4F19}"/>
              </a:ext>
            </a:extLst>
          </p:cNvPr>
          <p:cNvSpPr>
            <a:spLocks noGrp="1"/>
          </p:cNvSpPr>
          <p:nvPr>
            <p:ph type="title"/>
          </p:nvPr>
        </p:nvSpPr>
        <p:spPr>
          <a:xfrm>
            <a:off x="609601" y="285496"/>
            <a:ext cx="9183799" cy="108712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9" name="Slide Number Placeholder 5">
            <a:extLst>
              <a:ext uri="{FF2B5EF4-FFF2-40B4-BE49-F238E27FC236}">
                <a16:creationId xmlns:a16="http://schemas.microsoft.com/office/drawing/2014/main" id="{C4B299C8-F871-4BCE-B5E6-3A656A3EBF2C}"/>
              </a:ext>
            </a:extLst>
          </p:cNvPr>
          <p:cNvSpPr>
            <a:spLocks noGrp="1"/>
          </p:cNvSpPr>
          <p:nvPr>
            <p:ph type="sldNum" sz="quarter" idx="4"/>
          </p:nvPr>
        </p:nvSpPr>
        <p:spPr>
          <a:xfrm>
            <a:off x="11578956" y="6547629"/>
            <a:ext cx="591819" cy="243840"/>
          </a:xfrm>
          <a:prstGeom prst="rect">
            <a:avLst/>
          </a:prstGeom>
        </p:spPr>
        <p:txBody>
          <a:bodyPr vert="horz" lIns="91440" tIns="45720" rIns="91440" bIns="45720" rtlCol="0" anchor="t"/>
          <a:lstStyle>
            <a:lvl1pPr algn="ctr">
              <a:defRPr sz="933">
                <a:solidFill>
                  <a:schemeClr val="tx1">
                    <a:tint val="75000"/>
                  </a:schemeClr>
                </a:solidFill>
              </a:defRPr>
            </a:lvl1pPr>
          </a:lstStyle>
          <a:p>
            <a:fld id="{A31399F6-7AD3-43C9-9F61-E7915521AAC8}" type="slidenum">
              <a:rPr lang="en-US" smtClean="0"/>
              <a:pPr/>
              <a:t>‹#›</a:t>
            </a:fld>
            <a:endParaRPr lang="en-US" dirty="0"/>
          </a:p>
        </p:txBody>
      </p:sp>
      <p:sp>
        <p:nvSpPr>
          <p:cNvPr id="20" name="Date Placeholder 3">
            <a:extLst>
              <a:ext uri="{FF2B5EF4-FFF2-40B4-BE49-F238E27FC236}">
                <a16:creationId xmlns:a16="http://schemas.microsoft.com/office/drawing/2014/main" id="{6E521748-FE3B-4021-B254-552D889D4406}"/>
              </a:ext>
            </a:extLst>
          </p:cNvPr>
          <p:cNvSpPr>
            <a:spLocks noGrp="1"/>
          </p:cNvSpPr>
          <p:nvPr>
            <p:ph type="dt" sz="half" idx="2"/>
          </p:nvPr>
        </p:nvSpPr>
        <p:spPr>
          <a:xfrm>
            <a:off x="973073" y="6544917"/>
            <a:ext cx="1930400" cy="243840"/>
          </a:xfrm>
          <a:prstGeom prst="rect">
            <a:avLst/>
          </a:prstGeom>
        </p:spPr>
        <p:txBody>
          <a:bodyPr vert="horz" lIns="91440" tIns="45720" rIns="91440" bIns="45720" rtlCol="0" anchor="ctr"/>
          <a:lstStyle>
            <a:lvl1pPr algn="l">
              <a:defRPr sz="933">
                <a:solidFill>
                  <a:schemeClr val="tx1">
                    <a:tint val="75000"/>
                  </a:schemeClr>
                </a:solidFill>
              </a:defRPr>
            </a:lvl1pPr>
          </a:lstStyle>
          <a:p>
            <a:r>
              <a:rPr lang="en-US" dirty="0"/>
              <a:t>August 19, 2020</a:t>
            </a:r>
          </a:p>
        </p:txBody>
      </p:sp>
      <p:sp>
        <p:nvSpPr>
          <p:cNvPr id="21" name="Footer Placeholder 4">
            <a:extLst>
              <a:ext uri="{FF2B5EF4-FFF2-40B4-BE49-F238E27FC236}">
                <a16:creationId xmlns:a16="http://schemas.microsoft.com/office/drawing/2014/main" id="{11DC61E2-8FBF-4C36-AC62-D28CDA41080C}"/>
              </a:ext>
            </a:extLst>
          </p:cNvPr>
          <p:cNvSpPr>
            <a:spLocks noGrp="1"/>
          </p:cNvSpPr>
          <p:nvPr>
            <p:ph type="ftr" sz="quarter" idx="3"/>
          </p:nvPr>
        </p:nvSpPr>
        <p:spPr>
          <a:xfrm>
            <a:off x="225552" y="6544917"/>
            <a:ext cx="993648" cy="243840"/>
          </a:xfrm>
          <a:prstGeom prst="rect">
            <a:avLst/>
          </a:prstGeom>
        </p:spPr>
        <p:txBody>
          <a:bodyPr vert="horz" lIns="91440" tIns="45720" rIns="91440" bIns="45720" rtlCol="0" anchor="ctr"/>
          <a:lstStyle>
            <a:lvl1pPr algn="ctr">
              <a:defRPr sz="933">
                <a:solidFill>
                  <a:schemeClr val="tx1">
                    <a:tint val="75000"/>
                  </a:schemeClr>
                </a:solidFill>
              </a:defRPr>
            </a:lvl1pPr>
          </a:lstStyle>
          <a:p>
            <a:pPr algn="l"/>
            <a:r>
              <a:rPr lang="en-US" dirty="0"/>
              <a:t>BLX </a:t>
            </a:r>
            <a:r>
              <a:rPr lang="en-US" dirty="0">
                <a:solidFill>
                  <a:srgbClr val="A9C47F"/>
                </a:solidFill>
              </a:rPr>
              <a:t>&amp;</a:t>
            </a:r>
            <a:r>
              <a:rPr lang="en-US" dirty="0"/>
              <a:t> OHS |</a:t>
            </a:r>
          </a:p>
        </p:txBody>
      </p:sp>
    </p:spTree>
    <p:extLst>
      <p:ext uri="{BB962C8B-B14F-4D97-AF65-F5344CB8AC3E}">
        <p14:creationId xmlns:p14="http://schemas.microsoft.com/office/powerpoint/2010/main" val="3513104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3FC8-0EB5-48DF-8EC9-6DEDAA229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C0C8A-D607-47B8-AB42-4A40EEB02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CA085-6177-4CBC-BDED-F6926F2BEFCB}"/>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A2E15F1F-AFCC-4A8F-BBDD-19800251D7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CAB985-FB7B-4FEF-8957-D8C8F8869E12}"/>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85539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E992-FC43-420A-8011-59D9224EA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7950B0-782C-4CA1-89CD-58BC66839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66DECF-D40B-49E0-8873-42BA6ECFACE2}"/>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07E36429-0A80-4E2B-AE36-42CD7FD67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80297C-4455-4E66-B651-2D36D8625AC6}"/>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69699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6DC4-F6D2-410A-9BAA-31C3BCDFC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07510-825A-41ED-847E-7CD03F17E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399D1-CA7A-4BC6-99AE-940891CDA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CF8886-9F43-43D4-8651-A2963F7D7C20}"/>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6" name="Footer Placeholder 5">
            <a:extLst>
              <a:ext uri="{FF2B5EF4-FFF2-40B4-BE49-F238E27FC236}">
                <a16:creationId xmlns:a16="http://schemas.microsoft.com/office/drawing/2014/main" id="{97C10AB8-D31C-451C-AF6E-9B9C8A5B8B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1CD53F-9C2B-4421-9D11-2344F68ED35A}"/>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02077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27DB-451B-46E0-938F-F646445E1D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3D969E-B987-4ABF-94BE-9E5974E03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C4B6D-088E-467A-BF00-6A67AEA0AE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AA282-95A0-46B5-B5A1-FAD1FD746A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BBE58-428F-468E-976F-61D32202A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5E665B-8746-4DF1-946E-536F454F5063}"/>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8" name="Footer Placeholder 7">
            <a:extLst>
              <a:ext uri="{FF2B5EF4-FFF2-40B4-BE49-F238E27FC236}">
                <a16:creationId xmlns:a16="http://schemas.microsoft.com/office/drawing/2014/main" id="{A6631A3E-2ECE-437A-AEB3-A30C19A64A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98CB08-D227-4480-815D-2EB09220D6B2}"/>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19342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7C91-866C-48B2-BEB3-1B0194E67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7B9BEB-1333-4EC3-BCF3-5C06167A5BDD}"/>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4" name="Footer Placeholder 3">
            <a:extLst>
              <a:ext uri="{FF2B5EF4-FFF2-40B4-BE49-F238E27FC236}">
                <a16:creationId xmlns:a16="http://schemas.microsoft.com/office/drawing/2014/main" id="{DE447FE6-5534-4BBC-8DD2-5445690658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5F0F03-3540-4F2C-A083-1F2E341ABC9E}"/>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19725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BBAE1-A764-4710-AA3C-A0D235FC6BEC}"/>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3" name="Footer Placeholder 2">
            <a:extLst>
              <a:ext uri="{FF2B5EF4-FFF2-40B4-BE49-F238E27FC236}">
                <a16:creationId xmlns:a16="http://schemas.microsoft.com/office/drawing/2014/main" id="{1E89F87B-C20A-428F-96DC-A321E19FFE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A54003-0574-440C-AF8A-EAF6CFA1CD68}"/>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40420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E80-26FE-43FD-BEB1-9CB31B1CD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09C33B-4B84-4170-8F85-4C134DA7D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5EA7B-DB72-4E98-91E1-D3AE49C78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F24FE-8F03-4B6C-9FAA-03DF871E98EB}"/>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6" name="Footer Placeholder 5">
            <a:extLst>
              <a:ext uri="{FF2B5EF4-FFF2-40B4-BE49-F238E27FC236}">
                <a16:creationId xmlns:a16="http://schemas.microsoft.com/office/drawing/2014/main" id="{B24DC0E4-873E-43BB-A9DA-E96B8119E7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5EB2B1-6F8B-4461-B66F-12913947A670}"/>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6353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35FE-6E8F-4F8F-8474-54DC4B949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47737A-36DF-493C-989A-1D89B1F2E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2E613A-95A7-4768-813D-0BFCD4A9B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176C4-2DA4-4B21-AB81-CC706CF5F803}"/>
              </a:ext>
            </a:extLst>
          </p:cNvPr>
          <p:cNvSpPr>
            <a:spLocks noGrp="1"/>
          </p:cNvSpPr>
          <p:nvPr>
            <p:ph type="dt" sz="half" idx="10"/>
          </p:nvPr>
        </p:nvSpPr>
        <p:spPr/>
        <p:txBody>
          <a:bodyPr/>
          <a:lstStyle/>
          <a:p>
            <a:fld id="{D35332AF-20D7-4F68-A2E9-4E598B8AC952}" type="datetimeFigureOut">
              <a:rPr lang="en-US" smtClean="0"/>
              <a:t>9/8/2021</a:t>
            </a:fld>
            <a:endParaRPr lang="en-US" dirty="0"/>
          </a:p>
        </p:txBody>
      </p:sp>
      <p:sp>
        <p:nvSpPr>
          <p:cNvPr id="6" name="Footer Placeholder 5">
            <a:extLst>
              <a:ext uri="{FF2B5EF4-FFF2-40B4-BE49-F238E27FC236}">
                <a16:creationId xmlns:a16="http://schemas.microsoft.com/office/drawing/2014/main" id="{1617E9CA-1C81-4BC1-966D-608815FB80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3A2A89-522A-4819-93EB-2165273869D0}"/>
              </a:ext>
            </a:extLst>
          </p:cNvPr>
          <p:cNvSpPr>
            <a:spLocks noGrp="1"/>
          </p:cNvSpPr>
          <p:nvPr>
            <p:ph type="sldNum" sz="quarter" idx="12"/>
          </p:nvPr>
        </p:nvSpPr>
        <p:spPr/>
        <p:txBody>
          <a:bodyPr/>
          <a:lstStyle/>
          <a:p>
            <a:fld id="{55B8C685-43C6-4DD8-9F6A-3EE05B6E3F42}" type="slidenum">
              <a:rPr lang="en-US" smtClean="0"/>
              <a:t>‹#›</a:t>
            </a:fld>
            <a:endParaRPr lang="en-US" dirty="0"/>
          </a:p>
        </p:txBody>
      </p:sp>
    </p:spTree>
    <p:extLst>
      <p:ext uri="{BB962C8B-B14F-4D97-AF65-F5344CB8AC3E}">
        <p14:creationId xmlns:p14="http://schemas.microsoft.com/office/powerpoint/2010/main" val="302136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FE13D-B1CD-4592-AA93-E3F32CBD0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6F148-9318-4AF8-A96A-E0C5D2C6C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C3260-C4C6-4D43-8755-44F563631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332AF-20D7-4F68-A2E9-4E598B8AC952}" type="datetimeFigureOut">
              <a:rPr lang="en-US" smtClean="0"/>
              <a:t>9/8/2021</a:t>
            </a:fld>
            <a:endParaRPr lang="en-US" dirty="0"/>
          </a:p>
        </p:txBody>
      </p:sp>
      <p:sp>
        <p:nvSpPr>
          <p:cNvPr id="5" name="Footer Placeholder 4">
            <a:extLst>
              <a:ext uri="{FF2B5EF4-FFF2-40B4-BE49-F238E27FC236}">
                <a16:creationId xmlns:a16="http://schemas.microsoft.com/office/drawing/2014/main" id="{C6719B82-E986-4DD2-8076-435EA0FF8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88BF80-7D05-4471-BFB9-D1183AA32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8C685-43C6-4DD8-9F6A-3EE05B6E3F42}" type="slidenum">
              <a:rPr lang="en-US" smtClean="0"/>
              <a:t>‹#›</a:t>
            </a:fld>
            <a:endParaRPr lang="en-US" dirty="0"/>
          </a:p>
        </p:txBody>
      </p:sp>
    </p:spTree>
    <p:extLst>
      <p:ext uri="{BB962C8B-B14F-4D97-AF65-F5344CB8AC3E}">
        <p14:creationId xmlns:p14="http://schemas.microsoft.com/office/powerpoint/2010/main" val="104729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rs.gov/pub/irs-pdf/p500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F587A1-DA88-4B53-BCCE-EAA65D258671}"/>
              </a:ext>
            </a:extLst>
          </p:cNvPr>
          <p:cNvSpPr>
            <a:spLocks noGrp="1"/>
          </p:cNvSpPr>
          <p:nvPr>
            <p:ph type="title"/>
          </p:nvPr>
        </p:nvSpPr>
        <p:spPr>
          <a:xfrm>
            <a:off x="586478" y="1683756"/>
            <a:ext cx="3115265" cy="2396359"/>
          </a:xfrm>
        </p:spPr>
        <p:txBody>
          <a:bodyPr anchor="b">
            <a:normAutofit/>
          </a:bodyPr>
          <a:lstStyle/>
          <a:p>
            <a:pPr algn="r"/>
            <a:r>
              <a:rPr lang="en-US" sz="2800" dirty="0">
                <a:solidFill>
                  <a:srgbClr val="FFFFFF"/>
                </a:solidFill>
              </a:rPr>
              <a:t>Post Issuance  Compliance:</a:t>
            </a:r>
            <a:br>
              <a:rPr lang="en-US" sz="2800" dirty="0">
                <a:solidFill>
                  <a:srgbClr val="FFFFFF"/>
                </a:solidFill>
              </a:rPr>
            </a:br>
            <a:r>
              <a:rPr lang="en-US" sz="2800" b="1" dirty="0">
                <a:solidFill>
                  <a:srgbClr val="FFFFFF"/>
                </a:solidFill>
              </a:rPr>
              <a:t>Whose Responsibility, the Issuer or the Borrower?</a:t>
            </a:r>
          </a:p>
        </p:txBody>
      </p:sp>
      <p:graphicFrame>
        <p:nvGraphicFramePr>
          <p:cNvPr id="20" name="Content Placeholder 2">
            <a:extLst>
              <a:ext uri="{FF2B5EF4-FFF2-40B4-BE49-F238E27FC236}">
                <a16:creationId xmlns:a16="http://schemas.microsoft.com/office/drawing/2014/main" id="{15C44D96-954A-41E5-8FB9-601DE24F8B65}"/>
              </a:ext>
            </a:extLst>
          </p:cNvPr>
          <p:cNvGraphicFramePr>
            <a:graphicFrameLocks noGrp="1"/>
          </p:cNvGraphicFramePr>
          <p:nvPr>
            <p:ph idx="1"/>
            <p:extLst>
              <p:ext uri="{D42A27DB-BD31-4B8C-83A1-F6EECF244321}">
                <p14:modId xmlns:p14="http://schemas.microsoft.com/office/powerpoint/2010/main" val="485022358"/>
              </p:ext>
            </p:extLst>
          </p:nvPr>
        </p:nvGraphicFramePr>
        <p:xfrm>
          <a:off x="4288222" y="750440"/>
          <a:ext cx="7481748"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89212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8"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9"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0"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1"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2"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0" name="Rectangle 4">
            <a:extLst>
              <a:ext uri="{FF2B5EF4-FFF2-40B4-BE49-F238E27FC236}">
                <a16:creationId xmlns:a16="http://schemas.microsoft.com/office/drawing/2014/main" id="{01BA7DD6-C135-41F1-A697-9F34239F8FF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Whose Responsibility Is It?</a:t>
            </a:r>
          </a:p>
        </p:txBody>
      </p:sp>
      <p:sp>
        <p:nvSpPr>
          <p:cNvPr id="2" name="Slide Number Placeholder 1">
            <a:extLst>
              <a:ext uri="{FF2B5EF4-FFF2-40B4-BE49-F238E27FC236}">
                <a16:creationId xmlns:a16="http://schemas.microsoft.com/office/drawing/2014/main" id="{A017F910-657C-4182-A2B8-B9D1CAFF65C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3D2D2CD6-8214-40FF-8F1E-0F6B0FEBD8D9}" type="slidenum">
              <a:rPr lang="en-US" sz="1100">
                <a:solidFill>
                  <a:schemeClr val="tx1">
                    <a:lumMod val="50000"/>
                    <a:lumOff val="50000"/>
                  </a:schemeClr>
                </a:solidFill>
              </a:rPr>
              <a:pPr algn="r">
                <a:spcAft>
                  <a:spcPts val="600"/>
                </a:spcAft>
              </a:pPr>
              <a:t>10</a:t>
            </a:fld>
            <a:endParaRPr lang="en-US" sz="1100" dirty="0">
              <a:solidFill>
                <a:schemeClr val="tx1">
                  <a:lumMod val="50000"/>
                  <a:lumOff val="50000"/>
                </a:schemeClr>
              </a:solidFill>
            </a:endParaRPr>
          </a:p>
        </p:txBody>
      </p:sp>
      <p:graphicFrame>
        <p:nvGraphicFramePr>
          <p:cNvPr id="28684" name="Rectangle 5">
            <a:extLst>
              <a:ext uri="{FF2B5EF4-FFF2-40B4-BE49-F238E27FC236}">
                <a16:creationId xmlns:a16="http://schemas.microsoft.com/office/drawing/2014/main" id="{C8CC9025-F76B-424D-8915-517AC5749263}"/>
              </a:ext>
            </a:extLst>
          </p:cNvPr>
          <p:cNvGraphicFramePr>
            <a:graphicFrameLocks noGrp="1"/>
          </p:cNvGraphicFramePr>
          <p:nvPr>
            <p:ph idx="1"/>
            <p:extLst>
              <p:ext uri="{D42A27DB-BD31-4B8C-83A1-F6EECF244321}">
                <p14:modId xmlns:p14="http://schemas.microsoft.com/office/powerpoint/2010/main" val="460501729"/>
              </p:ext>
            </p:extLst>
          </p:nvPr>
        </p:nvGraphicFramePr>
        <p:xfrm>
          <a:off x="4361038" y="253446"/>
          <a:ext cx="7507737" cy="5058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758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0" name="Rectangle 4">
            <a:extLst>
              <a:ext uri="{FF2B5EF4-FFF2-40B4-BE49-F238E27FC236}">
                <a16:creationId xmlns:a16="http://schemas.microsoft.com/office/drawing/2014/main" id="{01BA7DD6-C135-41F1-A697-9F34239F8FF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Whose Responsibility Is It?</a:t>
            </a:r>
          </a:p>
        </p:txBody>
      </p:sp>
      <p:sp>
        <p:nvSpPr>
          <p:cNvPr id="2" name="Slide Number Placeholder 1">
            <a:extLst>
              <a:ext uri="{FF2B5EF4-FFF2-40B4-BE49-F238E27FC236}">
                <a16:creationId xmlns:a16="http://schemas.microsoft.com/office/drawing/2014/main" id="{A017F910-657C-4182-A2B8-B9D1CAFF65C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3D2D2CD6-8214-40FF-8F1E-0F6B0FEBD8D9}" type="slidenum">
              <a:rPr lang="en-US" sz="1100">
                <a:solidFill>
                  <a:schemeClr val="tx1">
                    <a:lumMod val="50000"/>
                    <a:lumOff val="50000"/>
                  </a:schemeClr>
                </a:solidFill>
              </a:rPr>
              <a:pPr algn="r">
                <a:spcAft>
                  <a:spcPts val="600"/>
                </a:spcAft>
              </a:pPr>
              <a:t>11</a:t>
            </a:fld>
            <a:endParaRPr lang="en-US" sz="1100" dirty="0">
              <a:solidFill>
                <a:schemeClr val="tx1">
                  <a:lumMod val="50000"/>
                  <a:lumOff val="50000"/>
                </a:schemeClr>
              </a:solidFill>
            </a:endParaRPr>
          </a:p>
        </p:txBody>
      </p:sp>
      <p:graphicFrame>
        <p:nvGraphicFramePr>
          <p:cNvPr id="28676" name="Rectangle 5">
            <a:extLst>
              <a:ext uri="{FF2B5EF4-FFF2-40B4-BE49-F238E27FC236}">
                <a16:creationId xmlns:a16="http://schemas.microsoft.com/office/drawing/2014/main" id="{09326703-9648-4051-B856-7EF254FD3ED2}"/>
              </a:ext>
            </a:extLst>
          </p:cNvPr>
          <p:cNvGraphicFramePr>
            <a:graphicFrameLocks noGrp="1"/>
          </p:cNvGraphicFramePr>
          <p:nvPr>
            <p:ph idx="1"/>
            <p:extLst>
              <p:ext uri="{D42A27DB-BD31-4B8C-83A1-F6EECF244321}">
                <p14:modId xmlns:p14="http://schemas.microsoft.com/office/powerpoint/2010/main" val="171921166"/>
              </p:ext>
            </p:extLst>
          </p:nvPr>
        </p:nvGraphicFramePr>
        <p:xfrm>
          <a:off x="4905052" y="71493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788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0" name="Rectangle 4">
            <a:extLst>
              <a:ext uri="{FF2B5EF4-FFF2-40B4-BE49-F238E27FC236}">
                <a16:creationId xmlns:a16="http://schemas.microsoft.com/office/drawing/2014/main" id="{01BA7DD6-C135-41F1-A697-9F34239F8FF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Whose Responsibility Is It?</a:t>
            </a:r>
          </a:p>
        </p:txBody>
      </p:sp>
      <p:sp>
        <p:nvSpPr>
          <p:cNvPr id="2" name="Slide Number Placeholder 1">
            <a:extLst>
              <a:ext uri="{FF2B5EF4-FFF2-40B4-BE49-F238E27FC236}">
                <a16:creationId xmlns:a16="http://schemas.microsoft.com/office/drawing/2014/main" id="{A017F910-657C-4182-A2B8-B9D1CAFF65C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3D2D2CD6-8214-40FF-8F1E-0F6B0FEBD8D9}" type="slidenum">
              <a:rPr lang="en-US" sz="1100">
                <a:solidFill>
                  <a:schemeClr val="tx1">
                    <a:lumMod val="50000"/>
                    <a:lumOff val="50000"/>
                  </a:schemeClr>
                </a:solidFill>
              </a:rPr>
              <a:pPr algn="r">
                <a:spcAft>
                  <a:spcPts val="600"/>
                </a:spcAft>
              </a:pPr>
              <a:t>12</a:t>
            </a:fld>
            <a:endParaRPr lang="en-US" sz="1100" dirty="0">
              <a:solidFill>
                <a:schemeClr val="tx1">
                  <a:lumMod val="50000"/>
                  <a:lumOff val="50000"/>
                </a:schemeClr>
              </a:solidFill>
            </a:endParaRPr>
          </a:p>
        </p:txBody>
      </p:sp>
      <p:graphicFrame>
        <p:nvGraphicFramePr>
          <p:cNvPr id="28676" name="Rectangle 5">
            <a:extLst>
              <a:ext uri="{FF2B5EF4-FFF2-40B4-BE49-F238E27FC236}">
                <a16:creationId xmlns:a16="http://schemas.microsoft.com/office/drawing/2014/main" id="{1D86EA6C-C705-4EF8-90D6-757C899079EB}"/>
              </a:ext>
            </a:extLst>
          </p:cNvPr>
          <p:cNvGraphicFramePr>
            <a:graphicFrameLocks noGrp="1"/>
          </p:cNvGraphicFramePr>
          <p:nvPr>
            <p:ph idx="1"/>
            <p:extLst>
              <p:ext uri="{D42A27DB-BD31-4B8C-83A1-F6EECF244321}">
                <p14:modId xmlns:p14="http://schemas.microsoft.com/office/powerpoint/2010/main" val="1240144211"/>
              </p:ext>
            </p:extLst>
          </p:nvPr>
        </p:nvGraphicFramePr>
        <p:xfrm>
          <a:off x="4342206" y="511388"/>
          <a:ext cx="7623923" cy="602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96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51F951D-4C5A-4134-835C-BE862B851DE8}"/>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Post Issuance Compliance in Wisconsin, Washington &amp; Rhode Island</a:t>
            </a:r>
          </a:p>
        </p:txBody>
      </p:sp>
      <p:grpSp>
        <p:nvGrpSpPr>
          <p:cNvPr id="10" name="Group 9">
            <a:extLst>
              <a:ext uri="{FF2B5EF4-FFF2-40B4-BE49-F238E27FC236}">
                <a16:creationId xmlns:a16="http://schemas.microsoft.com/office/drawing/2014/main" id="{EBDD8F04-F1B8-48A7-A7B5-4C3878696437}"/>
              </a:ext>
            </a:extLst>
          </p:cNvPr>
          <p:cNvGrpSpPr>
            <a:grpSpLocks/>
          </p:cNvGrpSpPr>
          <p:nvPr/>
        </p:nvGrpSpPr>
        <p:grpSpPr bwMode="auto">
          <a:xfrm>
            <a:off x="7286807" y="6161687"/>
            <a:ext cx="3017475" cy="688621"/>
            <a:chOff x="4042" y="2484"/>
            <a:chExt cx="4156" cy="865"/>
          </a:xfrm>
        </p:grpSpPr>
        <p:sp>
          <p:nvSpPr>
            <p:cNvPr id="12" name="Text Box 18">
              <a:extLst>
                <a:ext uri="{FF2B5EF4-FFF2-40B4-BE49-F238E27FC236}">
                  <a16:creationId xmlns:a16="http://schemas.microsoft.com/office/drawing/2014/main" id="{349CD340-833A-46EA-B421-8AF3803F9C28}"/>
                </a:ext>
              </a:extLst>
            </p:cNvPr>
            <p:cNvSpPr txBox="1">
              <a:spLocks noChangeArrowheads="1"/>
            </p:cNvSpPr>
            <p:nvPr/>
          </p:nvSpPr>
          <p:spPr bwMode="auto">
            <a:xfrm>
              <a:off x="4042" y="2858"/>
              <a:ext cx="415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rot="0" vert="horz" wrap="square" lIns="36576" tIns="36576" rIns="36576" bIns="36576" anchor="t" anchorCtr="0" upright="1">
              <a:noAutofit/>
            </a:bodyPr>
            <a:lstStyle/>
            <a:p>
              <a:pPr marL="0" marR="0" algn="ctr">
                <a:spcBef>
                  <a:spcPts val="0"/>
                </a:spcBef>
                <a:spcAft>
                  <a:spcPts val="0"/>
                </a:spcAft>
              </a:pPr>
              <a:r>
                <a:rPr lang="en-US" sz="1150" b="1" i="1" dirty="0">
                  <a:solidFill>
                    <a:srgbClr val="00257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6" name="Text Box 17">
              <a:extLst>
                <a:ext uri="{FF2B5EF4-FFF2-40B4-BE49-F238E27FC236}">
                  <a16:creationId xmlns:a16="http://schemas.microsoft.com/office/drawing/2014/main" id="{692DA36F-1DF4-482C-A507-C20696A2155C}"/>
                </a:ext>
              </a:extLst>
            </p:cNvPr>
            <p:cNvSpPr txBox="1">
              <a:spLocks noChangeArrowheads="1"/>
            </p:cNvSpPr>
            <p:nvPr/>
          </p:nvSpPr>
          <p:spPr bwMode="auto">
            <a:xfrm>
              <a:off x="5519" y="2484"/>
              <a:ext cx="120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rot="0" vert="horz" wrap="square" lIns="36576" tIns="36576" rIns="36576" bIns="36576" anchor="t" anchorCtr="0" upright="1">
              <a:noAutofit/>
            </a:bodyPr>
            <a:lstStyle/>
            <a:p>
              <a:pPr marL="0" marR="0">
                <a:spcBef>
                  <a:spcPts val="0"/>
                </a:spcBef>
                <a:spcAft>
                  <a:spcPts val="0"/>
                </a:spcAft>
              </a:pPr>
              <a:r>
                <a:rPr lang="en-US" sz="1150" b="1" dirty="0">
                  <a:solidFill>
                    <a:srgbClr val="00257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dirty="0">
                  <a:solidFill>
                    <a:srgbClr val="00257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pSp>
      <p:pic>
        <p:nvPicPr>
          <p:cNvPr id="18" name="Picture 17">
            <a:extLst>
              <a:ext uri="{FF2B5EF4-FFF2-40B4-BE49-F238E27FC236}">
                <a16:creationId xmlns:a16="http://schemas.microsoft.com/office/drawing/2014/main" id="{8432031F-87BB-4A07-B071-DA2DEC6B4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294" b="9712"/>
          <a:stretch>
            <a:fillRect/>
          </a:stretch>
        </p:blipFill>
        <p:spPr bwMode="auto">
          <a:xfrm>
            <a:off x="7903529" y="4851351"/>
            <a:ext cx="3852538" cy="1460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a:extLst>
              <a:ext uri="{FF2B5EF4-FFF2-40B4-BE49-F238E27FC236}">
                <a16:creationId xmlns:a16="http://schemas.microsoft.com/office/drawing/2014/main" id="{E1C03BBD-490F-4CA0-A4AB-30ADCA7DF5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3201" y="4774327"/>
            <a:ext cx="3577996" cy="1684303"/>
          </a:xfrm>
          <a:prstGeom prst="rect">
            <a:avLst/>
          </a:prstGeom>
        </p:spPr>
      </p:pic>
      <p:pic>
        <p:nvPicPr>
          <p:cNvPr id="20" name="Picture 19">
            <a:extLst>
              <a:ext uri="{FF2B5EF4-FFF2-40B4-BE49-F238E27FC236}">
                <a16:creationId xmlns:a16="http://schemas.microsoft.com/office/drawing/2014/main" id="{71F13D2F-73CB-4941-9E7C-3A46EB00C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7" y="4633168"/>
            <a:ext cx="2743200" cy="1943100"/>
          </a:xfrm>
          <a:prstGeom prst="rect">
            <a:avLst/>
          </a:prstGeom>
        </p:spPr>
      </p:pic>
    </p:spTree>
    <p:extLst>
      <p:ext uri="{BB962C8B-B14F-4D97-AF65-F5344CB8AC3E}">
        <p14:creationId xmlns:p14="http://schemas.microsoft.com/office/powerpoint/2010/main" val="252266751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3E1553-C7B0-42A1-9D8D-F275DF9AAC0B}"/>
              </a:ext>
            </a:extLst>
          </p:cNvPr>
          <p:cNvSpPr/>
          <p:nvPr/>
        </p:nvSpPr>
        <p:spPr>
          <a:xfrm>
            <a:off x="809626" y="1017113"/>
            <a:ext cx="11429999" cy="5120633"/>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As a conduit issuer, WHCFA </a:t>
            </a:r>
            <a:r>
              <a:rPr lang="en-US" sz="2400" u="sng" dirty="0">
                <a:ea typeface="Calibri" panose="020F0502020204030204" pitchFamily="34" charset="0"/>
                <a:cs typeface="Times New Roman" panose="02020603050405020304" pitchFamily="18" charset="0"/>
              </a:rPr>
              <a:t>does not</a:t>
            </a:r>
            <a:r>
              <a:rPr lang="en-US" sz="2400" dirty="0">
                <a:ea typeface="Calibri" panose="020F0502020204030204" pitchFamily="34" charset="0"/>
                <a:cs typeface="Times New Roman" panose="02020603050405020304" pitchFamily="18" charset="0"/>
              </a:rPr>
              <a:t> have direct control over:</a:t>
            </a:r>
          </a:p>
          <a:p>
            <a:pPr marL="800100" lvl="1" indent="-342900">
              <a:lnSpc>
                <a:spcPct val="107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the use of the bond proceeds or </a:t>
            </a:r>
          </a:p>
          <a:p>
            <a:pPr marL="800100" lvl="1" indent="-342900">
              <a:lnSpc>
                <a:spcPct val="107000"/>
              </a:lnSpc>
              <a:spcAft>
                <a:spcPts val="80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the facilities that are financed with such proceeds</a:t>
            </a:r>
          </a:p>
          <a:p>
            <a:pPr>
              <a:lnSpc>
                <a:spcPct val="107000"/>
              </a:lnSpc>
              <a:spcAft>
                <a:spcPts val="800"/>
              </a:spcAft>
            </a:pPr>
            <a:r>
              <a:rPr lang="en-US" sz="2400" dirty="0">
                <a:ea typeface="Calibri" panose="020F0502020204030204" pitchFamily="34" charset="0"/>
                <a:cs typeface="Times New Roman" panose="02020603050405020304" pitchFamily="18" charset="0"/>
              </a:rPr>
              <a:t>and therefore places the responsibility for post issuance compliance on the borrower.  However, we have established written procedures that are followed in all transactions.</a:t>
            </a:r>
          </a:p>
          <a:p>
            <a:pPr>
              <a:lnSpc>
                <a:spcPct val="107000"/>
              </a:lnSpc>
              <a:spcAft>
                <a:spcPts val="800"/>
              </a:spcAft>
            </a:pPr>
            <a:r>
              <a:rPr lang="en-US" sz="2800" b="1" dirty="0">
                <a:ea typeface="Calibri" panose="020F0502020204030204" pitchFamily="34" charset="0"/>
                <a:cs typeface="Times New Roman" panose="02020603050405020304" pitchFamily="18" charset="0"/>
              </a:rPr>
              <a:t>Post Issuance Compliance Procedures </a:t>
            </a:r>
          </a:p>
          <a:p>
            <a:pPr marL="342900" indent="-342900">
              <a:lnSpc>
                <a:spcPct val="107000"/>
              </a:lnSpc>
              <a:spcAft>
                <a:spcPts val="800"/>
              </a:spcAft>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Engage nationally recognized bond counsel to conduct due diligence </a:t>
            </a:r>
          </a:p>
          <a:p>
            <a:pPr marL="342900" indent="-342900">
              <a:lnSpc>
                <a:spcPct val="107000"/>
              </a:lnSpc>
              <a:spcAft>
                <a:spcPts val="800"/>
              </a:spcAft>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Require bond trustee/depository bank to maintain all records of investments and disbursement of bond proceeds</a:t>
            </a:r>
          </a:p>
          <a:p>
            <a:pPr marL="342900" indent="-342900">
              <a:lnSpc>
                <a:spcPct val="107000"/>
              </a:lnSpc>
              <a:spcAft>
                <a:spcPts val="800"/>
              </a:spcAft>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Require bond trustee/depository bank to engage or determining that the borrower has engaged rebate consultant </a:t>
            </a:r>
          </a:p>
        </p:txBody>
      </p:sp>
      <p:pic>
        <p:nvPicPr>
          <p:cNvPr id="27" name="Picture 26">
            <a:extLst>
              <a:ext uri="{FF2B5EF4-FFF2-40B4-BE49-F238E27FC236}">
                <a16:creationId xmlns:a16="http://schemas.microsoft.com/office/drawing/2014/main" id="{BF1763B6-9EC7-4D24-B7B9-912761F3C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100" y="359879"/>
            <a:ext cx="2743200" cy="1943100"/>
          </a:xfrm>
          <a:prstGeom prst="rect">
            <a:avLst/>
          </a:prstGeom>
        </p:spPr>
      </p:pic>
    </p:spTree>
    <p:extLst>
      <p:ext uri="{BB962C8B-B14F-4D97-AF65-F5344CB8AC3E}">
        <p14:creationId xmlns:p14="http://schemas.microsoft.com/office/powerpoint/2010/main" val="17227411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F1763B6-9EC7-4D24-B7B9-912761F3C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100" y="359879"/>
            <a:ext cx="2743200" cy="1943100"/>
          </a:xfrm>
          <a:prstGeom prst="rect">
            <a:avLst/>
          </a:prstGeom>
        </p:spPr>
      </p:pic>
      <p:sp>
        <p:nvSpPr>
          <p:cNvPr id="7" name="Rectangle 6">
            <a:extLst>
              <a:ext uri="{FF2B5EF4-FFF2-40B4-BE49-F238E27FC236}">
                <a16:creationId xmlns:a16="http://schemas.microsoft.com/office/drawing/2014/main" id="{CA067A7A-4777-4BA8-BBB3-E0EB42D0E4F3}"/>
              </a:ext>
            </a:extLst>
          </p:cNvPr>
          <p:cNvSpPr/>
          <p:nvPr/>
        </p:nvSpPr>
        <p:spPr>
          <a:xfrm>
            <a:off x="883285" y="1194581"/>
            <a:ext cx="10439400" cy="5066387"/>
          </a:xfrm>
          <a:prstGeom prst="rect">
            <a:avLst/>
          </a:prstGeom>
        </p:spPr>
        <p:txBody>
          <a:bodyPr wrap="square">
            <a:spAutoFit/>
          </a:bodyPr>
          <a:lstStyle/>
          <a:p>
            <a:pPr marL="457200" indent="-457200">
              <a:lnSpc>
                <a:spcPct val="107000"/>
              </a:lnSpc>
              <a:spcAft>
                <a:spcPts val="800"/>
              </a:spcAft>
              <a:buFont typeface="Wingdings" panose="05000000000000000000" pitchFamily="2" charset="2"/>
              <a:buChar char="q"/>
            </a:pPr>
            <a:r>
              <a:rPr lang="en-US" sz="2800" dirty="0"/>
              <a:t>Require the borrower, in the tax certificate, to agree</a:t>
            </a:r>
          </a:p>
          <a:p>
            <a:pPr>
              <a:lnSpc>
                <a:spcPct val="107000"/>
              </a:lnSpc>
              <a:spcAft>
                <a:spcPts val="800"/>
              </a:spcAft>
            </a:pPr>
            <a:r>
              <a:rPr lang="en-US" sz="2800" dirty="0"/>
              <a:t>to the following:</a:t>
            </a:r>
          </a:p>
          <a:p>
            <a:pPr marL="800100" lvl="1" indent="-342900">
              <a:lnSpc>
                <a:spcPct val="107000"/>
              </a:lnSpc>
              <a:spcAft>
                <a:spcPts val="800"/>
              </a:spcAft>
              <a:buFont typeface="Wingdings" panose="05000000000000000000" pitchFamily="2" charset="2"/>
              <a:buChar char="Ø"/>
            </a:pPr>
            <a:r>
              <a:rPr lang="en-US" sz="2400" dirty="0">
                <a:effectLst/>
                <a:ea typeface="Calibri" panose="020F0502020204030204" pitchFamily="34" charset="0"/>
                <a:cs typeface="Times New Roman" panose="02020603050405020304" pitchFamily="18" charset="0"/>
              </a:rPr>
              <a:t>Identifying a management-level employee with primary responsibility for post issuance compliance</a:t>
            </a:r>
          </a:p>
          <a:p>
            <a:pPr marL="800100" lvl="1" indent="-342900">
              <a:lnSpc>
                <a:spcPct val="107000"/>
              </a:lnSpc>
              <a:spcAft>
                <a:spcPts val="800"/>
              </a:spcAft>
              <a:buFont typeface="Wingdings" panose="05000000000000000000" pitchFamily="2" charset="2"/>
              <a:buChar char="Ø"/>
            </a:pPr>
            <a:r>
              <a:rPr lang="en-US" sz="2400" dirty="0">
                <a:effectLst/>
                <a:ea typeface="Calibri" panose="020F0502020204030204" pitchFamily="34" charset="0"/>
                <a:cs typeface="Times New Roman" panose="02020603050405020304" pitchFamily="18" charset="0"/>
              </a:rPr>
              <a:t>M</a:t>
            </a:r>
            <a:r>
              <a:rPr lang="en-US" sz="2400" dirty="0">
                <a:ea typeface="SimSun" panose="02010600030101010101" pitchFamily="2" charset="-122"/>
              </a:rPr>
              <a:t>onitoring the use of bond proceeds and the use of bond-financed assets throughout the term of the bonds to ensure tax compliance  </a:t>
            </a:r>
          </a:p>
          <a:p>
            <a:pPr marL="800100" lvl="1" indent="-342900">
              <a:lnSpc>
                <a:spcPct val="107000"/>
              </a:lnSpc>
              <a:spcAft>
                <a:spcPts val="800"/>
              </a:spcAft>
              <a:buFont typeface="Wingdings" panose="05000000000000000000" pitchFamily="2" charset="2"/>
              <a:buChar char="Ø"/>
            </a:pPr>
            <a:r>
              <a:rPr lang="en-US" sz="2400" dirty="0">
                <a:ea typeface="SimSun" panose="02010600030101010101" pitchFamily="2" charset="-122"/>
              </a:rPr>
              <a:t>Maintaining records identifying the assets that are financed with bond proceeds</a:t>
            </a:r>
            <a:r>
              <a:rPr lang="en-US" sz="2400" dirty="0">
                <a:effectLst/>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Wingdings" panose="05000000000000000000" pitchFamily="2" charset="2"/>
              <a:buChar char="Ø"/>
            </a:pPr>
            <a:r>
              <a:rPr lang="en-US" sz="2400" dirty="0">
                <a:ea typeface="SimSun" panose="02010600030101010101" pitchFamily="2" charset="-122"/>
              </a:rPr>
              <a:t>Consulting with bond counsel and other legal counsel in the review of any contracts or arrangements involving use of bond-financed  assets to ensure compliance with all covenants and restrictions set forth in the tax certificate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360D90-3434-48B8-8B7C-1C7388A0800F}"/>
              </a:ext>
            </a:extLst>
          </p:cNvPr>
          <p:cNvSpPr/>
          <p:nvPr/>
        </p:nvSpPr>
        <p:spPr>
          <a:xfrm>
            <a:off x="753817" y="673854"/>
            <a:ext cx="5927648" cy="523220"/>
          </a:xfrm>
          <a:prstGeom prst="rect">
            <a:avLst/>
          </a:prstGeom>
        </p:spPr>
        <p:txBody>
          <a:bodyPr wrap="none">
            <a:spAutoFit/>
          </a:bodyPr>
          <a:lstStyle/>
          <a:p>
            <a:r>
              <a:rPr lang="en-US" sz="2800" b="1" dirty="0">
                <a:ea typeface="Calibri" panose="020F0502020204030204" pitchFamily="34" charset="0"/>
                <a:cs typeface="Times New Roman" panose="02020603050405020304" pitchFamily="18" charset="0"/>
              </a:rPr>
              <a:t>Post Issuance Compliance Procedures  </a:t>
            </a:r>
            <a:endParaRPr lang="en-US" sz="2800" dirty="0"/>
          </a:p>
        </p:txBody>
      </p:sp>
    </p:spTree>
    <p:extLst>
      <p:ext uri="{BB962C8B-B14F-4D97-AF65-F5344CB8AC3E}">
        <p14:creationId xmlns:p14="http://schemas.microsoft.com/office/powerpoint/2010/main" val="276193611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F1763B6-9EC7-4D24-B7B9-912761F3C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100" y="359879"/>
            <a:ext cx="2743200" cy="1943100"/>
          </a:xfrm>
          <a:prstGeom prst="rect">
            <a:avLst/>
          </a:prstGeom>
        </p:spPr>
      </p:pic>
      <p:sp>
        <p:nvSpPr>
          <p:cNvPr id="7" name="Rectangle 6">
            <a:extLst>
              <a:ext uri="{FF2B5EF4-FFF2-40B4-BE49-F238E27FC236}">
                <a16:creationId xmlns:a16="http://schemas.microsoft.com/office/drawing/2014/main" id="{0C3A2C42-ECE7-4756-92D1-C4EAE91EFC50}"/>
              </a:ext>
            </a:extLst>
          </p:cNvPr>
          <p:cNvSpPr/>
          <p:nvPr/>
        </p:nvSpPr>
        <p:spPr>
          <a:xfrm>
            <a:off x="-93981" y="1359039"/>
            <a:ext cx="10877551" cy="5139869"/>
          </a:xfrm>
          <a:prstGeom prst="rect">
            <a:avLst/>
          </a:prstGeom>
        </p:spPr>
        <p:txBody>
          <a:bodyPr wrap="square">
            <a:spAutoFit/>
          </a:bodyPr>
          <a:lstStyle/>
          <a:p>
            <a:pPr marL="1028700" lvl="1" indent="-342900" algn="just">
              <a:buFont typeface="Wingdings" panose="05000000000000000000" pitchFamily="2" charset="2"/>
              <a:buChar char="Ø"/>
              <a:tabLst>
                <a:tab pos="457200" algn="l"/>
              </a:tabLst>
            </a:pPr>
            <a:r>
              <a:rPr lang="en-US" sz="2400" dirty="0">
                <a:latin typeface="Times New Roman" panose="02020603050405020304" pitchFamily="18" charset="0"/>
                <a:ea typeface="SimSun" panose="02010600030101010101" pitchFamily="2" charset="-122"/>
              </a:rPr>
              <a:t>Maintaining records for any contracts or arrangements involving</a:t>
            </a:r>
          </a:p>
          <a:p>
            <a:pPr marL="685800" lvl="1" algn="just">
              <a:tabLst>
                <a:tab pos="457200" algn="l"/>
              </a:tabLst>
            </a:pPr>
            <a:r>
              <a:rPr lang="en-US" sz="2400" dirty="0">
                <a:latin typeface="Times New Roman" panose="02020603050405020304" pitchFamily="18" charset="0"/>
                <a:ea typeface="SimSun" panose="02010600030101010101" pitchFamily="2" charset="-122"/>
              </a:rPr>
              <a:t>	 the use of bond-financed assets</a:t>
            </a:r>
          </a:p>
          <a:p>
            <a:pPr marL="685800" lvl="1" algn="just">
              <a:tabLst>
                <a:tab pos="457200" algn="l"/>
              </a:tabLst>
            </a:pPr>
            <a:endParaRPr lang="en-US" sz="800" dirty="0">
              <a:latin typeface="Times New Roman" panose="02020603050405020304" pitchFamily="18" charset="0"/>
              <a:ea typeface="SimSun" panose="02010600030101010101" pitchFamily="2" charset="-122"/>
            </a:endParaRPr>
          </a:p>
          <a:p>
            <a:pPr marL="1028700" lvl="1" indent="-342900" algn="just">
              <a:buFont typeface="Wingdings" panose="05000000000000000000" pitchFamily="2" charset="2"/>
              <a:buChar char="Ø"/>
              <a:tabLst>
                <a:tab pos="457200" algn="l"/>
              </a:tabLst>
            </a:pPr>
            <a:r>
              <a:rPr lang="en-US" sz="2400" dirty="0">
                <a:latin typeface="Times New Roman" panose="02020603050405020304" pitchFamily="18" charset="0"/>
                <a:ea typeface="SimSun" panose="02010600030101010101" pitchFamily="2" charset="-122"/>
              </a:rPr>
              <a:t>Conferring at least annually with personnel responsible for bond-financed assets to identify and discuss any existing or planned use of bond-financed assets, to ensure that those uses are consistent with all covenants and restrictions set forth in the tax certificate </a:t>
            </a:r>
          </a:p>
          <a:p>
            <a:pPr marL="685800" lvl="1" algn="just">
              <a:tabLst>
                <a:tab pos="457200" algn="l"/>
              </a:tabLst>
            </a:pPr>
            <a:endParaRPr lang="en-US" sz="800" dirty="0">
              <a:latin typeface="Times New Roman" panose="02020603050405020304" pitchFamily="18" charset="0"/>
              <a:ea typeface="SimSun" panose="02010600030101010101" pitchFamily="2" charset="-122"/>
            </a:endParaRPr>
          </a:p>
          <a:p>
            <a:pPr marL="1028700" lvl="1" indent="-342900" algn="just">
              <a:buFont typeface="Wingdings" panose="05000000000000000000" pitchFamily="2" charset="2"/>
              <a:buChar char="Ø"/>
              <a:tabLst>
                <a:tab pos="457200" algn="l"/>
              </a:tabLst>
            </a:pPr>
            <a:r>
              <a:rPr lang="en-US" sz="2400" dirty="0">
                <a:latin typeface="Times New Roman" panose="02020603050405020304" pitchFamily="18" charset="0"/>
                <a:ea typeface="SimSun" panose="02010600030101010101" pitchFamily="2" charset="-122"/>
              </a:rPr>
              <a:t>If the borrower discovers that any applicable tax restrictions regarding use of bond proceeds and bond-financed assets will or may be violated, they must consult with bond counsel and other legal counsel to determine a course of action to remediate all nonqualified bonds, if such counsel advises that a remedial action is necessary.  In addition, the borrower will, upon discovery of any violation or potential violation, promptly notify WHCFA’s Executive Director</a:t>
            </a:r>
          </a:p>
        </p:txBody>
      </p:sp>
      <p:sp>
        <p:nvSpPr>
          <p:cNvPr id="8" name="Rectangle 7">
            <a:extLst>
              <a:ext uri="{FF2B5EF4-FFF2-40B4-BE49-F238E27FC236}">
                <a16:creationId xmlns:a16="http://schemas.microsoft.com/office/drawing/2014/main" id="{997DB12D-91E4-45CA-926A-DD328D19D0A5}"/>
              </a:ext>
            </a:extLst>
          </p:cNvPr>
          <p:cNvSpPr/>
          <p:nvPr/>
        </p:nvSpPr>
        <p:spPr>
          <a:xfrm>
            <a:off x="753817" y="673854"/>
            <a:ext cx="5927648" cy="523220"/>
          </a:xfrm>
          <a:prstGeom prst="rect">
            <a:avLst/>
          </a:prstGeom>
        </p:spPr>
        <p:txBody>
          <a:bodyPr wrap="none">
            <a:spAutoFit/>
          </a:bodyPr>
          <a:lstStyle/>
          <a:p>
            <a:r>
              <a:rPr lang="en-US" sz="2800" b="1" dirty="0">
                <a:ea typeface="Calibri" panose="020F0502020204030204" pitchFamily="34" charset="0"/>
                <a:cs typeface="Times New Roman" panose="02020603050405020304" pitchFamily="18" charset="0"/>
              </a:rPr>
              <a:t>Post Issuance Compliance Procedures  </a:t>
            </a:r>
            <a:endParaRPr lang="en-US" sz="2800" dirty="0"/>
          </a:p>
        </p:txBody>
      </p:sp>
    </p:spTree>
    <p:extLst>
      <p:ext uri="{BB962C8B-B14F-4D97-AF65-F5344CB8AC3E}">
        <p14:creationId xmlns:p14="http://schemas.microsoft.com/office/powerpoint/2010/main" val="249643951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69B0B-9FF4-4159-A290-2E52EC5FFD31}"/>
              </a:ext>
            </a:extLst>
          </p:cNvPr>
          <p:cNvSpPr>
            <a:spLocks noGrp="1"/>
          </p:cNvSpPr>
          <p:nvPr>
            <p:ph type="title"/>
          </p:nvPr>
        </p:nvSpPr>
        <p:spPr>
          <a:xfrm>
            <a:off x="1136397" y="502020"/>
            <a:ext cx="5323715" cy="1642970"/>
          </a:xfrm>
        </p:spPr>
        <p:txBody>
          <a:bodyPr anchor="t">
            <a:normAutofit/>
          </a:bodyPr>
          <a:lstStyle/>
          <a:p>
            <a:r>
              <a:rPr lang="en-US" sz="4000" dirty="0"/>
              <a:t>Compliance and </a:t>
            </a:r>
            <a:br>
              <a:rPr lang="en-US" sz="4000" dirty="0"/>
            </a:br>
            <a:r>
              <a:rPr lang="en-US" sz="4000" dirty="0"/>
              <a:t>Bond Documents</a:t>
            </a:r>
          </a:p>
        </p:txBody>
      </p:sp>
      <p:sp>
        <p:nvSpPr>
          <p:cNvPr id="3" name="Content Placeholder 2">
            <a:extLst>
              <a:ext uri="{FF2B5EF4-FFF2-40B4-BE49-F238E27FC236}">
                <a16:creationId xmlns:a16="http://schemas.microsoft.com/office/drawing/2014/main" id="{84BF5ECA-A03B-46F5-BE56-6894E31877AC}"/>
              </a:ext>
            </a:extLst>
          </p:cNvPr>
          <p:cNvSpPr>
            <a:spLocks noGrp="1"/>
          </p:cNvSpPr>
          <p:nvPr>
            <p:ph idx="1"/>
          </p:nvPr>
        </p:nvSpPr>
        <p:spPr>
          <a:xfrm>
            <a:off x="539339" y="1943580"/>
            <a:ext cx="4723541" cy="1495482"/>
          </a:xfrm>
        </p:spPr>
        <p:txBody>
          <a:bodyPr anchor="t">
            <a:normAutofit/>
          </a:bodyPr>
          <a:lstStyle/>
          <a:p>
            <a:r>
              <a:rPr lang="en-US" sz="2000" b="1" dirty="0"/>
              <a:t>Wisconsin &amp; Washington: </a:t>
            </a:r>
            <a:r>
              <a:rPr lang="en-US" sz="2000" dirty="0"/>
              <a:t>Compliance Officer concept in bond documents.</a:t>
            </a:r>
          </a:p>
          <a:p>
            <a:pPr lvl="1"/>
            <a:r>
              <a:rPr lang="en-US" sz="1600" dirty="0"/>
              <a:t>WHEFA – Loan Agreement</a:t>
            </a:r>
          </a:p>
          <a:p>
            <a:pPr lvl="1"/>
            <a:r>
              <a:rPr lang="en-US" sz="1600" dirty="0"/>
              <a:t>WCHFA – Tax Agreement</a:t>
            </a:r>
          </a:p>
          <a:p>
            <a:endParaRPr lang="en-US" sz="2000" dirty="0"/>
          </a:p>
          <a:p>
            <a:pPr marL="0" indent="0">
              <a:buNone/>
            </a:pPr>
            <a:endParaRPr lang="en-US" sz="2000" dirty="0"/>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10A0DED5-EAC7-4C32-B031-138FEE80327E}"/>
              </a:ext>
            </a:extLst>
          </p:cNvPr>
          <p:cNvSpPr txBox="1">
            <a:spLocks/>
          </p:cNvSpPr>
          <p:nvPr/>
        </p:nvSpPr>
        <p:spPr>
          <a:xfrm>
            <a:off x="539339" y="3214512"/>
            <a:ext cx="5358689" cy="46468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Rhode Island</a:t>
            </a:r>
            <a:r>
              <a:rPr lang="en-US" sz="2000" dirty="0"/>
              <a:t>: Borrower Post-Issuance Compliance Letter and Certificate</a:t>
            </a:r>
          </a:p>
          <a:p>
            <a:pPr marL="684213" lvl="1" indent="0"/>
            <a:r>
              <a:rPr lang="en-US" sz="1600" dirty="0"/>
              <a:t>Loan and Security Agreement and Tax Agreement both detail post-issuance compliance obligation of the borrower</a:t>
            </a:r>
          </a:p>
          <a:p>
            <a:pPr marL="684213" lvl="1" indent="0"/>
            <a:r>
              <a:rPr lang="en-US" sz="1600" dirty="0"/>
              <a:t>As further emphasis of a borrower’s PIC obligations, a separate certificate summarizes these obligations and requires them to name the person responsible for tracking compliance, among other things.</a:t>
            </a:r>
          </a:p>
          <a:p>
            <a:pPr marL="684213" lvl="2" indent="0"/>
            <a:r>
              <a:rPr lang="en-US" sz="1600" dirty="0"/>
              <a:t>This document is signed as part of the closing documents.</a:t>
            </a:r>
          </a:p>
          <a:p>
            <a:pPr marL="227013" indent="0">
              <a:buNone/>
            </a:pPr>
            <a:endParaRPr lang="en-US" sz="1600" dirty="0"/>
          </a:p>
          <a:p>
            <a:pPr marL="227013" indent="0"/>
            <a:endParaRPr lang="en-US" sz="1600" dirty="0"/>
          </a:p>
          <a:p>
            <a:pPr marL="227013" indent="0">
              <a:buFont typeface="Arial" panose="020B0604020202020204" pitchFamily="34" charset="0"/>
              <a:buNone/>
            </a:pPr>
            <a:endParaRPr lang="en-US" sz="1600" dirty="0"/>
          </a:p>
          <a:p>
            <a:endParaRPr lang="en-US" sz="1600" dirty="0"/>
          </a:p>
        </p:txBody>
      </p:sp>
      <p:pic>
        <p:nvPicPr>
          <p:cNvPr id="6" name="Picture 5">
            <a:extLst>
              <a:ext uri="{FF2B5EF4-FFF2-40B4-BE49-F238E27FC236}">
                <a16:creationId xmlns:a16="http://schemas.microsoft.com/office/drawing/2014/main" id="{1DE50016-C59A-477F-B60C-92B2B595B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945" y="1167444"/>
            <a:ext cx="4856974" cy="5450840"/>
          </a:xfrm>
          <a:prstGeom prst="rect">
            <a:avLst/>
          </a:prstGeom>
        </p:spPr>
      </p:pic>
      <p:pic>
        <p:nvPicPr>
          <p:cNvPr id="8" name="Picture 7">
            <a:extLst>
              <a:ext uri="{FF2B5EF4-FFF2-40B4-BE49-F238E27FC236}">
                <a16:creationId xmlns:a16="http://schemas.microsoft.com/office/drawing/2014/main" id="{9AEBB8F9-30E7-4E07-937D-02B091CE7A3D}"/>
              </a:ext>
            </a:extLst>
          </p:cNvPr>
          <p:cNvPicPr>
            <a:picLocks noChangeAspect="1"/>
          </p:cNvPicPr>
          <p:nvPr/>
        </p:nvPicPr>
        <p:blipFill rotWithShape="1">
          <a:blip r:embed="rId3"/>
          <a:srcRect l="11214" t="21893" r="52468" b="10349"/>
          <a:stretch/>
        </p:blipFill>
        <p:spPr>
          <a:xfrm>
            <a:off x="5921904" y="927728"/>
            <a:ext cx="4427875" cy="4646825"/>
          </a:xfrm>
          <a:prstGeom prst="rect">
            <a:avLst/>
          </a:prstGeom>
        </p:spPr>
      </p:pic>
      <p:pic>
        <p:nvPicPr>
          <p:cNvPr id="16" name="Picture 15">
            <a:extLst>
              <a:ext uri="{FF2B5EF4-FFF2-40B4-BE49-F238E27FC236}">
                <a16:creationId xmlns:a16="http://schemas.microsoft.com/office/drawing/2014/main" id="{CDAC8B38-4A00-4B1C-8E87-E89FF50202C6}"/>
              </a:ext>
            </a:extLst>
          </p:cNvPr>
          <p:cNvPicPr>
            <a:picLocks noChangeAspect="1"/>
          </p:cNvPicPr>
          <p:nvPr/>
        </p:nvPicPr>
        <p:blipFill rotWithShape="1">
          <a:blip r:embed="rId4"/>
          <a:srcRect l="10177" t="25016" r="53285" b="9721"/>
          <a:stretch/>
        </p:blipFill>
        <p:spPr>
          <a:xfrm>
            <a:off x="7527787" y="2306299"/>
            <a:ext cx="4454688" cy="4475723"/>
          </a:xfrm>
          <a:prstGeom prst="rect">
            <a:avLst/>
          </a:prstGeom>
        </p:spPr>
      </p:pic>
    </p:spTree>
    <p:extLst>
      <p:ext uri="{BB962C8B-B14F-4D97-AF65-F5344CB8AC3E}">
        <p14:creationId xmlns:p14="http://schemas.microsoft.com/office/powerpoint/2010/main" val="631078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DD0D8-CA04-4526-B506-7A0FF5E661AA}"/>
              </a:ext>
            </a:extLst>
          </p:cNvPr>
          <p:cNvSpPr>
            <a:spLocks noGrp="1"/>
          </p:cNvSpPr>
          <p:nvPr>
            <p:ph type="title"/>
          </p:nvPr>
        </p:nvSpPr>
        <p:spPr>
          <a:xfrm>
            <a:off x="1136396" y="457201"/>
            <a:ext cx="5814240" cy="1556870"/>
          </a:xfrm>
        </p:spPr>
        <p:txBody>
          <a:bodyPr anchor="b">
            <a:normAutofit/>
          </a:bodyPr>
          <a:lstStyle/>
          <a:p>
            <a:r>
              <a:rPr lang="en-US" sz="4000" dirty="0"/>
              <a:t>How WHEFA Helps </a:t>
            </a:r>
            <a:br>
              <a:rPr lang="en-US" sz="4000" dirty="0"/>
            </a:br>
            <a:r>
              <a:rPr lang="en-US" sz="4000" dirty="0"/>
              <a:t>Educate Borrowers:</a:t>
            </a:r>
          </a:p>
        </p:txBody>
      </p:sp>
      <p:sp>
        <p:nvSpPr>
          <p:cNvPr id="6" name="Content Placeholder 2">
            <a:extLst>
              <a:ext uri="{FF2B5EF4-FFF2-40B4-BE49-F238E27FC236}">
                <a16:creationId xmlns:a16="http://schemas.microsoft.com/office/drawing/2014/main" id="{B16C170D-CE4D-4E4C-ACE1-2A2E4A634B1A}"/>
              </a:ext>
            </a:extLst>
          </p:cNvPr>
          <p:cNvSpPr>
            <a:spLocks noGrp="1"/>
          </p:cNvSpPr>
          <p:nvPr>
            <p:ph idx="1"/>
          </p:nvPr>
        </p:nvSpPr>
        <p:spPr>
          <a:xfrm>
            <a:off x="1136397" y="2277036"/>
            <a:ext cx="4959604" cy="3461155"/>
          </a:xfrm>
        </p:spPr>
        <p:txBody>
          <a:bodyPr>
            <a:normAutofit/>
          </a:bodyPr>
          <a:lstStyle/>
          <a:p>
            <a:r>
              <a:rPr lang="en-US" sz="2000" dirty="0"/>
              <a:t>WHEFA includes post issuance compliance reminders in each issue of its newsletter</a:t>
            </a:r>
          </a:p>
          <a:p>
            <a:r>
              <a:rPr lang="en-US" sz="2000" dirty="0"/>
              <a:t>Annual Workshop Sessions </a:t>
            </a:r>
          </a:p>
          <a:p>
            <a:endParaRPr lang="en-US" sz="2000" dirty="0"/>
          </a:p>
          <a:p>
            <a:endParaRPr lang="en-US" sz="2000" dirty="0"/>
          </a:p>
        </p:txBody>
      </p:sp>
      <p:sp>
        <p:nvSpPr>
          <p:cNvPr id="32" name="Rectangle 3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34FA86D-FAA4-450C-93F6-51642C9D108B}"/>
              </a:ext>
            </a:extLst>
          </p:cNvPr>
          <p:cNvPicPr>
            <a:picLocks noChangeAspect="1"/>
          </p:cNvPicPr>
          <p:nvPr/>
        </p:nvPicPr>
        <p:blipFill rotWithShape="1">
          <a:blip r:embed="rId2"/>
          <a:srcRect l="38428" t="28474" r="28551" b="7088"/>
          <a:stretch/>
        </p:blipFill>
        <p:spPr>
          <a:xfrm>
            <a:off x="6101034" y="216734"/>
            <a:ext cx="5436325" cy="5967332"/>
          </a:xfrm>
          <a:prstGeom prst="rect">
            <a:avLst/>
          </a:prstGeom>
        </p:spPr>
      </p:pic>
      <p:pic>
        <p:nvPicPr>
          <p:cNvPr id="22" name="Picture 21" descr="Graphical user interface, text, application&#10;&#10;Description automatically generated">
            <a:extLst>
              <a:ext uri="{FF2B5EF4-FFF2-40B4-BE49-F238E27FC236}">
                <a16:creationId xmlns:a16="http://schemas.microsoft.com/office/drawing/2014/main" id="{9C0267FE-8520-40A8-86C1-2D0902804F7B}"/>
              </a:ext>
            </a:extLst>
          </p:cNvPr>
          <p:cNvPicPr>
            <a:picLocks noChangeAspect="1"/>
          </p:cNvPicPr>
          <p:nvPr/>
        </p:nvPicPr>
        <p:blipFill rotWithShape="1">
          <a:blip r:embed="rId3"/>
          <a:srcRect l="22857" t="11990" r="33125" b="6777"/>
          <a:stretch/>
        </p:blipFill>
        <p:spPr>
          <a:xfrm>
            <a:off x="6757072" y="470255"/>
            <a:ext cx="5366657" cy="5570944"/>
          </a:xfrm>
          <a:prstGeom prst="rect">
            <a:avLst/>
          </a:prstGeom>
        </p:spPr>
      </p:pic>
      <p:pic>
        <p:nvPicPr>
          <p:cNvPr id="8" name="Picture 7" descr="A picture containing text, screenshot, computer, computer&#10;&#10;Description automatically generated">
            <a:extLst>
              <a:ext uri="{FF2B5EF4-FFF2-40B4-BE49-F238E27FC236}">
                <a16:creationId xmlns:a16="http://schemas.microsoft.com/office/drawing/2014/main" id="{8E7305CB-0E8D-41E0-B3AC-74AB4BBD6125}"/>
              </a:ext>
            </a:extLst>
          </p:cNvPr>
          <p:cNvPicPr>
            <a:picLocks noChangeAspect="1"/>
          </p:cNvPicPr>
          <p:nvPr/>
        </p:nvPicPr>
        <p:blipFill rotWithShape="1">
          <a:blip r:embed="rId4"/>
          <a:srcRect l="37656" t="23684" r="22891" b="5325"/>
          <a:stretch/>
        </p:blipFill>
        <p:spPr>
          <a:xfrm>
            <a:off x="5789868" y="742019"/>
            <a:ext cx="5412993" cy="5478756"/>
          </a:xfrm>
          <a:prstGeom prst="rect">
            <a:avLst/>
          </a:prstGeom>
        </p:spPr>
      </p:pic>
      <p:pic>
        <p:nvPicPr>
          <p:cNvPr id="12" name="Picture 11">
            <a:extLst>
              <a:ext uri="{FF2B5EF4-FFF2-40B4-BE49-F238E27FC236}">
                <a16:creationId xmlns:a16="http://schemas.microsoft.com/office/drawing/2014/main" id="{57E70170-CF1C-4CD1-8987-F27ACBD74667}"/>
              </a:ext>
            </a:extLst>
          </p:cNvPr>
          <p:cNvPicPr>
            <a:picLocks noChangeAspect="1"/>
          </p:cNvPicPr>
          <p:nvPr/>
        </p:nvPicPr>
        <p:blipFill rotWithShape="1">
          <a:blip r:embed="rId5"/>
          <a:srcRect l="22285" t="12825" r="33125" b="9891"/>
          <a:stretch/>
        </p:blipFill>
        <p:spPr>
          <a:xfrm>
            <a:off x="6683227" y="1010678"/>
            <a:ext cx="5436325" cy="5300109"/>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FED6B20-16D4-4A8E-92B3-F4D3BDA9952B}"/>
              </a:ext>
            </a:extLst>
          </p:cNvPr>
          <p:cNvPicPr>
            <a:picLocks noChangeAspect="1"/>
          </p:cNvPicPr>
          <p:nvPr/>
        </p:nvPicPr>
        <p:blipFill rotWithShape="1">
          <a:blip r:embed="rId6"/>
          <a:srcRect l="22500" t="14184" r="33125" b="8921"/>
          <a:stretch/>
        </p:blipFill>
        <p:spPr>
          <a:xfrm>
            <a:off x="5959911" y="1396904"/>
            <a:ext cx="5410199" cy="5273483"/>
          </a:xfrm>
          <a:prstGeom prst="rect">
            <a:avLst/>
          </a:prstGeom>
        </p:spPr>
      </p:pic>
    </p:spTree>
    <p:extLst>
      <p:ext uri="{BB962C8B-B14F-4D97-AF65-F5344CB8AC3E}">
        <p14:creationId xmlns:p14="http://schemas.microsoft.com/office/powerpoint/2010/main" val="1931556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DD0D8-CA04-4526-B506-7A0FF5E661AA}"/>
              </a:ext>
            </a:extLst>
          </p:cNvPr>
          <p:cNvSpPr>
            <a:spLocks noGrp="1"/>
          </p:cNvSpPr>
          <p:nvPr>
            <p:ph type="title"/>
          </p:nvPr>
        </p:nvSpPr>
        <p:spPr>
          <a:xfrm>
            <a:off x="1136396" y="457201"/>
            <a:ext cx="5814240" cy="1556870"/>
          </a:xfrm>
        </p:spPr>
        <p:txBody>
          <a:bodyPr anchor="b">
            <a:normAutofit/>
          </a:bodyPr>
          <a:lstStyle/>
          <a:p>
            <a:r>
              <a:rPr lang="en-US" sz="4000" dirty="0"/>
              <a:t>How WHCFA Helps </a:t>
            </a:r>
            <a:br>
              <a:rPr lang="en-US" sz="4000" dirty="0"/>
            </a:br>
            <a:r>
              <a:rPr lang="en-US" sz="4000" dirty="0"/>
              <a:t>Educate Borrowers:</a:t>
            </a:r>
          </a:p>
        </p:txBody>
      </p:sp>
      <p:sp>
        <p:nvSpPr>
          <p:cNvPr id="6" name="Content Placeholder 2">
            <a:extLst>
              <a:ext uri="{FF2B5EF4-FFF2-40B4-BE49-F238E27FC236}">
                <a16:creationId xmlns:a16="http://schemas.microsoft.com/office/drawing/2014/main" id="{B16C170D-CE4D-4E4C-ACE1-2A2E4A634B1A}"/>
              </a:ext>
            </a:extLst>
          </p:cNvPr>
          <p:cNvSpPr>
            <a:spLocks noGrp="1"/>
          </p:cNvSpPr>
          <p:nvPr>
            <p:ph idx="1"/>
          </p:nvPr>
        </p:nvSpPr>
        <p:spPr>
          <a:xfrm>
            <a:off x="1136397" y="2277036"/>
            <a:ext cx="4959604" cy="3961839"/>
          </a:xfrm>
        </p:spPr>
        <p:txBody>
          <a:bodyPr>
            <a:noAutofit/>
          </a:bodyPr>
          <a:lstStyle/>
          <a:p>
            <a:r>
              <a:rPr lang="en-US" sz="2000" dirty="0"/>
              <a:t>Maintain a database of all outstanding bond issues and the required compliance documents to be delivered by the borrower to WHCFA, which is the responsibility of it’s compliance officer.</a:t>
            </a:r>
          </a:p>
          <a:p>
            <a:r>
              <a:rPr lang="en-US" sz="2000" dirty="0"/>
              <a:t>Engage a rebate consultant for certain small, nonhospital bond transactions to complete rebate review at no cost to the borrower  </a:t>
            </a:r>
          </a:p>
          <a:p>
            <a:r>
              <a:rPr lang="en-US" sz="2000" dirty="0"/>
              <a:t>Conduct periodic customer education seminars </a:t>
            </a:r>
          </a:p>
          <a:p>
            <a:r>
              <a:rPr lang="en-US" sz="2000" dirty="0"/>
              <a:t>Circulate NAHEFFA Quarterly Newsletters to all borrowers</a:t>
            </a:r>
          </a:p>
          <a:p>
            <a:r>
              <a:rPr lang="en-US" sz="2000" dirty="0"/>
              <a:t>Extend invitation to all borrowers to attend NAHEFFA conferences </a:t>
            </a:r>
          </a:p>
          <a:p>
            <a:endParaRPr lang="en-US" sz="2000" dirty="0"/>
          </a:p>
          <a:p>
            <a:endParaRPr lang="en-US" sz="2000" dirty="0"/>
          </a:p>
        </p:txBody>
      </p:sp>
      <p:sp>
        <p:nvSpPr>
          <p:cNvPr id="32" name="Rectangle 3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2AFE838-740D-4B9D-BE0B-9353E0EE111C}"/>
              </a:ext>
            </a:extLst>
          </p:cNvPr>
          <p:cNvPicPr>
            <a:picLocks noChangeAspect="1"/>
          </p:cNvPicPr>
          <p:nvPr/>
        </p:nvPicPr>
        <p:blipFill rotWithShape="1">
          <a:blip r:embed="rId2"/>
          <a:srcRect l="17012" t="21667" r="55273" b="7370"/>
          <a:stretch/>
        </p:blipFill>
        <p:spPr>
          <a:xfrm>
            <a:off x="6819899" y="273800"/>
            <a:ext cx="4381499" cy="6310399"/>
          </a:xfrm>
          <a:prstGeom prst="rect">
            <a:avLst/>
          </a:prstGeom>
        </p:spPr>
      </p:pic>
    </p:spTree>
    <p:extLst>
      <p:ext uri="{BB962C8B-B14F-4D97-AF65-F5344CB8AC3E}">
        <p14:creationId xmlns:p14="http://schemas.microsoft.com/office/powerpoint/2010/main" val="417006499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60022A-F97C-423F-BE0B-992B385BD47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Perspectives from Three Conduit Issuers</a:t>
            </a:r>
          </a:p>
        </p:txBody>
      </p:sp>
      <p:pic>
        <p:nvPicPr>
          <p:cNvPr id="6" name="Content Placeholder 5">
            <a:extLst>
              <a:ext uri="{FF2B5EF4-FFF2-40B4-BE49-F238E27FC236}">
                <a16:creationId xmlns:a16="http://schemas.microsoft.com/office/drawing/2014/main" id="{09FF8B29-129A-4414-A416-E6BEDD9EC87F}"/>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8312" y="653072"/>
            <a:ext cx="8313688" cy="5403897"/>
          </a:xfrm>
          <a:prstGeom prst="rect">
            <a:avLst/>
          </a:prstGeom>
        </p:spPr>
      </p:pic>
      <p:sp>
        <p:nvSpPr>
          <p:cNvPr id="7" name="TextBox 6">
            <a:extLst>
              <a:ext uri="{FF2B5EF4-FFF2-40B4-BE49-F238E27FC236}">
                <a16:creationId xmlns:a16="http://schemas.microsoft.com/office/drawing/2014/main" id="{A0E7864E-751F-41FB-A2FA-FD056FF55C15}"/>
              </a:ext>
            </a:extLst>
          </p:cNvPr>
          <p:cNvSpPr txBox="1"/>
          <p:nvPr/>
        </p:nvSpPr>
        <p:spPr>
          <a:xfrm rot="785735">
            <a:off x="4495808" y="1018903"/>
            <a:ext cx="966652" cy="369332"/>
          </a:xfrm>
          <a:prstGeom prst="rect">
            <a:avLst/>
          </a:prstGeom>
          <a:noFill/>
        </p:spPr>
        <p:txBody>
          <a:bodyPr wrap="square" rtlCol="0">
            <a:spAutoFit/>
          </a:bodyPr>
          <a:lstStyle/>
          <a:p>
            <a:r>
              <a:rPr lang="en-US" dirty="0"/>
              <a:t>WHCFA</a:t>
            </a:r>
          </a:p>
        </p:txBody>
      </p:sp>
      <p:sp>
        <p:nvSpPr>
          <p:cNvPr id="14" name="TextBox 13">
            <a:extLst>
              <a:ext uri="{FF2B5EF4-FFF2-40B4-BE49-F238E27FC236}">
                <a16:creationId xmlns:a16="http://schemas.microsoft.com/office/drawing/2014/main" id="{28D9E087-9684-40FF-BAB0-55E8663BB4E1}"/>
              </a:ext>
            </a:extLst>
          </p:cNvPr>
          <p:cNvSpPr txBox="1"/>
          <p:nvPr/>
        </p:nvSpPr>
        <p:spPr>
          <a:xfrm rot="785735">
            <a:off x="8523524" y="1794792"/>
            <a:ext cx="966652" cy="369332"/>
          </a:xfrm>
          <a:prstGeom prst="rect">
            <a:avLst/>
          </a:prstGeom>
          <a:noFill/>
        </p:spPr>
        <p:txBody>
          <a:bodyPr wrap="square" rtlCol="0">
            <a:spAutoFit/>
          </a:bodyPr>
          <a:lstStyle/>
          <a:p>
            <a:r>
              <a:rPr lang="en-US" dirty="0"/>
              <a:t>WHEFA</a:t>
            </a:r>
          </a:p>
        </p:txBody>
      </p:sp>
      <p:sp>
        <p:nvSpPr>
          <p:cNvPr id="16" name="TextBox 15">
            <a:extLst>
              <a:ext uri="{FF2B5EF4-FFF2-40B4-BE49-F238E27FC236}">
                <a16:creationId xmlns:a16="http://schemas.microsoft.com/office/drawing/2014/main" id="{6E65FCAA-7780-4FD9-9FC0-14EF56A4C21B}"/>
              </a:ext>
            </a:extLst>
          </p:cNvPr>
          <p:cNvSpPr txBox="1"/>
          <p:nvPr/>
        </p:nvSpPr>
        <p:spPr>
          <a:xfrm>
            <a:off x="11329848" y="2317311"/>
            <a:ext cx="966652" cy="369332"/>
          </a:xfrm>
          <a:prstGeom prst="rect">
            <a:avLst/>
          </a:prstGeom>
          <a:noFill/>
        </p:spPr>
        <p:txBody>
          <a:bodyPr wrap="square" rtlCol="0">
            <a:spAutoFit/>
          </a:bodyPr>
          <a:lstStyle/>
          <a:p>
            <a:r>
              <a:rPr lang="en-US" dirty="0"/>
              <a:t>RIHEBC</a:t>
            </a:r>
          </a:p>
        </p:txBody>
      </p:sp>
    </p:spTree>
    <p:extLst>
      <p:ext uri="{BB962C8B-B14F-4D97-AF65-F5344CB8AC3E}">
        <p14:creationId xmlns:p14="http://schemas.microsoft.com/office/powerpoint/2010/main" val="99720513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38517-A8A1-43F9-BFB0-150FAFB3CE5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Continuing  Disclosure Requirements </a:t>
            </a:r>
          </a:p>
        </p:txBody>
      </p:sp>
      <p:sp>
        <p:nvSpPr>
          <p:cNvPr id="3" name="Content Placeholder 2">
            <a:extLst>
              <a:ext uri="{FF2B5EF4-FFF2-40B4-BE49-F238E27FC236}">
                <a16:creationId xmlns:a16="http://schemas.microsoft.com/office/drawing/2014/main" id="{B9576B5B-DD03-4F1C-B900-BB669B009687}"/>
              </a:ext>
            </a:extLst>
          </p:cNvPr>
          <p:cNvSpPr>
            <a:spLocks noGrp="1"/>
          </p:cNvSpPr>
          <p:nvPr>
            <p:ph idx="1"/>
          </p:nvPr>
        </p:nvSpPr>
        <p:spPr>
          <a:xfrm>
            <a:off x="1371599" y="1597432"/>
            <a:ext cx="9724031" cy="5260568"/>
          </a:xfrm>
        </p:spPr>
        <p:txBody>
          <a:bodyPr anchor="ctr">
            <a:normAutofit/>
          </a:bodyPr>
          <a:lstStyle/>
          <a:p>
            <a:pPr marL="0" indent="0">
              <a:buNone/>
            </a:pPr>
            <a:r>
              <a:rPr lang="en-US" sz="1800" dirty="0"/>
              <a:t>POST-CLOSING REQUIREMENTS OF A BOND ISSUE: Investor/Rating Agency/Bank Relations</a:t>
            </a:r>
          </a:p>
          <a:p>
            <a:pPr marL="0" indent="0">
              <a:buNone/>
            </a:pPr>
            <a:r>
              <a:rPr lang="en-US" sz="1800" b="1" i="0" u="none" strike="noStrike" baseline="0" dirty="0">
                <a:latin typeface="AGaramond-Regular"/>
              </a:rPr>
              <a:t>Investor Relations – Generally </a:t>
            </a:r>
            <a:r>
              <a:rPr lang="en-US" sz="1800" b="0" i="0" u="none" strike="noStrike" baseline="0" dirty="0">
                <a:latin typeface="AGaramond-Regular"/>
              </a:rPr>
              <a:t>- In addition to the baseline financial and reporting covenants and the SEC’s continuing disclosure obligations, a borrower may wish to be proactive in communicating with its investors. For </a:t>
            </a:r>
            <a:r>
              <a:rPr lang="en-US" sz="1800" i="0" u="none" strike="noStrike" baseline="0" dirty="0">
                <a:latin typeface="AGaramond-Regular"/>
              </a:rPr>
              <a:t>example,</a:t>
            </a:r>
            <a:r>
              <a:rPr lang="en-US" sz="1800" b="0" i="0" u="none" strike="noStrike" baseline="0" dirty="0">
                <a:latin typeface="AGaramond-Regular"/>
              </a:rPr>
              <a:t> the borrower might provide notice of the following:</a:t>
            </a:r>
          </a:p>
          <a:p>
            <a:pPr marL="0" indent="0">
              <a:buNone/>
            </a:pPr>
            <a:r>
              <a:rPr lang="en-US" sz="1800" dirty="0">
                <a:latin typeface="AGaramond-Regular"/>
              </a:rPr>
              <a:t>• Incurrence of additional debt.		• Changes in the members of the obligated group.</a:t>
            </a:r>
          </a:p>
          <a:p>
            <a:pPr marL="0" indent="0">
              <a:buNone/>
            </a:pPr>
            <a:r>
              <a:rPr lang="en-US" sz="1800" dirty="0">
                <a:latin typeface="AGaramond-Regular"/>
              </a:rPr>
              <a:t>• Changes in key management.		• Change in auditor.</a:t>
            </a:r>
          </a:p>
          <a:p>
            <a:pPr marL="174625" indent="-174625">
              <a:buNone/>
            </a:pPr>
            <a:r>
              <a:rPr lang="en-US" sz="1800" dirty="0">
                <a:latin typeface="AGaramond-Regular"/>
              </a:rPr>
              <a:t>• Update to the Management Discussion and Analysis originally provided in Appendix A to the bond offering document.</a:t>
            </a:r>
          </a:p>
          <a:p>
            <a:pPr marL="0" indent="0">
              <a:buNone/>
            </a:pPr>
            <a:r>
              <a:rPr lang="en-US" sz="1800" b="1" i="0" u="none" strike="noStrike" baseline="0" dirty="0">
                <a:latin typeface="AGaramond-Regular"/>
              </a:rPr>
              <a:t>Reporting Bank Placements </a:t>
            </a:r>
            <a:r>
              <a:rPr lang="en-US" sz="1800" b="0" i="0" u="none" strike="noStrike" baseline="0" dirty="0">
                <a:latin typeface="AGaramond-Regular"/>
              </a:rPr>
              <a:t>- In cases where a borrower has both a direct bank placement and public bonds outstanding, the public bond investors and bond rating agencies are interested in the key terms found in the bank placement documents. Bond rating agencies will request copies of the borrower’s key agreements with the bank, to assess the overall capital plan and identify any material risks imposed by the direct placement documents. Consistent with the investor relation practices outlined above, it is considered “best practice” to post to EMMA a summary of the key terms or a copy of the bank documents.</a:t>
            </a:r>
          </a:p>
          <a:p>
            <a:pPr marL="0" indent="0">
              <a:buNone/>
            </a:pPr>
            <a:r>
              <a:rPr lang="en-US" sz="1800" b="1" i="0" u="none" strike="noStrike" baseline="0" dirty="0">
                <a:latin typeface="AGaramond-Regular"/>
              </a:rPr>
              <a:t>Avoid Selective Disclosure</a:t>
            </a:r>
            <a:endParaRPr lang="en-US" sz="1800" b="1" dirty="0">
              <a:latin typeface="AGaramond-Regular"/>
            </a:endParaRPr>
          </a:p>
        </p:txBody>
      </p:sp>
    </p:spTree>
    <p:extLst>
      <p:ext uri="{BB962C8B-B14F-4D97-AF65-F5344CB8AC3E}">
        <p14:creationId xmlns:p14="http://schemas.microsoft.com/office/powerpoint/2010/main" val="83553178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FA9443-75D8-4E73-976A-6212AD2F6DFF}"/>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4800" dirty="0">
                <a:solidFill>
                  <a:srgbClr val="FFFFFF"/>
                </a:solidFill>
              </a:rPr>
              <a:t>Questions</a:t>
            </a:r>
          </a:p>
        </p:txBody>
      </p:sp>
      <p:sp>
        <p:nvSpPr>
          <p:cNvPr id="28" name="Freeform: Shape 27">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Many question marks on black background">
            <a:extLst>
              <a:ext uri="{FF2B5EF4-FFF2-40B4-BE49-F238E27FC236}">
                <a16:creationId xmlns:a16="http://schemas.microsoft.com/office/drawing/2014/main" id="{F1DA8C30-90F0-48C2-9E11-D0D313C633AC}"/>
              </a:ext>
            </a:extLst>
          </p:cNvPr>
          <p:cNvPicPr>
            <a:picLocks noChangeAspect="1"/>
          </p:cNvPicPr>
          <p:nvPr/>
        </p:nvPicPr>
        <p:blipFill rotWithShape="1">
          <a:blip r:embed="rId2"/>
          <a:srcRect t="11779" r="1" b="11781"/>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14445148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51F951D-4C5A-4134-835C-BE862B851DE8}"/>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Pre and Post Issuance Tax Compliance Overview</a:t>
            </a:r>
          </a:p>
        </p:txBody>
      </p:sp>
      <p:sp>
        <p:nvSpPr>
          <p:cNvPr id="10" name="TextBox 9">
            <a:extLst>
              <a:ext uri="{FF2B5EF4-FFF2-40B4-BE49-F238E27FC236}">
                <a16:creationId xmlns:a16="http://schemas.microsoft.com/office/drawing/2014/main" id="{C4C08BF5-ECBF-4F06-BCE6-C6CF596DAC8A}"/>
              </a:ext>
            </a:extLst>
          </p:cNvPr>
          <p:cNvSpPr txBox="1"/>
          <p:nvPr/>
        </p:nvSpPr>
        <p:spPr>
          <a:xfrm>
            <a:off x="742462" y="4858882"/>
            <a:ext cx="10626125" cy="1200329"/>
          </a:xfrm>
          <a:prstGeom prst="rect">
            <a:avLst/>
          </a:prstGeom>
          <a:noFill/>
        </p:spPr>
        <p:txBody>
          <a:bodyPr wrap="square">
            <a:spAutoFit/>
          </a:bodyPr>
          <a:lstStyle/>
          <a:p>
            <a:pPr marL="0" indent="0" algn="ctr">
              <a:buNone/>
            </a:pPr>
            <a:r>
              <a:rPr lang="en-US" altLang="en-US" sz="2400" b="1" dirty="0"/>
              <a:t>IRS Forms 8038 and 8038G were changed in 2011 to require conduit issuers to indicate whether or not they have procedures in place to ensure post-issuance compliance with tax requirements</a:t>
            </a:r>
          </a:p>
        </p:txBody>
      </p:sp>
    </p:spTree>
    <p:extLst>
      <p:ext uri="{BB962C8B-B14F-4D97-AF65-F5344CB8AC3E}">
        <p14:creationId xmlns:p14="http://schemas.microsoft.com/office/powerpoint/2010/main" val="388004158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8" name="Content Placeholder 3" descr="Timeline&#10;&#10;Description automatically generated">
            <a:extLst>
              <a:ext uri="{FF2B5EF4-FFF2-40B4-BE49-F238E27FC236}">
                <a16:creationId xmlns:a16="http://schemas.microsoft.com/office/drawing/2014/main" id="{C2A94EB3-3805-4E40-9741-6124CE3F76A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086" b="15478"/>
          <a:stretch/>
        </p:blipFill>
        <p:spPr>
          <a:xfrm>
            <a:off x="1171312" y="1482822"/>
            <a:ext cx="10337975" cy="4737623"/>
          </a:xfrm>
          <a:prstGeom prst="rect">
            <a:avLst/>
          </a:prstGeom>
        </p:spPr>
      </p:pic>
    </p:spTree>
    <p:extLst>
      <p:ext uri="{BB962C8B-B14F-4D97-AF65-F5344CB8AC3E}">
        <p14:creationId xmlns:p14="http://schemas.microsoft.com/office/powerpoint/2010/main" val="348406004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339A36-9FD7-424E-A9CC-BAF41D9BB0D9}"/>
              </a:ext>
            </a:extLst>
          </p:cNvPr>
          <p:cNvSpPr>
            <a:spLocks noGrp="1"/>
          </p:cNvSpPr>
          <p:nvPr>
            <p:ph type="title"/>
          </p:nvPr>
        </p:nvSpPr>
        <p:spPr>
          <a:xfrm>
            <a:off x="289170" y="1683756"/>
            <a:ext cx="3412574" cy="2396359"/>
          </a:xfrm>
        </p:spPr>
        <p:txBody>
          <a:bodyPr anchor="b">
            <a:normAutofit/>
          </a:bodyPr>
          <a:lstStyle/>
          <a:p>
            <a:pPr algn="ctr"/>
            <a:r>
              <a:rPr lang="en-US" sz="4000" dirty="0">
                <a:solidFill>
                  <a:srgbClr val="FFFFFF"/>
                </a:solidFill>
              </a:rPr>
              <a:t>IRS Oversight </a:t>
            </a:r>
            <a:r>
              <a:rPr lang="en-US" sz="4000" i="1" dirty="0">
                <a:solidFill>
                  <a:srgbClr val="FFFFFF"/>
                </a:solidFill>
              </a:rPr>
              <a:t>Tax Compliance </a:t>
            </a:r>
          </a:p>
        </p:txBody>
      </p:sp>
      <p:sp>
        <p:nvSpPr>
          <p:cNvPr id="13" name="Rectangle 5">
            <a:extLst>
              <a:ext uri="{FF2B5EF4-FFF2-40B4-BE49-F238E27FC236}">
                <a16:creationId xmlns:a16="http://schemas.microsoft.com/office/drawing/2014/main" id="{A602E97C-8392-405D-BDB2-79BB933D30FC}"/>
              </a:ext>
            </a:extLst>
          </p:cNvPr>
          <p:cNvSpPr>
            <a:spLocks noGrp="1"/>
          </p:cNvSpPr>
          <p:nvPr>
            <p:ph idx="1"/>
          </p:nvPr>
        </p:nvSpPr>
        <p:spPr>
          <a:xfrm>
            <a:off x="4728754" y="356840"/>
            <a:ext cx="6876768" cy="6222380"/>
          </a:xfrm>
        </p:spPr>
        <p:txBody>
          <a:bodyPr>
            <a:normAutofit fontScale="92500" lnSpcReduction="10000"/>
          </a:bodyPr>
          <a:lstStyle/>
          <a:p>
            <a:pPr marL="0" indent="0">
              <a:buNone/>
            </a:pPr>
            <a:r>
              <a:rPr lang="en-US" altLang="en-US" sz="2200" b="1" dirty="0"/>
              <a:t>Conduit issuers are considered the “taxpayer” with respect to their bonds and have specific tax compliance responsibilities including (but not limited to):</a:t>
            </a:r>
          </a:p>
          <a:p>
            <a:r>
              <a:rPr lang="en-US" altLang="en-US" sz="2200" dirty="0"/>
              <a:t>Responding to an IRS examination of a bond issue</a:t>
            </a:r>
          </a:p>
          <a:p>
            <a:r>
              <a:rPr lang="en-US" altLang="en-US" sz="2200" dirty="0"/>
              <a:t>Submitting a voluntary closing agreement (VCAP) request to the IRS</a:t>
            </a:r>
          </a:p>
          <a:p>
            <a:r>
              <a:rPr lang="en-US" altLang="en-US" sz="2200" dirty="0"/>
              <a:t>Implementing a remedial action upon the change of use of bond-finance property, including, where necessary, filing a Form 8038 and filing a notice of defeasance </a:t>
            </a:r>
          </a:p>
          <a:p>
            <a:r>
              <a:rPr lang="en-US" altLang="en-US" sz="2200" dirty="0"/>
              <a:t>Executing a ‘hedge identification’ </a:t>
            </a:r>
          </a:p>
          <a:p>
            <a:pPr marL="173038" lvl="1" indent="-173038">
              <a:buClr>
                <a:srgbClr val="324458"/>
              </a:buClr>
              <a:buFont typeface="Arial" panose="020B0604020202020204" pitchFamily="34" charset="0"/>
              <a:buChar char="•"/>
            </a:pPr>
            <a:endParaRPr lang="en-US" altLang="en-US" sz="2200" dirty="0"/>
          </a:p>
          <a:p>
            <a:pPr marL="0" lvl="1" indent="0">
              <a:buClr>
                <a:srgbClr val="324458"/>
              </a:buClr>
              <a:buNone/>
            </a:pPr>
            <a:r>
              <a:rPr lang="en-US" altLang="en-US" sz="2200" b="1" dirty="0"/>
              <a:t>The IRS has provided guidance:  </a:t>
            </a:r>
            <a:r>
              <a:rPr lang="en-US" sz="2200" u="sng" dirty="0">
                <a:hlinkClick r:id="rId2"/>
              </a:rPr>
              <a:t>https://www.irs.gov/pub/irs-pdf/p5005.pdf</a:t>
            </a:r>
            <a:endParaRPr lang="en-US" sz="2200" dirty="0"/>
          </a:p>
          <a:p>
            <a:pPr marL="0" lvl="1" indent="0">
              <a:buClr>
                <a:srgbClr val="324458"/>
              </a:buClr>
              <a:buNone/>
            </a:pPr>
            <a:endParaRPr lang="en-US" altLang="en-US" sz="2200" b="1" dirty="0"/>
          </a:p>
          <a:p>
            <a:pPr marL="0" lvl="1" indent="0">
              <a:buClr>
                <a:srgbClr val="324458"/>
              </a:buClr>
              <a:buNone/>
            </a:pPr>
            <a:r>
              <a:rPr lang="en-US" altLang="en-US" sz="2200" b="1" dirty="0"/>
              <a:t>Conduit Issuer should consider whether to designate one or more officials to be responsible for its tax compliance responsibilities.</a:t>
            </a:r>
          </a:p>
          <a:p>
            <a:pPr marL="0" lvl="1" indent="0">
              <a:buClr>
                <a:srgbClr val="324458"/>
              </a:buClr>
              <a:buNone/>
            </a:pPr>
            <a:endParaRPr lang="en-US" altLang="en-US" sz="2200" b="1" dirty="0"/>
          </a:p>
          <a:p>
            <a:pPr marL="0" lvl="1" indent="0">
              <a:buClr>
                <a:srgbClr val="324458"/>
              </a:buClr>
              <a:buNone/>
            </a:pPr>
            <a:r>
              <a:rPr lang="en-US" altLang="en-US" sz="2200" b="1" dirty="0"/>
              <a:t>Conduit Issuers may also consider requiring a conduit borrower to identify a particular official to assist the conduit issuer in these actions</a:t>
            </a:r>
          </a:p>
          <a:p>
            <a:pPr marL="173038" lvl="1" indent="-173038">
              <a:buClr>
                <a:srgbClr val="324458"/>
              </a:buClr>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94296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339A36-9FD7-424E-A9CC-BAF41D9BB0D9}"/>
              </a:ext>
            </a:extLst>
          </p:cNvPr>
          <p:cNvSpPr>
            <a:spLocks noGrp="1"/>
          </p:cNvSpPr>
          <p:nvPr>
            <p:ph type="title"/>
          </p:nvPr>
        </p:nvSpPr>
        <p:spPr>
          <a:xfrm>
            <a:off x="179754" y="1683756"/>
            <a:ext cx="3521989" cy="2396359"/>
          </a:xfrm>
        </p:spPr>
        <p:txBody>
          <a:bodyPr anchor="b">
            <a:normAutofit/>
          </a:bodyPr>
          <a:lstStyle/>
          <a:p>
            <a:pPr algn="r"/>
            <a:r>
              <a:rPr lang="en-US" sz="4000" dirty="0">
                <a:solidFill>
                  <a:srgbClr val="FFFFFF"/>
                </a:solidFill>
              </a:rPr>
              <a:t>IRS Oversight </a:t>
            </a:r>
            <a:r>
              <a:rPr lang="en-US" sz="4000" i="1" dirty="0">
                <a:solidFill>
                  <a:srgbClr val="FFFFFF"/>
                </a:solidFill>
              </a:rPr>
              <a:t>Post Issuance Procedures</a:t>
            </a:r>
            <a:br>
              <a:rPr lang="en-US" sz="4000" i="1" dirty="0">
                <a:solidFill>
                  <a:srgbClr val="FFFFFF"/>
                </a:solidFill>
              </a:rPr>
            </a:br>
            <a:endParaRPr lang="en-US" sz="4000" i="1" dirty="0">
              <a:solidFill>
                <a:srgbClr val="FFFFFF"/>
              </a:solidFill>
            </a:endParaRPr>
          </a:p>
        </p:txBody>
      </p:sp>
      <p:sp>
        <p:nvSpPr>
          <p:cNvPr id="13" name="Rectangle 5">
            <a:extLst>
              <a:ext uri="{FF2B5EF4-FFF2-40B4-BE49-F238E27FC236}">
                <a16:creationId xmlns:a16="http://schemas.microsoft.com/office/drawing/2014/main" id="{A602E97C-8392-405D-BDB2-79BB933D30FC}"/>
              </a:ext>
            </a:extLst>
          </p:cNvPr>
          <p:cNvSpPr>
            <a:spLocks noGrp="1"/>
          </p:cNvSpPr>
          <p:nvPr>
            <p:ph idx="1"/>
          </p:nvPr>
        </p:nvSpPr>
        <p:spPr>
          <a:xfrm>
            <a:off x="4728754" y="312234"/>
            <a:ext cx="6876768" cy="6367346"/>
          </a:xfrm>
        </p:spPr>
        <p:txBody>
          <a:bodyPr>
            <a:normAutofit lnSpcReduction="10000"/>
          </a:bodyPr>
          <a:lstStyle/>
          <a:p>
            <a:pPr marL="0" indent="0">
              <a:buNone/>
            </a:pPr>
            <a:r>
              <a:rPr lang="en-US" altLang="en-US" sz="2000" b="1" dirty="0"/>
              <a:t>Both the SEC and the IRS emphasize that issuers should have written procedures relating to matters of disclosure and compliance with respect to federal income tax law, respectively.  This should be discussed with issuer’s counsel, but a conduit issuer may consider:</a:t>
            </a:r>
          </a:p>
          <a:p>
            <a:r>
              <a:rPr lang="en-US" altLang="en-US" sz="2000" dirty="0"/>
              <a:t>Designating conduit issuer officials to assist in post-issuance compliance</a:t>
            </a:r>
          </a:p>
          <a:p>
            <a:r>
              <a:rPr lang="en-US" altLang="en-US" sz="2000" dirty="0"/>
              <a:t>Requiring conduit borrowers to identify officials for assisting with post issuance compliance monitoring</a:t>
            </a:r>
          </a:p>
          <a:p>
            <a:r>
              <a:rPr lang="en-US" altLang="en-US" sz="2000" dirty="0"/>
              <a:t>Provide training and ongoing education to designated officials of the conduit issuer and the conduit borrower</a:t>
            </a:r>
          </a:p>
          <a:p>
            <a:r>
              <a:rPr lang="en-US" altLang="en-US" sz="2000" dirty="0"/>
              <a:t>Requiring  the conduit borrower to demonstrate that it has adopted written post-issuance compliance procedures before the approval of a bond issue</a:t>
            </a:r>
          </a:p>
          <a:p>
            <a:r>
              <a:rPr lang="en-US" altLang="en-US" sz="2000" dirty="0"/>
              <a:t>Designating time intervals within which the conduit issuer and conduit borrower will complete compliance monitoring activities</a:t>
            </a:r>
          </a:p>
          <a:p>
            <a:r>
              <a:rPr lang="en-US" altLang="en-US" sz="2000" dirty="0"/>
              <a:t>Timely completing remedial actions to correct (including VCAP requests) or otherwise resolve identified noncompliance</a:t>
            </a:r>
          </a:p>
          <a:p>
            <a:r>
              <a:rPr lang="en-US" altLang="en-US" sz="2000" dirty="0"/>
              <a:t>Requiring conduit borrowers to notify the conduit issuer of the completion of post-issuance compliance monitoring activities</a:t>
            </a:r>
          </a:p>
        </p:txBody>
      </p:sp>
    </p:spTree>
    <p:extLst>
      <p:ext uri="{BB962C8B-B14F-4D97-AF65-F5344CB8AC3E}">
        <p14:creationId xmlns:p14="http://schemas.microsoft.com/office/powerpoint/2010/main" val="54722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339A36-9FD7-424E-A9CC-BAF41D9BB0D9}"/>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IRS Oversight and Audits</a:t>
            </a:r>
            <a:br>
              <a:rPr lang="en-US" sz="4000" dirty="0">
                <a:solidFill>
                  <a:srgbClr val="FFFFFF"/>
                </a:solidFill>
              </a:rPr>
            </a:br>
            <a:endParaRPr lang="en-US" sz="4000" dirty="0">
              <a:solidFill>
                <a:srgbClr val="FFFFFF"/>
              </a:solidFill>
            </a:endParaRPr>
          </a:p>
        </p:txBody>
      </p:sp>
      <p:sp>
        <p:nvSpPr>
          <p:cNvPr id="13" name="Rectangle 5">
            <a:extLst>
              <a:ext uri="{FF2B5EF4-FFF2-40B4-BE49-F238E27FC236}">
                <a16:creationId xmlns:a16="http://schemas.microsoft.com/office/drawing/2014/main" id="{A602E97C-8392-405D-BDB2-79BB933D30FC}"/>
              </a:ext>
            </a:extLst>
          </p:cNvPr>
          <p:cNvSpPr>
            <a:spLocks noGrp="1"/>
          </p:cNvSpPr>
          <p:nvPr>
            <p:ph idx="1"/>
          </p:nvPr>
        </p:nvSpPr>
        <p:spPr>
          <a:xfrm>
            <a:off x="4728754" y="1436079"/>
            <a:ext cx="6876768" cy="3246236"/>
          </a:xfrm>
        </p:spPr>
        <p:txBody>
          <a:bodyPr>
            <a:normAutofit/>
          </a:bodyPr>
          <a:lstStyle/>
          <a:p>
            <a:pPr marL="0" lvl="1" indent="0">
              <a:buClr>
                <a:srgbClr val="324458"/>
              </a:buClr>
              <a:buNone/>
            </a:pPr>
            <a:r>
              <a:rPr lang="en-US" altLang="en-US" sz="2000" b="1" dirty="0"/>
              <a:t>Why should Issuers care about the IRS post-issuance compliance initiative?</a:t>
            </a:r>
          </a:p>
          <a:p>
            <a:pPr marL="173038" lvl="1" indent="-173038">
              <a:buClr>
                <a:srgbClr val="324458"/>
              </a:buClr>
              <a:buFont typeface="Arial" panose="020B0604020202020204" pitchFamily="34" charset="0"/>
              <a:buChar char="•"/>
            </a:pPr>
            <a:r>
              <a:rPr lang="en-US" altLang="en-US" sz="2000" dirty="0"/>
              <a:t>Failure to comply with the federal tax requirements may cause conduit bonds to be declared taxable.</a:t>
            </a:r>
          </a:p>
          <a:p>
            <a:pPr marL="173038" lvl="1" indent="-173038">
              <a:buClr>
                <a:srgbClr val="324458"/>
              </a:buClr>
              <a:buFont typeface="Arial" panose="020B0604020202020204" pitchFamily="34" charset="0"/>
              <a:buChar char="•"/>
            </a:pPr>
            <a:r>
              <a:rPr lang="en-US" altLang="en-US" sz="2000" dirty="0"/>
              <a:t>Interest earnings would be taxable to individual bondholders.</a:t>
            </a:r>
          </a:p>
          <a:p>
            <a:pPr marL="173038" lvl="1" indent="-173038">
              <a:buClr>
                <a:srgbClr val="324458"/>
              </a:buClr>
              <a:buFont typeface="Arial" panose="020B0604020202020204" pitchFamily="34" charset="0"/>
              <a:buChar char="•"/>
            </a:pPr>
            <a:r>
              <a:rPr lang="en-US" altLang="en-US" sz="2000" dirty="0"/>
              <a:t>Litigation would be costly and creates a risk to Issuers.</a:t>
            </a:r>
          </a:p>
          <a:p>
            <a:pPr marL="173038" lvl="1" indent="-173038">
              <a:buClr>
                <a:srgbClr val="324458"/>
              </a:buClr>
              <a:buFont typeface="Arial" panose="020B0604020202020204" pitchFamily="34" charset="0"/>
              <a:buChar char="•"/>
            </a:pPr>
            <a:r>
              <a:rPr lang="en-US" altLang="en-US" sz="2000" dirty="0"/>
              <a:t>Costs of responding to an IRS audit can be substantial.</a:t>
            </a:r>
          </a:p>
          <a:p>
            <a:pPr marL="173038" lvl="1" indent="-173038">
              <a:buClr>
                <a:srgbClr val="324458"/>
              </a:buClr>
              <a:buFont typeface="Arial" panose="020B0604020202020204" pitchFamily="34" charset="0"/>
              <a:buChar char="•"/>
            </a:pPr>
            <a:r>
              <a:rPr lang="en-US" altLang="en-US" sz="2000" dirty="0"/>
              <a:t>Settlements with Bondholders can be costly (and the Issuer runs the risk that the Borrower cannot pay)</a:t>
            </a:r>
          </a:p>
          <a:p>
            <a:pPr marL="173038" lvl="1" indent="-173038">
              <a:buClr>
                <a:srgbClr val="324458"/>
              </a:buClr>
              <a:buFont typeface="Arial" panose="020B0604020202020204" pitchFamily="34" charset="0"/>
              <a:buChar char="•"/>
            </a:pPr>
            <a:r>
              <a:rPr lang="en-US" altLang="en-US" sz="2000" dirty="0"/>
              <a:t>Best way to avoid risk:  </a:t>
            </a:r>
            <a:r>
              <a:rPr lang="en-US" altLang="en-US" sz="2000" b="1" dirty="0"/>
              <a:t>Pre and Post-Issuance Compliance</a:t>
            </a:r>
          </a:p>
          <a:p>
            <a:pPr marL="173038" lvl="1" indent="-173038">
              <a:buClr>
                <a:srgbClr val="324458"/>
              </a:buClr>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338595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0" name="Rectangle 4">
            <a:extLst>
              <a:ext uri="{FF2B5EF4-FFF2-40B4-BE49-F238E27FC236}">
                <a16:creationId xmlns:a16="http://schemas.microsoft.com/office/drawing/2014/main" id="{01BA7DD6-C135-41F1-A697-9F34239F8FF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Whose Responsibility Is It?</a:t>
            </a:r>
          </a:p>
        </p:txBody>
      </p:sp>
      <p:sp>
        <p:nvSpPr>
          <p:cNvPr id="2" name="Slide Number Placeholder 1">
            <a:extLst>
              <a:ext uri="{FF2B5EF4-FFF2-40B4-BE49-F238E27FC236}">
                <a16:creationId xmlns:a16="http://schemas.microsoft.com/office/drawing/2014/main" id="{A017F910-657C-4182-A2B8-B9D1CAFF65C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3D2D2CD6-8214-40FF-8F1E-0F6B0FEBD8D9}" type="slidenum">
              <a:rPr lang="en-US" sz="1100">
                <a:solidFill>
                  <a:schemeClr val="tx1">
                    <a:lumMod val="50000"/>
                    <a:lumOff val="50000"/>
                  </a:schemeClr>
                </a:solidFill>
              </a:rPr>
              <a:pPr algn="r">
                <a:spcAft>
                  <a:spcPts val="600"/>
                </a:spcAft>
              </a:pPr>
              <a:t>8</a:t>
            </a:fld>
            <a:endParaRPr lang="en-US" sz="1100" dirty="0">
              <a:solidFill>
                <a:schemeClr val="tx1">
                  <a:lumMod val="50000"/>
                  <a:lumOff val="50000"/>
                </a:schemeClr>
              </a:solidFill>
            </a:endParaRPr>
          </a:p>
        </p:txBody>
      </p:sp>
      <p:graphicFrame>
        <p:nvGraphicFramePr>
          <p:cNvPr id="28676" name="Rectangle 5">
            <a:extLst>
              <a:ext uri="{FF2B5EF4-FFF2-40B4-BE49-F238E27FC236}">
                <a16:creationId xmlns:a16="http://schemas.microsoft.com/office/drawing/2014/main" id="{C43D78AA-B17F-4367-8494-27F21F6D4157}"/>
              </a:ext>
            </a:extLst>
          </p:cNvPr>
          <p:cNvGraphicFramePr>
            <a:graphicFrameLocks noGrp="1"/>
          </p:cNvGraphicFramePr>
          <p:nvPr>
            <p:ph idx="1"/>
            <p:extLst>
              <p:ext uri="{D42A27DB-BD31-4B8C-83A1-F6EECF244321}">
                <p14:modId xmlns:p14="http://schemas.microsoft.com/office/powerpoint/2010/main" val="14994886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592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0" name="Rectangle 4">
            <a:extLst>
              <a:ext uri="{FF2B5EF4-FFF2-40B4-BE49-F238E27FC236}">
                <a16:creationId xmlns:a16="http://schemas.microsoft.com/office/drawing/2014/main" id="{01BA7DD6-C135-41F1-A697-9F34239F8FF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Whose Responsibility Is It?</a:t>
            </a:r>
          </a:p>
        </p:txBody>
      </p:sp>
      <p:sp>
        <p:nvSpPr>
          <p:cNvPr id="2" name="Slide Number Placeholder 1">
            <a:extLst>
              <a:ext uri="{FF2B5EF4-FFF2-40B4-BE49-F238E27FC236}">
                <a16:creationId xmlns:a16="http://schemas.microsoft.com/office/drawing/2014/main" id="{A017F910-657C-4182-A2B8-B9D1CAFF65CE}"/>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lgn="r">
              <a:spcAft>
                <a:spcPts val="600"/>
              </a:spcAft>
            </a:pPr>
            <a:fld id="{3D2D2CD6-8214-40FF-8F1E-0F6B0FEBD8D9}" type="slidenum">
              <a:rPr lang="en-US" sz="1100">
                <a:solidFill>
                  <a:schemeClr val="tx1">
                    <a:lumMod val="50000"/>
                    <a:lumOff val="50000"/>
                  </a:schemeClr>
                </a:solidFill>
              </a:rPr>
              <a:pPr algn="r">
                <a:spcAft>
                  <a:spcPts val="600"/>
                </a:spcAft>
              </a:pPr>
              <a:t>9</a:t>
            </a:fld>
            <a:endParaRPr lang="en-US" sz="1100" dirty="0">
              <a:solidFill>
                <a:schemeClr val="tx1">
                  <a:lumMod val="50000"/>
                  <a:lumOff val="50000"/>
                </a:schemeClr>
              </a:solidFill>
            </a:endParaRPr>
          </a:p>
        </p:txBody>
      </p:sp>
      <p:graphicFrame>
        <p:nvGraphicFramePr>
          <p:cNvPr id="28676" name="Rectangle 5">
            <a:extLst>
              <a:ext uri="{FF2B5EF4-FFF2-40B4-BE49-F238E27FC236}">
                <a16:creationId xmlns:a16="http://schemas.microsoft.com/office/drawing/2014/main" id="{E5633A23-C2CE-4756-AEAC-BF419FFA8D59}"/>
              </a:ext>
            </a:extLst>
          </p:cNvPr>
          <p:cNvGraphicFramePr>
            <a:graphicFrameLocks noGrp="1"/>
          </p:cNvGraphicFramePr>
          <p:nvPr>
            <p:ph idx="1"/>
            <p:extLst>
              <p:ext uri="{D42A27DB-BD31-4B8C-83A1-F6EECF244321}">
                <p14:modId xmlns:p14="http://schemas.microsoft.com/office/powerpoint/2010/main" val="266014532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927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1502</Words>
  <Application>Microsoft Office PowerPoint</Application>
  <PresentationFormat>Widescreen</PresentationFormat>
  <Paragraphs>139</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AGaramond-Regular</vt:lpstr>
      <vt:lpstr>Arial</vt:lpstr>
      <vt:lpstr>Calibri</vt:lpstr>
      <vt:lpstr>Calibri Light</vt:lpstr>
      <vt:lpstr>Symbol</vt:lpstr>
      <vt:lpstr>Times New Roman</vt:lpstr>
      <vt:lpstr>Wingdings</vt:lpstr>
      <vt:lpstr>Office Theme</vt:lpstr>
      <vt:lpstr>Post Issuance  Compliance: Whose Responsibility, the Issuer or the Borrower?</vt:lpstr>
      <vt:lpstr>Perspectives from Three Conduit Issuers</vt:lpstr>
      <vt:lpstr>Pre and Post Issuance Tax Compliance Overview</vt:lpstr>
      <vt:lpstr>PowerPoint Presentation</vt:lpstr>
      <vt:lpstr>IRS Oversight Tax Compliance </vt:lpstr>
      <vt:lpstr>IRS Oversight Post Issuance Procedures </vt:lpstr>
      <vt:lpstr>IRS Oversight and Audits </vt:lpstr>
      <vt:lpstr>Whose Responsibility Is It?</vt:lpstr>
      <vt:lpstr>Whose Responsibility Is It?</vt:lpstr>
      <vt:lpstr>Whose Responsibility Is It?</vt:lpstr>
      <vt:lpstr>Whose Responsibility Is It?</vt:lpstr>
      <vt:lpstr>Whose Responsibility Is It?</vt:lpstr>
      <vt:lpstr>Post Issuance Compliance in Wisconsin, Washington &amp; Rhode Island</vt:lpstr>
      <vt:lpstr>PowerPoint Presentation</vt:lpstr>
      <vt:lpstr>PowerPoint Presentation</vt:lpstr>
      <vt:lpstr>PowerPoint Presentation</vt:lpstr>
      <vt:lpstr>Compliance and  Bond Documents</vt:lpstr>
      <vt:lpstr>How WHEFA Helps  Educate Borrowers:</vt:lpstr>
      <vt:lpstr>How WHCFA Helps  Educate Borrowers:</vt:lpstr>
      <vt:lpstr>Continuing  Disclosure Requirements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Issuance Compliance in Wisconsin</dc:title>
  <dc:creator>Tatiana Graver</dc:creator>
  <cp:lastModifiedBy>Sherrie Wise</cp:lastModifiedBy>
  <cp:revision>23</cp:revision>
  <cp:lastPrinted>2021-09-06T15:40:10Z</cp:lastPrinted>
  <dcterms:created xsi:type="dcterms:W3CDTF">2021-08-24T19:30:45Z</dcterms:created>
  <dcterms:modified xsi:type="dcterms:W3CDTF">2021-09-08T20:58:40Z</dcterms:modified>
</cp:coreProperties>
</file>