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134804226" r:id="rId5"/>
    <p:sldId id="1604" r:id="rId6"/>
    <p:sldId id="2134804254" r:id="rId7"/>
    <p:sldId id="318" r:id="rId8"/>
    <p:sldId id="2134804229" r:id="rId9"/>
    <p:sldId id="2134804236" r:id="rId10"/>
    <p:sldId id="2134804237" r:id="rId11"/>
    <p:sldId id="2134804238" r:id="rId12"/>
    <p:sldId id="2134804228" r:id="rId13"/>
    <p:sldId id="2134804235" r:id="rId14"/>
    <p:sldId id="2134804312" r:id="rId15"/>
    <p:sldId id="367" r:id="rId16"/>
    <p:sldId id="337" r:id="rId17"/>
    <p:sldId id="359" r:id="rId18"/>
    <p:sldId id="379" r:id="rId19"/>
    <p:sldId id="1620" r:id="rId20"/>
    <p:sldId id="2134804313" r:id="rId21"/>
    <p:sldId id="2134804240" r:id="rId22"/>
    <p:sldId id="2134804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E3D30D-B4D4-809D-5B53-7E79BE65C8B6}" name="Tina Marchetti" initials="TM" userId="S::tmarchetti@msrb.org::e008da5c-24b7-4fc6-a06e-40e53cc6d2ed" providerId="AD"/>
  <p188:author id="{97DAB344-5DC7-953C-E4A5-EC08E3E1A97A}" name="Nikki Faucette" initials="NF" userId="S::nfaucette@msrb.org::c1570428-b36b-4c5a-b573-b772b1f2833b" providerId="AD"/>
  <p188:author id="{08AA2FDA-156D-9B2B-7263-7DA50442AC8B}" name="Ernie Lanza" initials="EL" userId="S::elanza@msrb.org::89cb42d2-e584-4502-bbe3-e8f5cee8d6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 Szarek" initials="LS" lastIdx="6" clrIdx="0">
    <p:extLst>
      <p:ext uri="{19B8F6BF-5375-455C-9EA6-DF929625EA0E}">
        <p15:presenceInfo xmlns:p15="http://schemas.microsoft.com/office/powerpoint/2012/main" userId="S::lszarek@msrb.org::7b12f394-74ec-4389-858d-3d133d6d9c83" providerId="AD"/>
      </p:ext>
    </p:extLst>
  </p:cmAuthor>
  <p:cmAuthor id="2" name="Ted Hamlin" initials="TH" lastIdx="4" clrIdx="1">
    <p:extLst>
      <p:ext uri="{19B8F6BF-5375-455C-9EA6-DF929625EA0E}">
        <p15:presenceInfo xmlns:p15="http://schemas.microsoft.com/office/powerpoint/2012/main" userId="S::thamlin@msrb.org::e928a9a5-e8bc-4057-95b6-c9d2b0010eb9" providerId="AD"/>
      </p:ext>
    </p:extLst>
  </p:cmAuthor>
  <p:cmAuthor id="3" name="Tina Marchetti" initials="TM" lastIdx="5" clrIdx="2">
    <p:extLst>
      <p:ext uri="{19B8F6BF-5375-455C-9EA6-DF929625EA0E}">
        <p15:presenceInfo xmlns:p15="http://schemas.microsoft.com/office/powerpoint/2012/main" userId="S::tmarchetti@msrb.org::e008da5c-24b7-4fc6-a06e-40e53cc6d2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265B9-62E7-F921-9B7D-755E3FC797F8}" v="1" dt="2024-04-01T18:30:41.596"/>
    <p1510:client id="{5CAA2B09-52E3-401D-ABC9-9746B957A2A9}" v="7" dt="2024-04-01T15:21:07.835"/>
    <p1510:client id="{7E85544F-66A6-5F6E-7BD5-B7C5896867FC}" v="249" dt="2024-04-01T15:12:21.862"/>
    <p1510:client id="{7EAE327E-76EC-46FD-96AB-168BCB9E751E}" v="1185" dt="2024-04-01T22:05:31.557"/>
    <p1510:client id="{8FD32DCD-2D1B-E224-CD55-8D9183201972}" v="1870" dt="2024-04-01T17:41:13.830"/>
    <p1510:client id="{B14CA408-5878-4FC3-A45F-F8A3C48A5D38}" v="36" dt="2024-04-01T15:15:59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96" autoAdjust="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0D298-11F7-EC4B-B796-D9C42BDA9FF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932CB-2AE0-BD4B-BC22-876A5CB5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EB79F-2780-4D56-848E-A5541366CC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42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was a lot of work….and I’m not even done yet!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Joined the MSRB Board in October 2019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Vice Chair of the Board in 2022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Chair of the Nominating Committee in 2022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Board Chair in 2023, re-elected for a second term in 2024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 have learned so much about this amazing market and have </a:t>
            </a:r>
            <a:r>
              <a:rPr lang="en-US"/>
              <a:t>been proud to serve.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What’s next after the MSRB?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932CB-2AE0-BD4B-BC22-876A5CB521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BF889-4525-4BDE-B481-6C6AB15333EE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1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Provided regulatory relief during COVID pandemic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(supervision, PQ, CE, fees)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Updated underwriter fair practice duties to issuers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(Rule G-17)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Harmonized Rule G-19 with SEC Reg Best Interest for dealers/bank dealers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Modernized dealer &amp; municipal advisor advertising rules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(G-21 &amp; G-40)</a:t>
            </a:r>
            <a:r>
              <a:rPr lang="en-US">
                <a:cs typeface="Arial"/>
              </a:rPr>
              <a:t> amendments &amp; guidance on use of social media &amp; testimonials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Established solicitor municipal advisor duties under Rule G-46</a:t>
            </a:r>
            <a:endParaRPr lang="en-US"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Transition to T+1 settlement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(Rules G-12 &amp; G-15)</a:t>
            </a:r>
            <a:endParaRPr lang="en-US"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/>
              </a:rPr>
              <a:t>Proposed accelerated trade reporting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/>
              </a:rPr>
              <a:t>(Rule G-14 amendment pending)</a:t>
            </a:r>
          </a:p>
          <a:p>
            <a:pPr algn="l" rtl="0" fontAlgn="base">
              <a:buFont typeface="Arial" panose="020B0604020202020204" pitchFamily="34" charset="0"/>
              <a:buNone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132EB-1134-46ED-9E12-14A832BEFA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66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Completed cloud migration and launched system modernization project </a:t>
            </a:r>
            <a:endParaRPr lang="en-US"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Cyber-security of MSRB's technology systems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Availability (achieved +99.9% system uptime)</a:t>
            </a:r>
            <a:endParaRPr lang="en-US"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Reliability (retired aging equipment in physical data centers)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Enhancements to EMMA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/>
              <a:t>Improved Quick Search functionality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/>
              <a:t>Enhanced the issuer submission process </a:t>
            </a:r>
          </a:p>
          <a:p>
            <a:pPr lvl="2">
              <a:buFont typeface="Wingdings"/>
              <a:buChar char="§"/>
            </a:pPr>
            <a:r>
              <a:rPr lang="en-US">
                <a:cs typeface="Arial"/>
              </a:rPr>
              <a:t>Improved continuing disclosure submission process</a:t>
            </a:r>
          </a:p>
          <a:p>
            <a:pPr lvl="2">
              <a:buFont typeface="Wingdings"/>
              <a:buChar char="§"/>
            </a:pPr>
            <a:r>
              <a:rPr lang="en-US">
                <a:cs typeface="Arial"/>
              </a:rPr>
              <a:t>Enhanced the ability for issuers to manage their CUSIPs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/>
              <a:t>Expanded availability of yield curves and indices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>
                <a:cs typeface="Arial"/>
              </a:rPr>
              <a:t>Bloomberg </a:t>
            </a:r>
            <a:r>
              <a:rPr lang="en-US" sz="2400" err="1">
                <a:cs typeface="Arial"/>
              </a:rPr>
              <a:t>Bval</a:t>
            </a:r>
            <a:r>
              <a:rPr lang="en-US" sz="2400">
                <a:cs typeface="Arial"/>
              </a:rPr>
              <a:t> Intra-day yield curve live on EMMA</a:t>
            </a: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932CB-2AE0-BD4B-BC22-876A5CB521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9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Established MSRB’s data vision and strategy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(In process) Focus on improving the overall quality and accessibility of data on EMMA (System Modernization)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Launched EMMA Labs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Disclosure Search Lab, which is now in development for modern EMMA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Structured Data Lab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seeks to educate non data people on data standards and elevate the discourse on FDTA. 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had several well received demos, including with GFOA and Women in Public Finance</a:t>
            </a:r>
            <a:endParaRPr lang="en-US"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Established visiting scholar program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Published</a:t>
            </a:r>
            <a:r>
              <a:rPr lang="en-US">
                <a:cs typeface="Arial"/>
              </a:rPr>
              <a:t> market research:</a:t>
            </a:r>
            <a:endParaRPr lang="en-US"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Pre-Trade Data Report - July 2020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Compare live quotes and bid-wanted to actual trade prices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Impact of COVID-19 on Competitive and Negotiated Offerings - October 2022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Shows how negotiated deals became more prominent and competitive deals received fewer bids after the onset of COVID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Trading Patterns in the Primary and Secondary Market  - May 2023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Compares activity in the primary and secondary market by trade size and shows how institutions dominate the primary market.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Analysis of Trading Costs in the Secondary Market - August 2023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Analyzed the bid/ask spread in the secondary market for municipal securities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Use of External Liquidity in the Market - October 2023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Shows how often dealers use external or their own liquidity to meet client liquidity needs broken out by trade size.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Annual Municipal Market Recap – quarterly updates plus year in review podcast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Arial"/>
              </a:rPr>
              <a:t>Provide a market recap for the period covered.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932CB-2AE0-BD4B-BC22-876A5CB521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9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Enhanced Board Governance Practices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/>
              <a:t>Instituted several notable reforms</a:t>
            </a:r>
            <a:endParaRPr lang="en-US">
              <a:cs typeface="Arial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Established term limits of 6 years lifetime service for Board members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/>
              <a:t>Strengthened independence standard for public board members to minimum 5 years cooling off period</a:t>
            </a:r>
            <a:endParaRPr lang="en-US">
              <a:cs typeface="Arial"/>
            </a:endParaRP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/>
              <a:t>Reduced size of the Board from 21 to original 15 members</a:t>
            </a:r>
            <a:endParaRPr lang="en-US">
              <a:cs typeface="Arial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Diversity, Equity &amp; Inclusion </a:t>
            </a:r>
            <a:r>
              <a:rPr lang="en-US" sz="1200" kern="120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(DEI)</a:t>
            </a:r>
          </a:p>
          <a:p>
            <a:pPr marL="628650" lvl="1" indent="-171450" algn="l" defTabSz="914400" rtl="0" eaLnBrk="1" latinLnBrk="0" hangingPunct="1">
              <a:buFont typeface="Courier New" panose="02070309020205020404" pitchFamily="49" charset="0"/>
              <a:buChar char="o"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 diversity </a:t>
            </a:r>
          </a:p>
          <a:p>
            <a:pPr marL="628650" lvl="1" indent="-171450" algn="l" defTabSz="914400" rtl="0" eaLnBrk="1" latinLnBrk="0" hangingPunct="1">
              <a:buFont typeface="Courier New" panose="02070309020205020404" pitchFamily="49" charset="0"/>
              <a:buChar char="o"/>
            </a:pPr>
            <a:r>
              <a:rPr lang="en-US" sz="1800">
                <a:cs typeface="Arial"/>
              </a:rPr>
              <a:t>Hosted DEI industry roundtables with FINRA</a:t>
            </a:r>
          </a:p>
          <a:p>
            <a:pPr marL="628650" lvl="1" indent="-171450" algn="l" defTabSz="914400" rtl="0" eaLnBrk="1" latinLnBrk="0" hangingPunct="1">
              <a:buFont typeface="Courier New" panose="02070309020205020404" pitchFamily="49" charset="0"/>
              <a:buChar char="o"/>
            </a:pPr>
            <a:r>
              <a:rPr lang="en-US" sz="1800">
                <a:cs typeface="Arial"/>
              </a:rPr>
              <a:t>Issued Small Firm RFI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932CB-2AE0-BD4B-BC22-876A5CB521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MSRB’s fees are now established through an annual rate card model. 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/>
              <a:t>Creates a more transparent fee-setting process – collect only the revenue we need to fund the operations of the coming year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/>
              <a:t>Better manages organizational reserves - return excess accumulating revenue caused by market activity volatility sooner and methodically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Last fall, the MSRB established its first fee changes under the new model with its 2024 rate card fee filing with the SEC</a:t>
            </a:r>
            <a:endParaRPr lang="en-US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Public comments on the fee filing raised concerns about the model and questions about the MSRB budget. MSRB remains committed to ongoing transparency and dialogue</a:t>
            </a:r>
            <a:endParaRPr lang="en-US">
              <a:cs typeface="Arial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/>
              <a:t>On January 29, the MSRB formally withdrew its fee filing and committed to a retrospective review of the rate setting process in addition to two stakeholder meetings</a:t>
            </a: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932CB-2AE0-BD4B-BC22-876A5CB521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Arial"/>
              </a:rPr>
              <a:t>Financial Data Transparency Act (FDTA)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Arial"/>
              </a:rPr>
              <a:t>Coming transition to structured data for submissions to MSRB/EMMA driven by future SEC standards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SEC's Climate Risk Disclosure Rule for Public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Pre-Trade Price Transparency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Emerging Technology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Blockchain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Crypto-currency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Machine learning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Artificial intelligence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932CB-2AE0-BD4B-BC22-876A5CB521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7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8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2000" y="2439377"/>
            <a:ext cx="10668000" cy="2514600"/>
          </a:xfrm>
        </p:spPr>
        <p:txBody>
          <a:bodyPr anchor="ctr" anchorCtr="0"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156200"/>
            <a:ext cx="10668000" cy="685800"/>
          </a:xfrm>
        </p:spPr>
        <p:txBody>
          <a:bodyPr anchor="ctr" anchorCtr="0"/>
          <a:lstStyle>
            <a:lvl1pPr marL="0" indent="0" algn="ctr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3D42B-3FAA-BA16-3F7F-5FAB0310D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01815" y="527857"/>
            <a:ext cx="6588370" cy="12936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338383-6250-178C-D2F0-36D5E28033A4}"/>
              </a:ext>
            </a:extLst>
          </p:cNvPr>
          <p:cNvCxnSpPr/>
          <p:nvPr userDrawn="1"/>
        </p:nvCxnSpPr>
        <p:spPr bwMode="auto">
          <a:xfrm>
            <a:off x="3807069" y="2013436"/>
            <a:ext cx="40796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25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295400"/>
            <a:ext cx="1097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17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2" y="875769"/>
            <a:ext cx="10968567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11" indent="-171412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0252" y="228601"/>
            <a:ext cx="10968567" cy="365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30249" y="600076"/>
            <a:ext cx="109728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787" indent="0">
              <a:buNone/>
              <a:defRPr/>
            </a:lvl2pPr>
            <a:lvl3pPr marL="742787" indent="0">
              <a:buNone/>
              <a:defRPr/>
            </a:lvl3pPr>
            <a:lvl4pPr marL="1087199" indent="0">
              <a:buNone/>
              <a:defRPr/>
            </a:lvl4pPr>
            <a:lvl5pPr marL="429007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26019" y="5748618"/>
            <a:ext cx="109728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5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664384"/>
            <a:ext cx="10668000" cy="2514600"/>
          </a:xfrm>
        </p:spPr>
        <p:txBody>
          <a:bodyPr anchor="ctr" anchorCtr="0"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178984"/>
            <a:ext cx="10668000" cy="685800"/>
          </a:xfrm>
        </p:spPr>
        <p:txBody>
          <a:bodyPr anchor="ctr" anchorCtr="0"/>
          <a:lstStyle>
            <a:lvl1pPr marL="0" indent="0" algn="ctr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3D42B-3FAA-BA16-3F7F-5FAB0310D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38400" y="4400250"/>
            <a:ext cx="7315200" cy="14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749040"/>
            <a:ext cx="11277600" cy="1676400"/>
          </a:xfrm>
        </p:spPr>
        <p:txBody>
          <a:bodyPr anchor="ctr" anchorCtr="0"/>
          <a:lstStyle>
            <a:lvl1pPr algn="ctr">
              <a:defRPr sz="3600">
                <a:solidFill>
                  <a:srgbClr val="003F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783D7DD-5B9D-F6C0-E5B8-21E7319EDD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197" y="5425440"/>
            <a:ext cx="11274552" cy="685800"/>
          </a:xfrm>
        </p:spPr>
        <p:txBody>
          <a:bodyPr anchor="ctr" anchorCtr="0"/>
          <a:lstStyle>
            <a:lvl1pPr marL="0" indent="0" algn="ctr">
              <a:buFontTx/>
              <a:buNone/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85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–"/>
              <a:defRPr/>
            </a:lvl2pPr>
            <a:lvl3pPr>
              <a:buClr>
                <a:schemeClr val="tx2"/>
              </a:buClr>
              <a:defRPr/>
            </a:lvl3pPr>
            <a:lvl4pPr marL="1428750" indent="-228600">
              <a:buClr>
                <a:schemeClr val="tx2"/>
              </a:buClr>
              <a:buFont typeface="Arial" panose="020B0604020202020204" pitchFamily="34" charset="0"/>
              <a:buChar char="–"/>
              <a:defRPr/>
            </a:lvl4pPr>
            <a:lvl5pPr marL="1771650" indent="-228600">
              <a:buClr>
                <a:schemeClr val="tx2"/>
              </a:buClr>
              <a:buFont typeface="Arial" panose="020B060402020202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9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EB097-5BA1-08FA-58AC-1087290B2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485" y="1554480"/>
            <a:ext cx="10974916" cy="731521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ECF6E-A8D7-B94A-8240-A0FE9CED0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5746" y="3840480"/>
            <a:ext cx="3657600" cy="210312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857250" indent="0">
              <a:buNone/>
              <a:defRPr/>
            </a:lvl3pPr>
            <a:lvl4pPr marL="1200150" indent="0">
              <a:buNone/>
              <a:defRPr/>
            </a:lvl4pPr>
            <a:lvl5pPr marL="15430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FA7D97-8BF7-9CA3-88D6-A0DFF13518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654" y="3840480"/>
            <a:ext cx="3657600" cy="210312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857250" indent="0">
              <a:buNone/>
              <a:defRPr/>
            </a:lvl3pPr>
            <a:lvl4pPr marL="1200150" indent="0">
              <a:buNone/>
              <a:defRPr/>
            </a:lvl4pPr>
            <a:lvl5pPr marL="15430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2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EB097-5BA1-08FA-58AC-1087290B2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485" y="1554480"/>
            <a:ext cx="10974916" cy="731521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ECF6E-A8D7-B94A-8240-A0FE9CED0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485" y="3840480"/>
            <a:ext cx="3291840" cy="210312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857250" indent="0">
              <a:buNone/>
              <a:defRPr/>
            </a:lvl3pPr>
            <a:lvl4pPr marL="1200150" indent="0">
              <a:buNone/>
              <a:defRPr/>
            </a:lvl4pPr>
            <a:lvl5pPr marL="15430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FA7D97-8BF7-9CA3-88D6-A0DFF13518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90561" y="3840480"/>
            <a:ext cx="3291840" cy="210312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857250" indent="0">
              <a:buNone/>
              <a:defRPr/>
            </a:lvl3pPr>
            <a:lvl4pPr marL="1200150" indent="0">
              <a:buNone/>
              <a:defRPr/>
            </a:lvl4pPr>
            <a:lvl5pPr marL="15430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CC55AE-C23D-0E48-C669-1C78E1D06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9023" y="3840480"/>
            <a:ext cx="3291840" cy="210312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857250" indent="0">
              <a:buNone/>
              <a:defRPr/>
            </a:lvl3pPr>
            <a:lvl4pPr marL="1200150" indent="0">
              <a:buNone/>
              <a:defRPr/>
            </a:lvl4pPr>
            <a:lvl5pPr marL="15430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2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54480"/>
            <a:ext cx="5212080" cy="466344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–"/>
              <a:defRPr sz="2400"/>
            </a:lvl2pPr>
            <a:lvl3pPr>
              <a:buClr>
                <a:schemeClr val="tx2"/>
              </a:buClr>
              <a:defRPr sz="2000"/>
            </a:lvl3pPr>
            <a:lvl4pPr marL="1428750" indent="-228600">
              <a:buClr>
                <a:schemeClr val="tx2"/>
              </a:buClr>
              <a:buFont typeface="Arial" panose="020B0604020202020204" pitchFamily="34" charset="0"/>
              <a:buChar char="–"/>
              <a:defRPr sz="1800"/>
            </a:lvl4pPr>
            <a:lvl5pPr marL="1771650" indent="-228600">
              <a:buClr>
                <a:schemeClr val="tx2"/>
              </a:buClr>
              <a:buFont typeface="Arial" panose="020B0604020202020204" pitchFamily="34" charset="0"/>
              <a:buChar char="»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658DEB-B22A-7C0D-389D-2EE6FF3CF2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4943" y="1554480"/>
            <a:ext cx="5212080" cy="466344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–"/>
              <a:defRPr sz="2400"/>
            </a:lvl2pPr>
            <a:lvl3pPr>
              <a:buClr>
                <a:schemeClr val="tx2"/>
              </a:buClr>
              <a:defRPr sz="2000"/>
            </a:lvl3pPr>
            <a:lvl4pPr marL="1428750" indent="-228600">
              <a:buClr>
                <a:schemeClr val="tx2"/>
              </a:buClr>
              <a:buFont typeface="Arial" panose="020B0604020202020204" pitchFamily="34" charset="0"/>
              <a:buChar char="–"/>
              <a:defRPr sz="1800"/>
            </a:lvl4pPr>
            <a:lvl5pPr marL="1771650" indent="-228600">
              <a:buClr>
                <a:schemeClr val="tx2"/>
              </a:buClr>
              <a:buFont typeface="Arial" panose="020B0604020202020204" pitchFamily="34" charset="0"/>
              <a:buChar char="»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7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3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609600"/>
            <a:ext cx="1097491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4480"/>
            <a:ext cx="109728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1871960" y="6534835"/>
            <a:ext cx="320040" cy="3231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0" tIns="91440" rIns="0" bIns="9144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E94E176-1CD9-4DC9-8645-5DB4DCCA51C3}" type="slidenum">
              <a:rPr lang="en-US" sz="900" b="1" smtClean="0">
                <a:solidFill>
                  <a:schemeClr val="bg1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BE6FDA-3DBB-A080-2E04-855047CF69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612648" y="6170249"/>
            <a:ext cx="3200400" cy="62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4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2" r:id="rId4"/>
    <p:sldLayoutId id="2147483670" r:id="rId5"/>
    <p:sldLayoutId id="2147483671" r:id="rId6"/>
    <p:sldLayoutId id="2147483663" r:id="rId7"/>
    <p:sldLayoutId id="2147483664" r:id="rId8"/>
    <p:sldLayoutId id="2147483669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72BF4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Clr>
          <a:srgbClr val="72BF44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ts val="600"/>
        </a:spcAft>
        <a:buClr>
          <a:srgbClr val="72BF44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ts val="600"/>
        </a:spcAft>
        <a:buClr>
          <a:srgbClr val="72BF44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ts val="60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C2BE-7313-1400-A52B-B3AFDD7EB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Reflections on Chairing the MSRB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C65E7-0370-8422-2D9A-5BEADA395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/>
              <a:t>Meredith Hathorn</a:t>
            </a:r>
            <a:br>
              <a:rPr lang="en-US"/>
            </a:br>
            <a:r>
              <a:rPr lang="en-US"/>
              <a:t>MSRB Board Chair</a:t>
            </a:r>
          </a:p>
        </p:txBody>
      </p:sp>
    </p:spTree>
    <p:extLst>
      <p:ext uri="{BB962C8B-B14F-4D97-AF65-F5344CB8AC3E}">
        <p14:creationId xmlns:p14="http://schemas.microsoft.com/office/powerpoint/2010/main" val="9656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258A-193E-4836-37E1-084B1390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MSRB's Fee Filing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83700-572F-647C-1096-5535F1998D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MSRB’s fees are now established through an annual rate card model.</a:t>
            </a:r>
            <a:endParaRPr lang="en-US" dirty="0">
              <a:cs typeface="Arial"/>
            </a:endParaRPr>
          </a:p>
          <a:p>
            <a:pPr lvl="1"/>
            <a:r>
              <a:rPr lang="en-US" sz="2400" dirty="0"/>
              <a:t>Creates a more transparent fee-setting process </a:t>
            </a:r>
            <a:endParaRPr lang="en-US" sz="2400" dirty="0">
              <a:cs typeface="Arial"/>
            </a:endParaRPr>
          </a:p>
          <a:p>
            <a:pPr lvl="1"/>
            <a:r>
              <a:rPr lang="en-US" sz="2400" dirty="0"/>
              <a:t>Better manages organizational reserves </a:t>
            </a:r>
            <a:endParaRPr lang="en-US" sz="2400" dirty="0">
              <a:cs typeface="Arial"/>
            </a:endParaRPr>
          </a:p>
          <a:p>
            <a:r>
              <a:rPr lang="en-US" dirty="0"/>
              <a:t>Last fall, the MSRB established its first fee changes under the new model with its 2024 rate card fee filing with the SEC.</a:t>
            </a:r>
            <a:endParaRPr lang="en-US" dirty="0">
              <a:cs typeface="Arial"/>
            </a:endParaRPr>
          </a:p>
          <a:p>
            <a:r>
              <a:rPr lang="en-US" dirty="0"/>
              <a:t>Public comments on the fee filing raised concerns about the model and questions about the MSRB budget. MSRB remains committed to ongoing transparency and dialogue.</a:t>
            </a:r>
            <a:endParaRPr lang="en-US" dirty="0">
              <a:cs typeface="Arial"/>
            </a:endParaRPr>
          </a:p>
          <a:p>
            <a:pPr lvl="1"/>
            <a:r>
              <a:rPr lang="en-US" sz="2400" dirty="0"/>
              <a:t>On January 29, the MSRB formally withdrew its fee filing and committed to a retrospective review of the rate setting process in addition to two stakeholder meetings.</a:t>
            </a:r>
            <a:endParaRPr lang="en-US" sz="24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3154-A7EF-1E4A-033A-D3FCEED5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Hot topics in the Municipal Securities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7CE2-CB8C-05EF-B788-3BAB899A69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Financial Data Transparency Act (FDTA)</a:t>
            </a:r>
          </a:p>
          <a:p>
            <a:r>
              <a:rPr lang="en-US">
                <a:cs typeface="Arial"/>
              </a:rPr>
              <a:t>SEC's Climate Risk Disclosure Rule for Public Companies</a:t>
            </a:r>
          </a:p>
          <a:p>
            <a:r>
              <a:rPr lang="en-US">
                <a:cs typeface="Arial"/>
              </a:rPr>
              <a:t>Pre-Trade Price Transparency</a:t>
            </a:r>
          </a:p>
          <a:p>
            <a:r>
              <a:rPr lang="en-US">
                <a:cs typeface="Arial"/>
              </a:rPr>
              <a:t>Emerging Technology</a:t>
            </a:r>
          </a:p>
          <a:p>
            <a:pPr lvl="1">
              <a:buFont typeface="Courier New"/>
              <a:buChar char="–"/>
            </a:pPr>
            <a:r>
              <a:rPr lang="en-US">
                <a:cs typeface="Arial"/>
              </a:rPr>
              <a:t>Blockchain</a:t>
            </a:r>
          </a:p>
          <a:p>
            <a:pPr lvl="1">
              <a:buFont typeface="Courier New"/>
              <a:buChar char="–"/>
            </a:pPr>
            <a:r>
              <a:rPr lang="en-US">
                <a:cs typeface="Arial"/>
              </a:rPr>
              <a:t>Crypto-currency</a:t>
            </a:r>
          </a:p>
          <a:p>
            <a:pPr lvl="1">
              <a:buFont typeface="Courier New"/>
              <a:buChar char="–"/>
            </a:pPr>
            <a:r>
              <a:rPr lang="en-US">
                <a:cs typeface="Arial"/>
              </a:rPr>
              <a:t>Machine learning</a:t>
            </a:r>
          </a:p>
          <a:p>
            <a:pPr lvl="1">
              <a:buFont typeface="Courier New"/>
              <a:buChar char="–"/>
            </a:pPr>
            <a:r>
              <a:rPr lang="en-US">
                <a:cs typeface="Arial"/>
              </a:rPr>
              <a:t>Artificial intelligence </a:t>
            </a: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10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08B452-24BA-4F60-9D0D-914903571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Do You Navigate </a:t>
            </a:r>
            <a:r>
              <a:rPr lang="en-US" b="1"/>
              <a:t>EMMA</a:t>
            </a:r>
            <a:r>
              <a:rPr lang="en-US" b="1" baseline="30000"/>
              <a:t>®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26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218414" y="1257300"/>
            <a:ext cx="7620000" cy="43434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2600" b="1" dirty="0">
                <a:solidFill>
                  <a:schemeClr val="tx2"/>
                </a:solidFill>
              </a:rPr>
              <a:t>Quick Search</a:t>
            </a:r>
            <a:br>
              <a:rPr lang="en-US" sz="2600" dirty="0"/>
            </a:br>
            <a:r>
              <a:rPr lang="en-US" sz="2600" dirty="0"/>
              <a:t>By issuer name, issue or unique identifier (CUSIP)</a:t>
            </a:r>
            <a:br>
              <a:rPr lang="en-US" sz="2600" dirty="0"/>
            </a:br>
            <a:endParaRPr lang="en-US" sz="2600" dirty="0"/>
          </a:p>
          <a:p>
            <a:pPr>
              <a:buClr>
                <a:schemeClr val="tx2"/>
              </a:buClr>
            </a:pPr>
            <a:r>
              <a:rPr lang="en-US" sz="2600" b="1" dirty="0">
                <a:solidFill>
                  <a:schemeClr val="tx2"/>
                </a:solidFill>
              </a:rPr>
              <a:t>Advanced Search</a:t>
            </a:r>
            <a:br>
              <a:rPr lang="en-US" sz="2600" dirty="0"/>
            </a:br>
            <a:r>
              <a:rPr lang="en-US" sz="2600" dirty="0"/>
              <a:t>By security characteristics, trade history and available disclosure documents</a:t>
            </a:r>
            <a:br>
              <a:rPr lang="en-US" sz="2600" dirty="0"/>
            </a:br>
            <a:endParaRPr lang="en-US" sz="2600" dirty="0"/>
          </a:p>
          <a:p>
            <a:pPr>
              <a:buClr>
                <a:schemeClr val="tx2"/>
              </a:buClr>
            </a:pPr>
            <a:r>
              <a:rPr lang="en-US" sz="2600" b="1" dirty="0">
                <a:solidFill>
                  <a:schemeClr val="tx2"/>
                </a:solidFill>
              </a:rPr>
              <a:t>Map-Based Search </a:t>
            </a:r>
            <a:br>
              <a:rPr lang="en-US" sz="2600" b="1" dirty="0"/>
            </a:br>
            <a:r>
              <a:rPr lang="en-US" sz="2600" dirty="0"/>
              <a:t>By state and issuer name</a:t>
            </a:r>
            <a:endParaRPr lang="en-US" sz="2200" dirty="0"/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304769" indent="-304769">
              <a:spcBef>
                <a:spcPct val="0"/>
              </a:spcBef>
              <a:buNone/>
            </a:pPr>
            <a:br>
              <a:rPr lang="en-US" sz="2400" dirty="0"/>
            </a:br>
            <a:endParaRPr lang="en-US" sz="2400" dirty="0"/>
          </a:p>
          <a:p>
            <a:pPr lvl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marL="457200" lvl="1" indent="0">
              <a:spcBef>
                <a:spcPct val="0"/>
              </a:spcBef>
              <a:buNone/>
            </a:pPr>
            <a:endParaRPr lang="en-US" sz="2400" dirty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540594" y="528687"/>
            <a:ext cx="8138319" cy="365125"/>
          </a:xfrm>
        </p:spPr>
        <p:txBody>
          <a:bodyPr/>
          <a:lstStyle/>
          <a:p>
            <a:r>
              <a:rPr lang="en-US"/>
              <a:t>Three Ways to Search</a:t>
            </a:r>
          </a:p>
        </p:txBody>
      </p:sp>
    </p:spTree>
    <p:extLst>
      <p:ext uri="{BB962C8B-B14F-4D97-AF65-F5344CB8AC3E}">
        <p14:creationId xmlns:p14="http://schemas.microsoft.com/office/powerpoint/2010/main" val="404632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Useful Tools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07907" y="1539368"/>
            <a:ext cx="8672661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err="1">
                <a:solidFill>
                  <a:schemeClr val="tx2"/>
                </a:solidFill>
              </a:rPr>
              <a:t>MyEMMA</a:t>
            </a:r>
            <a:r>
              <a:rPr lang="en-US" sz="2600" b="1" baseline="30000" dirty="0">
                <a:solidFill>
                  <a:schemeClr val="tx2"/>
                </a:solidFill>
              </a:rPr>
              <a:t>®</a:t>
            </a:r>
            <a:r>
              <a:rPr lang="en-US" sz="2600" b="1" dirty="0">
                <a:solidFill>
                  <a:schemeClr val="tx2"/>
                </a:solidFill>
              </a:rPr>
              <a:t> Alerts</a:t>
            </a:r>
            <a:br>
              <a:rPr lang="en-US" sz="2600" b="1" dirty="0">
                <a:solidFill>
                  <a:schemeClr val="tx2"/>
                </a:solidFill>
              </a:rPr>
            </a:br>
            <a:r>
              <a:rPr lang="en-US" sz="2600" dirty="0"/>
              <a:t>Receive real-time email alerts when new disclosure documents are posted to </a:t>
            </a:r>
            <a:r>
              <a:rPr lang="en-US" sz="2600" b="1" dirty="0">
                <a:solidFill>
                  <a:schemeClr val="tx2"/>
                </a:solidFill>
              </a:rPr>
              <a:t>EMMA</a:t>
            </a:r>
            <a:r>
              <a:rPr lang="en-US" sz="2600" b="1" baseline="30000" dirty="0">
                <a:solidFill>
                  <a:schemeClr val="tx2"/>
                </a:solidFill>
              </a:rPr>
              <a:t>®</a:t>
            </a:r>
            <a:r>
              <a:rPr lang="en-US" sz="2600" dirty="0"/>
              <a:t> </a:t>
            </a:r>
            <a:br>
              <a:rPr lang="en-US" sz="2600" dirty="0"/>
            </a:br>
            <a:br>
              <a:rPr lang="en-US" sz="2600" dirty="0"/>
            </a:br>
            <a:r>
              <a:rPr lang="en-US" sz="2600" b="1" dirty="0">
                <a:solidFill>
                  <a:schemeClr val="tx2"/>
                </a:solidFill>
              </a:rPr>
              <a:t>New Issue Calendar</a:t>
            </a:r>
            <a:br>
              <a:rPr lang="en-US" sz="2600" dirty="0"/>
            </a:br>
            <a:r>
              <a:rPr lang="en-US" dirty="0"/>
              <a:t>View a list of issues scheduled to come to market </a:t>
            </a:r>
            <a:br>
              <a:rPr lang="en-US" sz="2600" dirty="0"/>
            </a:br>
            <a:br>
              <a:rPr lang="en-US" sz="2600" dirty="0"/>
            </a:br>
            <a:r>
              <a:rPr lang="en-US" sz="2600" b="1" dirty="0">
                <a:solidFill>
                  <a:schemeClr val="tx2"/>
                </a:solidFill>
              </a:rPr>
              <a:t>Economic Calendar</a:t>
            </a:r>
            <a:br>
              <a:rPr lang="en-US" sz="2600" b="1" dirty="0">
                <a:solidFill>
                  <a:schemeClr val="tx2"/>
                </a:solidFill>
              </a:rPr>
            </a:br>
            <a:r>
              <a:rPr lang="en-US" sz="2600" dirty="0"/>
              <a:t>V</a:t>
            </a:r>
            <a:r>
              <a:rPr lang="en-US" dirty="0"/>
              <a:t>iew upcoming economic reports and events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23" y="1539368"/>
            <a:ext cx="630459" cy="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99" y="3027121"/>
            <a:ext cx="741066" cy="6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406" y="4267254"/>
            <a:ext cx="630459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7BD2-54D7-4F68-8821-5E4BDD89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794F-AE2F-441C-96E0-C339EFE03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70" y="1341120"/>
            <a:ext cx="4900366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Find state and local government disclosures on EMMA</a:t>
            </a:r>
            <a:r>
              <a:rPr lang="en-US" baseline="30000" dirty="0"/>
              <a:t>®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Sign up for </a:t>
            </a:r>
            <a:r>
              <a:rPr lang="en-US" dirty="0" err="1"/>
              <a:t>MyEMMA</a:t>
            </a:r>
            <a:r>
              <a:rPr lang="en-US" baseline="30000" dirty="0"/>
              <a:t>®</a:t>
            </a:r>
            <a:r>
              <a:rPr lang="en-US" dirty="0"/>
              <a:t> Alerts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Contact the MSRB for help</a:t>
            </a:r>
          </a:p>
        </p:txBody>
      </p:sp>
    </p:spTree>
    <p:extLst>
      <p:ext uri="{BB962C8B-B14F-4D97-AF65-F5344CB8AC3E}">
        <p14:creationId xmlns:p14="http://schemas.microsoft.com/office/powerpoint/2010/main" val="41359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BA94E-66CF-954C-8DC6-C0A530A5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52" y="3429000"/>
            <a:ext cx="9964132" cy="2264445"/>
          </a:xfrm>
        </p:spPr>
        <p:txBody>
          <a:bodyPr/>
          <a:lstStyle/>
          <a:p>
            <a:r>
              <a:rPr lang="en-US" dirty="0"/>
              <a:t>Powered by MSRB’s enterprise migration to the cloud.</a:t>
            </a:r>
          </a:p>
          <a:p>
            <a:r>
              <a:rPr lang="en-US" dirty="0"/>
              <a:t>Current active labs include advanced disclosure search tool, a dynamic market data analysis dashboard and a structured data lab.</a:t>
            </a:r>
          </a:p>
          <a:p>
            <a:r>
              <a:rPr lang="en-US" dirty="0"/>
              <a:t>Additional prototypes being developed for testing in EMMA Labs.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D9DC665-8E5D-C747-8C26-3994F9B6C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7" y="1283343"/>
            <a:ext cx="2237403" cy="13527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58D146-39BD-5A42-BF05-D5DCE367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33" y="590732"/>
            <a:ext cx="8229600" cy="990599"/>
          </a:xfrm>
        </p:spPr>
        <p:txBody>
          <a:bodyPr/>
          <a:lstStyle/>
          <a:p>
            <a:r>
              <a:rPr lang="en-US" dirty="0"/>
              <a:t>What’s Next for EMMA?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93C3F-E349-684A-8DC4-26C3A0C3E298}"/>
              </a:ext>
            </a:extLst>
          </p:cNvPr>
          <p:cNvSpPr txBox="1"/>
          <p:nvPr/>
        </p:nvSpPr>
        <p:spPr>
          <a:xfrm>
            <a:off x="3431356" y="1686612"/>
            <a:ext cx="7809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Innovation hub for collaboration with stakeholders on prototypes of advanced data and technology tools that may one day be available to the market via the EMMA website. </a:t>
            </a:r>
          </a:p>
        </p:txBody>
      </p:sp>
    </p:spTree>
    <p:extLst>
      <p:ext uri="{BB962C8B-B14F-4D97-AF65-F5344CB8AC3E}">
        <p14:creationId xmlns:p14="http://schemas.microsoft.com/office/powerpoint/2010/main" val="2376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3E-7B4D-32DE-1C35-6928B029A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Reflections as MSRB Board Chair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FFC09-706D-427E-C6FE-04326A264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76CFFD-2B9D-03C5-72FA-7D90E86A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Serving as MSRB Chair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6F5A3-081E-F596-A7A3-F77AEA7D25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It was a </a:t>
            </a:r>
            <a:r>
              <a:rPr lang="en-US" i="1" dirty="0">
                <a:cs typeface="Arial"/>
              </a:rPr>
              <a:t>LOT</a:t>
            </a:r>
            <a:r>
              <a:rPr lang="en-US" dirty="0">
                <a:cs typeface="Arial"/>
              </a:rPr>
              <a:t> of work...and I'm not even done yet!</a:t>
            </a:r>
          </a:p>
          <a:p>
            <a:r>
              <a:rPr lang="en-US" dirty="0">
                <a:cs typeface="Arial"/>
              </a:rPr>
              <a:t>Joined the MSRB Board in October 2019</a:t>
            </a:r>
          </a:p>
          <a:p>
            <a:pPr lvl="1">
              <a:buFont typeface="Courier New,monospace"/>
              <a:buChar char="–"/>
            </a:pPr>
            <a:r>
              <a:rPr lang="en-US" dirty="0">
                <a:cs typeface="Arial"/>
              </a:rPr>
              <a:t>Vice Chair of the Board in 2022</a:t>
            </a:r>
          </a:p>
          <a:p>
            <a:pPr lvl="1">
              <a:buFont typeface="Courier New,monospace"/>
              <a:buChar char="–"/>
            </a:pPr>
            <a:r>
              <a:rPr lang="en-US" dirty="0">
                <a:cs typeface="Arial"/>
              </a:rPr>
              <a:t>Chair of the Nominating Committee in 2022</a:t>
            </a:r>
          </a:p>
          <a:p>
            <a:pPr lvl="1">
              <a:buFont typeface="Courier New,monospace"/>
              <a:buChar char="–"/>
            </a:pPr>
            <a:r>
              <a:rPr lang="en-US" dirty="0">
                <a:cs typeface="Arial"/>
              </a:rPr>
              <a:t>Board Chair in 2023, re-elected for a second term in 2024</a:t>
            </a:r>
          </a:p>
          <a:p>
            <a:r>
              <a:rPr lang="en-US" dirty="0">
                <a:cs typeface="Arial"/>
              </a:rPr>
              <a:t>I have learned so much about this amazing market and have been proud to serve.</a:t>
            </a:r>
          </a:p>
          <a:p>
            <a:r>
              <a:rPr lang="en-US" dirty="0">
                <a:cs typeface="Arial"/>
              </a:rPr>
              <a:t>What's next after the MSRB?  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4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F3B2-187B-0BEA-8A1A-7BE081E92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997614"/>
            <a:ext cx="11277600" cy="1676400"/>
          </a:xfrm>
        </p:spPr>
        <p:txBody>
          <a:bodyPr/>
          <a:lstStyle/>
          <a:p>
            <a:r>
              <a:rPr lang="en-US" sz="4800" dirty="0"/>
              <a:t>Thank you</a:t>
            </a:r>
            <a:br>
              <a:rPr lang="en-US" dirty="0"/>
            </a:br>
            <a:br>
              <a:rPr lang="en-US" dirty="0"/>
            </a:b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0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D769-6B02-8948-975F-CD4CB972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Municipal Securities Rulemaking Board (MSRB)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DD0EE4-F3C9-8D28-BCF0-2B57BDC8DE64}"/>
              </a:ext>
            </a:extLst>
          </p:cNvPr>
          <p:cNvSpPr txBox="1"/>
          <p:nvPr/>
        </p:nvSpPr>
        <p:spPr>
          <a:xfrm rot="20030287">
            <a:off x="8917018" y="1025320"/>
            <a:ext cx="217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48A9F01-C2E5-B000-1523-6BA61E8AF813}"/>
              </a:ext>
            </a:extLst>
          </p:cNvPr>
          <p:cNvSpPr txBox="1">
            <a:spLocks/>
          </p:cNvSpPr>
          <p:nvPr/>
        </p:nvSpPr>
        <p:spPr>
          <a:xfrm>
            <a:off x="1077620" y="1397054"/>
            <a:ext cx="10333170" cy="50129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/>
              <a:t>Created by Congress in 1975 as a self-regulatory organization governed by a Board of market experts</a:t>
            </a:r>
            <a:br>
              <a:rPr lang="en-US" kern="0"/>
            </a:br>
            <a:br>
              <a:rPr lang="en-US" kern="0"/>
            </a:br>
            <a:r>
              <a:rPr lang="en-US" kern="0"/>
              <a:t>Subject to Congressional and SEC oversight</a:t>
            </a:r>
          </a:p>
          <a:p>
            <a:pPr marL="0" indent="0">
              <a:buNone/>
            </a:pPr>
            <a:endParaRPr lang="en-US" sz="1400" kern="0"/>
          </a:p>
          <a:p>
            <a:pPr marL="0" indent="0">
              <a:buNone/>
            </a:pPr>
            <a:r>
              <a:rPr lang="en-US" kern="0"/>
              <a:t>Regulates brokers, dealers and banks that engage in municipal securities transactions, and municipal advisors</a:t>
            </a:r>
            <a:endParaRPr lang="en-US" kern="0">
              <a:cs typeface="Arial"/>
            </a:endParaRPr>
          </a:p>
          <a:p>
            <a:pPr marL="0" indent="0">
              <a:buNone/>
            </a:pPr>
            <a:endParaRPr lang="en-US" sz="1400" kern="0"/>
          </a:p>
          <a:p>
            <a:pPr marL="0" indent="0">
              <a:buNone/>
            </a:pPr>
            <a:r>
              <a:rPr lang="en-US" kern="0"/>
              <a:t>Does not regulate </a:t>
            </a:r>
            <a:r>
              <a:rPr lang="en-US" kern="0">
                <a:ea typeface="+mn-lt"/>
                <a:cs typeface="+mn-lt"/>
              </a:rPr>
              <a:t>state and local government issuers; n</a:t>
            </a:r>
            <a:r>
              <a:rPr lang="en-US" kern="0"/>
              <a:t>o examination or enforcement authority</a:t>
            </a:r>
            <a:br>
              <a:rPr lang="en-US" kern="0"/>
            </a:br>
            <a:endParaRPr lang="en-US" kern="0"/>
          </a:p>
          <a:p>
            <a:pPr marL="0" indent="0">
              <a:buNone/>
            </a:pPr>
            <a:r>
              <a:rPr lang="en-US" kern="0"/>
              <a:t>No federal funding; revenue from fees assessed on regulated entities</a:t>
            </a:r>
            <a:endParaRPr lang="en-US" kern="0"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554F64-99A1-99D8-99CA-DD209145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24" y="2383133"/>
            <a:ext cx="839105" cy="598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CDE0EC-39F1-38E2-63B6-E8B1714D3E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531" y="3343448"/>
            <a:ext cx="691901" cy="4945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16C9CA-8F16-ADC6-2414-7BB0608DBD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8531" y="4334728"/>
            <a:ext cx="695229" cy="4945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E38F0E-A0B2-92B1-080B-A76F596742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988" y="5320147"/>
            <a:ext cx="840281" cy="598928"/>
          </a:xfrm>
          <a:prstGeom prst="rect">
            <a:avLst/>
          </a:prstGeom>
        </p:spPr>
      </p:pic>
      <p:pic>
        <p:nvPicPr>
          <p:cNvPr id="21" name="Graphic 20" descr="Lightbulb and gear with solid fill">
            <a:extLst>
              <a:ext uri="{FF2B5EF4-FFF2-40B4-BE49-F238E27FC236}">
                <a16:creationId xmlns:a16="http://schemas.microsoft.com/office/drawing/2014/main" id="{6FE76A24-BD03-8F32-3263-24758AB57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724" y="1467040"/>
            <a:ext cx="95166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7D6D4C-A160-407E-ACC6-954AEB06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Mission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3CDC59-65A2-44A6-BE19-E014E7D95A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38286" y="1295401"/>
            <a:ext cx="9890823" cy="4952999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The MSRB protects and strengthens the municipal bond market, enabling access to capital, economic growth and societal progress in tens of thousands of communities across the country.</a:t>
            </a:r>
            <a:br>
              <a:rPr lang="en-US" b="1">
                <a:solidFill>
                  <a:schemeClr val="tx2"/>
                </a:solidFill>
              </a:rPr>
            </a:br>
            <a:endParaRPr lang="en-US" b="1">
              <a:solidFill>
                <a:schemeClr val="tx2"/>
              </a:solidFill>
            </a:endParaRPr>
          </a:p>
          <a:p>
            <a:pPr marL="742950" lvl="2" indent="0">
              <a:buNone/>
            </a:pPr>
            <a:r>
              <a:rPr lang="en-US" i="1"/>
              <a:t>We create trust in our market through informed regulation of dealers and municipal advisors that protects investors, issuers and the public interest. </a:t>
            </a:r>
            <a:br>
              <a:rPr lang="en-US" i="1"/>
            </a:br>
            <a:endParaRPr lang="en-US" i="1"/>
          </a:p>
          <a:p>
            <a:pPr marL="742950" lvl="2" indent="0">
              <a:buNone/>
            </a:pPr>
            <a:r>
              <a:rPr lang="en-US" i="1"/>
              <a:t>We build technology systems that power our market and provide transparency for issuers, institutions and the investing public. </a:t>
            </a:r>
            <a:br>
              <a:rPr lang="en-US" sz="1200" i="1"/>
            </a:br>
            <a:endParaRPr lang="en-US" sz="1200" i="1"/>
          </a:p>
          <a:p>
            <a:pPr marL="742950" lvl="2" indent="0">
              <a:buNone/>
            </a:pPr>
            <a:r>
              <a:rPr lang="en-US" i="1"/>
              <a:t>We serve as the steward of market data that empowers better decisions and fuels innovation for the future.</a:t>
            </a:r>
          </a:p>
          <a:p>
            <a:pPr marL="0" indent="0">
              <a:buNone/>
            </a:pPr>
            <a:endParaRPr lang="en-US" sz="1800" i="1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491DBFA-733E-4F8E-85CE-BF89D2D70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r="11965" b="55556"/>
          <a:stretch/>
        </p:blipFill>
        <p:spPr>
          <a:xfrm>
            <a:off x="607485" y="2811798"/>
            <a:ext cx="962994" cy="729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523E45-009A-4C40-BDD0-E8960E59C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r="9520" b="55556"/>
          <a:stretch/>
        </p:blipFill>
        <p:spPr>
          <a:xfrm>
            <a:off x="607485" y="3862193"/>
            <a:ext cx="962995" cy="729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531392-083C-4FD7-A4C2-49345936DB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r="7489" b="55556"/>
          <a:stretch/>
        </p:blipFill>
        <p:spPr>
          <a:xfrm>
            <a:off x="596779" y="4690701"/>
            <a:ext cx="984406" cy="7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0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3749040"/>
            <a:ext cx="11277600" cy="1676400"/>
          </a:xfrm>
        </p:spPr>
        <p:txBody>
          <a:bodyPr/>
          <a:lstStyle/>
          <a:p>
            <a:r>
              <a:rPr lang="en-US">
                <a:ea typeface="+mn-lt"/>
                <a:cs typeface="+mn-lt"/>
              </a:rPr>
              <a:t>MSRB Update on Strategic Goals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E749C-0B7D-D6EA-4CEC-CCE7EEEF7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D769-6B02-8948-975F-CD4CB972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Goal 1:  Market 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5949C-9BED-4362-6FD6-4D10810BD1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>
                <a:cs typeface="Arial"/>
              </a:rPr>
              <a:t>Key accomplishments: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–"/>
            </a:pPr>
            <a:r>
              <a:rPr lang="en-US">
                <a:cs typeface="Arial"/>
              </a:rPr>
              <a:t>Provided regulatory relief during COVID-19 pandemic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–"/>
            </a:pPr>
            <a:r>
              <a:rPr lang="en-US">
                <a:cs typeface="Arial"/>
              </a:rPr>
              <a:t>Updated underwriter fair practice duties to issuers 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–"/>
            </a:pPr>
            <a:r>
              <a:rPr lang="en-US">
                <a:cs typeface="Arial"/>
              </a:rPr>
              <a:t>Harmonized Rule G-19 with SEC Reg Best Interest for dealers/bank dealers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–"/>
            </a:pPr>
            <a:r>
              <a:rPr lang="en-US">
                <a:cs typeface="Arial"/>
              </a:rPr>
              <a:t>Modernized dealer &amp; municipal advisor advertising rules 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–"/>
            </a:pPr>
            <a:r>
              <a:rPr lang="en-US">
                <a:cs typeface="Arial"/>
              </a:rPr>
              <a:t>Established solicitor municipal advisor duties under Rule G-46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–"/>
            </a:pPr>
            <a:r>
              <a:rPr lang="en-US">
                <a:cs typeface="Arial"/>
              </a:rPr>
              <a:t>Transition to T+1 settlement 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–"/>
            </a:pPr>
            <a:r>
              <a:rPr lang="en-US">
                <a:cs typeface="Arial"/>
              </a:rPr>
              <a:t>Proposed accelerated trade reporting to 1-minute (Rule G-14)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48A9F01-C2E5-B000-1523-6BA61E8AF813}"/>
              </a:ext>
            </a:extLst>
          </p:cNvPr>
          <p:cNvSpPr txBox="1">
            <a:spLocks/>
          </p:cNvSpPr>
          <p:nvPr/>
        </p:nvSpPr>
        <p:spPr>
          <a:xfrm>
            <a:off x="729150" y="1082188"/>
            <a:ext cx="10333170" cy="51662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71BF44"/>
              </a:buClr>
            </a:pPr>
            <a:endParaRPr lang="en-US" sz="1600" ker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384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5096-A4F2-119B-C661-C29321E1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Goal 2:  Market Transparency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F5E47C-58F5-1DDE-547A-D5A31F5AD0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292741"/>
            <a:ext cx="10972800" cy="5243623"/>
          </a:xfrm>
        </p:spPr>
        <p:txBody>
          <a:bodyPr/>
          <a:lstStyle/>
          <a:p>
            <a:r>
              <a:rPr lang="en-US"/>
              <a:t>Completed cloud migration and launched system modernization project </a:t>
            </a:r>
            <a:endParaRPr lang="en-US">
              <a:cs typeface="Arial"/>
            </a:endParaRPr>
          </a:p>
          <a:p>
            <a:pPr lvl="1"/>
            <a:r>
              <a:rPr lang="en-US">
                <a:cs typeface="Arial"/>
              </a:rPr>
              <a:t>Cyber-security of MSRB's technology systems</a:t>
            </a:r>
          </a:p>
          <a:p>
            <a:pPr lvl="1"/>
            <a:r>
              <a:rPr lang="en-US">
                <a:cs typeface="Arial"/>
              </a:rPr>
              <a:t>Availability (achieved +99.9% system uptime)</a:t>
            </a:r>
            <a:endParaRPr lang="en-US"/>
          </a:p>
          <a:p>
            <a:pPr lvl="1"/>
            <a:r>
              <a:rPr lang="en-US">
                <a:cs typeface="Arial"/>
              </a:rPr>
              <a:t>Reliability (retired aging equipment in physical data centers)</a:t>
            </a:r>
            <a:endParaRPr lang="en-US"/>
          </a:p>
          <a:p>
            <a:pPr>
              <a:spcBef>
                <a:spcPts val="1800"/>
              </a:spcBef>
            </a:pPr>
            <a:r>
              <a:rPr lang="en-US"/>
              <a:t>Enhancements to the MSRB's Electronic Municipal Market Access (EMMA)</a:t>
            </a:r>
            <a:endParaRPr lang="en-US">
              <a:cs typeface="Arial" panose="020B0604020202020204"/>
            </a:endParaRPr>
          </a:p>
          <a:p>
            <a:pPr lvl="1"/>
            <a:r>
              <a:rPr lang="en-US">
                <a:cs typeface="Arial" panose="020B0604020202020204"/>
              </a:rPr>
              <a:t>Improved Quick Search functionality </a:t>
            </a:r>
          </a:p>
          <a:p>
            <a:pPr lvl="1"/>
            <a:r>
              <a:rPr lang="en-US">
                <a:cs typeface="Arial" panose="020B0604020202020204"/>
              </a:rPr>
              <a:t>Enhanced the issuer submission process </a:t>
            </a:r>
          </a:p>
          <a:p>
            <a:pPr lvl="1"/>
            <a:r>
              <a:rPr lang="en-US">
                <a:cs typeface="Arial" panose="020B0604020202020204"/>
              </a:rPr>
              <a:t>Expanded availability of yield curves and indices</a:t>
            </a:r>
          </a:p>
          <a:p>
            <a:endParaRPr lang="en-US" sz="200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D508-053E-90FB-69C7-6F19E921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Goal 3:  Market Data &amp;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16BE3-A071-0CFE-1170-2FCEDA0360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Established MSRB's data vision and strategy</a:t>
            </a:r>
          </a:p>
          <a:p>
            <a:r>
              <a:rPr lang="en-US"/>
              <a:t>Launched EMMA Labs</a:t>
            </a:r>
            <a:endParaRPr lang="en-US">
              <a:cs typeface="Arial"/>
            </a:endParaRPr>
          </a:p>
          <a:p>
            <a:r>
              <a:rPr lang="en-US"/>
              <a:t>Established Visiting Scholar Program</a:t>
            </a:r>
            <a:endParaRPr lang="en-US">
              <a:cs typeface="Arial" panose="020B0604020202020204"/>
            </a:endParaRPr>
          </a:p>
          <a:p>
            <a:r>
              <a:rPr lang="en-US"/>
              <a:t>Published</a:t>
            </a:r>
            <a:r>
              <a:rPr lang="en-US">
                <a:cs typeface="Arial"/>
              </a:rPr>
              <a:t> market research:</a:t>
            </a:r>
            <a:endParaRPr lang="en-US"/>
          </a:p>
          <a:p>
            <a:pPr marL="800100" lvl="1" indent="-342900">
              <a:spcBef>
                <a:spcPts val="600"/>
              </a:spcBef>
              <a:buFont typeface="Arial"/>
              <a:buChar char="–"/>
            </a:pPr>
            <a:r>
              <a:rPr lang="en-US">
                <a:cs typeface="Arial"/>
              </a:rPr>
              <a:t>Pre-Trade Data Report - July 2020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–"/>
            </a:pPr>
            <a:r>
              <a:rPr lang="en-US">
                <a:cs typeface="Arial"/>
              </a:rPr>
              <a:t>Impact of COVID-19 on Competitive and Negotiated Offerings - October 2022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–"/>
            </a:pPr>
            <a:r>
              <a:rPr lang="en-US">
                <a:cs typeface="Arial"/>
              </a:rPr>
              <a:t>Trading Patterns in the Primary and Secondary Market  - May 2023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–"/>
            </a:pPr>
            <a:r>
              <a:rPr lang="en-US">
                <a:cs typeface="Arial"/>
              </a:rPr>
              <a:t>Analysis of Trading Costs in the Secondary Market - August 2023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–"/>
            </a:pPr>
            <a:r>
              <a:rPr lang="en-US">
                <a:cs typeface="Arial"/>
              </a:rPr>
              <a:t>Use of External Liquidity in the Market - October 2023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–"/>
            </a:pPr>
            <a:r>
              <a:rPr lang="en-US">
                <a:cs typeface="Arial"/>
              </a:rPr>
              <a:t>Annual Municipal Market Recap – quarterly updates plus year in review podcast</a:t>
            </a:r>
          </a:p>
          <a:p>
            <a:pPr marL="0" indent="0">
              <a:buNone/>
            </a:pPr>
            <a:r>
              <a:rPr lang="en-US" sz="2800">
                <a:cs typeface="Arial"/>
              </a:rPr>
              <a:t> </a:t>
            </a: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3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C974-F29A-F75F-753B-02F0ED7E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Goal 4: Public Trust</a:t>
            </a:r>
            <a:br>
              <a:rPr lang="en-US" dirty="0"/>
            </a:br>
            <a:endParaRPr lang="en-US" sz="2000" b="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F1683-6C1A-D57A-5B3B-2A5BE5BE8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485" y="1334429"/>
            <a:ext cx="5212080" cy="466344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As the principal regulator of the municipal securities market, the MSRB is in a unique position of public trust. Communities across the country access capital in this market to enable economic </a:t>
            </a:r>
            <a:b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</a:b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and social progress and build a more sustainable and resilient future. We have a duty to uphold the public interest and the integrity of this market through a commitment to social responsibility, diversity, equity and inclusion.</a:t>
            </a:r>
            <a:endParaRPr lang="en-US" sz="1800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14A02-878A-6631-91AA-86700C8E383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4943" y="1341120"/>
            <a:ext cx="5212080" cy="4663440"/>
          </a:xfrm>
        </p:spPr>
        <p:txBody>
          <a:bodyPr/>
          <a:lstStyle/>
          <a:p>
            <a:r>
              <a:rPr lang="en-US" sz="1800">
                <a:cs typeface="Arial"/>
              </a:rPr>
              <a:t>Enhanced Board Governance </a:t>
            </a:r>
          </a:p>
          <a:p>
            <a:pPr lvl="1"/>
            <a:r>
              <a:rPr lang="en-US" sz="1800">
                <a:cs typeface="Arial"/>
              </a:rPr>
              <a:t>Established term limits of 6 years lifetime service for board members</a:t>
            </a:r>
          </a:p>
          <a:p>
            <a:pPr lvl="1"/>
            <a:r>
              <a:rPr lang="en-US" sz="1800">
                <a:cs typeface="Arial"/>
              </a:rPr>
              <a:t>Strengthened independence standard for public board members to minimum 5 years cooling off period </a:t>
            </a:r>
          </a:p>
          <a:p>
            <a:pPr lvl="1"/>
            <a:r>
              <a:rPr lang="en-US" sz="1800">
                <a:cs typeface="Arial"/>
              </a:rPr>
              <a:t>Reduced the size of the Board from 21 to original 15 members</a:t>
            </a:r>
          </a:p>
          <a:p>
            <a:r>
              <a:rPr lang="en-US" sz="1800">
                <a:cs typeface="Arial"/>
              </a:rPr>
              <a:t>Diversity, Equity &amp; Inclusion (DEI)</a:t>
            </a:r>
          </a:p>
          <a:p>
            <a:pPr lvl="1"/>
            <a:r>
              <a:rPr lang="en-US" sz="1800">
                <a:cs typeface="Arial"/>
              </a:rPr>
              <a:t>Board diversity </a:t>
            </a:r>
          </a:p>
          <a:p>
            <a:pPr lvl="1"/>
            <a:r>
              <a:rPr lang="en-US" sz="1800">
                <a:cs typeface="Arial"/>
              </a:rPr>
              <a:t>Hosted DEI industry roundtables with FINRA</a:t>
            </a:r>
          </a:p>
          <a:p>
            <a:pPr lvl="1"/>
            <a:r>
              <a:rPr lang="en-US" sz="1800">
                <a:cs typeface="Arial"/>
              </a:rPr>
              <a:t>Issued Small Firm RFI</a:t>
            </a:r>
          </a:p>
          <a:p>
            <a:pPr marL="0" indent="0">
              <a:buNone/>
            </a:pPr>
            <a:endParaRPr lang="en-US" sz="1600">
              <a:cs typeface="Arial"/>
            </a:endParaRPr>
          </a:p>
          <a:p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C438E-A2ED-824C-672C-2F20B2E7F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66" y="3947379"/>
            <a:ext cx="3974100" cy="20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3E-7B4D-32DE-1C35-6928B029A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Current Issues in the Municipal Securities Market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FFC09-706D-427E-C6FE-04326A264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SRB_Arial font">
  <a:themeElements>
    <a:clrScheme name="MSRB-2022">
      <a:dk1>
        <a:srgbClr val="000000"/>
      </a:dk1>
      <a:lt1>
        <a:srgbClr val="FFFFFF"/>
      </a:lt1>
      <a:dk2>
        <a:srgbClr val="0F4069"/>
      </a:dk2>
      <a:lt2>
        <a:srgbClr val="CCECFC"/>
      </a:lt2>
      <a:accent1>
        <a:srgbClr val="71BF44"/>
      </a:accent1>
      <a:accent2>
        <a:srgbClr val="71AFC3"/>
      </a:accent2>
      <a:accent3>
        <a:srgbClr val="A99D95"/>
      </a:accent3>
      <a:accent4>
        <a:srgbClr val="00677F"/>
      </a:accent4>
      <a:accent5>
        <a:srgbClr val="00A9CE"/>
      </a:accent5>
      <a:accent6>
        <a:srgbClr val="FE5000"/>
      </a:accent6>
      <a:hlink>
        <a:srgbClr val="00538D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355328-07bd-429a-ae0f-ceee3a311bf0">
      <Terms xmlns="http://schemas.microsoft.com/office/infopath/2007/PartnerControls"/>
    </lcf76f155ced4ddcb4097134ff3c332f>
    <TaxCatchAll xmlns="78028e1e-7f17-4517-81e2-07962588d60a" xsi:nil="true"/>
    <SharedWithUsers xmlns="78028e1e-7f17-4517-81e2-07962588d60a">
      <UserInfo>
        <DisplayName>Aleis Stokes</DisplayName>
        <AccountId>176</AccountId>
        <AccountType/>
      </UserInfo>
      <UserInfo>
        <DisplayName>Nikki Faucette</DisplayName>
        <AccountId>35</AccountId>
        <AccountType/>
      </UserInfo>
      <UserInfo>
        <DisplayName>Alexander Kafarakis</DisplayName>
        <AccountId>14</AccountId>
        <AccountType/>
      </UserInfo>
      <UserInfo>
        <DisplayName>John Bagley</DisplayName>
        <AccountId>48</AccountId>
        <AccountType/>
      </UserInfo>
      <UserInfo>
        <DisplayName>Brian Anthony</DisplayName>
        <AccountId>175</AccountId>
        <AccountType/>
      </UserInfo>
      <UserInfo>
        <DisplayName>Jacob Lesser</DisplayName>
        <AccountId>40</AccountId>
        <AccountType/>
      </UserInfo>
      <UserInfo>
        <DisplayName>Omer Ahmed</DisplayName>
        <AccountId>98</AccountId>
        <AccountType/>
      </UserInfo>
      <UserInfo>
        <DisplayName>Ernie Lanza</DisplayName>
        <AccountId>140</AccountId>
        <AccountType/>
      </UserInfo>
      <UserInfo>
        <DisplayName>Tangie Davis</DisplayName>
        <AccountId>36</AccountId>
        <AccountType/>
      </UserInfo>
      <UserInfo>
        <DisplayName>Marcelo Vieira</DisplayName>
        <AccountId>32</AccountId>
        <AccountType/>
      </UserInfo>
      <UserInfo>
        <DisplayName>Tina Marchetti</DisplayName>
        <AccountId>25</AccountId>
        <AccountType/>
      </UserInfo>
      <UserInfo>
        <DisplayName>Kelly Allers</DisplayName>
        <AccountId>53</AccountId>
        <AccountType/>
      </UserInfo>
      <UserInfo>
        <DisplayName>Karl Eiholzer</DisplayName>
        <AccountId>60</AccountId>
        <AccountType/>
      </UserInfo>
      <UserInfo>
        <DisplayName>Mark Kim</DisplayName>
        <AccountId>33</AccountId>
        <AccountType/>
      </UserInfo>
      <UserInfo>
        <DisplayName>Simon Wu</DisplayName>
        <AccountId>136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49A1E8B26F8D44A04FC6635EA52941" ma:contentTypeVersion="15" ma:contentTypeDescription="Create a new document." ma:contentTypeScope="" ma:versionID="6cdf9f2a2d96f1a0ad4e2aaa9bcef0ec">
  <xsd:schema xmlns:xsd="http://www.w3.org/2001/XMLSchema" xmlns:xs="http://www.w3.org/2001/XMLSchema" xmlns:p="http://schemas.microsoft.com/office/2006/metadata/properties" xmlns:ns2="d1355328-07bd-429a-ae0f-ceee3a311bf0" xmlns:ns3="78028e1e-7f17-4517-81e2-07962588d60a" targetNamespace="http://schemas.microsoft.com/office/2006/metadata/properties" ma:root="true" ma:fieldsID="bf695ae4a8600458b88efa9aec14ca5a" ns2:_="" ns3:_="">
    <xsd:import namespace="d1355328-07bd-429a-ae0f-ceee3a311bf0"/>
    <xsd:import namespace="78028e1e-7f17-4517-81e2-07962588d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55328-07bd-429a-ae0f-ceee3a3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86899ae-81b2-4c91-b917-285909602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28e1e-7f17-4517-81e2-07962588d60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b037147-c493-4590-a0bc-6a2e45a5ffd9}" ma:internalName="TaxCatchAll" ma:showField="CatchAllData" ma:web="78028e1e-7f17-4517-81e2-07962588d6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ADC2BF-C788-4FE0-9947-AA9A5B27B1EC}">
  <ds:schemaRefs>
    <ds:schemaRef ds:uri="http://purl.org/dc/terms/"/>
    <ds:schemaRef ds:uri="http://purl.org/dc/dcmitype/"/>
    <ds:schemaRef ds:uri="http://schemas.openxmlformats.org/package/2006/metadata/core-properties"/>
    <ds:schemaRef ds:uri="d1355328-07bd-429a-ae0f-ceee3a311bf0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8028e1e-7f17-4517-81e2-07962588d60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D83D5A9-1D1B-4BC4-A13C-E2621134E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964ABD-E6F8-48CC-A9B1-77BB9F2ED9BC}">
  <ds:schemaRefs>
    <ds:schemaRef ds:uri="78028e1e-7f17-4517-81e2-07962588d60a"/>
    <ds:schemaRef ds:uri="d1355328-07bd-429a-ae0f-ceee3a311b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MSRB_Arial font</Template>
  <TotalTime>52</TotalTime>
  <Words>1685</Words>
  <Application>Microsoft Office PowerPoint</Application>
  <PresentationFormat>Widescreen</PresentationFormat>
  <Paragraphs>190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Courier New,monospace</vt:lpstr>
      <vt:lpstr>Wingdings</vt:lpstr>
      <vt:lpstr>MSRB_Arial font</vt:lpstr>
      <vt:lpstr>Reflections on Chairing the MSRB</vt:lpstr>
      <vt:lpstr>Municipal Securities Rulemaking Board (MSRB)</vt:lpstr>
      <vt:lpstr>Our Mission</vt:lpstr>
      <vt:lpstr>MSRB Update on Strategic Goals</vt:lpstr>
      <vt:lpstr>Strategic Goal 1:  Market Regulation</vt:lpstr>
      <vt:lpstr>Strategic Goal 2:  Market Transparency</vt:lpstr>
      <vt:lpstr>Strategic Goal 3:  Market Data &amp; Research</vt:lpstr>
      <vt:lpstr>Strategic Goal 4: Public Trust </vt:lpstr>
      <vt:lpstr>Current Issues in the Municipal Securities Market</vt:lpstr>
      <vt:lpstr>MSRB's Fee Filing</vt:lpstr>
      <vt:lpstr>Hot topics in the Municipal Securities Market</vt:lpstr>
      <vt:lpstr>How Do You Navigate EMMA®?</vt:lpstr>
      <vt:lpstr>Three Ways to Search</vt:lpstr>
      <vt:lpstr>Three Useful Tools</vt:lpstr>
      <vt:lpstr>Key Takeaways</vt:lpstr>
      <vt:lpstr>What’s Next for EMMA?</vt:lpstr>
      <vt:lpstr>Reflections as MSRB Board Chair</vt:lpstr>
      <vt:lpstr>Reflections on Serving as MSRB Chair</vt:lpstr>
      <vt:lpstr>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Dinsmore</dc:creator>
  <cp:lastModifiedBy>Nikki Faucette</cp:lastModifiedBy>
  <cp:revision>5</cp:revision>
  <dcterms:created xsi:type="dcterms:W3CDTF">2022-05-17T22:03:32Z</dcterms:created>
  <dcterms:modified xsi:type="dcterms:W3CDTF">2024-04-05T16:03:04Z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0x0101005749A1E8B26F8D44A04FC6635EA52941</vt:lpwstr>
  </property>
  <property fmtid="{D5CDD505-2E9C-101B-9397-08002B2CF9AE}" pid="3" name="MediaServiceImageTags">
    <vt:lpwstr/>
  </property>
</Properties>
</file>