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75" r:id="rId3"/>
    <p:sldId id="259" r:id="rId4"/>
    <p:sldId id="269" r:id="rId5"/>
    <p:sldId id="271" r:id="rId6"/>
    <p:sldId id="286" r:id="rId7"/>
    <p:sldId id="288" r:id="rId8"/>
    <p:sldId id="289" r:id="rId9"/>
    <p:sldId id="287" r:id="rId10"/>
    <p:sldId id="276" r:id="rId11"/>
    <p:sldId id="270" r:id="rId12"/>
    <p:sldId id="272" r:id="rId13"/>
    <p:sldId id="277" r:id="rId14"/>
    <p:sldId id="278" r:id="rId15"/>
    <p:sldId id="273" r:id="rId16"/>
    <p:sldId id="279" r:id="rId17"/>
    <p:sldId id="281" r:id="rId18"/>
    <p:sldId id="284" r:id="rId19"/>
    <p:sldId id="263" r:id="rId20"/>
    <p:sldId id="261" r:id="rId21"/>
    <p:sldId id="265" r:id="rId22"/>
    <p:sldId id="264" r:id="rId23"/>
    <p:sldId id="298" r:id="rId24"/>
    <p:sldId id="268" r:id="rId25"/>
    <p:sldId id="285" r:id="rId26"/>
    <p:sldId id="256" r:id="rId27"/>
    <p:sldId id="266" r:id="rId28"/>
    <p:sldId id="267" r:id="rId29"/>
    <p:sldId id="297" r:id="rId30"/>
    <p:sldId id="296" r:id="rId31"/>
    <p:sldId id="294" r:id="rId32"/>
    <p:sldId id="290" r:id="rId33"/>
    <p:sldId id="295" r:id="rId34"/>
    <p:sldId id="291" r:id="rId35"/>
    <p:sldId id="292" r:id="rId36"/>
    <p:sldId id="293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ie Johnson" initials="JJ" lastIdx="2" clrIdx="0">
    <p:extLst>
      <p:ext uri="{19B8F6BF-5375-455C-9EA6-DF929625EA0E}">
        <p15:presenceInfo xmlns:p15="http://schemas.microsoft.com/office/powerpoint/2012/main" userId="S::jjohnson@prarch.com::ab820c3f-52cc-4293-8314-f30ff8c2cb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9AC27E"/>
    <a:srgbClr val="63922C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233" autoAdjust="0"/>
  </p:normalViewPr>
  <p:slideViewPr>
    <p:cSldViewPr snapToGrid="0">
      <p:cViewPr varScale="1">
        <p:scale>
          <a:sx n="49" d="100"/>
          <a:sy n="49" d="100"/>
        </p:scale>
        <p:origin x="835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5C98E-C604-4622-A590-2D135DD6E611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E96A4-9FB7-4D9E-B8EB-7E48417B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78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Orthopedic of Wausau – plan and </a:t>
            </a:r>
            <a:r>
              <a:rPr lang="en-US" dirty="0" err="1"/>
              <a:t>exetior</a:t>
            </a:r>
            <a:r>
              <a:rPr lang="en-US" dirty="0"/>
              <a:t> shot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Rendering of Suncoast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animation of this and then the </a:t>
            </a:r>
            <a:r>
              <a:rPr lang="en-US" dirty="0" err="1"/>
              <a:t>sendicks</a:t>
            </a:r>
            <a:r>
              <a:rPr lang="en-US" dirty="0"/>
              <a:t> images</a:t>
            </a:r>
          </a:p>
          <a:p>
            <a:r>
              <a:rPr lang="en-US" dirty="0"/>
              <a:t>Look for the old Walmart in </a:t>
            </a:r>
            <a:r>
              <a:rPr lang="en-US" dirty="0" err="1"/>
              <a:t>minona</a:t>
            </a:r>
            <a:r>
              <a:rPr lang="en-US" dirty="0"/>
              <a:t> MN by HSR architects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6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animation of this and then the </a:t>
            </a:r>
            <a:r>
              <a:rPr lang="en-US" dirty="0" err="1"/>
              <a:t>sendicks</a:t>
            </a:r>
            <a:r>
              <a:rPr lang="en-US" dirty="0"/>
              <a:t> images</a:t>
            </a:r>
          </a:p>
          <a:p>
            <a:r>
              <a:rPr lang="en-US" dirty="0"/>
              <a:t>Look for the old Walmart in </a:t>
            </a:r>
            <a:r>
              <a:rPr lang="en-US" dirty="0" err="1"/>
              <a:t>minona</a:t>
            </a:r>
            <a:r>
              <a:rPr lang="en-US" dirty="0"/>
              <a:t> MN by HSR architects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07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animation of this and then the </a:t>
            </a:r>
            <a:r>
              <a:rPr lang="en-US" dirty="0" err="1"/>
              <a:t>sendicks</a:t>
            </a:r>
            <a:r>
              <a:rPr lang="en-US" dirty="0"/>
              <a:t> images</a:t>
            </a:r>
          </a:p>
          <a:p>
            <a:r>
              <a:rPr lang="en-US" dirty="0"/>
              <a:t>Look for the old Walmart in </a:t>
            </a:r>
            <a:r>
              <a:rPr lang="en-US" dirty="0" err="1"/>
              <a:t>minona</a:t>
            </a:r>
            <a:r>
              <a:rPr lang="en-US" dirty="0"/>
              <a:t> MN by HSR architects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02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animation of this and then the </a:t>
            </a:r>
            <a:r>
              <a:rPr lang="en-US" dirty="0" err="1"/>
              <a:t>sendicks</a:t>
            </a:r>
            <a:r>
              <a:rPr lang="en-US" dirty="0"/>
              <a:t> images</a:t>
            </a:r>
          </a:p>
          <a:p>
            <a:r>
              <a:rPr lang="en-US" dirty="0"/>
              <a:t>Look for the old Walmart in </a:t>
            </a:r>
            <a:r>
              <a:rPr lang="en-US" dirty="0" err="1"/>
              <a:t>minona</a:t>
            </a:r>
            <a:r>
              <a:rPr lang="en-US" dirty="0"/>
              <a:t> MN by HSR architects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02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from institutional – Pinwheel to households and neighborhoods 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Transition into modern, improving the aesthetics and the amenities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Pubs – get some images  - lounges, pubs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8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old images of town square pictures – store front inside of atrium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6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for old </a:t>
            </a:r>
            <a:r>
              <a:rPr lang="en-US" dirty="0" err="1"/>
              <a:t>Lasata</a:t>
            </a:r>
            <a:r>
              <a:rPr lang="en-US" dirty="0"/>
              <a:t> images – P Folder adventure </a:t>
            </a:r>
          </a:p>
          <a:p>
            <a:r>
              <a:rPr lang="en-US" dirty="0"/>
              <a:t>Look for old ugly buildings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43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for old </a:t>
            </a:r>
            <a:r>
              <a:rPr lang="en-US" dirty="0" err="1"/>
              <a:t>Lasata</a:t>
            </a:r>
            <a:r>
              <a:rPr lang="en-US" dirty="0"/>
              <a:t> images – P Folder adventure </a:t>
            </a:r>
          </a:p>
          <a:p>
            <a:r>
              <a:rPr lang="en-US" dirty="0"/>
              <a:t>Look for old ugly buildings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7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saints </a:t>
            </a:r>
          </a:p>
          <a:p>
            <a:r>
              <a:rPr lang="en-US" dirty="0"/>
              <a:t>Aurora Bay Area Medical</a:t>
            </a:r>
          </a:p>
          <a:p>
            <a:r>
              <a:rPr lang="en-US" dirty="0"/>
              <a:t>Aspirus </a:t>
            </a:r>
            <a:r>
              <a:rPr lang="en-US" dirty="0" err="1"/>
              <a:t>wausua</a:t>
            </a:r>
            <a:r>
              <a:rPr lang="en-US" dirty="0"/>
              <a:t> </a:t>
            </a:r>
          </a:p>
          <a:p>
            <a:r>
              <a:rPr lang="en-US" dirty="0" err="1"/>
              <a:t>Belior</a:t>
            </a:r>
            <a:r>
              <a:rPr lang="en-US" dirty="0"/>
              <a:t> health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4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Truax was in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80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Goodman south was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36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08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not boxes within boxes – there are a lot of open spaces and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9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lower left photo of Ascension is planned for Menomonee Falls and it is 33,000 sq. 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Kishwaukee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2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Get the floor plan of ASC for </a:t>
            </a:r>
            <a:r>
              <a:rPr lang="en-US" dirty="0" err="1">
                <a:highlight>
                  <a:srgbClr val="FFFF00"/>
                </a:highlight>
              </a:rPr>
              <a:t>NorthPointe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5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Get the floor plan of ASC for </a:t>
            </a:r>
            <a:r>
              <a:rPr lang="en-US" dirty="0" err="1">
                <a:highlight>
                  <a:srgbClr val="FFFF00"/>
                </a:highlight>
              </a:rPr>
              <a:t>NorthPointe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Wellness Center with Assisted Living – this is how things are evolving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9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Get the floor plan of ASC for </a:t>
            </a:r>
            <a:r>
              <a:rPr lang="en-US" dirty="0" err="1">
                <a:highlight>
                  <a:srgbClr val="FFFF00"/>
                </a:highlight>
              </a:rPr>
              <a:t>NorthPointe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9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Get the floor plan of ASC for </a:t>
            </a:r>
            <a:r>
              <a:rPr lang="en-US" dirty="0" err="1">
                <a:highlight>
                  <a:srgbClr val="FFFF00"/>
                </a:highlight>
              </a:rPr>
              <a:t>NorthPointe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E96A4-9FB7-4D9E-B8EB-7E48417BA9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0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7539-3AF8-458E-A53F-79E5E5B54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A523C-5A33-4308-90E4-7C7C90F8B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A6800-E648-475F-BA0E-73EBA88C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98DC7-8609-4491-8BA2-6B66D7C8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0B49F-B0FF-480B-8ADE-133C607A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0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5BF8-3FE2-45EA-B3B9-8BB256DE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26FB9-88F8-4F83-B506-6CD850CA9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4D82-3FEA-45C7-868A-D1DCD65C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E6F87-CE6C-4331-B8F2-030C5592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4EFE5-183C-4376-ABE3-8FCC9BA9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9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C5E63-6291-4114-B2AA-CC8694D82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92731-7F64-4BE5-8D95-796876A85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FFA57-09E5-4238-85EB-9FB7482E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CC605-8D27-4E2F-9929-6B5EB0C5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F074E-1A1B-4A4F-A910-C0E3DBF6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7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BD69-E35C-4D1E-A014-F926F918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EAF6-86D0-408F-B7F0-8DFDEFEA4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03B4F-1E90-47A6-B9BB-0CE3C5FB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D1089-D218-4318-8E5E-100D2911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51DA4-6504-40F8-9079-CEE7ED65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D9E1-BB57-4EBB-A5FD-8769D41A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4CB0-0C2C-4F41-94CE-8078D70DD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132AE-404D-4E32-8986-3112EC96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FCDFC-107F-4929-9373-4DCD7F76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D02F-0564-4646-AEFF-13B0A074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5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4807-3B58-473C-AE95-100EB0CD6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B46DF-EF33-4819-B902-CFE1D7A64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87E8B-C203-4678-89D2-A3954722D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2CEF3-FAB6-47D7-906C-FC3FDA2E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7E17F-6356-4C10-AD7E-9E1855C4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DB878-37C4-4B8F-BD30-DA606347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7923-62C1-4BDB-8426-481D797E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08CBE-9FFC-4964-B8F8-1C163BAE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6E4F7-4188-4CC0-93FB-B9124B1D5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A98BA-997B-4ECD-B035-1A6DCDE7A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911EC-2794-4583-812F-733EAEF98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557FA-F851-4ED1-A55B-17FDBCC0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F0C9A-B251-49E1-9523-D270BB7B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E880CB-97E0-483D-9944-7E13CCB5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B900-73B6-4B81-8A85-A5637EA3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75053-EC90-4A60-8485-C2CDA819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1CC4C-9951-40BC-82AC-28878F90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21195-B2E8-442E-88AD-0F7B98CE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1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99A4A-6FD9-4727-88B9-E6EA1551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64BBF-A1D7-424E-BBE6-6A02A76AD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BE39B-8333-4FB2-84C6-2CA679F9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425B-9B89-4479-9721-7BFFE8E8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AD2C4-FB7B-4C37-B829-1F9D03F07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FCCD5-84EF-45C5-B26E-A57AAF689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44283-A0F3-4DCD-9BB2-98E8A8A1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72C4-457A-4B63-AB98-495BA49B9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0E960-3510-4E60-AD1D-954C431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8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1CFF-287F-4CD6-A0C2-CADB27F4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05423-EB19-4EAA-9EF2-6FC423D66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01F5D-E490-4225-97A2-EA576CB1B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3CE8F-C39F-42F5-9025-48FCC619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2038A-BF11-49F2-A7A0-94F60D0D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D94A5-2D53-4842-9732-7C66C75F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2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C8D34-A2EE-40BF-9808-F02E7C90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B4000-CFFD-46EE-8431-12A979F4F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1E447-D0B9-4B1A-82CF-33C548FF2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486A-B262-4DBE-A623-5DDC97B2C0D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E432-9F9C-401E-8F48-F69175B8D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B3F96-03F8-465C-B895-D3797175F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6CF9-49CB-4693-9BD4-89B2051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hyperlink" Target="https://www.winonadailynews.com/news/local/gundersen-winona-campus-second-phase-ready-to-welcome-patients/article_dd3ab2df-90c6-504d-aef9-bfffd1ac898d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>
            <a:extLst>
              <a:ext uri="{FF2B5EF4-FFF2-40B4-BE49-F238E27FC236}">
                <a16:creationId xmlns:a16="http://schemas.microsoft.com/office/drawing/2014/main" id="{D4BAD3B8-B2C2-43E2-8C48-9EBD1E58A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 b="-14446"/>
          <a:stretch/>
        </p:blipFill>
        <p:spPr bwMode="auto">
          <a:xfrm>
            <a:off x="8542348" y="814646"/>
            <a:ext cx="1432923" cy="11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F7571CE-F2B8-4F06-A575-3BF448437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b="3536"/>
          <a:stretch/>
        </p:blipFill>
        <p:spPr bwMode="auto">
          <a:xfrm>
            <a:off x="8506568" y="-1"/>
            <a:ext cx="1468703" cy="8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92A80412-D3EC-4944-8B44-2F7380C3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52" y="0"/>
            <a:ext cx="2264496" cy="2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135D453-6989-4E8B-9DD6-7AED6333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1"/>
          <a:stretch/>
        </p:blipFill>
        <p:spPr bwMode="auto">
          <a:xfrm>
            <a:off x="3252019" y="-1"/>
            <a:ext cx="3025833" cy="236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A0B2169-BB84-4ECE-BD64-6211E39E3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1" r="15576" b="-117"/>
          <a:stretch/>
        </p:blipFill>
        <p:spPr bwMode="auto">
          <a:xfrm>
            <a:off x="0" y="1"/>
            <a:ext cx="3252020" cy="29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70E3B4-D752-4568-A968-67716263E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"/>
          <a:stretch/>
        </p:blipFill>
        <p:spPr bwMode="auto">
          <a:xfrm>
            <a:off x="-1" y="2913508"/>
            <a:ext cx="1492813" cy="11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173645F-5A02-4CEA-BF7A-DDE5E7D18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" r="16350" b="1"/>
          <a:stretch/>
        </p:blipFill>
        <p:spPr bwMode="auto">
          <a:xfrm flipH="1">
            <a:off x="9975272" y="2058010"/>
            <a:ext cx="2216728" cy="19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2EC0051-5004-4114-AA45-00B9133B4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13191" b="2360"/>
          <a:stretch/>
        </p:blipFill>
        <p:spPr bwMode="auto">
          <a:xfrm>
            <a:off x="9975272" y="0"/>
            <a:ext cx="2216728" cy="20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ADDCD03-9E1F-46BE-B303-C0BEFE6F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14" y="2903056"/>
            <a:ext cx="1324933" cy="113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9F7EA0-AFCC-4E17-811A-DBBB8412891B}"/>
              </a:ext>
            </a:extLst>
          </p:cNvPr>
          <p:cNvSpPr/>
          <p:nvPr/>
        </p:nvSpPr>
        <p:spPr>
          <a:xfrm>
            <a:off x="0" y="-1"/>
            <a:ext cx="12192000" cy="4038263"/>
          </a:xfrm>
          <a:prstGeom prst="rect">
            <a:avLst/>
          </a:prstGeom>
          <a:solidFill>
            <a:srgbClr val="58595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E3A2A-4901-4DC1-9357-669DF5E44B3A}"/>
              </a:ext>
            </a:extLst>
          </p:cNvPr>
          <p:cNvSpPr/>
          <p:nvPr/>
        </p:nvSpPr>
        <p:spPr>
          <a:xfrm>
            <a:off x="7509165" y="1587731"/>
            <a:ext cx="2466106" cy="2842335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09008-54EC-4CC3-831A-5C3A8E1EF666}"/>
              </a:ext>
            </a:extLst>
          </p:cNvPr>
          <p:cNvSpPr/>
          <p:nvPr/>
        </p:nvSpPr>
        <p:spPr>
          <a:xfrm>
            <a:off x="2824132" y="2202459"/>
            <a:ext cx="6342037" cy="28423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F8C20-FD93-4EF8-BAF2-01E4C471A6E0}"/>
              </a:ext>
            </a:extLst>
          </p:cNvPr>
          <p:cNvSpPr txBox="1"/>
          <p:nvPr/>
        </p:nvSpPr>
        <p:spPr>
          <a:xfrm>
            <a:off x="2824131" y="2817189"/>
            <a:ext cx="5926974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en-US" sz="3600" dirty="0">
                <a:solidFill>
                  <a:srgbClr val="9AC27E"/>
                </a:solidFill>
                <a:latin typeface="Avenir LT 85 Heavy" panose="020B0903020000020003" pitchFamily="34" charset="0"/>
              </a:rPr>
              <a:t>ARCHITECTURAL TRENDS</a:t>
            </a:r>
          </a:p>
          <a:p>
            <a:pPr algn="r">
              <a:lnSpc>
                <a:spcPts val="4000"/>
              </a:lnSpc>
            </a:pPr>
            <a:r>
              <a:rPr lang="en-US" sz="2400" dirty="0">
                <a:solidFill>
                  <a:srgbClr val="58595B"/>
                </a:solidFill>
                <a:latin typeface="Avenir LT 65 Medium" panose="020B0603020000020003" pitchFamily="34" charset="0"/>
              </a:rPr>
              <a:t>Plunkett Raysich Architects</a:t>
            </a:r>
          </a:p>
          <a:p>
            <a:pPr algn="r">
              <a:lnSpc>
                <a:spcPts val="2200"/>
              </a:lnSpc>
            </a:pPr>
            <a:r>
              <a:rPr lang="en-US" sz="2400" dirty="0">
                <a:solidFill>
                  <a:srgbClr val="58595B"/>
                </a:solidFill>
                <a:latin typeface="Avenir LT 65 Medium" panose="020B0603020000020003" pitchFamily="34" charset="0"/>
              </a:rPr>
              <a:t> </a:t>
            </a:r>
          </a:p>
          <a:p>
            <a:pPr algn="r">
              <a:lnSpc>
                <a:spcPts val="2100"/>
              </a:lnSpc>
            </a:pPr>
            <a:r>
              <a:rPr lang="en-US" dirty="0">
                <a:solidFill>
                  <a:srgbClr val="58595B"/>
                </a:solidFill>
                <a:latin typeface="Avenir LT 35 Light" panose="020B0303020000020003" pitchFamily="34" charset="0"/>
              </a:rPr>
              <a:t>Kevin Broich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LT 35 Light" panose="020B0303020000020003" pitchFamily="34" charset="0"/>
              </a:rPr>
              <a:t>, 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Avenir LT 35 Light" panose="020B0303020000020003" pitchFamily="34" charset="0"/>
              </a:rPr>
              <a:t>AIA, NCARB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venir LT 35 Light" panose="020B0303020000020003" pitchFamily="34" charset="0"/>
            </a:endParaRPr>
          </a:p>
          <a:p>
            <a:pPr algn="r">
              <a:lnSpc>
                <a:spcPts val="2100"/>
              </a:lnSpc>
            </a:pPr>
            <a:r>
              <a:rPr lang="en-US" sz="1400" dirty="0">
                <a:solidFill>
                  <a:srgbClr val="58595B"/>
                </a:solidFill>
                <a:latin typeface="Avenir LT 35 Light" panose="020B0303020000020003" pitchFamily="34" charset="0"/>
              </a:rPr>
              <a:t>PARTNER</a:t>
            </a:r>
            <a:r>
              <a:rPr lang="en-US" sz="1600" dirty="0">
                <a:solidFill>
                  <a:srgbClr val="58595B"/>
                </a:solidFill>
                <a:latin typeface="Avenir LT 35 Light" panose="020B03030200000200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040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A947395-2610-4FCE-BAE8-EA1254B93C7E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D9583-94EA-4E07-94C7-F04DF406E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01" t="7658" r="9294" b="9965"/>
          <a:stretch/>
        </p:blipFill>
        <p:spPr>
          <a:xfrm>
            <a:off x="3797176" y="696929"/>
            <a:ext cx="7850458" cy="5784747"/>
          </a:xfrm>
          <a:prstGeom prst="rect">
            <a:avLst/>
          </a:prstGeom>
          <a:ln>
            <a:solidFill>
              <a:srgbClr val="9AC2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7E516-B229-409C-B71F-290FC0C78FAC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B2514D-C76F-47C9-BF4D-B3B012CA6D84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AMBULATORY SURGERY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83A36-3170-40A8-A07A-F06CED24F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" y="2854421"/>
            <a:ext cx="4048439" cy="2596565"/>
          </a:xfrm>
          <a:prstGeom prst="rect">
            <a:avLst/>
          </a:prstGeom>
          <a:ln>
            <a:solidFill>
              <a:srgbClr val="9AC2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8B16D4-2C94-4852-AC5F-03FA91C7EF28}"/>
              </a:ext>
            </a:extLst>
          </p:cNvPr>
          <p:cNvSpPr/>
          <p:nvPr/>
        </p:nvSpPr>
        <p:spPr>
          <a:xfrm>
            <a:off x="1717288" y="3869473"/>
            <a:ext cx="1806497" cy="1424421"/>
          </a:xfrm>
          <a:prstGeom prst="rect">
            <a:avLst/>
          </a:prstGeom>
          <a:noFill/>
          <a:ln w="76200">
            <a:solidFill>
              <a:srgbClr val="639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EEA37C-2B52-46FA-8EBB-67C73FFDE450}"/>
              </a:ext>
            </a:extLst>
          </p:cNvPr>
          <p:cNvCxnSpPr>
            <a:cxnSpLocks/>
          </p:cNvCxnSpPr>
          <p:nvPr/>
        </p:nvCxnSpPr>
        <p:spPr>
          <a:xfrm flipV="1">
            <a:off x="3561776" y="3437668"/>
            <a:ext cx="1160652" cy="431858"/>
          </a:xfrm>
          <a:prstGeom prst="line">
            <a:avLst/>
          </a:prstGeom>
          <a:ln w="57150">
            <a:solidFill>
              <a:srgbClr val="639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84F3B-24D3-4FEF-BF26-D0B9CCE8142B}"/>
              </a:ext>
            </a:extLst>
          </p:cNvPr>
          <p:cNvSpPr/>
          <p:nvPr/>
        </p:nvSpPr>
        <p:spPr>
          <a:xfrm>
            <a:off x="4681721" y="1417526"/>
            <a:ext cx="4943943" cy="4903893"/>
          </a:xfrm>
          <a:prstGeom prst="rect">
            <a:avLst/>
          </a:prstGeom>
          <a:noFill/>
          <a:ln w="76200">
            <a:solidFill>
              <a:srgbClr val="639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9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C593E5E-054B-42B6-A925-DC3548D44BF6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D9ED4CFA-9C16-46FD-AEF5-EA03D908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b="17552"/>
          <a:stretch/>
        </p:blipFill>
        <p:spPr>
          <a:xfrm>
            <a:off x="5987142" y="537842"/>
            <a:ext cx="5969611" cy="2779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AA9839B-391E-4974-AFE3-AA2574415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989" r="764" b="11757"/>
          <a:stretch/>
        </p:blipFill>
        <p:spPr>
          <a:xfrm>
            <a:off x="278731" y="537842"/>
            <a:ext cx="5530488" cy="2779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C0F9F0-C9F0-4E7D-8B09-2C61BD13109E}"/>
              </a:ext>
            </a:extLst>
          </p:cNvPr>
          <p:cNvSpPr/>
          <p:nvPr/>
        </p:nvSpPr>
        <p:spPr>
          <a:xfrm>
            <a:off x="354935" y="-37859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4255C8-24B4-4B1F-A208-A799C5A504D7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AMBULATORY SURGERY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94BD2-2FC2-40E3-A4F8-77CFEA1022E5}"/>
              </a:ext>
            </a:extLst>
          </p:cNvPr>
          <p:cNvSpPr txBox="1"/>
          <p:nvPr/>
        </p:nvSpPr>
        <p:spPr>
          <a:xfrm>
            <a:off x="7661127" y="3040463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Associates of Wausau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20219-BE1F-4855-8553-DE986F45D010}"/>
              </a:ext>
            </a:extLst>
          </p:cNvPr>
          <p:cNvSpPr txBox="1"/>
          <p:nvPr/>
        </p:nvSpPr>
        <p:spPr>
          <a:xfrm>
            <a:off x="1513592" y="3063041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Associates of Wausau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1A325-BB4D-4C32-A8D3-694D0C613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49" t="9754" r="-19807" b="14979"/>
          <a:stretch/>
        </p:blipFill>
        <p:spPr>
          <a:xfrm>
            <a:off x="944641" y="3528911"/>
            <a:ext cx="9466905" cy="31850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1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5D410BA6-28DB-4789-AF87-52BDB498BA06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6A089D2-CDF2-40B3-B453-AD5DC8620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44459" r="1" b="14280"/>
          <a:stretch/>
        </p:blipFill>
        <p:spPr bwMode="auto">
          <a:xfrm>
            <a:off x="634667" y="3429000"/>
            <a:ext cx="10922666" cy="31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EBB3953-0804-497A-88EF-8E2FE01D4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869" r="14702" b="14743"/>
          <a:stretch/>
        </p:blipFill>
        <p:spPr bwMode="auto">
          <a:xfrm>
            <a:off x="634667" y="388381"/>
            <a:ext cx="3559571" cy="29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26E2FB-D3DF-4471-B484-B42E6C00210A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F706B2-0EEA-4487-AEEC-145BCF6680DE}"/>
              </a:ext>
            </a:extLst>
          </p:cNvPr>
          <p:cNvSpPr txBox="1"/>
          <p:nvPr/>
        </p:nvSpPr>
        <p:spPr>
          <a:xfrm>
            <a:off x="354935" y="358187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SPECIALTY CLINICS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D0DE9-689C-4EEC-9495-D4C6B22CE32D}"/>
              </a:ext>
            </a:extLst>
          </p:cNvPr>
          <p:cNvSpPr txBox="1"/>
          <p:nvPr/>
        </p:nvSpPr>
        <p:spPr>
          <a:xfrm>
            <a:off x="7266346" y="6274113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Cancer Care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DF10A-E015-4837-8B5D-0DD632F792B2}"/>
              </a:ext>
            </a:extLst>
          </p:cNvPr>
          <p:cNvSpPr txBox="1"/>
          <p:nvPr/>
        </p:nvSpPr>
        <p:spPr>
          <a:xfrm>
            <a:off x="848642" y="3043635"/>
            <a:ext cx="33074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Neuroscience Center</a:t>
            </a:r>
          </a:p>
        </p:txBody>
      </p:sp>
      <p:pic>
        <p:nvPicPr>
          <p:cNvPr id="18" name="Picture 17" descr="A building with a car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33442525-E658-46D3-A0AC-9F7F657945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t="18250" r="497" b="20509"/>
          <a:stretch/>
        </p:blipFill>
        <p:spPr>
          <a:xfrm>
            <a:off x="4413417" y="388380"/>
            <a:ext cx="7143916" cy="29306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0FADE5-3CCA-4058-B5E5-874C3E316D7A}"/>
              </a:ext>
            </a:extLst>
          </p:cNvPr>
          <p:cNvSpPr txBox="1"/>
          <p:nvPr/>
        </p:nvSpPr>
        <p:spPr>
          <a:xfrm>
            <a:off x="7266346" y="3043635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Suncoast Orthopedics</a:t>
            </a:r>
          </a:p>
        </p:txBody>
      </p:sp>
    </p:spTree>
    <p:extLst>
      <p:ext uri="{BB962C8B-B14F-4D97-AF65-F5344CB8AC3E}">
        <p14:creationId xmlns:p14="http://schemas.microsoft.com/office/powerpoint/2010/main" val="69449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F4D6241-BA2B-4093-9CC9-C95953DC1D80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Kmart Building">
            <a:extLst>
              <a:ext uri="{FF2B5EF4-FFF2-40B4-BE49-F238E27FC236}">
                <a16:creationId xmlns:a16="http://schemas.microsoft.com/office/drawing/2014/main" id="{1E5AB0D8-73AD-4E51-9746-9A47EC2AF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8860" r="68" b="10946"/>
          <a:stretch/>
        </p:blipFill>
        <p:spPr bwMode="auto">
          <a:xfrm>
            <a:off x="228600" y="270711"/>
            <a:ext cx="11766884" cy="63165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0D0F0-0CDA-451D-99B9-9DB20A30865F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0DEDF-E078-45C3-8A5E-A8E13E832206}"/>
              </a:ext>
            </a:extLst>
          </p:cNvPr>
          <p:cNvSpPr txBox="1"/>
          <p:nvPr/>
        </p:nvSpPr>
        <p:spPr>
          <a:xfrm>
            <a:off x="354935" y="358187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REUSE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93834-FA9C-4548-9585-018FB4C48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62" y="1677070"/>
            <a:ext cx="6990844" cy="1468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6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5F99B32-097C-426B-9D5A-F2CEAE7202CD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E16CB0DC-779C-46F8-9940-0F603CE35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31822" r="125" b="22985"/>
          <a:stretch/>
        </p:blipFill>
        <p:spPr bwMode="auto">
          <a:xfrm>
            <a:off x="200084" y="457200"/>
            <a:ext cx="11791831" cy="35614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endik&amp;#39;s in Shorewood has closed">
            <a:extLst>
              <a:ext uri="{FF2B5EF4-FFF2-40B4-BE49-F238E27FC236}">
                <a16:creationId xmlns:a16="http://schemas.microsoft.com/office/drawing/2014/main" id="{F9904FFD-B15A-4C6F-B600-1ECB4D7C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973" y="2756955"/>
            <a:ext cx="2276048" cy="12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cension Shorewood Clinic - CG Schmidt">
            <a:extLst>
              <a:ext uri="{FF2B5EF4-FFF2-40B4-BE49-F238E27FC236}">
                <a16:creationId xmlns:a16="http://schemas.microsoft.com/office/drawing/2014/main" id="{322CC817-926C-4459-B5F1-71BB4AC77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9680" r="1" b="9581"/>
          <a:stretch/>
        </p:blipFill>
        <p:spPr bwMode="auto">
          <a:xfrm>
            <a:off x="-2941385" y="1527830"/>
            <a:ext cx="2276048" cy="12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0D0F0-0CDA-451D-99B9-9DB20A30865F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0DEDF-E078-45C3-8A5E-A8E13E832206}"/>
              </a:ext>
            </a:extLst>
          </p:cNvPr>
          <p:cNvSpPr txBox="1"/>
          <p:nvPr/>
        </p:nvSpPr>
        <p:spPr>
          <a:xfrm>
            <a:off x="354935" y="358187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REUSE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Gundersen Winona Campus">
            <a:extLst>
              <a:ext uri="{FF2B5EF4-FFF2-40B4-BE49-F238E27FC236}">
                <a16:creationId xmlns:a16="http://schemas.microsoft.com/office/drawing/2014/main" id="{8CD0FD6F-3607-46E1-B809-E2A1CF1E6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r="16906"/>
          <a:stretch/>
        </p:blipFill>
        <p:spPr bwMode="auto">
          <a:xfrm>
            <a:off x="6785811" y="4117705"/>
            <a:ext cx="5206104" cy="25357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ndersen Winona Campus">
            <a:extLst>
              <a:ext uri="{FF2B5EF4-FFF2-40B4-BE49-F238E27FC236}">
                <a16:creationId xmlns:a16="http://schemas.microsoft.com/office/drawing/2014/main" id="{4DCF175B-536F-4B60-829F-F467005B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3" y="4122112"/>
            <a:ext cx="3375133" cy="2531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undersen Winona Campus">
            <a:extLst>
              <a:ext uri="{FF2B5EF4-FFF2-40B4-BE49-F238E27FC236}">
                <a16:creationId xmlns:a16="http://schemas.microsoft.com/office/drawing/2014/main" id="{7ABF3DA5-7F65-4A8C-A60E-C27BA1D57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r="5646"/>
          <a:stretch/>
        </p:blipFill>
        <p:spPr bwMode="auto">
          <a:xfrm>
            <a:off x="3724691" y="4117705"/>
            <a:ext cx="2952835" cy="2531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B35D12-A594-405B-9C8F-5C1CCD33F60E}"/>
              </a:ext>
            </a:extLst>
          </p:cNvPr>
          <p:cNvSpPr txBox="1"/>
          <p:nvPr/>
        </p:nvSpPr>
        <p:spPr>
          <a:xfrm>
            <a:off x="2553703" y="6604084"/>
            <a:ext cx="1106604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9"/>
              </a:rPr>
              <a:t>https://www.winonadailynews.com/news/local/gundersen-winona-campus-second-phase-ready-to-welcome-patients/article_dd3ab2df-90c6-504d-aef9-bfffd1ac898d.html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24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9FE835F-1E27-4B40-B464-3C9D8A32565F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 descr="Sendik&amp;#39;s in Shorewood has closed">
            <a:extLst>
              <a:ext uri="{FF2B5EF4-FFF2-40B4-BE49-F238E27FC236}">
                <a16:creationId xmlns:a16="http://schemas.microsoft.com/office/drawing/2014/main" id="{F9904FFD-B15A-4C6F-B600-1ECB4D7C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0" y="1626063"/>
            <a:ext cx="6900405" cy="38982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0D0F0-0CDA-451D-99B9-9DB20A30865F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0DEDF-E078-45C3-8A5E-A8E13E832206}"/>
              </a:ext>
            </a:extLst>
          </p:cNvPr>
          <p:cNvSpPr txBox="1"/>
          <p:nvPr/>
        </p:nvSpPr>
        <p:spPr>
          <a:xfrm>
            <a:off x="354935" y="358187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REUSE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14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BF606B3E-EADC-48FB-87D8-0C378F743733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 descr="Sendik&amp;#39;s in Shorewood has closed">
            <a:extLst>
              <a:ext uri="{FF2B5EF4-FFF2-40B4-BE49-F238E27FC236}">
                <a16:creationId xmlns:a16="http://schemas.microsoft.com/office/drawing/2014/main" id="{F9904FFD-B15A-4C6F-B600-1ECB4D7C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0" y="1626063"/>
            <a:ext cx="6900405" cy="38982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cension Shorewood Clinic - CG Schmidt">
            <a:extLst>
              <a:ext uri="{FF2B5EF4-FFF2-40B4-BE49-F238E27FC236}">
                <a16:creationId xmlns:a16="http://schemas.microsoft.com/office/drawing/2014/main" id="{322CC817-926C-4459-B5F1-71BB4AC77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473" r="4277" b="65"/>
          <a:stretch/>
        </p:blipFill>
        <p:spPr bwMode="auto">
          <a:xfrm>
            <a:off x="7158788" y="1626064"/>
            <a:ext cx="4920117" cy="3898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0D0F0-0CDA-451D-99B9-9DB20A30865F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0DEDF-E078-45C3-8A5E-A8E13E832206}"/>
              </a:ext>
            </a:extLst>
          </p:cNvPr>
          <p:cNvSpPr txBox="1"/>
          <p:nvPr/>
        </p:nvSpPr>
        <p:spPr>
          <a:xfrm>
            <a:off x="354935" y="358187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REUSE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5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099C208-2F07-4593-BDC6-66414AC1F54A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3B3816-231F-483B-AC34-721601685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11188" r="4449" b="-13850"/>
          <a:stretch/>
        </p:blipFill>
        <p:spPr bwMode="auto">
          <a:xfrm>
            <a:off x="234644" y="890038"/>
            <a:ext cx="5560431" cy="53660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921AD72-D171-47E6-9A8F-E2419CC2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465" b="6369"/>
          <a:stretch/>
        </p:blipFill>
        <p:spPr bwMode="auto">
          <a:xfrm>
            <a:off x="5884575" y="890037"/>
            <a:ext cx="6235233" cy="53660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A28461-7C0E-44B2-AE43-113815AA7C31}"/>
              </a:ext>
            </a:extLst>
          </p:cNvPr>
          <p:cNvSpPr/>
          <p:nvPr/>
        </p:nvSpPr>
        <p:spPr>
          <a:xfrm>
            <a:off x="354935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635F5-9279-4BC0-A8D1-88E51B0A1A43}"/>
              </a:ext>
            </a:extLst>
          </p:cNvPr>
          <p:cNvSpPr txBox="1"/>
          <p:nvPr/>
        </p:nvSpPr>
        <p:spPr>
          <a:xfrm>
            <a:off x="415171" y="305262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LIVING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F8CCB-F07D-4C8B-8E19-B58825FFC6BD}"/>
              </a:ext>
            </a:extLst>
          </p:cNvPr>
          <p:cNvSpPr txBox="1"/>
          <p:nvPr/>
        </p:nvSpPr>
        <p:spPr>
          <a:xfrm>
            <a:off x="234644" y="5967962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Rennes Group </a:t>
            </a:r>
            <a:r>
              <a:rPr lang="en-US" sz="105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Depere</a:t>
            </a:r>
            <a:r>
              <a:rPr lang="en-US" sz="10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428697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3E2EFF3-A9D5-460C-8336-1166671D87CE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921AD72-D171-47E6-9A8F-E2419CC2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8" b="6370"/>
          <a:stretch/>
        </p:blipFill>
        <p:spPr bwMode="auto">
          <a:xfrm>
            <a:off x="6803526" y="2983646"/>
            <a:ext cx="5155449" cy="37540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9C8A7-DD14-408B-AEDB-A0262FC4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76" y="3316732"/>
            <a:ext cx="4350310" cy="314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52654F-D9FC-4FBB-AB39-042F5FB52065}"/>
              </a:ext>
            </a:extLst>
          </p:cNvPr>
          <p:cNvSpPr/>
          <p:nvPr/>
        </p:nvSpPr>
        <p:spPr>
          <a:xfrm>
            <a:off x="496986" y="2983646"/>
            <a:ext cx="4891489" cy="356909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A28461-7C0E-44B2-AE43-113815AA7C31}"/>
              </a:ext>
            </a:extLst>
          </p:cNvPr>
          <p:cNvSpPr/>
          <p:nvPr/>
        </p:nvSpPr>
        <p:spPr>
          <a:xfrm>
            <a:off x="354935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635F5-9279-4BC0-A8D1-88E51B0A1A43}"/>
              </a:ext>
            </a:extLst>
          </p:cNvPr>
          <p:cNvSpPr txBox="1"/>
          <p:nvPr/>
        </p:nvSpPr>
        <p:spPr>
          <a:xfrm>
            <a:off x="415171" y="305262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LIVING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E096D1-7EAC-44B0-8244-E19147C5DD9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388475" y="5017168"/>
            <a:ext cx="2516272" cy="53003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9C9A9-0726-4904-AC46-037101AE260B}"/>
              </a:ext>
            </a:extLst>
          </p:cNvPr>
          <p:cNvSpPr/>
          <p:nvPr/>
        </p:nvSpPr>
        <p:spPr>
          <a:xfrm>
            <a:off x="7904747" y="5210347"/>
            <a:ext cx="1299410" cy="6737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5F97919C-BC24-4962-9D0E-55EE358A203E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921AD72-D171-47E6-9A8F-E2419CC2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8" b="6370"/>
          <a:stretch/>
        </p:blipFill>
        <p:spPr bwMode="auto">
          <a:xfrm>
            <a:off x="6803526" y="2983646"/>
            <a:ext cx="5155449" cy="37540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9C8A7-DD14-408B-AEDB-A0262FC4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76" y="3316732"/>
            <a:ext cx="4350310" cy="314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52654F-D9FC-4FBB-AB39-042F5FB52065}"/>
              </a:ext>
            </a:extLst>
          </p:cNvPr>
          <p:cNvSpPr/>
          <p:nvPr/>
        </p:nvSpPr>
        <p:spPr>
          <a:xfrm>
            <a:off x="496986" y="2983646"/>
            <a:ext cx="4891489" cy="356909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A28461-7C0E-44B2-AE43-113815AA7C31}"/>
              </a:ext>
            </a:extLst>
          </p:cNvPr>
          <p:cNvSpPr/>
          <p:nvPr/>
        </p:nvSpPr>
        <p:spPr>
          <a:xfrm>
            <a:off x="354935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635F5-9279-4BC0-A8D1-88E51B0A1A43}"/>
              </a:ext>
            </a:extLst>
          </p:cNvPr>
          <p:cNvSpPr txBox="1"/>
          <p:nvPr/>
        </p:nvSpPr>
        <p:spPr>
          <a:xfrm>
            <a:off x="415171" y="305262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LIVING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E096D1-7EAC-44B0-8244-E19147C5DD9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388475" y="5017168"/>
            <a:ext cx="2516272" cy="53003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9C9A9-0726-4904-AC46-037101AE260B}"/>
              </a:ext>
            </a:extLst>
          </p:cNvPr>
          <p:cNvSpPr/>
          <p:nvPr/>
        </p:nvSpPr>
        <p:spPr>
          <a:xfrm>
            <a:off x="7904747" y="5210347"/>
            <a:ext cx="1299410" cy="6737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A3C853-8191-4035-9D9F-38C8074CE50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7929990" y="3385833"/>
            <a:ext cx="1274167" cy="97089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4366104-2857-4094-A2ED-DE6B8CF70FB4}"/>
              </a:ext>
            </a:extLst>
          </p:cNvPr>
          <p:cNvSpPr/>
          <p:nvPr/>
        </p:nvSpPr>
        <p:spPr>
          <a:xfrm>
            <a:off x="9204157" y="4361202"/>
            <a:ext cx="411581" cy="92098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F8BCECE5-7566-45A3-ADE8-9124C1AF3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725"/>
          <a:stretch/>
        </p:blipFill>
        <p:spPr bwMode="auto">
          <a:xfrm>
            <a:off x="5698479" y="337887"/>
            <a:ext cx="4463021" cy="29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98B9F8-123C-4EEC-A0E1-16E38400BB30}"/>
              </a:ext>
            </a:extLst>
          </p:cNvPr>
          <p:cNvSpPr/>
          <p:nvPr/>
        </p:nvSpPr>
        <p:spPr>
          <a:xfrm>
            <a:off x="5547249" y="103545"/>
            <a:ext cx="4765482" cy="32822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6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EC56801-6056-49B0-8F9B-DB20EA347D95}"/>
              </a:ext>
            </a:extLst>
          </p:cNvPr>
          <p:cNvSpPr/>
          <p:nvPr/>
        </p:nvSpPr>
        <p:spPr>
          <a:xfrm>
            <a:off x="6542998" y="3991070"/>
            <a:ext cx="2143533" cy="1661180"/>
          </a:xfrm>
          <a:prstGeom prst="rect">
            <a:avLst/>
          </a:prstGeom>
          <a:solidFill>
            <a:srgbClr val="9AC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Rectangle: Single Corner Snipped 44">
            <a:extLst>
              <a:ext uri="{FF2B5EF4-FFF2-40B4-BE49-F238E27FC236}">
                <a16:creationId xmlns:a16="http://schemas.microsoft.com/office/drawing/2014/main" id="{6259353B-05BE-4374-AD89-8FED1F60DC15}"/>
              </a:ext>
            </a:extLst>
          </p:cNvPr>
          <p:cNvSpPr/>
          <p:nvPr/>
        </p:nvSpPr>
        <p:spPr>
          <a:xfrm>
            <a:off x="6534780" y="3991071"/>
            <a:ext cx="4640811" cy="1661179"/>
          </a:xfrm>
          <a:prstGeom prst="snip1Rect">
            <a:avLst/>
          </a:prstGeom>
          <a:noFill/>
          <a:ln w="57150">
            <a:solidFill>
              <a:srgbClr val="9AC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Single Corner Snipped 41">
            <a:extLst>
              <a:ext uri="{FF2B5EF4-FFF2-40B4-BE49-F238E27FC236}">
                <a16:creationId xmlns:a16="http://schemas.microsoft.com/office/drawing/2014/main" id="{DECE7424-3EA4-40E8-802A-751297D85C2F}"/>
              </a:ext>
            </a:extLst>
          </p:cNvPr>
          <p:cNvSpPr/>
          <p:nvPr/>
        </p:nvSpPr>
        <p:spPr>
          <a:xfrm>
            <a:off x="6534780" y="1948284"/>
            <a:ext cx="4640811" cy="1661179"/>
          </a:xfrm>
          <a:prstGeom prst="snip1Rect">
            <a:avLst/>
          </a:prstGeom>
          <a:noFill/>
          <a:ln w="57150">
            <a:solidFill>
              <a:srgbClr val="585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C189805-423F-4939-B9A0-CE51C8A51DE6}"/>
              </a:ext>
            </a:extLst>
          </p:cNvPr>
          <p:cNvSpPr/>
          <p:nvPr/>
        </p:nvSpPr>
        <p:spPr>
          <a:xfrm>
            <a:off x="6508164" y="1948283"/>
            <a:ext cx="2143533" cy="166118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12DFA3-B1B1-4093-B864-FE698C07118E}"/>
              </a:ext>
            </a:extLst>
          </p:cNvPr>
          <p:cNvSpPr/>
          <p:nvPr/>
        </p:nvSpPr>
        <p:spPr>
          <a:xfrm>
            <a:off x="1270234" y="1948283"/>
            <a:ext cx="2143533" cy="1661180"/>
          </a:xfrm>
          <a:prstGeom prst="rect">
            <a:avLst/>
          </a:prstGeom>
          <a:solidFill>
            <a:srgbClr val="9AC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Rectangle: Single Corner Snipped 38">
            <a:extLst>
              <a:ext uri="{FF2B5EF4-FFF2-40B4-BE49-F238E27FC236}">
                <a16:creationId xmlns:a16="http://schemas.microsoft.com/office/drawing/2014/main" id="{F6395640-0B61-427F-A05D-3ADD96C1E157}"/>
              </a:ext>
            </a:extLst>
          </p:cNvPr>
          <p:cNvSpPr/>
          <p:nvPr/>
        </p:nvSpPr>
        <p:spPr>
          <a:xfrm>
            <a:off x="1287627" y="3991071"/>
            <a:ext cx="4640811" cy="1661179"/>
          </a:xfrm>
          <a:prstGeom prst="snip1Rect">
            <a:avLst/>
          </a:prstGeom>
          <a:noFill/>
          <a:ln w="57150">
            <a:solidFill>
              <a:srgbClr val="585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Hospital with solid fill">
            <a:extLst>
              <a:ext uri="{FF2B5EF4-FFF2-40B4-BE49-F238E27FC236}">
                <a16:creationId xmlns:a16="http://schemas.microsoft.com/office/drawing/2014/main" id="{727F4CD0-B5ED-4909-B72C-DE11019ED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198" y="1950071"/>
            <a:ext cx="1657605" cy="16576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796712-6756-40F4-B889-34BCB17FE811}"/>
              </a:ext>
            </a:extLst>
          </p:cNvPr>
          <p:cNvSpPr/>
          <p:nvPr/>
        </p:nvSpPr>
        <p:spPr>
          <a:xfrm>
            <a:off x="1261011" y="3991070"/>
            <a:ext cx="2143533" cy="166118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9ECBB0-701F-4933-96F1-A7D4511EFC1D}"/>
              </a:ext>
            </a:extLst>
          </p:cNvPr>
          <p:cNvGrpSpPr/>
          <p:nvPr/>
        </p:nvGrpSpPr>
        <p:grpSpPr>
          <a:xfrm>
            <a:off x="1375823" y="4233485"/>
            <a:ext cx="1898904" cy="1176350"/>
            <a:chOff x="1326144" y="4164279"/>
            <a:chExt cx="1782437" cy="1104200"/>
          </a:xfrm>
        </p:grpSpPr>
        <p:pic>
          <p:nvPicPr>
            <p:cNvPr id="24" name="Graphic 23" descr="Woman with cane with solid fill">
              <a:extLst>
                <a:ext uri="{FF2B5EF4-FFF2-40B4-BE49-F238E27FC236}">
                  <a16:creationId xmlns:a16="http://schemas.microsoft.com/office/drawing/2014/main" id="{ACBD43A1-7FE3-4EF5-A34E-09D8E4936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2004381" y="4164279"/>
              <a:ext cx="1104200" cy="1104200"/>
            </a:xfrm>
            <a:prstGeom prst="rect">
              <a:avLst/>
            </a:prstGeom>
          </p:spPr>
        </p:pic>
        <p:pic>
          <p:nvPicPr>
            <p:cNvPr id="26" name="Graphic 25" descr="Man with cane with solid fill">
              <a:extLst>
                <a:ext uri="{FF2B5EF4-FFF2-40B4-BE49-F238E27FC236}">
                  <a16:creationId xmlns:a16="http://schemas.microsoft.com/office/drawing/2014/main" id="{588DF8D7-9227-4DE8-A614-3539D03AC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26144" y="4164279"/>
              <a:ext cx="1104200" cy="1104200"/>
            </a:xfrm>
            <a:prstGeom prst="rect">
              <a:avLst/>
            </a:prstGeom>
          </p:spPr>
        </p:pic>
      </p:grpSp>
      <p:pic>
        <p:nvPicPr>
          <p:cNvPr id="28" name="Graphic 27" descr="Graduation cap with solid fill">
            <a:extLst>
              <a:ext uri="{FF2B5EF4-FFF2-40B4-BE49-F238E27FC236}">
                <a16:creationId xmlns:a16="http://schemas.microsoft.com/office/drawing/2014/main" id="{D54E0ED9-28DF-4045-A9CB-EA1EF12E2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34369" y="1933312"/>
            <a:ext cx="1691122" cy="1691122"/>
          </a:xfrm>
          <a:prstGeom prst="rect">
            <a:avLst/>
          </a:prstGeom>
        </p:spPr>
      </p:pic>
      <p:pic>
        <p:nvPicPr>
          <p:cNvPr id="30" name="Graphic 29" descr="Crane with solid fill">
            <a:extLst>
              <a:ext uri="{FF2B5EF4-FFF2-40B4-BE49-F238E27FC236}">
                <a16:creationId xmlns:a16="http://schemas.microsoft.com/office/drawing/2014/main" id="{8C9EB1B0-3F6A-42DD-9257-D9E7F3E55D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92855" y="4099751"/>
            <a:ext cx="1443819" cy="14438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6673102-FAD6-4670-B482-6DDB74F52707}"/>
              </a:ext>
            </a:extLst>
          </p:cNvPr>
          <p:cNvSpPr txBox="1"/>
          <p:nvPr/>
        </p:nvSpPr>
        <p:spPr>
          <a:xfrm>
            <a:off x="3639973" y="2339046"/>
            <a:ext cx="21435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HEALTHCARE TRENDS</a:t>
            </a:r>
            <a:r>
              <a:rPr lang="en-US" sz="26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682F6D-3CD6-447D-9862-466B32AF36EF}"/>
              </a:ext>
            </a:extLst>
          </p:cNvPr>
          <p:cNvSpPr txBox="1"/>
          <p:nvPr/>
        </p:nvSpPr>
        <p:spPr>
          <a:xfrm>
            <a:off x="3602253" y="4375384"/>
            <a:ext cx="24227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SENIOR LIVING TRENDS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05FB39-F294-4278-859F-2E6C733D6217}"/>
              </a:ext>
            </a:extLst>
          </p:cNvPr>
          <p:cNvSpPr txBox="1"/>
          <p:nvPr/>
        </p:nvSpPr>
        <p:spPr>
          <a:xfrm>
            <a:off x="8879685" y="2138991"/>
            <a:ext cx="189409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HIGHER EDUCATION TRENDS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F25FC2-9E53-45DF-9AB3-766529509524}"/>
              </a:ext>
            </a:extLst>
          </p:cNvPr>
          <p:cNvSpPr txBox="1"/>
          <p:nvPr/>
        </p:nvSpPr>
        <p:spPr>
          <a:xfrm>
            <a:off x="8879684" y="4179041"/>
            <a:ext cx="23835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spc="-40" dirty="0">
                <a:solidFill>
                  <a:schemeClr val="bg1">
                    <a:lumMod val="50000"/>
                  </a:schemeClr>
                </a:solidFill>
              </a:rPr>
              <a:t>MODULAR DESIGN + CONSTRUCTION </a:t>
            </a:r>
          </a:p>
        </p:txBody>
      </p:sp>
      <p:sp>
        <p:nvSpPr>
          <p:cNvPr id="40" name="Rectangle: Single Corner Snipped 39">
            <a:extLst>
              <a:ext uri="{FF2B5EF4-FFF2-40B4-BE49-F238E27FC236}">
                <a16:creationId xmlns:a16="http://schemas.microsoft.com/office/drawing/2014/main" id="{7A243E0B-8B21-47E1-8EB2-1F262F4EC69F}"/>
              </a:ext>
            </a:extLst>
          </p:cNvPr>
          <p:cNvSpPr/>
          <p:nvPr/>
        </p:nvSpPr>
        <p:spPr>
          <a:xfrm>
            <a:off x="1262016" y="1948284"/>
            <a:ext cx="4640811" cy="1661179"/>
          </a:xfrm>
          <a:prstGeom prst="snip1Rect">
            <a:avLst/>
          </a:prstGeom>
          <a:noFill/>
          <a:ln w="57150">
            <a:solidFill>
              <a:srgbClr val="9AC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09CE20-288E-4AD0-961F-91069235072A}"/>
              </a:ext>
            </a:extLst>
          </p:cNvPr>
          <p:cNvSpPr txBox="1"/>
          <p:nvPr/>
        </p:nvSpPr>
        <p:spPr>
          <a:xfrm>
            <a:off x="1249144" y="3238345"/>
            <a:ext cx="66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alpha val="50000"/>
                  </a:schemeClr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90246A-D182-4299-9864-B8DD80A5BDBD}"/>
              </a:ext>
            </a:extLst>
          </p:cNvPr>
          <p:cNvSpPr txBox="1"/>
          <p:nvPr/>
        </p:nvSpPr>
        <p:spPr>
          <a:xfrm>
            <a:off x="6542997" y="3268202"/>
            <a:ext cx="66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alpha val="50000"/>
                  </a:schemeClr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280BF1-FF70-4433-8FA2-AC3B5C8732E7}"/>
              </a:ext>
            </a:extLst>
          </p:cNvPr>
          <p:cNvSpPr txBox="1"/>
          <p:nvPr/>
        </p:nvSpPr>
        <p:spPr>
          <a:xfrm>
            <a:off x="1282842" y="5307190"/>
            <a:ext cx="66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alpha val="50000"/>
                  </a:schemeClr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82F110-941E-480E-8E1C-413C3949EDB0}"/>
              </a:ext>
            </a:extLst>
          </p:cNvPr>
          <p:cNvSpPr txBox="1"/>
          <p:nvPr/>
        </p:nvSpPr>
        <p:spPr>
          <a:xfrm>
            <a:off x="6542997" y="5307190"/>
            <a:ext cx="66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alpha val="50000"/>
                  </a:schemeClr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03F0BB9-D67E-4B50-9971-49508A298128}"/>
              </a:ext>
            </a:extLst>
          </p:cNvPr>
          <p:cNvSpPr/>
          <p:nvPr/>
        </p:nvSpPr>
        <p:spPr>
          <a:xfrm>
            <a:off x="354934" y="-37858"/>
            <a:ext cx="4640811" cy="1122558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AC3F50E-97D4-4619-AFF5-CA4D16B45B27}"/>
              </a:ext>
            </a:extLst>
          </p:cNvPr>
          <p:cNvSpPr txBox="1"/>
          <p:nvPr/>
        </p:nvSpPr>
        <p:spPr>
          <a:xfrm>
            <a:off x="1174336" y="158102"/>
            <a:ext cx="34170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DBED8ED4-8ADC-41E0-A718-4295BA48C0CA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26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231D9A77-47AE-444F-817E-F89DFD9596F5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F6B600-FB54-4FBE-8623-C07935B4022F}"/>
              </a:ext>
            </a:extLst>
          </p:cNvPr>
          <p:cNvSpPr/>
          <p:nvPr/>
        </p:nvSpPr>
        <p:spPr>
          <a:xfrm>
            <a:off x="354935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E68ABD-3F38-47E8-86A1-5F1E15C32C36}"/>
              </a:ext>
            </a:extLst>
          </p:cNvPr>
          <p:cNvGrpSpPr/>
          <p:nvPr/>
        </p:nvGrpSpPr>
        <p:grpSpPr>
          <a:xfrm>
            <a:off x="4246016" y="585236"/>
            <a:ext cx="3783779" cy="6152448"/>
            <a:chOff x="4246016" y="585236"/>
            <a:chExt cx="3783779" cy="61524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35D6EF-424D-414E-9E49-1C5FCC8FB7F3}"/>
                </a:ext>
              </a:extLst>
            </p:cNvPr>
            <p:cNvSpPr/>
            <p:nvPr/>
          </p:nvSpPr>
          <p:spPr>
            <a:xfrm>
              <a:off x="4246017" y="585236"/>
              <a:ext cx="3783776" cy="61524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8595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2CDB03-C2B7-40A9-B99D-7668EFFA7C35}"/>
                </a:ext>
              </a:extLst>
            </p:cNvPr>
            <p:cNvSpPr/>
            <p:nvPr/>
          </p:nvSpPr>
          <p:spPr>
            <a:xfrm>
              <a:off x="4246016" y="585236"/>
              <a:ext cx="3783779" cy="6152448"/>
            </a:xfrm>
            <a:prstGeom prst="rect">
              <a:avLst/>
            </a:prstGeom>
            <a:solidFill>
              <a:schemeClr val="bg2">
                <a:lumMod val="90000"/>
                <a:alpha val="14000"/>
              </a:schemeClr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73B8D1-FBFC-4E6A-947F-9A7E6D213957}"/>
              </a:ext>
            </a:extLst>
          </p:cNvPr>
          <p:cNvSpPr txBox="1"/>
          <p:nvPr/>
        </p:nvSpPr>
        <p:spPr>
          <a:xfrm>
            <a:off x="345045" y="3063136"/>
            <a:ext cx="3417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traditional style of institutional look has transitioned into residential look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5CA03B-852E-4FDA-B023-B3D7A5F62767}"/>
              </a:ext>
            </a:extLst>
          </p:cNvPr>
          <p:cNvGrpSpPr/>
          <p:nvPr/>
        </p:nvGrpSpPr>
        <p:grpSpPr>
          <a:xfrm>
            <a:off x="8175945" y="585236"/>
            <a:ext cx="3797019" cy="6152448"/>
            <a:chOff x="8175945" y="585236"/>
            <a:chExt cx="3797019" cy="61524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F770E9-4D2B-41CD-AC18-24C4DE410A03}"/>
                </a:ext>
              </a:extLst>
            </p:cNvPr>
            <p:cNvSpPr/>
            <p:nvPr/>
          </p:nvSpPr>
          <p:spPr>
            <a:xfrm>
              <a:off x="8181648" y="585236"/>
              <a:ext cx="3785613" cy="61524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DC63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1793F4-AD16-4FB1-B3C4-452B03A64D16}"/>
                </a:ext>
              </a:extLst>
            </p:cNvPr>
            <p:cNvSpPr/>
            <p:nvPr/>
          </p:nvSpPr>
          <p:spPr>
            <a:xfrm>
              <a:off x="8175945" y="585236"/>
              <a:ext cx="3797019" cy="6152447"/>
            </a:xfrm>
            <a:prstGeom prst="rect">
              <a:avLst/>
            </a:prstGeom>
            <a:solidFill>
              <a:srgbClr val="63922C">
                <a:alpha val="13725"/>
              </a:srgbClr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613DC5-4B97-4C85-AFE3-2201BB0B596F}"/>
              </a:ext>
            </a:extLst>
          </p:cNvPr>
          <p:cNvSpPr txBox="1"/>
          <p:nvPr/>
        </p:nvSpPr>
        <p:spPr>
          <a:xfrm>
            <a:off x="8354782" y="585236"/>
            <a:ext cx="3439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8595B"/>
                </a:solidFill>
                <a:latin typeface="Myriad Pro" panose="020B0503030403020204" pitchFamily="34" charset="0"/>
              </a:rPr>
              <a:t>NEW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: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1133EE-66EC-4B1F-AF20-83BC10A4D033}"/>
              </a:ext>
            </a:extLst>
          </p:cNvPr>
          <p:cNvSpPr txBox="1"/>
          <p:nvPr/>
        </p:nvSpPr>
        <p:spPr>
          <a:xfrm>
            <a:off x="4281174" y="585236"/>
            <a:ext cx="3713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8595B"/>
                </a:solidFill>
                <a:latin typeface="Myriad Pro" panose="020B0503030403020204" pitchFamily="34" charset="0"/>
              </a:rPr>
              <a:t>OLD:</a:t>
            </a:r>
            <a:endParaRPr lang="en-US" sz="2000" dirty="0">
              <a:solidFill>
                <a:srgbClr val="58595B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33D7F-8454-4057-99A6-26E8E02D5EFE}"/>
              </a:ext>
            </a:extLst>
          </p:cNvPr>
          <p:cNvSpPr txBox="1"/>
          <p:nvPr/>
        </p:nvSpPr>
        <p:spPr>
          <a:xfrm>
            <a:off x="415171" y="305262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LIVING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C84B4C-3B9D-4EA4-A18A-13C3FD06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07" y="985346"/>
            <a:ext cx="3424411" cy="27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260CFC8-42F2-41BA-BAD4-5AAA522B5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1" b="1937"/>
          <a:stretch/>
        </p:blipFill>
        <p:spPr bwMode="auto">
          <a:xfrm>
            <a:off x="4425908" y="3839752"/>
            <a:ext cx="3423996" cy="27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7F74FDE-ECA2-4DB0-A7F8-28BF0F64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6"/>
          <a:stretch/>
        </p:blipFill>
        <p:spPr bwMode="auto">
          <a:xfrm>
            <a:off x="8349081" y="985346"/>
            <a:ext cx="3439341" cy="27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4A04CCF-CFE4-4BC1-9DA1-A00C6D18D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3912" r="2947"/>
          <a:stretch/>
        </p:blipFill>
        <p:spPr bwMode="auto">
          <a:xfrm>
            <a:off x="8349081" y="3839752"/>
            <a:ext cx="3439340" cy="27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9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75A7E7-F119-4C3F-8BEF-060DA818C5ED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EE76C3-3497-4ADA-988B-D133FC65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8" y="231006"/>
            <a:ext cx="4532472" cy="356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560A50A-A388-4E73-8950-2119544F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83" y="231006"/>
            <a:ext cx="4535769" cy="356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87BEF27-D1E4-431C-B061-EEBA452E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8" y="3878249"/>
            <a:ext cx="762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B0ED1D-F716-4A81-B68A-F8E6C6E85762}"/>
              </a:ext>
            </a:extLst>
          </p:cNvPr>
          <p:cNvSpPr/>
          <p:nvPr/>
        </p:nvSpPr>
        <p:spPr>
          <a:xfrm>
            <a:off x="366967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A6382-5508-4EBF-8D97-168BC0049D0A}"/>
              </a:ext>
            </a:extLst>
          </p:cNvPr>
          <p:cNvSpPr txBox="1"/>
          <p:nvPr/>
        </p:nvSpPr>
        <p:spPr>
          <a:xfrm>
            <a:off x="354935" y="122251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BISTROS + BARS</a:t>
            </a:r>
          </a:p>
        </p:txBody>
      </p:sp>
      <p:pic>
        <p:nvPicPr>
          <p:cNvPr id="4100" name="Picture 4" descr="Fieldstone Communities - Cascadia Senior Living">
            <a:extLst>
              <a:ext uri="{FF2B5EF4-FFF2-40B4-BE49-F238E27FC236}">
                <a16:creationId xmlns:a16="http://schemas.microsoft.com/office/drawing/2014/main" id="{A079FA13-BC8D-4CF9-91AC-3A8A4532E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"/>
          <a:stretch/>
        </p:blipFill>
        <p:spPr bwMode="auto">
          <a:xfrm>
            <a:off x="7891601" y="3878248"/>
            <a:ext cx="4055757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E840BFC-3802-4842-AE72-799FB5EA8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10210" r="634" b="4910"/>
          <a:stretch/>
        </p:blipFill>
        <p:spPr bwMode="auto">
          <a:xfrm>
            <a:off x="9409435" y="231006"/>
            <a:ext cx="2537923" cy="16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A109E8-C5D3-4184-B295-2A9479072003}"/>
              </a:ext>
            </a:extLst>
          </p:cNvPr>
          <p:cNvSpPr txBox="1"/>
          <p:nvPr/>
        </p:nvSpPr>
        <p:spPr>
          <a:xfrm>
            <a:off x="3560622" y="6433703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Cascadia Fieldstone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9E5FE-33DE-45F1-B6D5-6D5512012642}"/>
              </a:ext>
            </a:extLst>
          </p:cNvPr>
          <p:cNvSpPr txBox="1"/>
          <p:nvPr/>
        </p:nvSpPr>
        <p:spPr>
          <a:xfrm>
            <a:off x="473094" y="3486568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Lutheran Homes of Oconomowoc North Side Catered Living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F1791-30D5-41CE-9D63-93010D45EC63}"/>
              </a:ext>
            </a:extLst>
          </p:cNvPr>
          <p:cNvSpPr txBox="1"/>
          <p:nvPr/>
        </p:nvSpPr>
        <p:spPr>
          <a:xfrm>
            <a:off x="5097946" y="3481711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Bethany Home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B8E86-2642-4FCB-97E9-EB6BFEF1B628}"/>
              </a:ext>
            </a:extLst>
          </p:cNvPr>
          <p:cNvSpPr txBox="1"/>
          <p:nvPr/>
        </p:nvSpPr>
        <p:spPr>
          <a:xfrm>
            <a:off x="9470525" y="1635234"/>
            <a:ext cx="241574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Veterans’ Homes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4DD394B2-D072-4C87-9BAB-115A9E8D3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r="3561"/>
          <a:stretch/>
        </p:blipFill>
        <p:spPr bwMode="auto">
          <a:xfrm>
            <a:off x="9409435" y="1975695"/>
            <a:ext cx="2537923" cy="18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B1C800-7F75-431E-A50B-927CCFF85277}"/>
              </a:ext>
            </a:extLst>
          </p:cNvPr>
          <p:cNvSpPr txBox="1"/>
          <p:nvPr/>
        </p:nvSpPr>
        <p:spPr>
          <a:xfrm>
            <a:off x="9531617" y="3492959"/>
            <a:ext cx="241574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HarborChase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C6DFFC-FE59-4D31-96E4-8EB452087CB8}"/>
              </a:ext>
            </a:extLst>
          </p:cNvPr>
          <p:cNvSpPr txBox="1"/>
          <p:nvPr/>
        </p:nvSpPr>
        <p:spPr>
          <a:xfrm>
            <a:off x="7724952" y="6457768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Cascadia Fieldstone</a:t>
            </a:r>
          </a:p>
        </p:txBody>
      </p:sp>
    </p:spTree>
    <p:extLst>
      <p:ext uri="{BB962C8B-B14F-4D97-AF65-F5344CB8AC3E}">
        <p14:creationId xmlns:p14="http://schemas.microsoft.com/office/powerpoint/2010/main" val="258510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3B8C51CD-9CEF-4764-8BBA-BD5BA7B9454E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474B4A-651A-401B-8A18-FBE5BAECB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" b="2701"/>
          <a:stretch/>
        </p:blipFill>
        <p:spPr bwMode="auto">
          <a:xfrm>
            <a:off x="306807" y="513425"/>
            <a:ext cx="3783928" cy="29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AAFCFF-0902-425F-8ABE-E7CFAB227A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24978" r="640" b="7210"/>
          <a:stretch/>
        </p:blipFill>
        <p:spPr bwMode="auto">
          <a:xfrm>
            <a:off x="306807" y="3585407"/>
            <a:ext cx="7377994" cy="28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61E5201-6D54-485C-BCBE-A10D6EE72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6826" b="80"/>
          <a:stretch/>
        </p:blipFill>
        <p:spPr bwMode="auto">
          <a:xfrm>
            <a:off x="4187066" y="513424"/>
            <a:ext cx="3497735" cy="29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3F15841-17A4-44CE-857A-EE4250A0F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r="8799"/>
          <a:stretch/>
        </p:blipFill>
        <p:spPr bwMode="auto">
          <a:xfrm>
            <a:off x="7818037" y="513424"/>
            <a:ext cx="4151296" cy="59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FD5A4-D2E3-4F39-BF6C-E6F25A8F5F84}"/>
              </a:ext>
            </a:extLst>
          </p:cNvPr>
          <p:cNvSpPr txBox="1"/>
          <p:nvPr/>
        </p:nvSpPr>
        <p:spPr>
          <a:xfrm>
            <a:off x="4908883" y="3206972"/>
            <a:ext cx="27518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Veterans’ Homes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52D3C-D4B6-4DF2-B064-76D814EB3922}"/>
              </a:ext>
            </a:extLst>
          </p:cNvPr>
          <p:cNvSpPr txBox="1"/>
          <p:nvPr/>
        </p:nvSpPr>
        <p:spPr>
          <a:xfrm>
            <a:off x="9169351" y="6129719"/>
            <a:ext cx="27518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Camillus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BD74F-8149-499D-BBC9-DE99B38402AF}"/>
              </a:ext>
            </a:extLst>
          </p:cNvPr>
          <p:cNvSpPr txBox="1"/>
          <p:nvPr/>
        </p:nvSpPr>
        <p:spPr>
          <a:xfrm>
            <a:off x="3711057" y="6129719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Lutheran Homes of Oconomowoc - Shorehaven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0458EB-292F-4344-A30E-016583945684}"/>
              </a:ext>
            </a:extLst>
          </p:cNvPr>
          <p:cNvSpPr txBox="1"/>
          <p:nvPr/>
        </p:nvSpPr>
        <p:spPr>
          <a:xfrm>
            <a:off x="141055" y="3225437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Rennes Group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3D7EB3-BACD-41FB-AFBF-BC0C7C629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1" b="12615"/>
          <a:stretch/>
        </p:blipFill>
        <p:spPr bwMode="auto">
          <a:xfrm>
            <a:off x="306807" y="275187"/>
            <a:ext cx="11662526" cy="63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BDCFDA-74FD-4C80-AE93-DF6E30D44659}"/>
              </a:ext>
            </a:extLst>
          </p:cNvPr>
          <p:cNvSpPr/>
          <p:nvPr/>
        </p:nvSpPr>
        <p:spPr>
          <a:xfrm>
            <a:off x="354935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C2EDC-A2F6-4039-969D-50B5C31AEEBE}"/>
              </a:ext>
            </a:extLst>
          </p:cNvPr>
          <p:cNvSpPr txBox="1"/>
          <p:nvPr/>
        </p:nvSpPr>
        <p:spPr>
          <a:xfrm>
            <a:off x="415171" y="305262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LIVING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B7677-12A2-43E2-9F6B-EC364B8F1AB9}"/>
              </a:ext>
            </a:extLst>
          </p:cNvPr>
          <p:cNvSpPr txBox="1"/>
          <p:nvPr/>
        </p:nvSpPr>
        <p:spPr>
          <a:xfrm>
            <a:off x="7585519" y="6213200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Milwaukee Catholic Home</a:t>
            </a:r>
          </a:p>
        </p:txBody>
      </p:sp>
    </p:spTree>
    <p:extLst>
      <p:ext uri="{BB962C8B-B14F-4D97-AF65-F5344CB8AC3E}">
        <p14:creationId xmlns:p14="http://schemas.microsoft.com/office/powerpoint/2010/main" val="4173457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3B8C51CD-9CEF-4764-8BBA-BD5BA7B9454E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474B4A-651A-401B-8A18-FBE5BAECB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" b="2701"/>
          <a:stretch/>
        </p:blipFill>
        <p:spPr bwMode="auto">
          <a:xfrm>
            <a:off x="306807" y="513425"/>
            <a:ext cx="3783928" cy="29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AAFCFF-0902-425F-8ABE-E7CFAB227A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24978" r="640" b="7210"/>
          <a:stretch/>
        </p:blipFill>
        <p:spPr bwMode="auto">
          <a:xfrm>
            <a:off x="306807" y="3585407"/>
            <a:ext cx="7377994" cy="28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61E5201-6D54-485C-BCBE-A10D6EE72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6826" b="80"/>
          <a:stretch/>
        </p:blipFill>
        <p:spPr bwMode="auto">
          <a:xfrm>
            <a:off x="4187066" y="513424"/>
            <a:ext cx="3497735" cy="29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3F15841-17A4-44CE-857A-EE4250A0F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r="8799"/>
          <a:stretch/>
        </p:blipFill>
        <p:spPr bwMode="auto">
          <a:xfrm>
            <a:off x="7818037" y="513424"/>
            <a:ext cx="4151296" cy="59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FD5A4-D2E3-4F39-BF6C-E6F25A8F5F84}"/>
              </a:ext>
            </a:extLst>
          </p:cNvPr>
          <p:cNvSpPr txBox="1"/>
          <p:nvPr/>
        </p:nvSpPr>
        <p:spPr>
          <a:xfrm>
            <a:off x="4908883" y="3206972"/>
            <a:ext cx="27518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Veterans’ Homes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52D3C-D4B6-4DF2-B064-76D814EB3922}"/>
              </a:ext>
            </a:extLst>
          </p:cNvPr>
          <p:cNvSpPr txBox="1"/>
          <p:nvPr/>
        </p:nvSpPr>
        <p:spPr>
          <a:xfrm>
            <a:off x="9169351" y="6129719"/>
            <a:ext cx="27518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Camillus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BD74F-8149-499D-BBC9-DE99B38402AF}"/>
              </a:ext>
            </a:extLst>
          </p:cNvPr>
          <p:cNvSpPr txBox="1"/>
          <p:nvPr/>
        </p:nvSpPr>
        <p:spPr>
          <a:xfrm>
            <a:off x="3711057" y="6129719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Lutheran Homes of Oconomowoc - Shorehaven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0458EB-292F-4344-A30E-016583945684}"/>
              </a:ext>
            </a:extLst>
          </p:cNvPr>
          <p:cNvSpPr txBox="1"/>
          <p:nvPr/>
        </p:nvSpPr>
        <p:spPr>
          <a:xfrm>
            <a:off x="141055" y="3225437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Rennes Group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BDCFDA-74FD-4C80-AE93-DF6E30D44659}"/>
              </a:ext>
            </a:extLst>
          </p:cNvPr>
          <p:cNvSpPr/>
          <p:nvPr/>
        </p:nvSpPr>
        <p:spPr>
          <a:xfrm>
            <a:off x="354935" y="-37858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C2EDC-A2F6-4039-969D-50B5C31AEEBE}"/>
              </a:ext>
            </a:extLst>
          </p:cNvPr>
          <p:cNvSpPr txBox="1"/>
          <p:nvPr/>
        </p:nvSpPr>
        <p:spPr>
          <a:xfrm>
            <a:off x="415171" y="305262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LIVING </a:t>
            </a:r>
          </a:p>
        </p:txBody>
      </p:sp>
    </p:spTree>
    <p:extLst>
      <p:ext uri="{BB962C8B-B14F-4D97-AF65-F5344CB8AC3E}">
        <p14:creationId xmlns:p14="http://schemas.microsoft.com/office/powerpoint/2010/main" val="113281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A62143C1-C04A-41CE-9CF6-D186C6CDB8F0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7CD9540-428F-49B9-8A17-01C52647D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40" r="518" b="13986"/>
          <a:stretch/>
        </p:blipFill>
        <p:spPr bwMode="auto">
          <a:xfrm>
            <a:off x="575721" y="263188"/>
            <a:ext cx="10972125" cy="63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2718CE-1EDB-4FE5-AEA3-377A828C5884}"/>
              </a:ext>
            </a:extLst>
          </p:cNvPr>
          <p:cNvSpPr/>
          <p:nvPr/>
        </p:nvSpPr>
        <p:spPr>
          <a:xfrm>
            <a:off x="342096" y="-8672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CFA6B-C124-4810-8E9E-1B78CFE525EE}"/>
              </a:ext>
            </a:extLst>
          </p:cNvPr>
          <p:cNvSpPr txBox="1"/>
          <p:nvPr/>
        </p:nvSpPr>
        <p:spPr>
          <a:xfrm>
            <a:off x="575721" y="88227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2F2DC-0422-4323-93E0-A205068E4807}"/>
              </a:ext>
            </a:extLst>
          </p:cNvPr>
          <p:cNvSpPr txBox="1"/>
          <p:nvPr/>
        </p:nvSpPr>
        <p:spPr>
          <a:xfrm>
            <a:off x="7492270" y="6268572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Truax Campus</a:t>
            </a:r>
          </a:p>
        </p:txBody>
      </p:sp>
    </p:spTree>
    <p:extLst>
      <p:ext uri="{BB962C8B-B14F-4D97-AF65-F5344CB8AC3E}">
        <p14:creationId xmlns:p14="http://schemas.microsoft.com/office/powerpoint/2010/main" val="3045628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E3F688E5-4C0F-4C6A-A8C0-26FA5BE79318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F8D0DB-4930-4A17-BB81-687F3EC85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 b="2392"/>
          <a:stretch/>
        </p:blipFill>
        <p:spPr bwMode="auto">
          <a:xfrm>
            <a:off x="575721" y="263188"/>
            <a:ext cx="10972124" cy="63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2718CE-1EDB-4FE5-AEA3-377A828C5884}"/>
              </a:ext>
            </a:extLst>
          </p:cNvPr>
          <p:cNvSpPr/>
          <p:nvPr/>
        </p:nvSpPr>
        <p:spPr>
          <a:xfrm>
            <a:off x="342096" y="-8672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CFA6B-C124-4810-8E9E-1B78CFE525EE}"/>
              </a:ext>
            </a:extLst>
          </p:cNvPr>
          <p:cNvSpPr txBox="1"/>
          <p:nvPr/>
        </p:nvSpPr>
        <p:spPr>
          <a:xfrm>
            <a:off x="575721" y="88227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79297-AC4F-4435-8718-FAA67457DD30}"/>
              </a:ext>
            </a:extLst>
          </p:cNvPr>
          <p:cNvSpPr txBox="1"/>
          <p:nvPr/>
        </p:nvSpPr>
        <p:spPr>
          <a:xfrm>
            <a:off x="7492270" y="6268572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Goodman South Campus</a:t>
            </a:r>
          </a:p>
        </p:txBody>
      </p:sp>
    </p:spTree>
    <p:extLst>
      <p:ext uri="{BB962C8B-B14F-4D97-AF65-F5344CB8AC3E}">
        <p14:creationId xmlns:p14="http://schemas.microsoft.com/office/powerpoint/2010/main" val="281348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7EDB820-9817-434F-BE53-6531C65B0844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F6B600-FB54-4FBE-8623-C07935B4022F}"/>
              </a:ext>
            </a:extLst>
          </p:cNvPr>
          <p:cNvSpPr/>
          <p:nvPr/>
        </p:nvSpPr>
        <p:spPr>
          <a:xfrm>
            <a:off x="342096" y="-8672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E68ABD-3F38-47E8-86A1-5F1E15C32C36}"/>
              </a:ext>
            </a:extLst>
          </p:cNvPr>
          <p:cNvGrpSpPr/>
          <p:nvPr/>
        </p:nvGrpSpPr>
        <p:grpSpPr>
          <a:xfrm>
            <a:off x="4246016" y="585236"/>
            <a:ext cx="3783779" cy="6152448"/>
            <a:chOff x="4246016" y="585236"/>
            <a:chExt cx="3783779" cy="61524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35D6EF-424D-414E-9E49-1C5FCC8FB7F3}"/>
                </a:ext>
              </a:extLst>
            </p:cNvPr>
            <p:cNvSpPr/>
            <p:nvPr/>
          </p:nvSpPr>
          <p:spPr>
            <a:xfrm>
              <a:off x="4246017" y="585236"/>
              <a:ext cx="3783776" cy="61524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8595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2CDB03-C2B7-40A9-B99D-7668EFFA7C35}"/>
                </a:ext>
              </a:extLst>
            </p:cNvPr>
            <p:cNvSpPr/>
            <p:nvPr/>
          </p:nvSpPr>
          <p:spPr>
            <a:xfrm>
              <a:off x="4246016" y="585236"/>
              <a:ext cx="3783779" cy="6152448"/>
            </a:xfrm>
            <a:prstGeom prst="rect">
              <a:avLst/>
            </a:prstGeom>
            <a:solidFill>
              <a:schemeClr val="bg2">
                <a:lumMod val="90000"/>
                <a:alpha val="14000"/>
              </a:schemeClr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73B8D1-FBFC-4E6A-947F-9A7E6D213957}"/>
              </a:ext>
            </a:extLst>
          </p:cNvPr>
          <p:cNvSpPr txBox="1"/>
          <p:nvPr/>
        </p:nvSpPr>
        <p:spPr>
          <a:xfrm>
            <a:off x="342096" y="2008861"/>
            <a:ext cx="34170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models embracing </a:t>
            </a:r>
            <a:r>
              <a:rPr lang="en-US" sz="2200" b="1" dirty="0">
                <a:solidFill>
                  <a:srgbClr val="9AC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innovation, responsivity + adaptation </a:t>
            </a:r>
          </a:p>
          <a:p>
            <a:pPr>
              <a:lnSpc>
                <a:spcPts val="2400"/>
              </a:lnSpc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9AC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interactions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 priority</a:t>
            </a:r>
          </a:p>
          <a:p>
            <a:pPr>
              <a:lnSpc>
                <a:spcPts val="2400"/>
              </a:lnSpc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</a:t>
            </a:r>
            <a:r>
              <a:rPr lang="en-US" sz="2200" b="1" dirty="0">
                <a:solidFill>
                  <a:srgbClr val="9AC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multi-purpose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9AC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 and technology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considerations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1133EE-66EC-4B1F-AF20-83BC10A4D033}"/>
              </a:ext>
            </a:extLst>
          </p:cNvPr>
          <p:cNvSpPr txBox="1"/>
          <p:nvPr/>
        </p:nvSpPr>
        <p:spPr>
          <a:xfrm>
            <a:off x="4281174" y="585236"/>
            <a:ext cx="3713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8595B"/>
                </a:solidFill>
                <a:latin typeface="Myriad Pro" panose="020B0503030403020204" pitchFamily="34" charset="0"/>
              </a:rPr>
              <a:t>OLD:</a:t>
            </a:r>
            <a:endParaRPr lang="en-US" sz="2000" dirty="0">
              <a:solidFill>
                <a:srgbClr val="58595B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33D7F-8454-4057-99A6-26E8E02D5EFE}"/>
              </a:ext>
            </a:extLst>
          </p:cNvPr>
          <p:cNvSpPr txBox="1"/>
          <p:nvPr/>
        </p:nvSpPr>
        <p:spPr>
          <a:xfrm>
            <a:off x="575721" y="88227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EDUCATION</a:t>
            </a:r>
          </a:p>
        </p:txBody>
      </p:sp>
      <p:pic>
        <p:nvPicPr>
          <p:cNvPr id="30" name="Picture 29" descr="A picture containing text, chair, floor, table&#10;&#10;Description automatically generated">
            <a:extLst>
              <a:ext uri="{FF2B5EF4-FFF2-40B4-BE49-F238E27FC236}">
                <a16:creationId xmlns:a16="http://schemas.microsoft.com/office/drawing/2014/main" id="{2ECF4B71-EBC5-4F6D-975C-17EF6FA81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1" r="12129" b="-1"/>
          <a:stretch/>
        </p:blipFill>
        <p:spPr>
          <a:xfrm>
            <a:off x="4425907" y="985346"/>
            <a:ext cx="3429413" cy="27588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79A1E1-EB34-4392-88B5-EC37D2CDA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r="10189"/>
          <a:stretch/>
        </p:blipFill>
        <p:spPr>
          <a:xfrm>
            <a:off x="4425907" y="3839752"/>
            <a:ext cx="3423996" cy="2758838"/>
          </a:xfrm>
          <a:prstGeom prst="rect">
            <a:avLst/>
          </a:prstGeom>
        </p:spPr>
      </p:pic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1D20F784-9B47-4F30-AB86-15171FBDB9DD}"/>
              </a:ext>
            </a:extLst>
          </p:cNvPr>
          <p:cNvSpPr/>
          <p:nvPr/>
        </p:nvSpPr>
        <p:spPr>
          <a:xfrm rot="16200000">
            <a:off x="10626369" y="5284387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5CA03B-852E-4FDA-B023-B3D7A5F62767}"/>
              </a:ext>
            </a:extLst>
          </p:cNvPr>
          <p:cNvGrpSpPr/>
          <p:nvPr/>
        </p:nvGrpSpPr>
        <p:grpSpPr>
          <a:xfrm>
            <a:off x="8175945" y="585236"/>
            <a:ext cx="3797019" cy="6152448"/>
            <a:chOff x="8175945" y="585236"/>
            <a:chExt cx="3797019" cy="61524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F770E9-4D2B-41CD-AC18-24C4DE410A03}"/>
                </a:ext>
              </a:extLst>
            </p:cNvPr>
            <p:cNvSpPr/>
            <p:nvPr/>
          </p:nvSpPr>
          <p:spPr>
            <a:xfrm>
              <a:off x="8181648" y="585236"/>
              <a:ext cx="3785613" cy="61524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DC63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1793F4-AD16-4FB1-B3C4-452B03A64D16}"/>
                </a:ext>
              </a:extLst>
            </p:cNvPr>
            <p:cNvSpPr/>
            <p:nvPr/>
          </p:nvSpPr>
          <p:spPr>
            <a:xfrm>
              <a:off x="8175945" y="585236"/>
              <a:ext cx="3797019" cy="6152447"/>
            </a:xfrm>
            <a:prstGeom prst="rect">
              <a:avLst/>
            </a:prstGeom>
            <a:solidFill>
              <a:srgbClr val="63922C">
                <a:alpha val="13725"/>
              </a:srgbClr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613DC5-4B97-4C85-AFE3-2201BB0B596F}"/>
              </a:ext>
            </a:extLst>
          </p:cNvPr>
          <p:cNvSpPr txBox="1"/>
          <p:nvPr/>
        </p:nvSpPr>
        <p:spPr>
          <a:xfrm>
            <a:off x="8354782" y="585236"/>
            <a:ext cx="3439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8595B"/>
                </a:solidFill>
                <a:latin typeface="Myriad Pro" panose="020B0503030403020204" pitchFamily="34" charset="0"/>
              </a:rPr>
              <a:t>NEW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:</a:t>
            </a:r>
            <a:endParaRPr lang="en-US" sz="2000" dirty="0"/>
          </a:p>
        </p:txBody>
      </p:sp>
      <p:pic>
        <p:nvPicPr>
          <p:cNvPr id="32" name="Picture 31" descr="A picture containing floor, table, indoor, chair&#10;&#10;Description automatically generated">
            <a:extLst>
              <a:ext uri="{FF2B5EF4-FFF2-40B4-BE49-F238E27FC236}">
                <a16:creationId xmlns:a16="http://schemas.microsoft.com/office/drawing/2014/main" id="{679C1A00-DC1A-49AA-AF25-3DB6E601F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1" r="5219" b="500"/>
          <a:stretch/>
        </p:blipFill>
        <p:spPr>
          <a:xfrm>
            <a:off x="8354782" y="985346"/>
            <a:ext cx="3440156" cy="2758837"/>
          </a:xfrm>
          <a:prstGeom prst="rect">
            <a:avLst/>
          </a:prstGeom>
        </p:spPr>
      </p:pic>
      <p:pic>
        <p:nvPicPr>
          <p:cNvPr id="36" name="Picture 35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15128C03-56D4-48E0-878B-19932D863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-1" r="24081" b="3252"/>
          <a:stretch/>
        </p:blipFill>
        <p:spPr>
          <a:xfrm>
            <a:off x="8354782" y="3839752"/>
            <a:ext cx="3439341" cy="27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87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EBA689DD-045A-440B-B62E-3BD8972E4792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ceiling, floor, room&#10;&#10;Description automatically generated">
            <a:extLst>
              <a:ext uri="{FF2B5EF4-FFF2-40B4-BE49-F238E27FC236}">
                <a16:creationId xmlns:a16="http://schemas.microsoft.com/office/drawing/2014/main" id="{F3537518-5104-4CB4-8089-D57BA6C6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8" y="4109236"/>
            <a:ext cx="3455470" cy="2591388"/>
          </a:xfrm>
          <a:prstGeom prst="rect">
            <a:avLst/>
          </a:prstGeom>
        </p:spPr>
      </p:pic>
      <p:pic>
        <p:nvPicPr>
          <p:cNvPr id="7" name="Picture 6" descr="A picture containing text, indoor, floor, area&#10;&#10;Description automatically generated">
            <a:extLst>
              <a:ext uri="{FF2B5EF4-FFF2-40B4-BE49-F238E27FC236}">
                <a16:creationId xmlns:a16="http://schemas.microsoft.com/office/drawing/2014/main" id="{B55A2993-2094-4608-85D6-479A008DB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8" y="254495"/>
            <a:ext cx="4365448" cy="3741813"/>
          </a:xfrm>
          <a:prstGeom prst="rect">
            <a:avLst/>
          </a:prstGeom>
        </p:spPr>
      </p:pic>
      <p:pic>
        <p:nvPicPr>
          <p:cNvPr id="9" name="Picture 8" descr="A picture containing ceiling, indoor, floor, living&#10;&#10;Description automatically generated">
            <a:extLst>
              <a:ext uri="{FF2B5EF4-FFF2-40B4-BE49-F238E27FC236}">
                <a16:creationId xmlns:a16="http://schemas.microsoft.com/office/drawing/2014/main" id="{682A3869-1D0B-41CC-94F7-F0D458BCD4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4136"/>
          <a:stretch/>
        </p:blipFill>
        <p:spPr>
          <a:xfrm>
            <a:off x="4707544" y="254495"/>
            <a:ext cx="4116851" cy="374181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A49E977-3B17-40EB-8131-76D4A107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46" y="4102184"/>
            <a:ext cx="3307597" cy="25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7B6D36-9B2C-4AC0-AD67-8B4028DBDE6E}"/>
              </a:ext>
            </a:extLst>
          </p:cNvPr>
          <p:cNvSpPr/>
          <p:nvPr/>
        </p:nvSpPr>
        <p:spPr>
          <a:xfrm>
            <a:off x="342096" y="-8672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39798-E843-4C4D-A693-29082C2640AE}"/>
              </a:ext>
            </a:extLst>
          </p:cNvPr>
          <p:cNvSpPr txBox="1"/>
          <p:nvPr/>
        </p:nvSpPr>
        <p:spPr>
          <a:xfrm>
            <a:off x="575721" y="88227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EDUCATION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0E26E99-484D-4624-B4C1-5612BE605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2582"/>
          <a:stretch/>
        </p:blipFill>
        <p:spPr bwMode="auto">
          <a:xfrm>
            <a:off x="7203581" y="4102184"/>
            <a:ext cx="4762308" cy="25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1199681-B308-44BC-894B-6B116DD9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53" y="254494"/>
            <a:ext cx="2940614" cy="37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9C942-6F58-4035-AF75-C2B3B407E68B}"/>
              </a:ext>
            </a:extLst>
          </p:cNvPr>
          <p:cNvSpPr txBox="1"/>
          <p:nvPr/>
        </p:nvSpPr>
        <p:spPr>
          <a:xfrm>
            <a:off x="5985199" y="3708275"/>
            <a:ext cx="28174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Truax Campus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8BDCC-37AE-4077-8F5C-C0E5A86FEBFC}"/>
              </a:ext>
            </a:extLst>
          </p:cNvPr>
          <p:cNvSpPr txBox="1"/>
          <p:nvPr/>
        </p:nvSpPr>
        <p:spPr>
          <a:xfrm>
            <a:off x="9111343" y="3708275"/>
            <a:ext cx="28174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Truax Campus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E636AA-355F-4E2B-AA38-69BD117CF0D7}"/>
              </a:ext>
            </a:extLst>
          </p:cNvPr>
          <p:cNvSpPr txBox="1"/>
          <p:nvPr/>
        </p:nvSpPr>
        <p:spPr>
          <a:xfrm>
            <a:off x="557006" y="3708275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Goodman South Campus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CFEB9-18A8-4335-9FF0-6E054B9DBC26}"/>
              </a:ext>
            </a:extLst>
          </p:cNvPr>
          <p:cNvSpPr txBox="1"/>
          <p:nvPr/>
        </p:nvSpPr>
        <p:spPr>
          <a:xfrm>
            <a:off x="468085" y="6394046"/>
            <a:ext cx="310381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Milwaukee Area Technical College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F9EED-7A44-4BA8-B5EE-07E7E2A17D39}"/>
              </a:ext>
            </a:extLst>
          </p:cNvPr>
          <p:cNvSpPr txBox="1"/>
          <p:nvPr/>
        </p:nvSpPr>
        <p:spPr>
          <a:xfrm>
            <a:off x="8862078" y="6394046"/>
            <a:ext cx="310381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Milwaukee Area Technical College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9D42C-A59D-4F61-8480-CE259222783B}"/>
              </a:ext>
            </a:extLst>
          </p:cNvPr>
          <p:cNvSpPr txBox="1"/>
          <p:nvPr/>
        </p:nvSpPr>
        <p:spPr>
          <a:xfrm>
            <a:off x="3992810" y="6404932"/>
            <a:ext cx="310381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Park</a:t>
            </a:r>
          </a:p>
        </p:txBody>
      </p:sp>
    </p:spTree>
    <p:extLst>
      <p:ext uri="{BB962C8B-B14F-4D97-AF65-F5344CB8AC3E}">
        <p14:creationId xmlns:p14="http://schemas.microsoft.com/office/powerpoint/2010/main" val="2495471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06155-63F1-41F2-8E6F-E2437764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6" y="2197443"/>
            <a:ext cx="6689165" cy="443592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561B362-80D2-4755-864F-097973BD4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0"/>
          <a:stretch/>
        </p:blipFill>
        <p:spPr bwMode="auto">
          <a:xfrm>
            <a:off x="6096000" y="224637"/>
            <a:ext cx="5818200" cy="40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AE3412-3F2F-43FD-9857-07F38AAEF29E}"/>
              </a:ext>
            </a:extLst>
          </p:cNvPr>
          <p:cNvSpPr/>
          <p:nvPr/>
        </p:nvSpPr>
        <p:spPr>
          <a:xfrm>
            <a:off x="342096" y="-8672"/>
            <a:ext cx="3404250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8DDA5-3B63-4E95-9570-F4810E8687CC}"/>
              </a:ext>
            </a:extLst>
          </p:cNvPr>
          <p:cNvSpPr txBox="1"/>
          <p:nvPr/>
        </p:nvSpPr>
        <p:spPr>
          <a:xfrm>
            <a:off x="575721" y="88227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4CECE-E439-4D27-81F7-B17B432241F7}"/>
              </a:ext>
            </a:extLst>
          </p:cNvPr>
          <p:cNvSpPr txBox="1"/>
          <p:nvPr/>
        </p:nvSpPr>
        <p:spPr>
          <a:xfrm>
            <a:off x="2995406" y="6506405"/>
            <a:ext cx="3949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Goodman South Campus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04D729-0088-475D-98C3-9FC4DA86B839}"/>
              </a:ext>
            </a:extLst>
          </p:cNvPr>
          <p:cNvSpPr txBox="1"/>
          <p:nvPr/>
        </p:nvSpPr>
        <p:spPr>
          <a:xfrm>
            <a:off x="8960647" y="4234205"/>
            <a:ext cx="28174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College Truax Campus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3774D85-BFDE-4CF2-A8F2-9E0CA8A0162A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47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7E79E-106F-4075-91AC-CAD2846AF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9" t="5418" r="3662" b="22022"/>
          <a:stretch/>
        </p:blipFill>
        <p:spPr>
          <a:xfrm>
            <a:off x="741456" y="662964"/>
            <a:ext cx="5626688" cy="30157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A182CD-EEC3-4BF7-89AE-E6B487420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5" b="3805"/>
          <a:stretch/>
        </p:blipFill>
        <p:spPr>
          <a:xfrm>
            <a:off x="736141" y="3798667"/>
            <a:ext cx="5626688" cy="28958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DCB7A-9D3F-431F-9DDF-A358CC8D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5" t="-6222" r="9403" b="-2867"/>
          <a:stretch/>
        </p:blipFill>
        <p:spPr>
          <a:xfrm>
            <a:off x="6553494" y="1822198"/>
            <a:ext cx="4897050" cy="35824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8B05A17-D26F-4194-BCC6-A928C672B3D7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6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81792C-2BCD-4AA1-9C43-6597D4693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" b="1877"/>
          <a:stretch/>
        </p:blipFill>
        <p:spPr>
          <a:xfrm>
            <a:off x="940609" y="364983"/>
            <a:ext cx="5643516" cy="3378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30347-894A-4DB4-8D29-E80336BC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92A68-DC09-48A7-8861-45FBE291A74F}"/>
              </a:ext>
            </a:extLst>
          </p:cNvPr>
          <p:cNvSpPr/>
          <p:nvPr/>
        </p:nvSpPr>
        <p:spPr>
          <a:xfrm>
            <a:off x="354935" y="-37859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6CD51-8915-4527-9392-2713268E6220}"/>
              </a:ext>
            </a:extLst>
          </p:cNvPr>
          <p:cNvSpPr txBox="1"/>
          <p:nvPr/>
        </p:nvSpPr>
        <p:spPr>
          <a:xfrm>
            <a:off x="354935" y="365125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CD72B33-7976-4479-BF5D-6AC2051B0112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sky, road, outdoor, building&#10;&#10;Description automatically generated">
            <a:extLst>
              <a:ext uri="{FF2B5EF4-FFF2-40B4-BE49-F238E27FC236}">
                <a16:creationId xmlns:a16="http://schemas.microsoft.com/office/drawing/2014/main" id="{3049740B-4F63-48E1-AA43-E7936731D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702" r="-1" b="3172"/>
          <a:stretch/>
        </p:blipFill>
        <p:spPr>
          <a:xfrm>
            <a:off x="6713034" y="365125"/>
            <a:ext cx="4428893" cy="3378820"/>
          </a:xfrm>
          <a:prstGeom prst="rect">
            <a:avLst/>
          </a:prstGeom>
        </p:spPr>
      </p:pic>
      <p:pic>
        <p:nvPicPr>
          <p:cNvPr id="9" name="Picture 8" descr="A picture containing sky, outdoor, building, road&#10;&#10;Description automatically generated">
            <a:extLst>
              <a:ext uri="{FF2B5EF4-FFF2-40B4-BE49-F238E27FC236}">
                <a16:creationId xmlns:a16="http://schemas.microsoft.com/office/drawing/2014/main" id="{F9B22E51-3FAA-4D9E-A450-FA82D4BEF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78" r="-1" b="13706"/>
          <a:stretch/>
        </p:blipFill>
        <p:spPr>
          <a:xfrm>
            <a:off x="5498412" y="3881602"/>
            <a:ext cx="5643515" cy="276485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E3BC526-312C-4126-A179-CDDE4DDBE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17643" r="743" b="5853"/>
          <a:stretch/>
        </p:blipFill>
        <p:spPr bwMode="auto">
          <a:xfrm>
            <a:off x="940609" y="3881602"/>
            <a:ext cx="4389349" cy="27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0AE837-EF1E-43CD-8149-B91E278E225F}"/>
              </a:ext>
            </a:extLst>
          </p:cNvPr>
          <p:cNvSpPr txBox="1"/>
          <p:nvPr/>
        </p:nvSpPr>
        <p:spPr>
          <a:xfrm>
            <a:off x="1024080" y="6362070"/>
            <a:ext cx="42224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Saints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977E8B-6947-4935-A584-C7EFDE35789F}"/>
              </a:ext>
            </a:extLst>
          </p:cNvPr>
          <p:cNvSpPr txBox="1"/>
          <p:nvPr/>
        </p:nvSpPr>
        <p:spPr>
          <a:xfrm>
            <a:off x="2361719" y="3473456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 Bay Area Medical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BB501A-857D-415F-9763-CCC6EC7FE6FE}"/>
              </a:ext>
            </a:extLst>
          </p:cNvPr>
          <p:cNvSpPr txBox="1"/>
          <p:nvPr/>
        </p:nvSpPr>
        <p:spPr>
          <a:xfrm>
            <a:off x="6919521" y="3473962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Aspirus Wausau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027F50-9227-4086-9819-532F8880029D}"/>
              </a:ext>
            </a:extLst>
          </p:cNvPr>
          <p:cNvSpPr txBox="1"/>
          <p:nvPr/>
        </p:nvSpPr>
        <p:spPr>
          <a:xfrm>
            <a:off x="6919521" y="6362070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Health System Hospital</a:t>
            </a:r>
          </a:p>
        </p:txBody>
      </p:sp>
    </p:spTree>
    <p:extLst>
      <p:ext uri="{BB962C8B-B14F-4D97-AF65-F5344CB8AC3E}">
        <p14:creationId xmlns:p14="http://schemas.microsoft.com/office/powerpoint/2010/main" val="1646769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D62887E9-69A1-4F3C-AB2C-FBF144FF6C95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ilding, step&#10;&#10;Description automatically generated">
            <a:extLst>
              <a:ext uri="{FF2B5EF4-FFF2-40B4-BE49-F238E27FC236}">
                <a16:creationId xmlns:a16="http://schemas.microsoft.com/office/drawing/2014/main" id="{DA691D96-32BE-4805-AD1B-3489E682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" b="-1"/>
          <a:stretch/>
        </p:blipFill>
        <p:spPr>
          <a:xfrm rot="5400000">
            <a:off x="-21120" y="1175797"/>
            <a:ext cx="6031556" cy="4506406"/>
          </a:xfrm>
          <a:prstGeom prst="rect">
            <a:avLst/>
          </a:prstGeom>
        </p:spPr>
      </p:pic>
      <p:pic>
        <p:nvPicPr>
          <p:cNvPr id="8" name="Picture 7" descr="A picture containing building, platform, station, subway&#10;&#10;Description automatically generated">
            <a:extLst>
              <a:ext uri="{FF2B5EF4-FFF2-40B4-BE49-F238E27FC236}">
                <a16:creationId xmlns:a16="http://schemas.microsoft.com/office/drawing/2014/main" id="{6191D59A-4C08-45E1-8E42-6572F53A5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r="17199"/>
          <a:stretch/>
        </p:blipFill>
        <p:spPr>
          <a:xfrm>
            <a:off x="5405835" y="413221"/>
            <a:ext cx="6044710" cy="6031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9785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EE52723-7380-4D60-B9B9-1B50D83E4FED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335A4-C63E-4761-A72B-909B0236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55" y="413222"/>
            <a:ext cx="10709090" cy="6031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90335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FFC92F6-2354-4F76-9639-19970F7C4A5F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AB00B-A722-46CF-A0CF-E6A62138C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b="16226"/>
          <a:stretch/>
        </p:blipFill>
        <p:spPr>
          <a:xfrm>
            <a:off x="732373" y="413222"/>
            <a:ext cx="10718172" cy="6031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2531195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06539040-F67F-4A64-B079-E4FC55DEAD10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12A4B-2536-4953-97E4-94E04DC80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77" r="85" b="12790"/>
          <a:stretch/>
        </p:blipFill>
        <p:spPr>
          <a:xfrm>
            <a:off x="741455" y="402176"/>
            <a:ext cx="10709090" cy="6031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4161344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FB2A00FA-B748-4AAE-8930-63CF29D352AE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B8528-5CA4-4793-A3D8-45B188D61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55" y="413222"/>
            <a:ext cx="10726118" cy="6031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2295435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F3106716-21D1-47EF-8209-F531C4BC4625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B1663-C1C4-49A8-9417-E1288F612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55" y="413221"/>
            <a:ext cx="10739604" cy="6031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3332748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033E7190-B9C4-44CE-A420-65AACEE2157C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BE343-9099-4DB4-8157-AF5673D2E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55" y="413221"/>
            <a:ext cx="10709090" cy="60529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3A0B18-7C5A-4704-9C35-57403A1C020E}"/>
              </a:ext>
            </a:extLst>
          </p:cNvPr>
          <p:cNvSpPr/>
          <p:nvPr/>
        </p:nvSpPr>
        <p:spPr>
          <a:xfrm>
            <a:off x="354935" y="-37858"/>
            <a:ext cx="4892926" cy="1271016"/>
          </a:xfrm>
          <a:prstGeom prst="rect">
            <a:avLst/>
          </a:prstGeom>
          <a:solidFill>
            <a:srgbClr val="9AC2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9808-0057-4122-B8A3-81928F5C3EAA}"/>
              </a:ext>
            </a:extLst>
          </p:cNvPr>
          <p:cNvSpPr txBox="1"/>
          <p:nvPr/>
        </p:nvSpPr>
        <p:spPr>
          <a:xfrm>
            <a:off x="467957" y="59041"/>
            <a:ext cx="4666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3975491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D7BF2175-1524-47EF-9D1D-B3559E466291}"/>
              </a:ext>
            </a:extLst>
          </p:cNvPr>
          <p:cNvSpPr/>
          <p:nvPr/>
        </p:nvSpPr>
        <p:spPr>
          <a:xfrm rot="16200000">
            <a:off x="10626371" y="5293894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A335B-7A69-4852-955A-622415E56075}"/>
              </a:ext>
            </a:extLst>
          </p:cNvPr>
          <p:cNvSpPr txBox="1"/>
          <p:nvPr/>
        </p:nvSpPr>
        <p:spPr>
          <a:xfrm>
            <a:off x="3641651" y="2841134"/>
            <a:ext cx="5050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&amp;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DD4A8-109C-4C36-BB07-CE796770C6DD}"/>
              </a:ext>
            </a:extLst>
          </p:cNvPr>
          <p:cNvSpPr txBox="1"/>
          <p:nvPr/>
        </p:nvSpPr>
        <p:spPr>
          <a:xfrm>
            <a:off x="5075275" y="3536133"/>
            <a:ext cx="5050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AC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289EC-48F7-4199-903E-D7EBCE04C5A5}"/>
              </a:ext>
            </a:extLst>
          </p:cNvPr>
          <p:cNvSpPr/>
          <p:nvPr/>
        </p:nvSpPr>
        <p:spPr>
          <a:xfrm>
            <a:off x="407582" y="361507"/>
            <a:ext cx="11376837" cy="6134986"/>
          </a:xfrm>
          <a:prstGeom prst="rect">
            <a:avLst/>
          </a:prstGeom>
          <a:noFill/>
          <a:ln w="76200">
            <a:solidFill>
              <a:srgbClr val="585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2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6A217BEF-46FF-4669-9665-367A1193F674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The Challenges &amp;amp; Opportunities of Building Microhospitals">
            <a:extLst>
              <a:ext uri="{FF2B5EF4-FFF2-40B4-BE49-F238E27FC236}">
                <a16:creationId xmlns:a16="http://schemas.microsoft.com/office/drawing/2014/main" id="{75B64741-4CC0-4A79-B144-E3935EEB5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8" t="-3901" r="-2328" b="-2836"/>
          <a:stretch/>
        </p:blipFill>
        <p:spPr bwMode="auto">
          <a:xfrm>
            <a:off x="4695790" y="365125"/>
            <a:ext cx="6796475" cy="3536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CCBEA-D4B4-41F9-83A2-6F3FB683B0E6}"/>
              </a:ext>
            </a:extLst>
          </p:cNvPr>
          <p:cNvSpPr/>
          <p:nvPr/>
        </p:nvSpPr>
        <p:spPr>
          <a:xfrm>
            <a:off x="354935" y="-37859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98C95-F573-4FBE-8F2D-D435C4ABEC08}"/>
              </a:ext>
            </a:extLst>
          </p:cNvPr>
          <p:cNvSpPr txBox="1"/>
          <p:nvPr/>
        </p:nvSpPr>
        <p:spPr>
          <a:xfrm>
            <a:off x="354935" y="365125"/>
            <a:ext cx="341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 HOSPITAL</a:t>
            </a:r>
          </a:p>
        </p:txBody>
      </p:sp>
      <p:pic>
        <p:nvPicPr>
          <p:cNvPr id="1030" name="Picture 6" descr="Integris Plans Micro-hospital in Moore - Emerus">
            <a:extLst>
              <a:ext uri="{FF2B5EF4-FFF2-40B4-BE49-F238E27FC236}">
                <a16:creationId xmlns:a16="http://schemas.microsoft.com/office/drawing/2014/main" id="{B5D8C0AB-8DF3-43D1-BBC8-E185E7D81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6822"/>
          <a:stretch/>
        </p:blipFill>
        <p:spPr bwMode="auto">
          <a:xfrm>
            <a:off x="4695788" y="4131616"/>
            <a:ext cx="6796476" cy="2529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-Hospitals Could Prove Financial Salvation to Healthcare Systems">
            <a:extLst>
              <a:ext uri="{FF2B5EF4-FFF2-40B4-BE49-F238E27FC236}">
                <a16:creationId xmlns:a16="http://schemas.microsoft.com/office/drawing/2014/main" id="{B33FE755-5262-466C-8808-8D5094884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781" r="5704" b="-1"/>
          <a:stretch/>
        </p:blipFill>
        <p:spPr bwMode="auto">
          <a:xfrm>
            <a:off x="354935" y="1530220"/>
            <a:ext cx="4152122" cy="2371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cension micro-hospital project in Menomonee Falls to receive TIF  assistance">
            <a:extLst>
              <a:ext uri="{FF2B5EF4-FFF2-40B4-BE49-F238E27FC236}">
                <a16:creationId xmlns:a16="http://schemas.microsoft.com/office/drawing/2014/main" id="{5172A522-FD02-4294-B0F6-B8748C24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/>
          <a:stretch/>
        </p:blipFill>
        <p:spPr bwMode="auto">
          <a:xfrm>
            <a:off x="354935" y="4131616"/>
            <a:ext cx="4152121" cy="2529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7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>
            <a:extLst>
              <a:ext uri="{FF2B5EF4-FFF2-40B4-BE49-F238E27FC236}">
                <a16:creationId xmlns:a16="http://schemas.microsoft.com/office/drawing/2014/main" id="{D673B66A-50BE-4C30-8885-F59CB4F59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-5142" r="5599" b="-1919"/>
          <a:stretch/>
        </p:blipFill>
        <p:spPr bwMode="auto">
          <a:xfrm>
            <a:off x="309621" y="596079"/>
            <a:ext cx="4655137" cy="606597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41322A2-2059-47DC-92C2-1E3208C8130D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7E516-B229-409C-B71F-290FC0C78FAC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B2514D-C76F-47C9-BF4D-B3B012CA6D84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WELLNESS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ED973BD4-8ED2-4AF2-B351-F7AE10D7B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3" b="11715"/>
          <a:stretch/>
        </p:blipFill>
        <p:spPr bwMode="auto">
          <a:xfrm>
            <a:off x="5098977" y="596079"/>
            <a:ext cx="6783402" cy="312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94A4D1DB-4CE3-4D93-AE75-C9410C948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b="14078"/>
          <a:stretch/>
        </p:blipFill>
        <p:spPr bwMode="auto">
          <a:xfrm>
            <a:off x="5098977" y="3820886"/>
            <a:ext cx="3349156" cy="28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0E4A93AB-7E12-4656-872E-D0DC969CC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154" r="2380"/>
          <a:stretch/>
        </p:blipFill>
        <p:spPr bwMode="auto">
          <a:xfrm>
            <a:off x="8533223" y="3820886"/>
            <a:ext cx="3349156" cy="284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529BDF-F3E6-49F5-9904-AAEA3E14AF77}"/>
              </a:ext>
            </a:extLst>
          </p:cNvPr>
          <p:cNvSpPr txBox="1"/>
          <p:nvPr/>
        </p:nvSpPr>
        <p:spPr>
          <a:xfrm>
            <a:off x="7616429" y="3429000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Kishwaukee Health &amp; Wellness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38203D-C817-4769-8B84-3838833B2C01}"/>
              </a:ext>
            </a:extLst>
          </p:cNvPr>
          <p:cNvSpPr txBox="1"/>
          <p:nvPr/>
        </p:nvSpPr>
        <p:spPr>
          <a:xfrm>
            <a:off x="8937171" y="6357381"/>
            <a:ext cx="29016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Kishwaukee Health &amp; Wellness Center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516BB4-5964-4734-B0C2-3DA97C5F79B7}"/>
              </a:ext>
            </a:extLst>
          </p:cNvPr>
          <p:cNvSpPr txBox="1"/>
          <p:nvPr/>
        </p:nvSpPr>
        <p:spPr>
          <a:xfrm>
            <a:off x="5546469" y="6357381"/>
            <a:ext cx="29016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Kishwaukee Health &amp; Wellness Center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283090-5EF9-445B-9CAE-B14EDFFF5D4E}"/>
              </a:ext>
            </a:extLst>
          </p:cNvPr>
          <p:cNvSpPr txBox="1"/>
          <p:nvPr/>
        </p:nvSpPr>
        <p:spPr>
          <a:xfrm>
            <a:off x="1973567" y="6357381"/>
            <a:ext cx="29016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Kishwaukee Health &amp; Wellness Center</a:t>
            </a:r>
          </a:p>
        </p:txBody>
      </p:sp>
    </p:spTree>
    <p:extLst>
      <p:ext uri="{BB962C8B-B14F-4D97-AF65-F5344CB8AC3E}">
        <p14:creationId xmlns:p14="http://schemas.microsoft.com/office/powerpoint/2010/main" val="279320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A947395-2610-4FCE-BAE8-EA1254B93C7E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6926EF-7C42-4619-8F59-C9FDC9759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b="4065"/>
          <a:stretch/>
        </p:blipFill>
        <p:spPr bwMode="auto">
          <a:xfrm>
            <a:off x="7607132" y="3252275"/>
            <a:ext cx="4375885" cy="32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F23F247-FC1E-4431-A658-CB8E7DAB3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10509"/>
          <a:stretch/>
        </p:blipFill>
        <p:spPr bwMode="auto">
          <a:xfrm>
            <a:off x="3929467" y="188311"/>
            <a:ext cx="3520222" cy="35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30383A0-CE9B-4B81-B11C-BDD6AA17D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831" r="7688"/>
          <a:stretch/>
        </p:blipFill>
        <p:spPr bwMode="auto">
          <a:xfrm>
            <a:off x="354035" y="1501532"/>
            <a:ext cx="3404250" cy="50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2EA820C9-ED59-4B28-8EDD-011CFEFA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467" y="3782877"/>
            <a:ext cx="3520223" cy="276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61CA6540-4887-4B92-8328-EDFAAC282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5" b="4738"/>
          <a:stretch/>
        </p:blipFill>
        <p:spPr bwMode="auto">
          <a:xfrm>
            <a:off x="7607132" y="188312"/>
            <a:ext cx="4375885" cy="293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7E516-B229-409C-B71F-290FC0C78FAC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B2514D-C76F-47C9-BF4D-B3B012CA6D84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WELLNESS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C750B-9041-4BE3-8ABC-0495929A9BB0}"/>
              </a:ext>
            </a:extLst>
          </p:cNvPr>
          <p:cNvSpPr txBox="1"/>
          <p:nvPr/>
        </p:nvSpPr>
        <p:spPr>
          <a:xfrm>
            <a:off x="7760611" y="6203909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Health System -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NorthPointe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E25FAA-43F8-4834-A5A6-F00851681B3C}"/>
              </a:ext>
            </a:extLst>
          </p:cNvPr>
          <p:cNvSpPr txBox="1"/>
          <p:nvPr/>
        </p:nvSpPr>
        <p:spPr>
          <a:xfrm>
            <a:off x="7760611" y="2822706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Health System -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NorthPointe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0BB26E-25C4-4D91-8C7C-6CAF64CD956E}"/>
              </a:ext>
            </a:extLst>
          </p:cNvPr>
          <p:cNvSpPr txBox="1"/>
          <p:nvPr/>
        </p:nvSpPr>
        <p:spPr>
          <a:xfrm>
            <a:off x="3227283" y="3405184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Health System -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NorthPointe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327AE1-0900-4FF8-AAD4-D690CE32CD2C}"/>
              </a:ext>
            </a:extLst>
          </p:cNvPr>
          <p:cNvSpPr txBox="1"/>
          <p:nvPr/>
        </p:nvSpPr>
        <p:spPr>
          <a:xfrm>
            <a:off x="3227283" y="6203909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Health System -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NorthPointe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EC53D0-4E95-4462-AFB8-1BFD52D2DE7A}"/>
              </a:ext>
            </a:extLst>
          </p:cNvPr>
          <p:cNvSpPr txBox="1"/>
          <p:nvPr/>
        </p:nvSpPr>
        <p:spPr>
          <a:xfrm>
            <a:off x="-473022" y="6203909"/>
            <a:ext cx="4222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Beloit Health System -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NorthPointe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10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A947395-2610-4FCE-BAE8-EA1254B93C7E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51D0AC9-2A27-45D7-86CB-1E28AA5F9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2"/>
          <a:stretch/>
        </p:blipFill>
        <p:spPr bwMode="auto">
          <a:xfrm>
            <a:off x="1212297" y="211364"/>
            <a:ext cx="10033563" cy="61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7E516-B229-409C-B71F-290FC0C78FAC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B2514D-C76F-47C9-BF4D-B3B012CA6D84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WELLNESS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9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A104D6BD-233A-4860-B890-752CC820B1DB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0643598-2BC0-4CA8-B9AA-F705280C8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25300" r="739" b="6703"/>
          <a:stretch/>
        </p:blipFill>
        <p:spPr bwMode="auto">
          <a:xfrm>
            <a:off x="896554" y="345159"/>
            <a:ext cx="10513393" cy="6167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312A6-A2E0-4CA7-B726-0A889FFE01E0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A9C15-5AA2-4610-A2F3-65A0F8B05902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WELLNESS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DE17C0-8F1D-465F-8325-B3B4653AD4D8}"/>
              </a:ext>
            </a:extLst>
          </p:cNvPr>
          <p:cNvSpPr/>
          <p:nvPr/>
        </p:nvSpPr>
        <p:spPr>
          <a:xfrm>
            <a:off x="1273627" y="2754085"/>
            <a:ext cx="2307772" cy="23077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4D98D7-C060-4705-BC77-16AB1905E22F}"/>
              </a:ext>
            </a:extLst>
          </p:cNvPr>
          <p:cNvSpPr/>
          <p:nvPr/>
        </p:nvSpPr>
        <p:spPr>
          <a:xfrm>
            <a:off x="3759185" y="3428999"/>
            <a:ext cx="2307772" cy="23077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61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A947395-2610-4FCE-BAE8-EA1254B93C7E}"/>
              </a:ext>
            </a:extLst>
          </p:cNvPr>
          <p:cNvSpPr/>
          <p:nvPr/>
        </p:nvSpPr>
        <p:spPr>
          <a:xfrm rot="16200000">
            <a:off x="10627895" y="5293895"/>
            <a:ext cx="1564105" cy="1564105"/>
          </a:xfrm>
          <a:prstGeom prst="rtTriangle">
            <a:avLst/>
          </a:prstGeom>
          <a:solidFill>
            <a:srgbClr val="63922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83A36-3170-40A8-A07A-F06CED24F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98" y="211364"/>
            <a:ext cx="10033564" cy="64352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7E516-B229-409C-B71F-290FC0C78FAC}"/>
              </a:ext>
            </a:extLst>
          </p:cNvPr>
          <p:cNvSpPr/>
          <p:nvPr/>
        </p:nvSpPr>
        <p:spPr>
          <a:xfrm>
            <a:off x="354935" y="-4406"/>
            <a:ext cx="3404250" cy="1267877"/>
          </a:xfrm>
          <a:prstGeom prst="rect">
            <a:avLst/>
          </a:prstGeom>
          <a:solidFill>
            <a:srgbClr val="9AC2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B2514D-C76F-47C9-BF4D-B3B012CA6D84}"/>
              </a:ext>
            </a:extLst>
          </p:cNvPr>
          <p:cNvSpPr txBox="1"/>
          <p:nvPr/>
        </p:nvSpPr>
        <p:spPr>
          <a:xfrm>
            <a:off x="354935" y="57470"/>
            <a:ext cx="34170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AMBULATORY SURGERY CENTERS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76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637</Words>
  <Application>Microsoft Office PowerPoint</Application>
  <PresentationFormat>Widescreen</PresentationFormat>
  <Paragraphs>164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Avenir LT 35 Light</vt:lpstr>
      <vt:lpstr>Avenir LT 65 Medium</vt:lpstr>
      <vt:lpstr>Avenir LT 85 Heavy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Johnson</dc:creator>
  <cp:lastModifiedBy>Sherrie Wise</cp:lastModifiedBy>
  <cp:revision>14</cp:revision>
  <dcterms:created xsi:type="dcterms:W3CDTF">2021-09-01T15:09:45Z</dcterms:created>
  <dcterms:modified xsi:type="dcterms:W3CDTF">2021-09-08T20:57:28Z</dcterms:modified>
</cp:coreProperties>
</file>